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8"/>
  </p:notesMasterIdLst>
  <p:sldIdLst>
    <p:sldId id="354" r:id="rId2"/>
    <p:sldId id="256" r:id="rId3"/>
    <p:sldId id="344" r:id="rId4"/>
    <p:sldId id="321" r:id="rId5"/>
    <p:sldId id="347" r:id="rId6"/>
    <p:sldId id="307" r:id="rId7"/>
    <p:sldId id="308" r:id="rId8"/>
    <p:sldId id="309" r:id="rId9"/>
    <p:sldId id="297" r:id="rId10"/>
    <p:sldId id="319" r:id="rId11"/>
    <p:sldId id="346" r:id="rId12"/>
    <p:sldId id="355" r:id="rId13"/>
    <p:sldId id="348" r:id="rId14"/>
    <p:sldId id="258" r:id="rId15"/>
    <p:sldId id="262" r:id="rId16"/>
    <p:sldId id="352" r:id="rId17"/>
    <p:sldId id="335" r:id="rId18"/>
    <p:sldId id="336" r:id="rId19"/>
    <p:sldId id="345" r:id="rId20"/>
    <p:sldId id="310" r:id="rId21"/>
    <p:sldId id="311" r:id="rId22"/>
    <p:sldId id="320" r:id="rId23"/>
    <p:sldId id="299" r:id="rId24"/>
    <p:sldId id="300" r:id="rId25"/>
    <p:sldId id="318" r:id="rId26"/>
    <p:sldId id="315" r:id="rId27"/>
    <p:sldId id="314" r:id="rId28"/>
    <p:sldId id="349" r:id="rId29"/>
    <p:sldId id="260" r:id="rId30"/>
    <p:sldId id="350" r:id="rId31"/>
    <p:sldId id="351" r:id="rId32"/>
    <p:sldId id="329" r:id="rId33"/>
    <p:sldId id="331" r:id="rId34"/>
    <p:sldId id="332" r:id="rId35"/>
    <p:sldId id="263" r:id="rId36"/>
    <p:sldId id="333" r:id="rId37"/>
    <p:sldId id="264" r:id="rId38"/>
    <p:sldId id="353" r:id="rId39"/>
    <p:sldId id="322" r:id="rId40"/>
    <p:sldId id="323" r:id="rId41"/>
    <p:sldId id="342" r:id="rId42"/>
    <p:sldId id="339" r:id="rId43"/>
    <p:sldId id="340" r:id="rId44"/>
    <p:sldId id="341" r:id="rId45"/>
    <p:sldId id="324" r:id="rId46"/>
    <p:sldId id="325" r:id="rId4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Century Gothic" panose="020B0502020202020204" pitchFamily="34" charset="0"/>
      <p:regular r:id="rId54"/>
      <p:bold r:id="rId55"/>
      <p:italic r:id="rId56"/>
      <p:boldItalic r:id="rId57"/>
    </p:embeddedFont>
    <p:embeddedFont>
      <p:font typeface="Century Schoolbook" panose="02040604050505020304" pitchFamily="18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Rockwell" panose="02060603020205020403" pitchFamily="18" charset="0"/>
      <p:regular r:id="rId66"/>
      <p:bold r:id="rId67"/>
      <p:italic r:id="rId68"/>
      <p:boldItalic r:id="rId69"/>
    </p:embeddedFont>
    <p:embeddedFont>
      <p:font typeface="Rockwell Condensed" panose="02060603050405020104" pitchFamily="18" charset="0"/>
      <p:regular r:id="rId70"/>
      <p:bold r:id="rId71"/>
    </p:embeddedFont>
    <p:embeddedFont>
      <p:font typeface="verdana" panose="020B0604030504040204" pitchFamily="34" charset="0"/>
      <p:regular r:id="rId72"/>
      <p:bold r:id="rId73"/>
      <p:italic r:id="rId74"/>
      <p:boldItalic r:id="rId75"/>
    </p:embeddedFont>
    <p:embeddedFont>
      <p:font typeface="Wingdings 3" panose="05040102010807070707" pitchFamily="18" charset="2"/>
      <p:regular r:id="rId7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2" autoAdjust="0"/>
    <p:restoredTop sz="85156" autoAdjust="0"/>
  </p:normalViewPr>
  <p:slideViewPr>
    <p:cSldViewPr>
      <p:cViewPr varScale="1">
        <p:scale>
          <a:sx n="114" d="100"/>
          <a:sy n="114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74" Type="http://schemas.openxmlformats.org/officeDocument/2006/relationships/font" Target="fonts/font26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openxmlformats.org/officeDocument/2006/relationships/font" Target="fonts/font24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75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font" Target="fonts/font25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6" Type="http://schemas.openxmlformats.org/officeDocument/2006/relationships/font" Target="fonts/font28.fntdata"/><Relationship Id="rId7" Type="http://schemas.openxmlformats.org/officeDocument/2006/relationships/slide" Target="slides/slide6.xml"/><Relationship Id="rId71" Type="http://schemas.openxmlformats.org/officeDocument/2006/relationships/font" Target="fonts/font2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F8FC-A4F2-456D-950D-8C21D4C4D96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83012-AED7-4A6B-BA06-665875437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vector::size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plusplus.com/vector::capacity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vector::size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plusplus.com/vector::capacity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vector::size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plusplus.com/vector::capacity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vector::size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plusplus.com/vector::capacit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 in functions – a pointer to the array is passed (a copy is not made)  ---- </a:t>
            </a:r>
          </a:p>
          <a:p>
            <a:r>
              <a:rPr lang="en-US" dirty="0"/>
              <a:t>                       so functions CAN change the value of the array</a:t>
            </a:r>
          </a:p>
          <a:p>
            <a:r>
              <a:rPr lang="en-US" dirty="0"/>
              <a:t>                       to prevent this – use const</a:t>
            </a:r>
          </a:p>
          <a:p>
            <a:r>
              <a:rPr lang="en-US" dirty="0"/>
              <a:t>              use [] to indicate you are passing an array</a:t>
            </a:r>
          </a:p>
          <a:p>
            <a:r>
              <a:rPr lang="en-US" dirty="0"/>
              <a:t>             need to pass the size of the array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9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with number++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6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elements are initialized to 0s when declared</a:t>
            </a:r>
          </a:p>
          <a:p>
            <a:endParaRPr lang="en-US" dirty="0"/>
          </a:p>
          <a:p>
            <a:r>
              <a:rPr lang="en-US" dirty="0"/>
              <a:t>vector&lt;int&gt; </a:t>
            </a:r>
            <a:r>
              <a:rPr lang="en-US" dirty="0" err="1"/>
              <a:t>thisVector</a:t>
            </a:r>
            <a:r>
              <a:rPr lang="en-US" dirty="0"/>
              <a:t> (7, 100)  will </a:t>
            </a:r>
            <a:r>
              <a:rPr lang="en-US" dirty="0" err="1"/>
              <a:t>init</a:t>
            </a:r>
            <a:r>
              <a:rPr lang="en-US" dirty="0"/>
              <a:t> a vector of size 7 to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0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with number++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with number++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 This effectively increases the container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size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by one, which causes an automatic reallocation of the allocated storage space if -and only if- the new vector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size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surpasses the current vector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 This effectively increases the container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size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by one, which causes an automatic reallocation of the allocated storage space if -and only if- the new vector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size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surpasses the current vector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 This effectively increases the container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size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by one, which causes an automatic reallocation of the allocated storage space if -and only if- the new vector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size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surpasses the current vector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 This effectively increases the container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size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by one, which causes an automatic reallocation of the allocated storage space if -and only if- the new vector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size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surpasses the current vector </a:t>
            </a:r>
            <a:r>
              <a:rPr lang="en-US" b="0" i="0" u="none" strike="noStrike" dirty="0"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83012-AED7-4A6B-BA06-66587543740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8E98-1A96-4F1D-8DBD-E541DD483AF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2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F77-BDE6-4294-9ABF-1CA059FB74D8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600-602C-4D6A-BE13-07C18050473F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AB7-A1D0-4894-85CA-29CE248CE54C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2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306498-69A7-41AC-BC62-78D81B9FFD44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CS201R : Problem Solving and Programming II  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A01-A9DB-4520-888D-C6A90791180E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B9D-ACF8-4776-8500-4FDC844F20F3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BCA604-1360-4EB1-BB54-2BFD70937B4A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91B-5691-493B-8303-C04FD63F2FD2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5A3F-E131-4454-B8AF-C25295BE0ED1}" type="datetime1">
              <a:rPr lang="en-US" smtClean="0"/>
              <a:t>8/24/2023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CDB0-46F2-4A9F-90C0-CAD6B55A8950}" type="datetime1">
              <a:rPr lang="en-US" smtClean="0"/>
              <a:t>8/24/2023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09D2F4-93D7-4556-B059-D2C7C7456A4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CS201R : Problem Solving and Programming II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vectorempty-vectorsize-c-stl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vectorat-vectorswap-c-stl/" TargetMode="External"/><Relationship Id="rId5" Type="http://schemas.openxmlformats.org/officeDocument/2006/relationships/hyperlink" Target="https://www.geeksforgeeks.org/vector-resize-c-stl/" TargetMode="External"/><Relationship Id="rId4" Type="http://schemas.openxmlformats.org/officeDocument/2006/relationships/hyperlink" Target="https://www.geeksforgeeks.org/vectorbegin-vectorend-c-stl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FD8550-21F2-5087-9F7B-2CBEA4D88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6" b="1359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674C-4A6B-54C5-B136-F22B4FA6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102" y="6272784"/>
            <a:ext cx="47457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8D420-F0ED-6A03-415A-0F685708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5" y="759950"/>
            <a:ext cx="4369402" cy="944562"/>
          </a:xfrm>
        </p:spPr>
        <p:txBody>
          <a:bodyPr/>
          <a:lstStyle/>
          <a:p>
            <a:r>
              <a:rPr lang="en-US" dirty="0"/>
              <a:t>Swap first &amp; last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EF0AF-7776-485B-AC21-F9AD0514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8835" y="6446837"/>
            <a:ext cx="4745736" cy="365125"/>
          </a:xfrm>
        </p:spPr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979B4-90BB-4CF6-9DEF-CE718814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431702" y="990600"/>
            <a:ext cx="0" cy="518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B27B9962-31FB-D854-40BF-2E077AB9939E}"/>
              </a:ext>
            </a:extLst>
          </p:cNvPr>
          <p:cNvSpPr txBox="1">
            <a:spLocks/>
          </p:cNvSpPr>
          <p:nvPr/>
        </p:nvSpPr>
        <p:spPr>
          <a:xfrm>
            <a:off x="2263436" y="-68060"/>
            <a:ext cx="4369402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highlight>
                  <a:srgbClr val="FFFF00"/>
                </a:highlight>
              </a:rPr>
              <a:t>ARRAYS IN FUNCTIONS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D22190-388A-ACFE-BB5E-EE9AAEEBC3F6}"/>
              </a:ext>
            </a:extLst>
          </p:cNvPr>
          <p:cNvSpPr txBox="1">
            <a:spLocks/>
          </p:cNvSpPr>
          <p:nvPr/>
        </p:nvSpPr>
        <p:spPr>
          <a:xfrm>
            <a:off x="6477000" y="15025"/>
            <a:ext cx="3886200" cy="73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91676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826-571E-4DE5-88E0-61256F98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</p:spTree>
    <p:extLst>
      <p:ext uri="{BB962C8B-B14F-4D97-AF65-F5344CB8AC3E}">
        <p14:creationId xmlns:p14="http://schemas.microsoft.com/office/powerpoint/2010/main" val="138335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DFAE-7C3F-7AB6-7650-2E6216F0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B201-368B-B47D-FAD1-6FB9348F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VECTORS: Students will be able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implement vectors containing different variable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iterate through vectors to evaluate and/or manipulate members using various vector methods (functions)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utilize vectors in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implement and utilize two dimensional vectors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explain the major differences between an array and a vector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F2CB7-3CC4-C169-1954-9224DA70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 Solving and Programming II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20E5E-ADAE-69B3-82B8-4D5DD821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8A04-BD4A-446A-98C3-A34E6E10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84"/>
            <a:ext cx="7772400" cy="585850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7F78-E384-4251-8A0C-0F9BC50A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91" y="990600"/>
            <a:ext cx="8720709" cy="5562600"/>
          </a:xfrm>
        </p:spPr>
        <p:txBody>
          <a:bodyPr>
            <a:normAutofit/>
          </a:bodyPr>
          <a:lstStyle/>
          <a:p>
            <a:r>
              <a:rPr lang="en-US" sz="2400" dirty="0"/>
              <a:t>container class in </a:t>
            </a:r>
            <a:r>
              <a:rPr lang="en-US" sz="2400" dirty="0" err="1"/>
              <a:t>c++</a:t>
            </a:r>
            <a:endParaRPr lang="en-US" sz="2400" dirty="0"/>
          </a:p>
          <a:p>
            <a:r>
              <a:rPr lang="en-US" sz="2400" dirty="0"/>
              <a:t>Like arrays:</a:t>
            </a:r>
          </a:p>
          <a:p>
            <a:pPr lvl="1"/>
            <a:r>
              <a:rPr lang="en-US" sz="2000" dirty="0"/>
              <a:t>Ordered set of items of a given data type</a:t>
            </a:r>
          </a:p>
          <a:p>
            <a:pPr lvl="1"/>
            <a:r>
              <a:rPr lang="en-US" sz="2000" dirty="0"/>
              <a:t>Each item is called an element</a:t>
            </a:r>
          </a:p>
          <a:p>
            <a:pPr lvl="1"/>
            <a:r>
              <a:rPr lang="en-US" sz="2000" dirty="0"/>
              <a:t>Index starts at 0</a:t>
            </a:r>
          </a:p>
          <a:p>
            <a:r>
              <a:rPr lang="en-US" sz="2400" dirty="0" err="1"/>
              <a:t>Unline</a:t>
            </a:r>
            <a:r>
              <a:rPr lang="en-US" sz="2400" dirty="0"/>
              <a:t> arrays:</a:t>
            </a:r>
          </a:p>
          <a:p>
            <a:pPr lvl="1"/>
            <a:r>
              <a:rPr lang="en-US" sz="2000" dirty="0"/>
              <a:t>Passed by value (NOT by reference as arrays are)</a:t>
            </a:r>
          </a:p>
          <a:p>
            <a:pPr lvl="1"/>
            <a:r>
              <a:rPr lang="en-US" sz="2000" dirty="0"/>
              <a:t>Can be resized</a:t>
            </a:r>
          </a:p>
          <a:p>
            <a:pPr lvl="1"/>
            <a:r>
              <a:rPr lang="en-US" sz="2000" dirty="0"/>
              <a:t>Memory safe (can not access out of range indexes)</a:t>
            </a:r>
          </a:p>
          <a:p>
            <a:pPr lvl="1"/>
            <a:r>
              <a:rPr lang="en-US" sz="2000" dirty="0"/>
              <a:t>Common functions available include:</a:t>
            </a:r>
          </a:p>
          <a:p>
            <a:pPr lvl="2"/>
            <a:r>
              <a:rPr lang="en-US" sz="1800" dirty="0"/>
              <a:t>Add elements to the end:  		</a:t>
            </a:r>
            <a:r>
              <a:rPr lang="en-US" sz="1800" dirty="0" err="1"/>
              <a:t>vector.push_back</a:t>
            </a:r>
            <a:r>
              <a:rPr lang="en-US" sz="1800" dirty="0"/>
              <a:t>(element)</a:t>
            </a:r>
          </a:p>
          <a:p>
            <a:pPr lvl="2"/>
            <a:r>
              <a:rPr lang="en-US" sz="1800" dirty="0"/>
              <a:t>Return an element at a position:  	vector.at(index)</a:t>
            </a:r>
          </a:p>
          <a:p>
            <a:pPr lvl="2"/>
            <a:r>
              <a:rPr lang="en-US" sz="1800" dirty="0"/>
              <a:t>Get the size of the vector:  		</a:t>
            </a:r>
            <a:r>
              <a:rPr lang="en-US" sz="1800" dirty="0" err="1"/>
              <a:t>vector.size</a:t>
            </a:r>
            <a:r>
              <a:rPr lang="en-US" sz="1800" dirty="0"/>
              <a:t>()</a:t>
            </a:r>
          </a:p>
          <a:p>
            <a:pPr lvl="2"/>
            <a:r>
              <a:rPr lang="en-US" sz="1800" dirty="0"/>
              <a:t>Remove all elements:		</a:t>
            </a:r>
            <a:r>
              <a:rPr lang="en-US" sz="1800" dirty="0" err="1"/>
              <a:t>vector.clear</a:t>
            </a:r>
            <a:r>
              <a:rPr lang="en-US" sz="1800" dirty="0"/>
              <a:t>()</a:t>
            </a:r>
          </a:p>
          <a:p>
            <a:pPr lvl="2"/>
            <a:r>
              <a:rPr lang="en-US" sz="1800" dirty="0"/>
              <a:t>Insert before a position:		</a:t>
            </a:r>
            <a:r>
              <a:rPr lang="en-US" sz="1800" dirty="0" err="1"/>
              <a:t>vector.insertpos</a:t>
            </a:r>
            <a:r>
              <a:rPr lang="en-US" sz="1800" dirty="0"/>
              <a:t>, element)</a:t>
            </a:r>
          </a:p>
          <a:p>
            <a:pPr lvl="2"/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071F-0205-49E6-8A53-87F73DB8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B76F-F336-4C53-A476-339A71D9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CDC8-894B-41E9-AAAB-9CF2C18B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63574"/>
            <a:ext cx="8305800" cy="633310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Include vector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#include &lt;vector&gt;</a:t>
            </a:r>
          </a:p>
          <a:p>
            <a:r>
              <a:rPr lang="en-US" sz="2800" b="1" dirty="0"/>
              <a:t>Create a vector</a:t>
            </a:r>
          </a:p>
          <a:p>
            <a:pPr marL="8001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vector&lt;datatype&gt; </a:t>
            </a:r>
            <a:r>
              <a:rPr lang="en-US" sz="2400" dirty="0" err="1">
                <a:latin typeface="Consolas" panose="020B0609020204030204" pitchFamily="49" charset="0"/>
              </a:rPr>
              <a:t>vectorName</a:t>
            </a:r>
            <a:r>
              <a:rPr lang="en-US" sz="2400" dirty="0">
                <a:latin typeface="Consolas" panose="020B0609020204030204" pitchFamily="49" charset="0"/>
              </a:rPr>
              <a:t>(size);</a:t>
            </a:r>
          </a:p>
          <a:p>
            <a:pPr marL="8001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vector&lt;datatype&gt; </a:t>
            </a:r>
            <a:r>
              <a:rPr lang="en-US" sz="2400" dirty="0" err="1">
                <a:latin typeface="Consolas" panose="020B0609020204030204" pitchFamily="49" charset="0"/>
              </a:rPr>
              <a:t>vectorName</a:t>
            </a:r>
            <a:r>
              <a:rPr lang="en-US" sz="2400" dirty="0">
                <a:latin typeface="Consolas" panose="020B0609020204030204" pitchFamily="49" charset="0"/>
              </a:rPr>
              <a:t> = {v1, v2, … }</a:t>
            </a:r>
          </a:p>
          <a:p>
            <a:r>
              <a:rPr lang="en-US" sz="2800" b="1" dirty="0"/>
              <a:t>Assign a value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vectorName.at(index) = value;</a:t>
            </a:r>
          </a:p>
          <a:p>
            <a:r>
              <a:rPr lang="en-US" sz="2800" b="1" dirty="0"/>
              <a:t>Return a value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my_var</a:t>
            </a:r>
            <a:r>
              <a:rPr lang="en-US" sz="2400" dirty="0">
                <a:latin typeface="Consolas" panose="020B0609020204030204" pitchFamily="49" charset="0"/>
              </a:rPr>
              <a:t> = vectorName.at(index);</a:t>
            </a:r>
          </a:p>
          <a:p>
            <a:r>
              <a:rPr lang="en-US" sz="2800" b="1" dirty="0"/>
              <a:t>Get size of vector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size = </a:t>
            </a:r>
            <a:r>
              <a:rPr lang="en-US" sz="2400" dirty="0" err="1">
                <a:latin typeface="Consolas" panose="020B0609020204030204" pitchFamily="49" charset="0"/>
              </a:rPr>
              <a:t>vectorName.size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FE8BF-6F88-40E4-A4C5-951158F5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6F15528-21DE-4FAA-801E-634DDDAF4B2B}" type="slidenum">
              <a:rPr lang="en-US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DBD18C-9F6F-9988-495C-F8A20D9DC9A3}"/>
              </a:ext>
            </a:extLst>
          </p:cNvPr>
          <p:cNvSpPr txBox="1">
            <a:spLocks/>
          </p:cNvSpPr>
          <p:nvPr/>
        </p:nvSpPr>
        <p:spPr>
          <a:xfrm>
            <a:off x="152400" y="220090"/>
            <a:ext cx="2310004" cy="886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411944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6387-FAD5-459D-826F-59F8A6A6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4" y="990600"/>
            <a:ext cx="8658606" cy="61746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ages;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age, number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an age for person #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number++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(age &gt; 0) {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an age for person #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number++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ages entered were"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i+1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"\t Age:"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.at(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90629-AABC-4206-BF78-F08629D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03213"/>
            <a:ext cx="4745736" cy="365125"/>
          </a:xfrm>
        </p:spPr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3EB78-649B-49F9-89F7-2D87FD03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F4BAA3-ED9C-7DA5-1777-009CFE30C5E7}"/>
              </a:ext>
            </a:extLst>
          </p:cNvPr>
          <p:cNvSpPr txBox="1">
            <a:spLocks/>
          </p:cNvSpPr>
          <p:nvPr/>
        </p:nvSpPr>
        <p:spPr>
          <a:xfrm>
            <a:off x="152400" y="220090"/>
            <a:ext cx="2310004" cy="886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vectors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D0C269-581D-8A25-54C7-06415F811D97}"/>
              </a:ext>
            </a:extLst>
          </p:cNvPr>
          <p:cNvSpPr txBox="1">
            <a:spLocks/>
          </p:cNvSpPr>
          <p:nvPr/>
        </p:nvSpPr>
        <p:spPr>
          <a:xfrm>
            <a:off x="6661582" y="56926"/>
            <a:ext cx="3886200" cy="73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70699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6387-FAD5-459D-826F-59F8A6A6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4" y="990600"/>
            <a:ext cx="8658606" cy="61746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ages;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age, number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an age for person #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number++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(age &gt; 0) {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an age for person #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number++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ages entered were"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i+1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"\t Age:"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.at(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.assign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(5, 99);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ages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2, 77);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90629-AABC-4206-BF78-F08629D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03213"/>
            <a:ext cx="4745736" cy="365125"/>
          </a:xfrm>
        </p:spPr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3EB78-649B-49F9-89F7-2D87FD03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F4BAA3-ED9C-7DA5-1777-009CFE30C5E7}"/>
              </a:ext>
            </a:extLst>
          </p:cNvPr>
          <p:cNvSpPr txBox="1">
            <a:spLocks/>
          </p:cNvSpPr>
          <p:nvPr/>
        </p:nvSpPr>
        <p:spPr>
          <a:xfrm>
            <a:off x="152400" y="220090"/>
            <a:ext cx="2310004" cy="886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vectors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D0C269-581D-8A25-54C7-06415F811D97}"/>
              </a:ext>
            </a:extLst>
          </p:cNvPr>
          <p:cNvSpPr txBox="1">
            <a:spLocks/>
          </p:cNvSpPr>
          <p:nvPr/>
        </p:nvSpPr>
        <p:spPr>
          <a:xfrm>
            <a:off x="6661582" y="56926"/>
            <a:ext cx="3886200" cy="73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28381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2164-D66A-4DCC-ABD9-B1D3457A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627" y="5029200"/>
            <a:ext cx="4901946" cy="103936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Multi-Dimensional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B8E2B-7A2B-40AE-9240-930BBF08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8E0C8-75B2-46AD-84BC-D022FEEB5EFB}"/>
              </a:ext>
            </a:extLst>
          </p:cNvPr>
          <p:cNvSpPr txBox="1"/>
          <p:nvPr/>
        </p:nvSpPr>
        <p:spPr>
          <a:xfrm>
            <a:off x="180594" y="249737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210A4-0177-4B12-9853-56BD9CDC78CE}"/>
              </a:ext>
            </a:extLst>
          </p:cNvPr>
          <p:cNvSpPr txBox="1"/>
          <p:nvPr/>
        </p:nvSpPr>
        <p:spPr>
          <a:xfrm>
            <a:off x="217349" y="3745941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dimension of the multiplication table: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table;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(table,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(table,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3A84A-F4C4-4136-B51E-E7E78422A575}"/>
              </a:ext>
            </a:extLst>
          </p:cNvPr>
          <p:cNvSpPr txBox="1"/>
          <p:nvPr/>
        </p:nvSpPr>
        <p:spPr>
          <a:xfrm>
            <a:off x="533400" y="1557506"/>
            <a:ext cx="8229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&amp;t,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inputs a point to an empty vector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load the vector with values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inputs a copy vector and dimension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prints the 2-d vector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4E4C8D-8359-B386-E165-DA1520CB5455}"/>
              </a:ext>
            </a:extLst>
          </p:cNvPr>
          <p:cNvSpPr txBox="1">
            <a:spLocks/>
          </p:cNvSpPr>
          <p:nvPr/>
        </p:nvSpPr>
        <p:spPr>
          <a:xfrm>
            <a:off x="6705600" y="170310"/>
            <a:ext cx="2787218" cy="73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307680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2164-D66A-4DCC-ABD9-B1D3457A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460" y="224274"/>
            <a:ext cx="4901946" cy="103936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Multi-Dimensional vector</a:t>
            </a:r>
            <a:br>
              <a:rPr lang="en-US" dirty="0"/>
            </a:br>
            <a:r>
              <a:rPr lang="en-US" dirty="0"/>
              <a:t>multiplication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B8E2B-7A2B-40AE-9240-930BBF08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2B5F2-66DF-4454-9123-F5F77DA10623}"/>
              </a:ext>
            </a:extLst>
          </p:cNvPr>
          <p:cNvSpPr txBox="1"/>
          <p:nvPr/>
        </p:nvSpPr>
        <p:spPr>
          <a:xfrm>
            <a:off x="609600" y="1371600"/>
            <a:ext cx="8153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&amp;t,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temp;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t[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*j);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3DB57-08A8-4E56-91B1-C257EDA6C693}"/>
              </a:ext>
            </a:extLst>
          </p:cNvPr>
          <p:cNvSpPr txBox="1"/>
          <p:nvPr/>
        </p:nvSpPr>
        <p:spPr>
          <a:xfrm>
            <a:off x="457200" y="4064881"/>
            <a:ext cx="784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t.at(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).at(j);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386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dirty="0"/>
              <a:t>more detail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826-571E-4DE5-88E0-61256F98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</p:spTree>
    <p:extLst>
      <p:ext uri="{BB962C8B-B14F-4D97-AF65-F5344CB8AC3E}">
        <p14:creationId xmlns:p14="http://schemas.microsoft.com/office/powerpoint/2010/main" val="30878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 &amp; PROGRAMMING II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ARRAYS &amp; VECTORS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826-571E-4DE5-88E0-61256F98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58C5-D54C-48F6-BB4C-B57F83D3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ED05-D3BA-4E31-BB60-25832528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4528"/>
            <a:ext cx="7772400" cy="107087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CD93-BEF4-45E1-97EE-D1DD7671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11" y="2221993"/>
            <a:ext cx="7772400" cy="40507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SPEED_SIZE = 3;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speeds[SPEED_SIZE];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3 speed values"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cin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speeds[0]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speeds[1]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speeds[2];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speeds[3] = 22.3;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values are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speeds[3]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7677-4B21-4DAE-8057-98DB883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829B-5F50-4AFF-8D71-BF47EBF6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E9ED5-EEA4-452B-B069-3757B9A0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22309"/>
            <a:ext cx="4696206" cy="26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36B1-527E-4733-960D-45351CB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740" y="141730"/>
            <a:ext cx="4495800" cy="886968"/>
          </a:xfrm>
        </p:spPr>
        <p:txBody>
          <a:bodyPr>
            <a:normAutofit/>
          </a:bodyPr>
          <a:lstStyle/>
          <a:p>
            <a:r>
              <a:rPr lang="en-US" dirty="0"/>
              <a:t>Iterate Over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46C9-BC26-4E5B-92E7-F164AB8F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7899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SPEED_SIZE = 3;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speeds[SPEED_SIZE] = { 30.0, 40.2, 50.8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values are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= 0; index &lt; SPEED_SIZE; index++)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"Index 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speeds[index]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52DAB-A586-431C-9409-38621D16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84746-3E50-4571-B8D2-3F7883E9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949AC0D-2D3D-4680-ABB0-B4577E3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51" y="4191000"/>
            <a:ext cx="3552825" cy="15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5AB32-CC7F-55F2-A546-3C7D95E67592}"/>
              </a:ext>
            </a:extLst>
          </p:cNvPr>
          <p:cNvSpPr txBox="1"/>
          <p:nvPr/>
        </p:nvSpPr>
        <p:spPr>
          <a:xfrm>
            <a:off x="152400" y="517718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speeds)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773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36B1-527E-4733-960D-45351CB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740" y="141730"/>
            <a:ext cx="4495800" cy="886968"/>
          </a:xfrm>
        </p:spPr>
        <p:txBody>
          <a:bodyPr>
            <a:normAutofit/>
          </a:bodyPr>
          <a:lstStyle/>
          <a:p>
            <a:r>
              <a:rPr lang="en-US" dirty="0"/>
              <a:t>Functions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46C9-BC26-4E5B-92E7-F164AB8F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676400"/>
            <a:ext cx="3962400" cy="36101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int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“Enter Array Size: ";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int arr1[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arr1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(arr1,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52DAB-A586-431C-9409-38621D16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84746-3E50-4571-B8D2-3F7883E9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82D04-9DE4-4E02-BBBE-B97B5598A263}"/>
              </a:ext>
            </a:extLst>
          </p:cNvPr>
          <p:cNvSpPr txBox="1"/>
          <p:nvPr/>
        </p:nvSpPr>
        <p:spPr>
          <a:xfrm>
            <a:off x="4182471" y="1568120"/>
            <a:ext cx="4961529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 arr1[], int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“Enter Array values: ";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for (int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arr1[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7555D-5227-47D0-BEB2-BA8EA75956E4}"/>
              </a:ext>
            </a:extLst>
          </p:cNvPr>
          <p:cNvSpPr txBox="1"/>
          <p:nvPr/>
        </p:nvSpPr>
        <p:spPr>
          <a:xfrm>
            <a:off x="4267200" y="3810000"/>
            <a:ext cx="4572000" cy="1599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(int arr1[], 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for (int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arr1[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]&lt;&lt; " " 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BDC5-5704-9BCB-3248-3A19BEB5DFDD}"/>
              </a:ext>
            </a:extLst>
          </p:cNvPr>
          <p:cNvSpPr txBox="1"/>
          <p:nvPr/>
        </p:nvSpPr>
        <p:spPr>
          <a:xfrm>
            <a:off x="6167985" y="85149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send array &amp; size</a:t>
            </a:r>
          </a:p>
        </p:txBody>
      </p:sp>
    </p:spTree>
    <p:extLst>
      <p:ext uri="{BB962C8B-B14F-4D97-AF65-F5344CB8AC3E}">
        <p14:creationId xmlns:p14="http://schemas.microsoft.com/office/powerpoint/2010/main" val="316294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6" y="271504"/>
            <a:ext cx="5257800" cy="1023896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Ex 5: MULTI-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8502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/>
              <a:t>Type </a:t>
            </a:r>
            <a:r>
              <a:rPr lang="en-US" dirty="0" err="1"/>
              <a:t>Array_Name</a:t>
            </a:r>
            <a:r>
              <a:rPr lang="en-US" dirty="0"/>
              <a:t>[size_1][size_2]…..[</a:t>
            </a:r>
            <a:r>
              <a:rPr lang="en-US" dirty="0" err="1"/>
              <a:t>size_last</a:t>
            </a:r>
            <a:r>
              <a:rPr lang="en-US" dirty="0"/>
              <a:t>];</a:t>
            </a:r>
          </a:p>
          <a:p>
            <a:pPr marL="67437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matrix[5][10];</a:t>
            </a:r>
          </a:p>
          <a:p>
            <a:pPr marL="674370" lvl="2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cube[10][10][10];</a:t>
            </a:r>
          </a:p>
          <a:p>
            <a:pPr marL="67437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page[30][50];</a:t>
            </a:r>
          </a:p>
          <a:p>
            <a:r>
              <a:rPr lang="en-US" dirty="0"/>
              <a:t>When multidimensional array is given in a function heading or declaration, the size of the first dimension is not given , but the remaining dimension sizes must be given in square brackets.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page[][50];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matrix[][10];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show(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matrix[][10],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size_dim1);</a:t>
            </a:r>
          </a:p>
          <a:p>
            <a:pPr marL="12573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When calling a function:</a:t>
            </a:r>
          </a:p>
          <a:p>
            <a:pPr marL="12573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show(matrix1, dim1)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494D-B328-4357-849B-53D0362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3564-195A-46A6-87FA-6AAFCF7A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291" y="257080"/>
            <a:ext cx="2971800" cy="1343120"/>
          </a:xfrm>
        </p:spPr>
        <p:txBody>
          <a:bodyPr>
            <a:normAutofit fontScale="90000"/>
          </a:bodyPr>
          <a:lstStyle/>
          <a:p>
            <a:r>
              <a:rPr lang="en-US" dirty="0"/>
              <a:t>FILL 2D ARRAY </a:t>
            </a:r>
            <a:br>
              <a:rPr lang="en-US" dirty="0"/>
            </a:br>
            <a:r>
              <a:rPr lang="en-US" dirty="0"/>
              <a:t>Find min value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36972-00E7-453B-AD95-56E2B3E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9F709-23BF-4040-8633-C996545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76A3E0-D04B-4619-A7E8-1331DE51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89926"/>
            <a:ext cx="7772400" cy="4050792"/>
          </a:xfrm>
        </p:spPr>
        <p:txBody>
          <a:bodyPr/>
          <a:lstStyle/>
          <a:p>
            <a:r>
              <a:rPr lang="en-US" dirty="0"/>
              <a:t>Create a function to read in a 2-D array</a:t>
            </a:r>
          </a:p>
          <a:p>
            <a:r>
              <a:rPr lang="en-US" dirty="0"/>
              <a:t>Create a function to find the minimum value in the array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DECLARTION:</a:t>
            </a:r>
          </a:p>
          <a:p>
            <a:pPr marL="0" indent="0">
              <a:buNone/>
            </a:pPr>
            <a:r>
              <a:rPr lang="en-US" dirty="0" err="1"/>
              <a:t>fillArray</a:t>
            </a:r>
            <a:r>
              <a:rPr lang="en-US" dirty="0"/>
              <a:t>( int arr1[][4], int sizeDim1, int sizeDim2);</a:t>
            </a:r>
          </a:p>
          <a:p>
            <a:pPr marL="0" indent="0">
              <a:buNone/>
            </a:pPr>
            <a:r>
              <a:rPr lang="en-US" dirty="0" err="1"/>
              <a:t>minArray</a:t>
            </a:r>
            <a:r>
              <a:rPr lang="en-US" dirty="0"/>
              <a:t>(int arr1[][4], int sizeDim1, int sizeDim2);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B3475-726D-4484-8B03-A0E949EECD22}"/>
              </a:ext>
            </a:extLst>
          </p:cNvPr>
          <p:cNvSpPr txBox="1"/>
          <p:nvPr/>
        </p:nvSpPr>
        <p:spPr>
          <a:xfrm>
            <a:off x="4876800" y="530392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https://bit.ly/CS201Fun4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9366FE-5C68-A230-E3B5-7B101AD8BA98}"/>
              </a:ext>
            </a:extLst>
          </p:cNvPr>
          <p:cNvSpPr txBox="1">
            <a:spLocks/>
          </p:cNvSpPr>
          <p:nvPr/>
        </p:nvSpPr>
        <p:spPr>
          <a:xfrm>
            <a:off x="304800" y="266264"/>
            <a:ext cx="5257800" cy="1023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 5: MULTI-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DIMENSIONAL ARRAYS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AF268E-212E-4115-A108-CE26E5FB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" y="0"/>
            <a:ext cx="5229606" cy="561051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9F709-23BF-4040-8633-C996545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2120F3-2B38-48A5-966A-A8DF70617CA8}"/>
              </a:ext>
            </a:extLst>
          </p:cNvPr>
          <p:cNvSpPr txBox="1">
            <a:spLocks/>
          </p:cNvSpPr>
          <p:nvPr/>
        </p:nvSpPr>
        <p:spPr>
          <a:xfrm>
            <a:off x="5777261" y="473914"/>
            <a:ext cx="2971800" cy="1343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FILL 2D ARRAY </a:t>
            </a:r>
            <a:br>
              <a:rPr lang="en-US" dirty="0"/>
            </a:br>
            <a:r>
              <a:rPr lang="en-US" dirty="0"/>
              <a:t>Find min value</a:t>
            </a:r>
          </a:p>
          <a:p>
            <a:r>
              <a:rPr lang="en-US" dirty="0"/>
              <a:t>Add find max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40A157-C230-48FE-B33F-15D4D939E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829" y="3637392"/>
            <a:ext cx="4790694" cy="30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69" y="4355692"/>
            <a:ext cx="7881802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>
                <a:solidFill>
                  <a:schemeClr val="tx1"/>
                </a:solidFill>
              </a:rPr>
              <a:t>Multiplication tables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36972-00E7-453B-AD95-56E2B3E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102" y="6272784"/>
            <a:ext cx="47457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CS201R : Problem Solving and Programming II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9F709-23BF-4040-8633-C996545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4" y="6115717"/>
            <a:ext cx="667323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2800">
                <a:solidFill>
                  <a:schemeClr val="tx1"/>
                </a:solidFill>
                <a:latin typeface="+mj-lt"/>
              </a:rPr>
              <a:pPr>
                <a:spcAft>
                  <a:spcPts val="600"/>
                </a:spcAft>
              </a:pPr>
              <a:t>26</a:t>
            </a:fld>
            <a:endParaRPr lang="en-US" sz="28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77398C-36E7-40CF-8530-684C8A514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6" r="1" b="4508"/>
          <a:stretch/>
        </p:blipFill>
        <p:spPr>
          <a:xfrm>
            <a:off x="20" y="10"/>
            <a:ext cx="9143980" cy="42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336" y="408934"/>
            <a:ext cx="2971800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Multiplication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68" y="608269"/>
            <a:ext cx="82296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"Fill two Dimension array:</a:t>
            </a:r>
            <a:r>
              <a:rPr lang="en-US" sz="1600" b="0" dirty="0">
                <a:solidFill>
                  <a:srgbClr val="FF69B4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a[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(i+1) * (j+1);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 2D array: </a:t>
            </a:r>
            <a:r>
              <a:rPr lang="en-US" sz="1600" b="0" dirty="0">
                <a:solidFill>
                  <a:srgbClr val="FF69B4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)&lt;&lt; a[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36972-00E7-453B-AD95-56E2B3E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9F709-23BF-4040-8633-C996545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77398C-36E7-40CF-8530-684C8A51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68" y="1600200"/>
            <a:ext cx="4800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</a:t>
            </a:r>
            <a:br>
              <a:rPr lang="en-US" dirty="0"/>
            </a:br>
            <a:r>
              <a:rPr lang="en-US" dirty="0"/>
              <a:t>more details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826-571E-4DE5-88E0-61256F98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</p:spTree>
    <p:extLst>
      <p:ext uri="{BB962C8B-B14F-4D97-AF65-F5344CB8AC3E}">
        <p14:creationId xmlns:p14="http://schemas.microsoft.com/office/powerpoint/2010/main" val="115219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F7F-C66A-402A-B244-1A38749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0"/>
            <a:ext cx="7772400" cy="1115568"/>
          </a:xfrm>
        </p:spPr>
        <p:txBody>
          <a:bodyPr>
            <a:normAutofit/>
          </a:bodyPr>
          <a:lstStyle/>
          <a:p>
            <a:r>
              <a:rPr lang="en-US" dirty="0"/>
              <a:t>Vectors operations ( more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7491-28AE-4E1B-8261-3FF60BD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496CE-1C12-4A02-80F7-0FC0C50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B01939B-A36C-468E-922F-E579C06473C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935125"/>
          <a:ext cx="7797546" cy="516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054447363"/>
                    </a:ext>
                  </a:extLst>
                </a:gridCol>
                <a:gridCol w="3987546">
                  <a:extLst>
                    <a:ext uri="{9D8B030D-6E8A-4147-A177-3AD203B41FA5}">
                      <a16:colId xmlns:a16="http://schemas.microsoft.com/office/drawing/2014/main" val="2543157266"/>
                    </a:ext>
                  </a:extLst>
                </a:gridCol>
              </a:tblGrid>
              <a:tr h="511659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45616"/>
                  </a:ext>
                </a:extLst>
              </a:tr>
              <a:tr h="1311833">
                <a:tc>
                  <a:txBody>
                    <a:bodyPr/>
                    <a:lstStyle/>
                    <a:p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vector.resize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(n, value);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Void resize(int n, int value);</a:t>
                      </a:r>
                      <a:endParaRPr lang="en-US" b="1" i="1" dirty="0">
                        <a:solidFill>
                          <a:srgbClr val="37474F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n</a:t>
                      </a: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 is the new container size.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new elements are initialized with </a:t>
                      </a:r>
                      <a:r>
                        <a:rPr lang="en-US" b="1" i="1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value</a:t>
                      </a:r>
                      <a:endParaRPr lang="en-US" b="1" i="1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98987"/>
                  </a:ext>
                </a:extLst>
              </a:tr>
              <a:tr h="1091006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vector.push_back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(value);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void </a:t>
                      </a: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push_back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(value);</a:t>
                      </a:r>
                      <a:endParaRPr lang="en-US" b="0" i="0" dirty="0">
                        <a:solidFill>
                          <a:srgbClr val="37474F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adds new element </a:t>
                      </a:r>
                      <a:r>
                        <a:rPr lang="en-US" b="1" i="1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value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will resize if needed.</a:t>
                      </a:r>
                      <a:endParaRPr lang="en-US" b="0" i="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72599"/>
                  </a:ext>
                </a:extLst>
              </a:tr>
              <a:tr h="1172156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outVal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= </a:t>
                      </a: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vector.back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int back();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entury Schoolbook" panose="02040604050505020304" pitchFamily="18" charset="0"/>
                        </a:rPr>
                        <a:t>returns vector's last element.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entury Schoolbook" panose="02040604050505020304" pitchFamily="18" charset="0"/>
                        </a:rPr>
                        <a:t>vector is unchanged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31402313"/>
                  </a:ext>
                </a:extLst>
              </a:tr>
              <a:tr h="1074221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vector.pop_back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void </a:t>
                      </a: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pop_back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entury Schoolbook" panose="02040604050505020304" pitchFamily="18" charset="0"/>
                        </a:rPr>
                        <a:t>Removes the last element.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0781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826-571E-4DE5-88E0-61256F98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</p:spTree>
    <p:extLst>
      <p:ext uri="{BB962C8B-B14F-4D97-AF65-F5344CB8AC3E}">
        <p14:creationId xmlns:p14="http://schemas.microsoft.com/office/powerpoint/2010/main" val="3608844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F7F-C66A-402A-B244-1A38749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0"/>
            <a:ext cx="7772400" cy="1115568"/>
          </a:xfrm>
        </p:spPr>
        <p:txBody>
          <a:bodyPr>
            <a:normAutofit/>
          </a:bodyPr>
          <a:lstStyle/>
          <a:p>
            <a:r>
              <a:rPr lang="en-US" dirty="0"/>
              <a:t>Vectors operations ( more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7491-28AE-4E1B-8261-3FF60BD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496CE-1C12-4A02-80F7-0FC0C50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B01939B-A36C-468E-922F-E579C0647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38271"/>
              </p:ext>
            </p:extLst>
          </p:nvPr>
        </p:nvGraphicFramePr>
        <p:xfrm>
          <a:off x="152400" y="935125"/>
          <a:ext cx="8102346" cy="525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054447363"/>
                    </a:ext>
                  </a:extLst>
                </a:gridCol>
                <a:gridCol w="3911346">
                  <a:extLst>
                    <a:ext uri="{9D8B030D-6E8A-4147-A177-3AD203B41FA5}">
                      <a16:colId xmlns:a16="http://schemas.microsoft.com/office/drawing/2014/main" val="2543157266"/>
                    </a:ext>
                  </a:extLst>
                </a:gridCol>
              </a:tblGrid>
              <a:tr h="511659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45616"/>
                  </a:ext>
                </a:extLst>
              </a:tr>
              <a:tr h="1311833">
                <a:tc>
                  <a:txBody>
                    <a:bodyPr/>
                    <a:lstStyle/>
                    <a:p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vector.assign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(n, value);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assigns value to the first n elements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will remove additional elements in the vector</a:t>
                      </a:r>
                      <a:endParaRPr lang="en-US" b="0" i="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98987"/>
                  </a:ext>
                </a:extLst>
              </a:tr>
              <a:tr h="1091006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vector.insert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</a:t>
                      </a: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position,value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adds element value in front of position given.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will resize if needed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position is an iterator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72599"/>
                  </a:ext>
                </a:extLst>
              </a:tr>
              <a:tr h="1172156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vector&lt;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elementType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&gt;::iterator it;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it = 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vector.begin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();</a:t>
                      </a:r>
                      <a:endParaRPr lang="en-US" b="1" i="1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sets the iterator to the beginning of vector</a:t>
                      </a:r>
                      <a:endParaRPr lang="en-US" b="0" i="0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31402313"/>
                  </a:ext>
                </a:extLst>
              </a:tr>
              <a:tr h="1074221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vector.erase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entury Schoolbook" panose="02040604050505020304" pitchFamily="18" charset="0"/>
                        </a:rPr>
                        <a:t>removes elements from the vector (can remove a range)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0781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F7F-C66A-402A-B244-1A38749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0"/>
            <a:ext cx="7772400" cy="1115568"/>
          </a:xfrm>
        </p:spPr>
        <p:txBody>
          <a:bodyPr>
            <a:normAutofit/>
          </a:bodyPr>
          <a:lstStyle/>
          <a:p>
            <a:r>
              <a:rPr lang="en-US" dirty="0"/>
              <a:t>Vectors operations ( more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7491-28AE-4E1B-8261-3FF60BD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496CE-1C12-4A02-80F7-0FC0C50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B01939B-A36C-468E-922F-E579C0647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60083"/>
              </p:ext>
            </p:extLst>
          </p:nvPr>
        </p:nvGraphicFramePr>
        <p:xfrm>
          <a:off x="152400" y="935125"/>
          <a:ext cx="8102346" cy="525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054447363"/>
                    </a:ext>
                  </a:extLst>
                </a:gridCol>
                <a:gridCol w="3911346">
                  <a:extLst>
                    <a:ext uri="{9D8B030D-6E8A-4147-A177-3AD203B41FA5}">
                      <a16:colId xmlns:a16="http://schemas.microsoft.com/office/drawing/2014/main" val="2543157266"/>
                    </a:ext>
                  </a:extLst>
                </a:gridCol>
              </a:tblGrid>
              <a:tr h="511659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45616"/>
                  </a:ext>
                </a:extLst>
              </a:tr>
              <a:tr h="1311833">
                <a:tc>
                  <a:txBody>
                    <a:bodyPr/>
                    <a:lstStyle/>
                    <a:p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vector.clear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removes all elements in the vector</a:t>
                      </a:r>
                      <a:endParaRPr lang="en-US" b="0" i="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98987"/>
                  </a:ext>
                </a:extLst>
              </a:tr>
              <a:tr h="1091006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vector.insert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</a:t>
                      </a: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position,value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adds element value in front of position given.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will resize if needed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solidFill>
                            <a:srgbClr val="37474F"/>
                          </a:solidFill>
                          <a:effectLst/>
                          <a:latin typeface="Century Schoolbook" panose="02040604050505020304" pitchFamily="18" charset="0"/>
                        </a:rPr>
                        <a:t>position is an iterator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72599"/>
                  </a:ext>
                </a:extLst>
              </a:tr>
              <a:tr h="1172156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vector&lt;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elementType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&gt;::iterator it;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it = 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vector.begin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();</a:t>
                      </a:r>
                      <a:endParaRPr lang="en-US" b="1" i="1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sets the iterator to the beginning of vector</a:t>
                      </a:r>
                      <a:endParaRPr lang="en-US" b="0" i="0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31402313"/>
                  </a:ext>
                </a:extLst>
              </a:tr>
              <a:tr h="1074221">
                <a:tc>
                  <a:txBody>
                    <a:bodyPr/>
                    <a:lstStyle/>
                    <a:p>
                      <a:endParaRPr lang="en-US" b="1" i="1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vector.erase</a:t>
                      </a:r>
                      <a:r>
                        <a:rPr lang="en-US" b="1" i="1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();</a:t>
                      </a:r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endParaRPr lang="en-US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entury Schoolbook" panose="02040604050505020304" pitchFamily="18" charset="0"/>
                        </a:rPr>
                        <a:t>removes elements from the vector (can remove a range)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0781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F7F-C66A-402A-B244-1A38749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7380"/>
            <a:ext cx="8915400" cy="4766280"/>
          </a:xfrm>
        </p:spPr>
        <p:txBody>
          <a:bodyPr>
            <a:noAutofit/>
          </a:bodyPr>
          <a:lstStyle/>
          <a:p>
            <a:pPr algn="l" fontAlgn="base"/>
            <a:r>
              <a:rPr lang="en-US" sz="1800" b="0" i="0" u="sng" dirty="0">
                <a:solidFill>
                  <a:srgbClr val="273239"/>
                </a:solidFill>
                <a:effectLst/>
                <a:latin typeface="+mn-lt"/>
                <a:hlinkClick r:id="rId3"/>
              </a:rPr>
              <a:t>empty()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  <a:t> – Returns whether the container is empty.</a:t>
            </a: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br>
              <a:rPr lang="en-US" sz="1800" b="0" i="0" u="sng" dirty="0">
                <a:solidFill>
                  <a:srgbClr val="273239"/>
                </a:solidFill>
                <a:effectLst/>
                <a:latin typeface="+mn-lt"/>
                <a:hlinkClick r:id="rId4"/>
              </a:rPr>
            </a:br>
            <a:r>
              <a:rPr lang="en-US" sz="1800" b="0" i="0" u="sng" dirty="0">
                <a:solidFill>
                  <a:srgbClr val="273239"/>
                </a:solidFill>
                <a:effectLst/>
                <a:latin typeface="+mn-lt"/>
                <a:hlinkClick r:id="rId4"/>
              </a:rPr>
              <a:t>begin()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  <a:t> – Returns an iterator pointing to the first element in the vector</a:t>
            </a: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r>
              <a:rPr lang="en-US" sz="1800" b="0" i="0" u="sng" dirty="0">
                <a:solidFill>
                  <a:srgbClr val="273239"/>
                </a:solidFill>
                <a:effectLst/>
                <a:latin typeface="+mn-lt"/>
                <a:hlinkClick r:id="rId4"/>
              </a:rPr>
              <a:t>end()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  <a:t> – Returns an iterator pointing to the theoretical element that follows the last element in the vector</a:t>
            </a: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r>
              <a:rPr lang="en-US" sz="1800" b="0" i="0" u="sng" dirty="0">
                <a:solidFill>
                  <a:srgbClr val="273239"/>
                </a:solidFill>
                <a:effectLst/>
                <a:latin typeface="+mn-lt"/>
                <a:hlinkClick r:id="rId3"/>
              </a:rPr>
              <a:t>size()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  <a:t> – Returns the number of elements in the vector.</a:t>
            </a: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r>
              <a:rPr lang="en-US" sz="1800" b="0" i="0" u="sng" dirty="0">
                <a:solidFill>
                  <a:srgbClr val="273239"/>
                </a:solidFill>
                <a:effectLst/>
                <a:latin typeface="+mn-lt"/>
                <a:hlinkClick r:id="rId5"/>
              </a:rPr>
              <a:t>resize(n)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  <a:t> – Resizes the container so that it contains ‘n’ elements.</a:t>
            </a: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r>
              <a:rPr lang="en-US" sz="1800" b="0" i="0" u="sng" dirty="0">
                <a:solidFill>
                  <a:srgbClr val="273239"/>
                </a:solidFill>
                <a:effectLst/>
                <a:latin typeface="+mn-lt"/>
                <a:hlinkClick r:id="rId6"/>
              </a:rPr>
              <a:t>swap()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  <a:t> – It is used to swap the contents of one vector with another vector of same type. Sizes may differ.</a:t>
            </a:r>
            <a:br>
              <a:rPr lang="en-US" sz="1800" b="0" i="0" dirty="0">
                <a:solidFill>
                  <a:srgbClr val="273239"/>
                </a:solidFill>
                <a:effectLst/>
                <a:latin typeface="+mn-lt"/>
              </a:rPr>
            </a:br>
            <a:endParaRPr lang="en-US" sz="1800" b="0" i="0" dirty="0">
              <a:solidFill>
                <a:srgbClr val="273239"/>
              </a:solidFill>
              <a:effectLst/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7491-28AE-4E1B-8261-3FF60BD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496CE-1C12-4A02-80F7-0FC0C50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B8FC25-3D74-4E47-99DA-278F14D9D77C}"/>
              </a:ext>
            </a:extLst>
          </p:cNvPr>
          <p:cNvSpPr txBox="1">
            <a:spLocks/>
          </p:cNvSpPr>
          <p:nvPr/>
        </p:nvSpPr>
        <p:spPr>
          <a:xfrm>
            <a:off x="4482" y="0"/>
            <a:ext cx="7772400" cy="111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Vectors operations ( more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19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BA8E-CA5F-4826-95A5-8A9E6EC3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9368"/>
          </a:xfrm>
        </p:spPr>
        <p:txBody>
          <a:bodyPr/>
          <a:lstStyle/>
          <a:p>
            <a:r>
              <a:rPr lang="en-US" dirty="0"/>
              <a:t>Vector resize (6.12.1)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A4628-C562-44F3-9973-61F2D35D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 Solving and Programming II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4337B-B898-4C38-A193-304DE976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4E044-3F5F-42D8-924A-2E97FF7D3D3C}"/>
              </a:ext>
            </a:extLst>
          </p:cNvPr>
          <p:cNvSpPr txBox="1"/>
          <p:nvPr/>
        </p:nvSpPr>
        <p:spPr>
          <a:xfrm>
            <a:off x="685800" y="1511449"/>
            <a:ext cx="81252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include &lt;iostream&gt;</a:t>
            </a:r>
          </a:p>
          <a:p>
            <a:r>
              <a:rPr lang="en-US" dirty="0"/>
              <a:t>#include &lt;vector&gt;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   </a:t>
            </a:r>
          </a:p>
          <a:p>
            <a:pPr lvl="1"/>
            <a:r>
              <a:rPr lang="en-US" dirty="0"/>
              <a:t>vector&lt;int&gt; </a:t>
            </a:r>
            <a:r>
              <a:rPr lang="en-US" dirty="0" err="1"/>
              <a:t>sensorReadings</a:t>
            </a:r>
            <a:r>
              <a:rPr lang="en-US" dirty="0"/>
              <a:t>(4);   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currentSize</a:t>
            </a:r>
            <a:r>
              <a:rPr lang="en-US" dirty="0"/>
              <a:t>;   </a:t>
            </a:r>
          </a:p>
          <a:p>
            <a:pPr lvl="1"/>
            <a:r>
              <a:rPr lang="en-US" dirty="0"/>
              <a:t>int input;  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cin</a:t>
            </a:r>
            <a:r>
              <a:rPr lang="en-US" dirty="0"/>
              <a:t> &gt;&gt; input;   </a:t>
            </a:r>
          </a:p>
          <a:p>
            <a:pPr lvl="1"/>
            <a:r>
              <a:rPr lang="en-US" dirty="0" err="1"/>
              <a:t>sensorReadings.resize</a:t>
            </a:r>
            <a:r>
              <a:rPr lang="en-US" dirty="0"/>
              <a:t>(input);  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currentSize</a:t>
            </a:r>
            <a:r>
              <a:rPr lang="en-US" dirty="0"/>
              <a:t> = </a:t>
            </a:r>
            <a:r>
              <a:rPr lang="en-US" dirty="0" err="1"/>
              <a:t>sensorReadings.size</a:t>
            </a:r>
            <a:r>
              <a:rPr lang="en-US" dirty="0"/>
              <a:t>(); 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"Number of elements: " &lt;&lt; </a:t>
            </a:r>
            <a:r>
              <a:rPr lang="en-US" dirty="0" err="1"/>
              <a:t>currentSize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 lvl="1"/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ACAE0-7C27-451B-B951-17F8C9C71633}"/>
              </a:ext>
            </a:extLst>
          </p:cNvPr>
          <p:cNvSpPr/>
          <p:nvPr/>
        </p:nvSpPr>
        <p:spPr>
          <a:xfrm>
            <a:off x="4114800" y="6144768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48547-AF24-444A-88C3-34E5993432FB}"/>
              </a:ext>
            </a:extLst>
          </p:cNvPr>
          <p:cNvSpPr txBox="1"/>
          <p:nvPr/>
        </p:nvSpPr>
        <p:spPr>
          <a:xfrm>
            <a:off x="5286487" y="1260289"/>
            <a:ext cx="3934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vector of size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the vector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resize the vector based on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the current size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DD6F34-50C1-41DF-A26A-E954DABA780B}"/>
              </a:ext>
            </a:extLst>
          </p:cNvPr>
          <p:cNvCxnSpPr>
            <a:cxnSpLocks/>
          </p:cNvCxnSpPr>
          <p:nvPr/>
        </p:nvCxnSpPr>
        <p:spPr>
          <a:xfrm flipH="1">
            <a:off x="4419603" y="2109270"/>
            <a:ext cx="866884" cy="4815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180396-6FE3-4918-8185-CC24B66E9931}"/>
              </a:ext>
            </a:extLst>
          </p:cNvPr>
          <p:cNvCxnSpPr>
            <a:cxnSpLocks/>
          </p:cNvCxnSpPr>
          <p:nvPr/>
        </p:nvCxnSpPr>
        <p:spPr>
          <a:xfrm flipH="1">
            <a:off x="3547335" y="2841960"/>
            <a:ext cx="1739152" cy="97781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9C444-1E24-49AA-BB0D-B113F4D39B0C}"/>
              </a:ext>
            </a:extLst>
          </p:cNvPr>
          <p:cNvCxnSpPr>
            <a:cxnSpLocks/>
          </p:cNvCxnSpPr>
          <p:nvPr/>
        </p:nvCxnSpPr>
        <p:spPr>
          <a:xfrm flipH="1">
            <a:off x="4375562" y="3594452"/>
            <a:ext cx="910925" cy="4755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3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E1F1-F1C8-410C-8776-2DDE14F2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40795"/>
            <a:ext cx="4974336" cy="1018310"/>
          </a:xfrm>
        </p:spPr>
        <p:txBody>
          <a:bodyPr>
            <a:normAutofit fontScale="90000"/>
          </a:bodyPr>
          <a:lstStyle/>
          <a:p>
            <a:r>
              <a:rPr lang="en-US" dirty="0"/>
              <a:t>Copying &amp;</a:t>
            </a:r>
            <a:br>
              <a:rPr lang="en-US" dirty="0"/>
            </a:br>
            <a:r>
              <a:rPr lang="en-US" dirty="0"/>
              <a:t>Comparing vectors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90629-AABC-4206-BF78-F08629D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03213"/>
            <a:ext cx="4745736" cy="365125"/>
          </a:xfrm>
        </p:spPr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3EB78-649B-49F9-89F7-2D87FD03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E34D99-300E-4D1B-A19A-A5A35982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09343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vector &lt;int&gt; myList1 = {1,2,3};</a:t>
            </a:r>
          </a:p>
          <a:p>
            <a:pPr marL="0" indent="0">
              <a:buNone/>
            </a:pPr>
            <a:r>
              <a:rPr lang="en-US" dirty="0"/>
              <a:t>vector &lt;int&gt; myList2 = {3, 4, 5, 6, 7};</a:t>
            </a:r>
          </a:p>
          <a:p>
            <a:pPr marL="0" indent="0">
              <a:buNone/>
            </a:pPr>
            <a:r>
              <a:rPr lang="en-US" dirty="0"/>
              <a:t>vector &lt;int&gt; myList3 = {7, 8, 9};</a:t>
            </a:r>
          </a:p>
          <a:p>
            <a:pPr marL="0" indent="0">
              <a:buNone/>
            </a:pPr>
            <a:r>
              <a:rPr lang="en-US" dirty="0"/>
              <a:t>vector &lt;int&gt; myList4 = {7, 8, 9};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myList3 == myList4    is true  (contents are the same)</a:t>
            </a:r>
          </a:p>
          <a:p>
            <a:pPr marL="0" indent="0">
              <a:buNone/>
            </a:pPr>
            <a:r>
              <a:rPr lang="en-US" dirty="0"/>
              <a:t>myList1 == myList3    is NOT true</a:t>
            </a:r>
          </a:p>
          <a:p>
            <a:pPr marL="0" indent="0">
              <a:buNone/>
            </a:pPr>
            <a:r>
              <a:rPr lang="en-US" dirty="0"/>
              <a:t>myList2 = myList1      will set myList2 = {1,2,3}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03A1-CC1B-42D4-9F0C-A53E76DD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725" y="197896"/>
            <a:ext cx="5029200" cy="810768"/>
          </a:xfrm>
        </p:spPr>
        <p:txBody>
          <a:bodyPr>
            <a:normAutofit/>
          </a:bodyPr>
          <a:lstStyle/>
          <a:p>
            <a:r>
              <a:rPr lang="en-US" dirty="0"/>
              <a:t>Accessing Invalid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1C52-3380-4139-BCF8-DD43AC4E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ages = { 3, 50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ages.at(3);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88ECD-7D82-4FE8-9B67-3C7EF245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FE214-4436-4B66-A761-75CD64DC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7665D-40D2-43B7-9FBC-E52918C9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35" y="3048000"/>
            <a:ext cx="4124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2164-D66A-4DCC-ABD9-B1D3457A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903" y="838200"/>
            <a:ext cx="2590800" cy="1039368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Vectors &amp; l0oping (6.12.2)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C5E9-D269-4639-8411-5AF9D0D7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06" y="1238883"/>
            <a:ext cx="8610600" cy="446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B8E2B-7A2B-40AE-9240-930BBF08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4C368-B6B5-4045-949A-6C3894DD28E7}"/>
              </a:ext>
            </a:extLst>
          </p:cNvPr>
          <p:cNvSpPr txBox="1"/>
          <p:nvPr/>
        </p:nvSpPr>
        <p:spPr>
          <a:xfrm>
            <a:off x="180595" y="152400"/>
            <a:ext cx="698220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 Your solution goes here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countDown.resize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9885A"/>
                </a:solidFill>
                <a:latin typeface="Consolas" panose="020B0609020204030204" pitchFamily="49" charset="0"/>
              </a:rPr>
              <a:t>newSize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0;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countDown.at(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--;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countDown.size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countDown.at(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"Go!"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879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2164-D66A-4DCC-ABD9-B1D3457A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5651"/>
            <a:ext cx="7772400" cy="1039368"/>
          </a:xfrm>
        </p:spPr>
        <p:txBody>
          <a:bodyPr>
            <a:normAutofit/>
          </a:bodyPr>
          <a:lstStyle/>
          <a:p>
            <a:r>
              <a:rPr lang="en-US" dirty="0"/>
              <a:t>Multi-Dimensional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C5E9-D269-4639-8411-5AF9D0D7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46" y="1403604"/>
            <a:ext cx="7772400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NUM_ROWS = 4;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NUM_COLS = 2;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ages;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ages.resize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(NUM_ROWS);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ages.at(0).resize(NUM_COLS);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ages.at(1).resize(NUM_COLS);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//Populate row # 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ages.at(0).at(0) = 3;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ages.at(0).at(1) = 5;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E150B-B152-4256-BA1D-7B27F3B7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B8E2B-7A2B-40AE-9240-930BBF08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722B0-C5C6-46B9-BE4F-C505A17435C4}"/>
              </a:ext>
            </a:extLst>
          </p:cNvPr>
          <p:cNvSpPr txBox="1"/>
          <p:nvPr/>
        </p:nvSpPr>
        <p:spPr>
          <a:xfrm>
            <a:off x="4800600" y="1403604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vector.resize</a:t>
            </a:r>
            <a:r>
              <a:rPr lang="en-US" dirty="0"/>
              <a:t> to </a:t>
            </a:r>
          </a:p>
          <a:p>
            <a:pPr marL="342900" indent="-342900">
              <a:buAutoNum type="arabicPeriod"/>
            </a:pPr>
            <a:r>
              <a:rPr lang="en-US" dirty="0"/>
              <a:t>to set # rows</a:t>
            </a:r>
          </a:p>
          <a:p>
            <a:pPr marL="342900" indent="-342900">
              <a:buAutoNum type="arabicPeriod"/>
            </a:pPr>
            <a:r>
              <a:rPr lang="en-US" dirty="0"/>
              <a:t>then resize each row to the # of cols</a:t>
            </a:r>
          </a:p>
          <a:p>
            <a:endParaRPr lang="en-US" dirty="0"/>
          </a:p>
          <a:p>
            <a:r>
              <a:rPr lang="en-US" dirty="0"/>
              <a:t>(not all rows need to have the same number of columns!)</a:t>
            </a:r>
          </a:p>
        </p:txBody>
      </p:sp>
    </p:spTree>
    <p:extLst>
      <p:ext uri="{BB962C8B-B14F-4D97-AF65-F5344CB8AC3E}">
        <p14:creationId xmlns:p14="http://schemas.microsoft.com/office/powerpoint/2010/main" val="4172087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</a:t>
            </a:r>
            <a:br>
              <a:rPr lang="en-US" dirty="0"/>
            </a:br>
            <a:r>
              <a:rPr lang="en-US" dirty="0"/>
              <a:t>algorithms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826-571E-4DE5-88E0-61256F98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</p:spTree>
    <p:extLst>
      <p:ext uri="{BB962C8B-B14F-4D97-AF65-F5344CB8AC3E}">
        <p14:creationId xmlns:p14="http://schemas.microsoft.com/office/powerpoint/2010/main" val="3079760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41FC-9A5F-2CD0-9426-6E5D9694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4324"/>
            <a:ext cx="8277606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1 – 2-D fill vector, print,</a:t>
            </a:r>
            <a:br>
              <a:rPr lang="en-US" dirty="0"/>
            </a:br>
            <a:r>
              <a:rPr lang="en-US" dirty="0"/>
              <a:t>                 find min &amp; max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FEE6B-DDDE-86F4-47C0-B92041A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 Solving and Programming II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AC0C-00C6-D4C9-A55D-E7D900F8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2E4A-1590-BEF9-8FEC-B9042E49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090"/>
            <a:ext cx="7772400" cy="111556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B5FC-C822-5A17-9591-C3DA9693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21" y="1351934"/>
            <a:ext cx="7772400" cy="4050792"/>
          </a:xfrm>
        </p:spPr>
        <p:txBody>
          <a:bodyPr>
            <a:normAutofit/>
          </a:bodyPr>
          <a:lstStyle/>
          <a:p>
            <a:r>
              <a:rPr lang="en-US" dirty="0"/>
              <a:t>ARRAYS: Students should be able to:</a:t>
            </a:r>
          </a:p>
          <a:p>
            <a:pPr lvl="1"/>
            <a:r>
              <a:rPr lang="en-US" dirty="0"/>
              <a:t>implement arrays containing different variable types</a:t>
            </a:r>
          </a:p>
          <a:p>
            <a:pPr lvl="1"/>
            <a:r>
              <a:rPr lang="en-US" dirty="0"/>
              <a:t>iterate through arrays to evaluate and/or manipulate members</a:t>
            </a:r>
          </a:p>
          <a:p>
            <a:pPr lvl="1"/>
            <a:r>
              <a:rPr lang="en-US" dirty="0"/>
              <a:t>utilize arrays in functions</a:t>
            </a:r>
          </a:p>
          <a:p>
            <a:pPr lvl="1"/>
            <a:r>
              <a:rPr lang="en-US" dirty="0"/>
              <a:t>Implement and utilize two dimensional arrays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6DD62-8068-B547-FA97-9485D712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 Solving and Programming II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1859A-C4F0-34B9-2017-EA9129F1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61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41FC-9A5F-2CD0-9426-6E5D969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– Adding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FEE6B-DDDE-86F4-47C0-B92041A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 Solving and Programming II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AC0C-00C6-D4C9-A55D-E7D900F8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8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445D-1625-CF1D-0DED-02835D92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2877-9CBE-1BB1-A577-DFA8F08E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4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the code for sorting a vector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D7160-46F3-692D-4AC7-77F02693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Problems Solving and Programming II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48BDC-CB96-16D1-C378-5C518FFB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82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CC56-A811-529B-C65C-DC4540F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359"/>
            <a:ext cx="6987287" cy="1320800"/>
          </a:xfrm>
        </p:spPr>
        <p:txBody>
          <a:bodyPr/>
          <a:lstStyle/>
          <a:p>
            <a:r>
              <a:rPr lang="en-US" dirty="0"/>
              <a:t>ALGORITHM 3 – </a:t>
            </a:r>
            <a:r>
              <a:rPr lang="en-US" dirty="0" err="1"/>
              <a:t>sortArray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E2C9-5F25-7176-A79C-7A1C02F5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Problems Solving and Programming II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579C6-E98A-F259-BC15-75195C02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1563FD-BAA8-C1CD-5C04-9C1043098663}"/>
              </a:ext>
            </a:extLst>
          </p:cNvPr>
          <p:cNvSpPr txBox="1">
            <a:spLocks/>
          </p:cNvSpPr>
          <p:nvPr/>
        </p:nvSpPr>
        <p:spPr>
          <a:xfrm>
            <a:off x="5738191" y="685800"/>
            <a:ext cx="2796209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/>
              <a:t> INPUT:  2 values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OUTPUT:  swap 2 values</a:t>
            </a:r>
          </a:p>
          <a:p>
            <a:pPr marL="0" indent="0">
              <a:buFont typeface="Wingdings 3" charset="2"/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r>
              <a:rPr lang="en-US" sz="1600" dirty="0"/>
              <a:t>swap(</a:t>
            </a:r>
            <a:r>
              <a:rPr lang="en-US" sz="1600" dirty="0" err="1"/>
              <a:t>a,b</a:t>
            </a:r>
            <a:r>
              <a:rPr lang="en-US" sz="1600" dirty="0"/>
              <a:t>):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SET temp = a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a = b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b = temp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63771C-5935-4397-7FC0-3109B3A7D125}"/>
              </a:ext>
            </a:extLst>
          </p:cNvPr>
          <p:cNvSpPr txBox="1">
            <a:spLocks/>
          </p:cNvSpPr>
          <p:nvPr/>
        </p:nvSpPr>
        <p:spPr>
          <a:xfrm>
            <a:off x="381000" y="1184441"/>
            <a:ext cx="5181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/>
              <a:t>PRE:  an array &amp; array size are sent</a:t>
            </a:r>
          </a:p>
          <a:p>
            <a:pPr marL="0" indent="0">
              <a:buFont typeface="Wingdings 3" charset="2"/>
              <a:buNone/>
            </a:pPr>
            <a:r>
              <a:rPr lang="en-US" sz="2000" dirty="0"/>
              <a:t>POST:  array is sorted in ascending order</a:t>
            </a:r>
          </a:p>
          <a:p>
            <a:pPr marL="0" indent="0">
              <a:buFont typeface="Wingdings 3" charset="2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sortArray</a:t>
            </a:r>
            <a:r>
              <a:rPr lang="en-US" sz="2000" dirty="0"/>
              <a:t>(array, </a:t>
            </a:r>
            <a:r>
              <a:rPr lang="en-US" sz="2000" dirty="0" err="1"/>
              <a:t>arraySize</a:t>
            </a:r>
            <a:r>
              <a:rPr lang="en-US" sz="2000" dirty="0"/>
              <a:t>):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FOR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=1 to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SET j =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WHILE (j &gt; 0 and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[j] &lt;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[j-1])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   swap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[j] and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[j-1]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   j = j – 1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ENDWHILE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ENDFOR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5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CC56-A811-529B-C65C-DC4540F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359"/>
            <a:ext cx="6987287" cy="1320800"/>
          </a:xfrm>
        </p:spPr>
        <p:txBody>
          <a:bodyPr/>
          <a:lstStyle/>
          <a:p>
            <a:r>
              <a:rPr lang="en-US" dirty="0"/>
              <a:t>ALGORITHM 3 – </a:t>
            </a:r>
            <a:r>
              <a:rPr lang="en-US" dirty="0" err="1"/>
              <a:t>sortArray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CA81-6786-3E32-B0F5-EF4F521B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632790"/>
            <a:ext cx="5181600" cy="3006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PRE:  an array &amp; array size are sent</a:t>
            </a:r>
          </a:p>
          <a:p>
            <a:pPr marL="0" indent="0">
              <a:buNone/>
            </a:pPr>
            <a:r>
              <a:rPr lang="en-US" sz="1400" dirty="0"/>
              <a:t>POST:  array is sorted in ascending order</a:t>
            </a:r>
          </a:p>
          <a:p>
            <a:pPr marL="0" indent="0">
              <a:buNone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sortArray</a:t>
            </a:r>
            <a:r>
              <a:rPr lang="en-US" sz="1400" dirty="0"/>
              <a:t>(array, </a:t>
            </a:r>
            <a:r>
              <a:rPr lang="en-US" sz="1400" dirty="0" err="1"/>
              <a:t>arraySize</a:t>
            </a:r>
            <a:r>
              <a:rPr lang="en-US" sz="1400" dirty="0"/>
              <a:t>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FOR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=1 to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SET j =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WHILE (j &gt; 0 and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[j] &lt;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[j-1])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swap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[j] and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[j-1]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j = j – 1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ENDWHILE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ENDFOR 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E2C9-5F25-7176-A79C-7A1C02F5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Problems Solving and Programming II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579C6-E98A-F259-BC15-75195C02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342A9-926D-4714-3584-D6BF9FDB8052}"/>
              </a:ext>
            </a:extLst>
          </p:cNvPr>
          <p:cNvGraphicFramePr>
            <a:graphicFrameLocks noGrp="1"/>
          </p:cNvGraphicFramePr>
          <p:nvPr/>
        </p:nvGraphicFramePr>
        <p:xfrm>
          <a:off x="57978" y="1425117"/>
          <a:ext cx="5251634" cy="5683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319">
                  <a:extLst>
                    <a:ext uri="{9D8B030D-6E8A-4147-A177-3AD203B41FA5}">
                      <a16:colId xmlns:a16="http://schemas.microsoft.com/office/drawing/2014/main" val="284004455"/>
                    </a:ext>
                  </a:extLst>
                </a:gridCol>
                <a:gridCol w="1256537">
                  <a:extLst>
                    <a:ext uri="{9D8B030D-6E8A-4147-A177-3AD203B41FA5}">
                      <a16:colId xmlns:a16="http://schemas.microsoft.com/office/drawing/2014/main" val="879384452"/>
                    </a:ext>
                  </a:extLst>
                </a:gridCol>
                <a:gridCol w="922120">
                  <a:extLst>
                    <a:ext uri="{9D8B030D-6E8A-4147-A177-3AD203B41FA5}">
                      <a16:colId xmlns:a16="http://schemas.microsoft.com/office/drawing/2014/main" val="421635416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2378840753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2713367631"/>
                    </a:ext>
                  </a:extLst>
                </a:gridCol>
              </a:tblGrid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arraySize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14698441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15,7,3,4,9,5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95341722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15533210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4001850449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46464943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882434474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179336581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704960757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40434806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847751364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620134156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067651967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211931620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460500941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924805736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91331944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9509128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78707116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630538583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746223609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78781718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276855023"/>
                  </a:ext>
                </a:extLst>
              </a:tr>
              <a:tr h="2462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53141538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2(F)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797399482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9078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63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CC56-A811-529B-C65C-DC4540F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359"/>
            <a:ext cx="6987287" cy="1320800"/>
          </a:xfrm>
        </p:spPr>
        <p:txBody>
          <a:bodyPr/>
          <a:lstStyle/>
          <a:p>
            <a:r>
              <a:rPr lang="en-US" dirty="0"/>
              <a:t>ALGORITHM 3 – </a:t>
            </a:r>
            <a:r>
              <a:rPr lang="en-US" dirty="0" err="1"/>
              <a:t>sortArray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CA81-6786-3E32-B0F5-EF4F521B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632790"/>
            <a:ext cx="5181600" cy="3006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PRE:  an array &amp; array size are sent</a:t>
            </a:r>
          </a:p>
          <a:p>
            <a:pPr marL="0" indent="0">
              <a:buNone/>
            </a:pPr>
            <a:r>
              <a:rPr lang="en-US" sz="1400" dirty="0"/>
              <a:t>POST:  array is sorted in ascending order</a:t>
            </a:r>
          </a:p>
          <a:p>
            <a:pPr marL="0" indent="0">
              <a:buNone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sortArray</a:t>
            </a:r>
            <a:r>
              <a:rPr lang="en-US" sz="1400" dirty="0"/>
              <a:t>(array, </a:t>
            </a:r>
            <a:r>
              <a:rPr lang="en-US" sz="1400" dirty="0" err="1"/>
              <a:t>arraySize</a:t>
            </a:r>
            <a:r>
              <a:rPr lang="en-US" sz="1400" dirty="0"/>
              <a:t>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FOR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=1 to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SET j =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WHILE (j &gt; 0 and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[j] &lt;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[j-1])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swap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[j] and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[j-1]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j = j – 1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ENDWHILE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ENDFOR 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E2C9-5F25-7176-A79C-7A1C02F5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Problems Solving and Programming II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579C6-E98A-F259-BC15-75195C02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342A9-926D-4714-3584-D6BF9FDB8052}"/>
              </a:ext>
            </a:extLst>
          </p:cNvPr>
          <p:cNvGraphicFramePr>
            <a:graphicFrameLocks noGrp="1"/>
          </p:cNvGraphicFramePr>
          <p:nvPr/>
        </p:nvGraphicFramePr>
        <p:xfrm>
          <a:off x="57978" y="1425117"/>
          <a:ext cx="5251634" cy="5654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319">
                  <a:extLst>
                    <a:ext uri="{9D8B030D-6E8A-4147-A177-3AD203B41FA5}">
                      <a16:colId xmlns:a16="http://schemas.microsoft.com/office/drawing/2014/main" val="284004455"/>
                    </a:ext>
                  </a:extLst>
                </a:gridCol>
                <a:gridCol w="1256537">
                  <a:extLst>
                    <a:ext uri="{9D8B030D-6E8A-4147-A177-3AD203B41FA5}">
                      <a16:colId xmlns:a16="http://schemas.microsoft.com/office/drawing/2014/main" val="879384452"/>
                    </a:ext>
                  </a:extLst>
                </a:gridCol>
                <a:gridCol w="922120">
                  <a:extLst>
                    <a:ext uri="{9D8B030D-6E8A-4147-A177-3AD203B41FA5}">
                      <a16:colId xmlns:a16="http://schemas.microsoft.com/office/drawing/2014/main" val="421635416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2378840753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2713367631"/>
                    </a:ext>
                  </a:extLst>
                </a:gridCol>
              </a:tblGrid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arraySize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14698441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15,7,3,4,9,5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95341722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15533210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4001850449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46464943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882434474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179336581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704960757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40434806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847751364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620134156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067651967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211931620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460500941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924805736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91331944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9509128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78707116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630538583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746223609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78781718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276855023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53141538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2(F)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797399482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907810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9C0347-43CA-5CCE-AA77-9A74444865A6}"/>
              </a:ext>
            </a:extLst>
          </p:cNvPr>
          <p:cNvGraphicFramePr>
            <a:graphicFrameLocks noGrp="1"/>
          </p:cNvGraphicFramePr>
          <p:nvPr/>
        </p:nvGraphicFramePr>
        <p:xfrm>
          <a:off x="57978" y="1897694"/>
          <a:ext cx="5446644" cy="65112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9329">
                  <a:extLst>
                    <a:ext uri="{9D8B030D-6E8A-4147-A177-3AD203B41FA5}">
                      <a16:colId xmlns:a16="http://schemas.microsoft.com/office/drawing/2014/main" val="481128888"/>
                    </a:ext>
                  </a:extLst>
                </a:gridCol>
                <a:gridCol w="1256537">
                  <a:extLst>
                    <a:ext uri="{9D8B030D-6E8A-4147-A177-3AD203B41FA5}">
                      <a16:colId xmlns:a16="http://schemas.microsoft.com/office/drawing/2014/main" val="111180465"/>
                    </a:ext>
                  </a:extLst>
                </a:gridCol>
                <a:gridCol w="922120">
                  <a:extLst>
                    <a:ext uri="{9D8B030D-6E8A-4147-A177-3AD203B41FA5}">
                      <a16:colId xmlns:a16="http://schemas.microsoft.com/office/drawing/2014/main" val="620455549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3574728246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4239358264"/>
                    </a:ext>
                  </a:extLst>
                </a:gridCol>
              </a:tblGrid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2, 3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89568562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7,15,3,4,9,5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310724904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4(F)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858950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A8BD84-D669-D508-0819-733D0F3E89E5}"/>
              </a:ext>
            </a:extLst>
          </p:cNvPr>
          <p:cNvGraphicFramePr>
            <a:graphicFrameLocks noGrp="1"/>
          </p:cNvGraphicFramePr>
          <p:nvPr/>
        </p:nvGraphicFramePr>
        <p:xfrm>
          <a:off x="57978" y="2537643"/>
          <a:ext cx="5446644" cy="8681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9329">
                  <a:extLst>
                    <a:ext uri="{9D8B030D-6E8A-4147-A177-3AD203B41FA5}">
                      <a16:colId xmlns:a16="http://schemas.microsoft.com/office/drawing/2014/main" val="2025387509"/>
                    </a:ext>
                  </a:extLst>
                </a:gridCol>
                <a:gridCol w="1256537">
                  <a:extLst>
                    <a:ext uri="{9D8B030D-6E8A-4147-A177-3AD203B41FA5}">
                      <a16:colId xmlns:a16="http://schemas.microsoft.com/office/drawing/2014/main" val="3672892321"/>
                    </a:ext>
                  </a:extLst>
                </a:gridCol>
                <a:gridCol w="922120">
                  <a:extLst>
                    <a:ext uri="{9D8B030D-6E8A-4147-A177-3AD203B41FA5}">
                      <a16:colId xmlns:a16="http://schemas.microsoft.com/office/drawing/2014/main" val="1267927065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3080689262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3835025687"/>
                    </a:ext>
                  </a:extLst>
                </a:gridCol>
              </a:tblGrid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2,3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160737532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7,3,15,4,9,5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279295167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3,7,15,4,9,5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34933998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4(F)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8063831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0B640D-2602-72E0-2592-C276BF37C8A0}"/>
              </a:ext>
            </a:extLst>
          </p:cNvPr>
          <p:cNvGraphicFramePr>
            <a:graphicFrameLocks noGrp="1"/>
          </p:cNvGraphicFramePr>
          <p:nvPr/>
        </p:nvGraphicFramePr>
        <p:xfrm>
          <a:off x="87795" y="3403305"/>
          <a:ext cx="5446644" cy="8681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9329">
                  <a:extLst>
                    <a:ext uri="{9D8B030D-6E8A-4147-A177-3AD203B41FA5}">
                      <a16:colId xmlns:a16="http://schemas.microsoft.com/office/drawing/2014/main" val="1914579956"/>
                    </a:ext>
                  </a:extLst>
                </a:gridCol>
                <a:gridCol w="1256537">
                  <a:extLst>
                    <a:ext uri="{9D8B030D-6E8A-4147-A177-3AD203B41FA5}">
                      <a16:colId xmlns:a16="http://schemas.microsoft.com/office/drawing/2014/main" val="200552769"/>
                    </a:ext>
                  </a:extLst>
                </a:gridCol>
                <a:gridCol w="922120">
                  <a:extLst>
                    <a:ext uri="{9D8B030D-6E8A-4147-A177-3AD203B41FA5}">
                      <a16:colId xmlns:a16="http://schemas.microsoft.com/office/drawing/2014/main" val="1212423460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3652465492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4156674792"/>
                    </a:ext>
                  </a:extLst>
                </a:gridCol>
              </a:tblGrid>
              <a:tr h="1801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2,3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568184511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3,7,4,15,9,5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554353390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3,4,7,15,9,5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112884923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4(F)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42227615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7F12FD-09DB-E638-0BA1-43A8DEE135D1}"/>
              </a:ext>
            </a:extLst>
          </p:cNvPr>
          <p:cNvGraphicFramePr>
            <a:graphicFrameLocks noGrp="1"/>
          </p:cNvGraphicFramePr>
          <p:nvPr/>
        </p:nvGraphicFramePr>
        <p:xfrm>
          <a:off x="22996" y="4250318"/>
          <a:ext cx="5446644" cy="43408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9329">
                  <a:extLst>
                    <a:ext uri="{9D8B030D-6E8A-4147-A177-3AD203B41FA5}">
                      <a16:colId xmlns:a16="http://schemas.microsoft.com/office/drawing/2014/main" val="3873124222"/>
                    </a:ext>
                  </a:extLst>
                </a:gridCol>
                <a:gridCol w="1256537">
                  <a:extLst>
                    <a:ext uri="{9D8B030D-6E8A-4147-A177-3AD203B41FA5}">
                      <a16:colId xmlns:a16="http://schemas.microsoft.com/office/drawing/2014/main" val="750701820"/>
                    </a:ext>
                  </a:extLst>
                </a:gridCol>
                <a:gridCol w="922120">
                  <a:extLst>
                    <a:ext uri="{9D8B030D-6E8A-4147-A177-3AD203B41FA5}">
                      <a16:colId xmlns:a16="http://schemas.microsoft.com/office/drawing/2014/main" val="3964188628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4075133552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3953201465"/>
                    </a:ext>
                  </a:extLst>
                </a:gridCol>
              </a:tblGrid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2,3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79434910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4(F)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24990926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F97816-FA4D-9F36-2675-39DDBE50C07D}"/>
              </a:ext>
            </a:extLst>
          </p:cNvPr>
          <p:cNvGraphicFramePr>
            <a:graphicFrameLocks noGrp="1"/>
          </p:cNvGraphicFramePr>
          <p:nvPr/>
        </p:nvGraphicFramePr>
        <p:xfrm>
          <a:off x="23191" y="4703185"/>
          <a:ext cx="5446644" cy="65112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9329">
                  <a:extLst>
                    <a:ext uri="{9D8B030D-6E8A-4147-A177-3AD203B41FA5}">
                      <a16:colId xmlns:a16="http://schemas.microsoft.com/office/drawing/2014/main" val="2491986278"/>
                    </a:ext>
                  </a:extLst>
                </a:gridCol>
                <a:gridCol w="1256537">
                  <a:extLst>
                    <a:ext uri="{9D8B030D-6E8A-4147-A177-3AD203B41FA5}">
                      <a16:colId xmlns:a16="http://schemas.microsoft.com/office/drawing/2014/main" val="3341127449"/>
                    </a:ext>
                  </a:extLst>
                </a:gridCol>
                <a:gridCol w="922120">
                  <a:extLst>
                    <a:ext uri="{9D8B030D-6E8A-4147-A177-3AD203B41FA5}">
                      <a16:colId xmlns:a16="http://schemas.microsoft.com/office/drawing/2014/main" val="244633118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2268197521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366120663"/>
                    </a:ext>
                  </a:extLst>
                </a:gridCol>
              </a:tblGrid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2,3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16790190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3,4,7,9,15,5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757470541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4(F)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27541284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5FE98D-5F3E-A9C0-6DA9-1FADB5706592}"/>
              </a:ext>
            </a:extLst>
          </p:cNvPr>
          <p:cNvGraphicFramePr>
            <a:graphicFrameLocks noGrp="1"/>
          </p:cNvGraphicFramePr>
          <p:nvPr/>
        </p:nvGraphicFramePr>
        <p:xfrm>
          <a:off x="-16566" y="5337192"/>
          <a:ext cx="5486204" cy="108521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7241">
                  <a:extLst>
                    <a:ext uri="{9D8B030D-6E8A-4147-A177-3AD203B41FA5}">
                      <a16:colId xmlns:a16="http://schemas.microsoft.com/office/drawing/2014/main" val="2308333838"/>
                    </a:ext>
                  </a:extLst>
                </a:gridCol>
                <a:gridCol w="1265663">
                  <a:extLst>
                    <a:ext uri="{9D8B030D-6E8A-4147-A177-3AD203B41FA5}">
                      <a16:colId xmlns:a16="http://schemas.microsoft.com/office/drawing/2014/main" val="1992824472"/>
                    </a:ext>
                  </a:extLst>
                </a:gridCol>
                <a:gridCol w="928818">
                  <a:extLst>
                    <a:ext uri="{9D8B030D-6E8A-4147-A177-3AD203B41FA5}">
                      <a16:colId xmlns:a16="http://schemas.microsoft.com/office/drawing/2014/main" val="367016528"/>
                    </a:ext>
                  </a:extLst>
                </a:gridCol>
                <a:gridCol w="1097241">
                  <a:extLst>
                    <a:ext uri="{9D8B030D-6E8A-4147-A177-3AD203B41FA5}">
                      <a16:colId xmlns:a16="http://schemas.microsoft.com/office/drawing/2014/main" val="308834373"/>
                    </a:ext>
                  </a:extLst>
                </a:gridCol>
                <a:gridCol w="1097241">
                  <a:extLst>
                    <a:ext uri="{9D8B030D-6E8A-4147-A177-3AD203B41FA5}">
                      <a16:colId xmlns:a16="http://schemas.microsoft.com/office/drawing/2014/main" val="256633486"/>
                    </a:ext>
                  </a:extLst>
                </a:gridCol>
              </a:tblGrid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2,3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2487101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3,4,7,9,5,15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36954502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3,4,7,5,9,15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623819428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4(T), 5,6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3,4,5,7,9,15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1599363565"/>
                  </a:ext>
                </a:extLst>
              </a:tr>
              <a:tr h="181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4(F)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2" marR="58222" marT="0" marB="0"/>
                </a:tc>
                <a:extLst>
                  <a:ext uri="{0D108BD9-81ED-4DB2-BD59-A6C34878D82A}">
                    <a16:rowId xmlns:a16="http://schemas.microsoft.com/office/drawing/2014/main" val="91843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6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41FC-9A5F-2CD0-9426-6E5D9694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0090"/>
            <a:ext cx="7772400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4 – multiplying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FEE6B-DDDE-86F4-47C0-B92041A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 Solving and Programming II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AC0C-00C6-D4C9-A55D-E7D900F8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F1408-BC8E-0C5C-0656-3D2DDD97C4AB}"/>
              </a:ext>
            </a:extLst>
          </p:cNvPr>
          <p:cNvSpPr txBox="1"/>
          <p:nvPr/>
        </p:nvSpPr>
        <p:spPr>
          <a:xfrm>
            <a:off x="777453" y="2488065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0   1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2   3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264D8-6492-099F-C4C4-04E932F5EEB4}"/>
              </a:ext>
            </a:extLst>
          </p:cNvPr>
          <p:cNvSpPr txBox="1"/>
          <p:nvPr/>
        </p:nvSpPr>
        <p:spPr>
          <a:xfrm>
            <a:off x="2902171" y="24284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4    5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6    7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3CAF04-957A-F102-3960-7BEAB3D556A7}"/>
                  </a:ext>
                </a:extLst>
              </p:cNvPr>
              <p:cNvSpPr txBox="1"/>
              <p:nvPr/>
            </p:nvSpPr>
            <p:spPr>
              <a:xfrm>
                <a:off x="5431536" y="779000"/>
                <a:ext cx="3531870" cy="2629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 err="1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matrixProduct</a:t>
                </a: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(A, B, C, n) {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 </a:t>
                </a:r>
                <a:r>
                  <a:rPr lang="en-US" sz="1800" dirty="0" err="1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 to n {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FOR j = 0 to n {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FOR k = 0 to n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ENDFOR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ENDFOR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ENDFOR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3CAF04-957A-F102-3960-7BEAB3D5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536" y="779000"/>
                <a:ext cx="3531870" cy="2629951"/>
              </a:xfrm>
              <a:prstGeom prst="rect">
                <a:avLst/>
              </a:prstGeom>
              <a:blipFill>
                <a:blip r:embed="rId3"/>
                <a:stretch>
                  <a:fillRect l="-1382" t="-1856" b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12AF3EC-B62A-EB17-F251-7A7E9CBC6200}"/>
              </a:ext>
            </a:extLst>
          </p:cNvPr>
          <p:cNvSpPr txBox="1"/>
          <p:nvPr/>
        </p:nvSpPr>
        <p:spPr>
          <a:xfrm>
            <a:off x="3117791" y="1069164"/>
            <a:ext cx="184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) row in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9E3CB-AD02-24E8-6436-540CACF19E2C}"/>
              </a:ext>
            </a:extLst>
          </p:cNvPr>
          <p:cNvSpPr txBox="1"/>
          <p:nvPr/>
        </p:nvSpPr>
        <p:spPr>
          <a:xfrm>
            <a:off x="3786642" y="1448054"/>
            <a:ext cx="135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(j) col in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9EB8C-1627-2E03-4A9C-2A1FCDC4E110}"/>
              </a:ext>
            </a:extLst>
          </p:cNvPr>
          <p:cNvSpPr txBox="1"/>
          <p:nvPr/>
        </p:nvSpPr>
        <p:spPr>
          <a:xfrm>
            <a:off x="1886764" y="2503724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</a:p>
          <a:p>
            <a:r>
              <a:rPr lang="en-US" sz="2400" b="1" dirty="0"/>
              <a:t>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F11D7-A2B9-5124-0276-0CC4159850F4}"/>
              </a:ext>
            </a:extLst>
          </p:cNvPr>
          <p:cNvSpPr txBox="1"/>
          <p:nvPr/>
        </p:nvSpPr>
        <p:spPr>
          <a:xfrm>
            <a:off x="993073" y="202524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B6D9-4C20-563B-F131-FB3CEC44076C}"/>
              </a:ext>
            </a:extLst>
          </p:cNvPr>
          <p:cNvSpPr txBox="1"/>
          <p:nvPr/>
        </p:nvSpPr>
        <p:spPr>
          <a:xfrm>
            <a:off x="3117791" y="202291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D1060-0278-7AB2-FB40-A7688CD31016}"/>
              </a:ext>
            </a:extLst>
          </p:cNvPr>
          <p:cNvSpPr txBox="1"/>
          <p:nvPr/>
        </p:nvSpPr>
        <p:spPr>
          <a:xfrm>
            <a:off x="412531" y="4095381"/>
            <a:ext cx="442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4</a:t>
            </a:r>
            <a:r>
              <a:rPr lang="en-US" sz="2400" b="1" dirty="0">
                <a:solidFill>
                  <a:srgbClr val="7030A0"/>
                </a:solidFill>
              </a:rPr>
              <a:t> 		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4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6	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C1AFF-6E08-B213-3650-D3400A53A6C7}"/>
              </a:ext>
            </a:extLst>
          </p:cNvPr>
          <p:cNvSpPr txBox="1"/>
          <p:nvPr/>
        </p:nvSpPr>
        <p:spPr>
          <a:xfrm>
            <a:off x="2130183" y="345208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CE2C8-0F6A-10FB-C5C3-13FEEACFAA2B}"/>
              </a:ext>
            </a:extLst>
          </p:cNvPr>
          <p:cNvSpPr txBox="1"/>
          <p:nvPr/>
        </p:nvSpPr>
        <p:spPr>
          <a:xfrm>
            <a:off x="5026188" y="3449050"/>
            <a:ext cx="297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(k)</a:t>
            </a:r>
          </a:p>
          <a:p>
            <a:r>
              <a:rPr lang="en-US" b="1" dirty="0">
                <a:solidFill>
                  <a:srgbClr val="C00000"/>
                </a:solidFill>
              </a:rPr>
              <a:t>movement </a:t>
            </a:r>
          </a:p>
          <a:p>
            <a:r>
              <a:rPr lang="en-US" b="1" dirty="0">
                <a:solidFill>
                  <a:srgbClr val="C00000"/>
                </a:solidFill>
              </a:rPr>
              <a:t>across the row in A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down the column in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13D5C-3CFA-29B3-E9B4-21929EFF8132}"/>
              </a:ext>
            </a:extLst>
          </p:cNvPr>
          <p:cNvSpPr txBox="1"/>
          <p:nvPr/>
        </p:nvSpPr>
        <p:spPr>
          <a:xfrm>
            <a:off x="2721577" y="4095381"/>
            <a:ext cx="2130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5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1BFD9-11B1-3123-0950-A8EB97CB39E7}"/>
              </a:ext>
            </a:extLst>
          </p:cNvPr>
          <p:cNvSpPr txBox="1"/>
          <p:nvPr/>
        </p:nvSpPr>
        <p:spPr>
          <a:xfrm>
            <a:off x="2238703" y="4816863"/>
            <a:ext cx="236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5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7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27744-73AA-D89A-AB70-24C27A91FDC3}"/>
              </a:ext>
            </a:extLst>
          </p:cNvPr>
          <p:cNvSpPr txBox="1"/>
          <p:nvPr/>
        </p:nvSpPr>
        <p:spPr>
          <a:xfrm>
            <a:off x="8214633" y="1055999"/>
            <a:ext cx="73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4EBBE-B2F4-D6E8-8738-CC12FCBC5D6C}"/>
              </a:ext>
            </a:extLst>
          </p:cNvPr>
          <p:cNvSpPr txBox="1"/>
          <p:nvPr/>
        </p:nvSpPr>
        <p:spPr>
          <a:xfrm>
            <a:off x="8214633" y="1332998"/>
            <a:ext cx="135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A9419-11B6-12DB-4E95-17B6BF4FA08D}"/>
              </a:ext>
            </a:extLst>
          </p:cNvPr>
          <p:cNvSpPr txBox="1"/>
          <p:nvPr/>
        </p:nvSpPr>
        <p:spPr>
          <a:xfrm>
            <a:off x="8167850" y="1909309"/>
            <a:ext cx="904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81502-8B72-C4C7-5623-4301BE07BC4F}"/>
              </a:ext>
            </a:extLst>
          </p:cNvPr>
          <p:cNvSpPr txBox="1"/>
          <p:nvPr/>
        </p:nvSpPr>
        <p:spPr>
          <a:xfrm>
            <a:off x="8239839" y="2239661"/>
            <a:ext cx="904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DD2AD2-563F-D4D0-B3AD-BF65ACEFF6EF}"/>
              </a:ext>
            </a:extLst>
          </p:cNvPr>
          <p:cNvSpPr txBox="1"/>
          <p:nvPr/>
        </p:nvSpPr>
        <p:spPr>
          <a:xfrm>
            <a:off x="1038649" y="4095381"/>
            <a:ext cx="120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+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6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872AD-9089-229F-3B82-2D9B1D995333}"/>
              </a:ext>
            </a:extLst>
          </p:cNvPr>
          <p:cNvSpPr txBox="1"/>
          <p:nvPr/>
        </p:nvSpPr>
        <p:spPr>
          <a:xfrm>
            <a:off x="8229347" y="1353048"/>
            <a:ext cx="135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253A2-82BC-6242-5360-BCCF8D392E5D}"/>
              </a:ext>
            </a:extLst>
          </p:cNvPr>
          <p:cNvSpPr txBox="1"/>
          <p:nvPr/>
        </p:nvSpPr>
        <p:spPr>
          <a:xfrm>
            <a:off x="8199919" y="1057689"/>
            <a:ext cx="73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38545D-B483-A27E-DD0D-F87D870A0A03}"/>
              </a:ext>
            </a:extLst>
          </p:cNvPr>
          <p:cNvSpPr txBox="1"/>
          <p:nvPr/>
        </p:nvSpPr>
        <p:spPr>
          <a:xfrm>
            <a:off x="3292744" y="4107984"/>
            <a:ext cx="120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+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4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  <p:bldP spid="13" grpId="0"/>
      <p:bldP spid="14" grpId="0"/>
      <p:bldP spid="15" grpId="0" uiExpand="1" build="p"/>
      <p:bldP spid="16" grpId="0" build="p"/>
      <p:bldP spid="17" grpId="0"/>
      <p:bldP spid="11" grpId="0" uiExpand="1"/>
      <p:bldP spid="19" grpId="0"/>
      <p:bldP spid="20" grpId="0"/>
      <p:bldP spid="20" grpId="1"/>
      <p:bldP spid="21" grpId="0"/>
      <p:bldP spid="21" grpId="1"/>
      <p:bldP spid="21" grpId="2"/>
      <p:bldP spid="26" grpId="0" uiExpand="1"/>
      <p:bldP spid="26" grpId="1"/>
      <p:bldP spid="26" grpId="2"/>
      <p:bldP spid="26" grpId="3"/>
      <p:bldP spid="27" grpId="0" uiExpand="1"/>
      <p:bldP spid="27" grpId="1" uiExpand="1"/>
      <p:bldP spid="27" grpId="2"/>
      <p:bldP spid="27" grpId="3"/>
      <p:bldP spid="27" grpId="4"/>
      <p:bldP spid="29" grpId="0" uiExpand="1"/>
      <p:bldP spid="30" grpId="1"/>
      <p:bldP spid="30" grpId="2"/>
      <p:bldP spid="30" grpId="5"/>
      <p:bldP spid="31" grpId="0"/>
      <p:bldP spid="31" grpId="1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41FC-9A5F-2CD0-9426-6E5D9694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0090"/>
            <a:ext cx="7772400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4 – multiplying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FEE6B-DDDE-86F4-47C0-B92041A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 Solving and Programming II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AC0C-00C6-D4C9-A55D-E7D900F8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F1408-BC8E-0C5C-0656-3D2DDD97C4AB}"/>
              </a:ext>
            </a:extLst>
          </p:cNvPr>
          <p:cNvSpPr txBox="1"/>
          <p:nvPr/>
        </p:nvSpPr>
        <p:spPr>
          <a:xfrm>
            <a:off x="777452" y="2488065"/>
            <a:ext cx="1432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0   1   2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3   4   5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264D8-6492-099F-C4C4-04E932F5EEB4}"/>
              </a:ext>
            </a:extLst>
          </p:cNvPr>
          <p:cNvSpPr txBox="1"/>
          <p:nvPr/>
        </p:nvSpPr>
        <p:spPr>
          <a:xfrm>
            <a:off x="2902171" y="24284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4    5</a:t>
            </a:r>
          </a:p>
          <a:p>
            <a:pPr marL="457200" indent="-457200">
              <a:buAutoNum type="arabicPlain" startAt="6"/>
            </a:pPr>
            <a:r>
              <a:rPr lang="en-US" sz="2400" b="1" dirty="0">
                <a:solidFill>
                  <a:srgbClr val="0070C0"/>
                </a:solidFill>
              </a:rPr>
              <a:t>7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8    9</a:t>
            </a:r>
          </a:p>
          <a:p>
            <a:pPr marL="457200" indent="-457200">
              <a:buAutoNum type="arabicPlain" startAt="6"/>
            </a:pPr>
            <a:endParaRPr 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3CAF04-957A-F102-3960-7BEAB3D556A7}"/>
                  </a:ext>
                </a:extLst>
              </p:cNvPr>
              <p:cNvSpPr txBox="1"/>
              <p:nvPr/>
            </p:nvSpPr>
            <p:spPr>
              <a:xfrm>
                <a:off x="5431536" y="779000"/>
                <a:ext cx="3531870" cy="2629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 err="1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matrixProduct</a:t>
                </a: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(A, B, C, n) {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 </a:t>
                </a:r>
                <a:r>
                  <a:rPr lang="en-US" sz="1800" dirty="0" err="1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 to n {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FOR j = 0 to n {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FOR k = 0 to n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ENDFOR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ENDFOR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ENDFOR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3CAF04-957A-F102-3960-7BEAB3D5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536" y="779000"/>
                <a:ext cx="3531870" cy="2629951"/>
              </a:xfrm>
              <a:prstGeom prst="rect">
                <a:avLst/>
              </a:prstGeom>
              <a:blipFill>
                <a:blip r:embed="rId2"/>
                <a:stretch>
                  <a:fillRect l="-1382" t="-1856" b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12AF3EC-B62A-EB17-F251-7A7E9CBC6200}"/>
              </a:ext>
            </a:extLst>
          </p:cNvPr>
          <p:cNvSpPr txBox="1"/>
          <p:nvPr/>
        </p:nvSpPr>
        <p:spPr>
          <a:xfrm>
            <a:off x="3117791" y="1069164"/>
            <a:ext cx="184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) row in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9E3CB-AD02-24E8-6436-540CACF19E2C}"/>
              </a:ext>
            </a:extLst>
          </p:cNvPr>
          <p:cNvSpPr txBox="1"/>
          <p:nvPr/>
        </p:nvSpPr>
        <p:spPr>
          <a:xfrm>
            <a:off x="3786642" y="1448054"/>
            <a:ext cx="135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(j) col in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9EB8C-1627-2E03-4A9C-2A1FCDC4E110}"/>
              </a:ext>
            </a:extLst>
          </p:cNvPr>
          <p:cNvSpPr txBox="1"/>
          <p:nvPr/>
        </p:nvSpPr>
        <p:spPr>
          <a:xfrm>
            <a:off x="1886764" y="2503724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</a:p>
          <a:p>
            <a:r>
              <a:rPr lang="en-US" sz="2400" b="1" dirty="0"/>
              <a:t>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F11D7-A2B9-5124-0276-0CC4159850F4}"/>
              </a:ext>
            </a:extLst>
          </p:cNvPr>
          <p:cNvSpPr txBox="1"/>
          <p:nvPr/>
        </p:nvSpPr>
        <p:spPr>
          <a:xfrm>
            <a:off x="993073" y="202524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B6D9-4C20-563B-F131-FB3CEC44076C}"/>
              </a:ext>
            </a:extLst>
          </p:cNvPr>
          <p:cNvSpPr txBox="1"/>
          <p:nvPr/>
        </p:nvSpPr>
        <p:spPr>
          <a:xfrm>
            <a:off x="3117791" y="202291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D1060-0278-7AB2-FB40-A7688CD31016}"/>
              </a:ext>
            </a:extLst>
          </p:cNvPr>
          <p:cNvSpPr txBox="1"/>
          <p:nvPr/>
        </p:nvSpPr>
        <p:spPr>
          <a:xfrm>
            <a:off x="34737" y="4578949"/>
            <a:ext cx="5912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4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6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8</a:t>
            </a:r>
            <a:r>
              <a:rPr lang="en-US" sz="2400" b="1" dirty="0">
                <a:solidFill>
                  <a:srgbClr val="7030A0"/>
                </a:solidFill>
              </a:rPr>
              <a:t>   		</a:t>
            </a:r>
            <a:r>
              <a:rPr lang="en-US" sz="2400" b="1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5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7 </a:t>
            </a:r>
            <a:r>
              <a:rPr lang="en-US" sz="2400" b="1" dirty="0">
                <a:solidFill>
                  <a:srgbClr val="7030A0"/>
                </a:solidFill>
              </a:rPr>
              <a:t>+ </a:t>
            </a:r>
            <a:r>
              <a:rPr lang="en-US" sz="2400" b="1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9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4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4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6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5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8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5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4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7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>
                <a:solidFill>
                  <a:srgbClr val="00B050"/>
                </a:solidFill>
              </a:rPr>
              <a:t>5</a:t>
            </a:r>
            <a:r>
              <a:rPr lang="en-US" sz="2400" b="1" dirty="0">
                <a:solidFill>
                  <a:srgbClr val="7030A0"/>
                </a:solidFill>
              </a:rPr>
              <a:t>*</a:t>
            </a:r>
            <a:r>
              <a:rPr lang="en-US" sz="2400" b="1" dirty="0">
                <a:solidFill>
                  <a:srgbClr val="0070C0"/>
                </a:solidFill>
              </a:rPr>
              <a:t>9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C1AFF-6E08-B213-3650-D3400A53A6C7}"/>
              </a:ext>
            </a:extLst>
          </p:cNvPr>
          <p:cNvSpPr txBox="1"/>
          <p:nvPr/>
        </p:nvSpPr>
        <p:spPr>
          <a:xfrm>
            <a:off x="2680875" y="410677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CE2C8-0F6A-10FB-C5C3-13FEEACFAA2B}"/>
              </a:ext>
            </a:extLst>
          </p:cNvPr>
          <p:cNvSpPr txBox="1"/>
          <p:nvPr/>
        </p:nvSpPr>
        <p:spPr>
          <a:xfrm>
            <a:off x="6153229" y="3449050"/>
            <a:ext cx="297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(k)</a:t>
            </a:r>
          </a:p>
          <a:p>
            <a:r>
              <a:rPr lang="en-US" b="1" dirty="0">
                <a:solidFill>
                  <a:srgbClr val="C00000"/>
                </a:solidFill>
              </a:rPr>
              <a:t>movement </a:t>
            </a:r>
          </a:p>
          <a:p>
            <a:r>
              <a:rPr lang="en-US" b="1" dirty="0">
                <a:solidFill>
                  <a:srgbClr val="C00000"/>
                </a:solidFill>
              </a:rPr>
              <a:t>across the row in A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down the column in B</a:t>
            </a:r>
          </a:p>
        </p:txBody>
      </p:sp>
    </p:spTree>
    <p:extLst>
      <p:ext uri="{BB962C8B-B14F-4D97-AF65-F5344CB8AC3E}">
        <p14:creationId xmlns:p14="http://schemas.microsoft.com/office/powerpoint/2010/main" val="168870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8A04-BD4A-446A-98C3-A34E6E10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84"/>
            <a:ext cx="7772400" cy="585850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7F78-E384-4251-8A0C-0F9BC50A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45150"/>
            <a:ext cx="8720709" cy="4050792"/>
          </a:xfrm>
        </p:spPr>
        <p:txBody>
          <a:bodyPr/>
          <a:lstStyle/>
          <a:p>
            <a:r>
              <a:rPr lang="en-US" dirty="0"/>
              <a:t>Ordered set of items of a given data type</a:t>
            </a:r>
          </a:p>
          <a:p>
            <a:r>
              <a:rPr lang="en-US" dirty="0"/>
              <a:t>Each item is called an element</a:t>
            </a:r>
          </a:p>
          <a:p>
            <a:r>
              <a:rPr lang="en-US" dirty="0"/>
              <a:t>Index starts at 0</a:t>
            </a:r>
          </a:p>
          <a:p>
            <a:r>
              <a:rPr lang="en-US" dirty="0"/>
              <a:t>Standard arrays are static in C++ and cannot be resized.</a:t>
            </a:r>
          </a:p>
          <a:p>
            <a:r>
              <a:rPr lang="en-US" dirty="0"/>
              <a:t>Not memory safe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071F-0205-49E6-8A53-87F73DB8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DA0C-3552-49D0-9FEA-1153CC7C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0090"/>
            <a:ext cx="2310004" cy="886968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8489-C67E-4C42-AA82-BA307A9A7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07058"/>
            <a:ext cx="8001000" cy="484600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Create an array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datatype variable[size];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datatype variable[size] = {v1, v1, … };</a:t>
            </a:r>
          </a:p>
          <a:p>
            <a:pPr marL="40005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800" dirty="0"/>
              <a:t>Set a value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variable[index] = value;</a:t>
            </a:r>
          </a:p>
          <a:p>
            <a:pPr marL="40005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800" dirty="0"/>
              <a:t>Get a value</a:t>
            </a:r>
          </a:p>
          <a:p>
            <a:pPr marL="400050" lvl="1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my_var</a:t>
            </a:r>
            <a:r>
              <a:rPr lang="en-US" sz="2000" dirty="0">
                <a:latin typeface="Consolas" panose="020B0609020204030204" pitchFamily="49" charset="0"/>
              </a:rPr>
              <a:t> = variable[index]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1A340-18C0-40DF-AB51-C6300C84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29972D1C-4935-4127-9D4A-78AD68F3F570}"/>
              </a:ext>
            </a:extLst>
          </p:cNvPr>
          <p:cNvSpPr/>
          <p:nvPr/>
        </p:nvSpPr>
        <p:spPr>
          <a:xfrm>
            <a:off x="4604551" y="936054"/>
            <a:ext cx="1676400" cy="490727"/>
          </a:xfrm>
          <a:prstGeom prst="accentBorderCallout1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note: bracket</a:t>
            </a:r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EEDDA16C-ECB3-46C4-AC07-C1149DB0AF2D}"/>
              </a:ext>
            </a:extLst>
          </p:cNvPr>
          <p:cNvSpPr/>
          <p:nvPr/>
        </p:nvSpPr>
        <p:spPr>
          <a:xfrm>
            <a:off x="6806946" y="1359240"/>
            <a:ext cx="1676400" cy="490727"/>
          </a:xfrm>
          <a:prstGeom prst="accentBorderCallout1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note: braces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3559ECBC-DEC1-44CA-AEE3-3A4BC7EDFA1A}"/>
              </a:ext>
            </a:extLst>
          </p:cNvPr>
          <p:cNvSpPr/>
          <p:nvPr/>
        </p:nvSpPr>
        <p:spPr>
          <a:xfrm>
            <a:off x="3276600" y="3007582"/>
            <a:ext cx="1839276" cy="551348"/>
          </a:xfrm>
          <a:prstGeom prst="accentBorderCallout1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is of integer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10B28-70D9-8A80-01D1-E2FE96C19DBB}"/>
              </a:ext>
            </a:extLst>
          </p:cNvPr>
          <p:cNvSpPr txBox="1"/>
          <p:nvPr/>
        </p:nvSpPr>
        <p:spPr>
          <a:xfrm>
            <a:off x="1828800" y="2169690"/>
            <a:ext cx="594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int </a:t>
            </a:r>
            <a:r>
              <a:rPr lang="en-US" dirty="0" err="1"/>
              <a:t>dailySalesA</a:t>
            </a:r>
            <a:r>
              <a:rPr lang="en-US" dirty="0"/>
              <a:t>[7];   </a:t>
            </a:r>
          </a:p>
          <a:p>
            <a:pPr marL="0" indent="0">
              <a:buNone/>
            </a:pPr>
            <a:r>
              <a:rPr lang="en-US" dirty="0"/>
              <a:t> int </a:t>
            </a:r>
            <a:r>
              <a:rPr lang="en-US" dirty="0" err="1"/>
              <a:t>dailySalesB</a:t>
            </a:r>
            <a:r>
              <a:rPr lang="en-US" dirty="0"/>
              <a:t>[7] = {0, 500, 200, 300, 800, 1000, 0};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CF753-2DC4-FDF6-EF2F-801BA7C9BCE2}"/>
              </a:ext>
            </a:extLst>
          </p:cNvPr>
          <p:cNvSpPr txBox="1"/>
          <p:nvPr/>
        </p:nvSpPr>
        <p:spPr>
          <a:xfrm>
            <a:off x="1910238" y="397489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err="1"/>
              <a:t>dailySalesB</a:t>
            </a:r>
            <a:r>
              <a:rPr lang="en-US" dirty="0"/>
              <a:t>[0] = 50;</a:t>
            </a:r>
          </a:p>
          <a:p>
            <a:pPr marL="0" indent="0">
              <a:buNone/>
            </a:pPr>
            <a:r>
              <a:rPr lang="en-US" dirty="0" err="1"/>
              <a:t>dailySalesB</a:t>
            </a:r>
            <a:r>
              <a:rPr lang="en-US" dirty="0"/>
              <a:t>[1] = 100;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44064-B02A-FED0-E76E-F23D6478C9AB}"/>
              </a:ext>
            </a:extLst>
          </p:cNvPr>
          <p:cNvSpPr txBox="1"/>
          <p:nvPr/>
        </p:nvSpPr>
        <p:spPr>
          <a:xfrm>
            <a:off x="7467600" y="2012521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Note: Array values are not initialized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D649C3D6-7AF0-5045-2085-671FF3A85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1692"/>
              </p:ext>
            </p:extLst>
          </p:nvPr>
        </p:nvGraphicFramePr>
        <p:xfrm>
          <a:off x="2514601" y="5907025"/>
          <a:ext cx="6095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120406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149838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010231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36394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92179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804804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7358063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8527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8D96C76B-4D50-6A10-52D6-0CADF066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88774"/>
              </p:ext>
            </p:extLst>
          </p:nvPr>
        </p:nvGraphicFramePr>
        <p:xfrm>
          <a:off x="2508683" y="6376225"/>
          <a:ext cx="6095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120406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149838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010231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36394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92179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804804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7358063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852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407543-E109-B861-CDAD-E4A049242531}"/>
              </a:ext>
            </a:extLst>
          </p:cNvPr>
          <p:cNvCxnSpPr/>
          <p:nvPr/>
        </p:nvCxnSpPr>
        <p:spPr>
          <a:xfrm flipH="1">
            <a:off x="4038600" y="2273130"/>
            <a:ext cx="3352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88CA10E4-3535-FE1B-38AB-BEEE00996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95171"/>
              </p:ext>
            </p:extLst>
          </p:nvPr>
        </p:nvGraphicFramePr>
        <p:xfrm>
          <a:off x="2462404" y="5911280"/>
          <a:ext cx="6095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120406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149838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010231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36394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92179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804804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7358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8527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5F8FD898-167E-D118-FEB7-BA4A6805CB52}"/>
              </a:ext>
            </a:extLst>
          </p:cNvPr>
          <p:cNvSpPr txBox="1">
            <a:spLocks/>
          </p:cNvSpPr>
          <p:nvPr/>
        </p:nvSpPr>
        <p:spPr>
          <a:xfrm>
            <a:off x="6661582" y="56926"/>
            <a:ext cx="3886200" cy="73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69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uiExpand="1" build="p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CD93-BEF4-45E1-97EE-D1DD7671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37" y="980605"/>
            <a:ext cx="7772400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ARRAY_SIZE = 3;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speeds[ARRAY _SIZE];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3 speed values"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cin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speeds[0]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speeds[1]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speeds[2];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values are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7677-4B21-4DAE-8057-98DB883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829B-5F50-4AFF-8D71-BF47EBF6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1A1C1-AA33-4FBC-A2B2-57603A08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953000"/>
            <a:ext cx="3722583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58333-21BE-F824-4807-B281FD24E482}"/>
              </a:ext>
            </a:extLst>
          </p:cNvPr>
          <p:cNvSpPr txBox="1"/>
          <p:nvPr/>
        </p:nvSpPr>
        <p:spPr>
          <a:xfrm>
            <a:off x="6934200" y="713270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 cannot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allocate space for an array using a variable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ONLY a </a:t>
            </a:r>
          </a:p>
          <a:p>
            <a:pPr algn="ctr"/>
            <a:r>
              <a:rPr lang="en-US" sz="3600" b="1" dirty="0">
                <a:solidFill>
                  <a:srgbClr val="0070C0"/>
                </a:solidFill>
              </a:rPr>
              <a:t>const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Can be used!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5BD326-7D19-139D-556C-93B38A01656C}"/>
              </a:ext>
            </a:extLst>
          </p:cNvPr>
          <p:cNvSpPr txBox="1">
            <a:spLocks/>
          </p:cNvSpPr>
          <p:nvPr/>
        </p:nvSpPr>
        <p:spPr>
          <a:xfrm>
            <a:off x="6780276" y="84392"/>
            <a:ext cx="3886200" cy="73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2871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CD93-BEF4-45E1-97EE-D1DD7671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1239"/>
            <a:ext cx="7772400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SPEED_SIZE = 3;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speeds[SPEED_SIZE];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3 speed values"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cin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speeds[0]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speeds[1]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speeds[2];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values are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speeds[3]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7677-4B21-4DAE-8057-98DB883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829B-5F50-4AFF-8D71-BF47EBF6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D1842-BAD7-4E4F-9D3B-54C0927F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56" y="3541144"/>
            <a:ext cx="2495550" cy="271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24E1C-1780-67D4-CC9F-02D0E6D6AB04}"/>
              </a:ext>
            </a:extLst>
          </p:cNvPr>
          <p:cNvSpPr txBox="1"/>
          <p:nvPr/>
        </p:nvSpPr>
        <p:spPr>
          <a:xfrm>
            <a:off x="6818376" y="975241"/>
            <a:ext cx="1905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arrays are 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NOT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safe!!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(out of range)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0B864C-04E9-F6EB-3924-0521D6C3CC66}"/>
              </a:ext>
            </a:extLst>
          </p:cNvPr>
          <p:cNvSpPr txBox="1">
            <a:spLocks/>
          </p:cNvSpPr>
          <p:nvPr/>
        </p:nvSpPr>
        <p:spPr>
          <a:xfrm>
            <a:off x="6540246" y="112283"/>
            <a:ext cx="3886200" cy="73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34686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436" y="-68060"/>
            <a:ext cx="4369402" cy="94456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ARRAYS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01" y="762000"/>
            <a:ext cx="4088798" cy="6705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Returns the average of array variables</a:t>
            </a:r>
            <a:endParaRPr lang="en-US" sz="14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input(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[], 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show(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[], 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average(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[], 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sz="14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number = 10;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age[number];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input(age, number);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show(age, number);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avg = average(age, number);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entury Schoolbook" panose="020406040505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entury Schoolbook" panose="02040604050505020304" pitchFamily="18" charset="0"/>
              </a:rPr>
              <a:t>"The average is : “ </a:t>
            </a:r>
            <a:r>
              <a:rPr lang="en-US" sz="1400" dirty="0">
                <a:solidFill>
                  <a:srgbClr val="008080"/>
                </a:solidFill>
                <a:latin typeface="Century Schoolbook" panose="020406040505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avg </a:t>
            </a:r>
            <a:r>
              <a:rPr lang="en-US" sz="1400" dirty="0">
                <a:solidFill>
                  <a:srgbClr val="008080"/>
                </a:solidFill>
                <a:latin typeface="Century Schoolbook" panose="020406040505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sz="14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input(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[], </a:t>
            </a:r>
            <a:r>
              <a:rPr 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entury Schoolbook" panose="020406040505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entury Schoolbook" panose="02040604050505020304" pitchFamily="18" charset="0"/>
              </a:rPr>
              <a:t>"Enter variables to array:\n"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nn-NO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i = 0; i &lt; </a:t>
            </a:r>
            <a:r>
              <a:rPr lang="nn-NO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nn-NO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i++)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L="800100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entury Schoolbook" panose="02040604050505020304" pitchFamily="18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];</a:t>
            </a:r>
          </a:p>
          <a:p>
            <a:pPr marL="40005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EF0AF-7776-485B-AC21-F9AD0514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8835" y="6446837"/>
            <a:ext cx="4745736" cy="365125"/>
          </a:xfrm>
        </p:spPr>
        <p:txBody>
          <a:bodyPr/>
          <a:lstStyle/>
          <a:p>
            <a:r>
              <a:rPr lang="en-US" dirty="0"/>
              <a:t>CS201R : Problem Solving and Programming II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979B4-90BB-4CF6-9DEF-CE718814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431702" y="990600"/>
            <a:ext cx="0" cy="518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51703" y="685800"/>
            <a:ext cx="40386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show(</a:t>
            </a: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[], </a:t>
            </a: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entury Schoolbook" panose="020406040505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entury Schoolbook" panose="02040604050505020304" pitchFamily="18" charset="0"/>
              </a:rPr>
              <a:t>"Array variables are : \n"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nn-NO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i++)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2">
              <a:spcBef>
                <a:spcPts val="100"/>
              </a:spcBef>
              <a:spcAft>
                <a:spcPts val="100"/>
              </a:spcAft>
            </a:pPr>
            <a:r>
              <a:rPr lang="en-US" sz="12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entury Schoolbook" panose="020406040505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] </a:t>
            </a:r>
            <a:r>
              <a:rPr lang="en-US" sz="1200" dirty="0">
                <a:solidFill>
                  <a:srgbClr val="008080"/>
                </a:solidFill>
                <a:latin typeface="Century Schoolbook" panose="020406040505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entury Schoolbook" panose="02040604050505020304" pitchFamily="18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entury Schoolbook" panose="020406040505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entury Schoolbook" panose="02040604050505020304" pitchFamily="18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average(</a:t>
            </a: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[], </a:t>
            </a: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total = 0;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avg;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nn-NO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i++)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2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total += </a:t>
            </a:r>
            <a:r>
              <a:rPr lang="en-US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];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avg = (total / </a:t>
            </a:r>
            <a:r>
              <a:rPr lang="en-US" sz="1200" dirty="0">
                <a:solidFill>
                  <a:srgbClr val="808080"/>
                </a:solidFill>
                <a:latin typeface="Century Schoolbook" panose="02040604050505020304" pitchFamily="18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 avg;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9C734-2263-498C-944E-646B18E2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365" y="5238580"/>
            <a:ext cx="2887910" cy="15430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4F214-8096-CE86-1D3D-05E5FD6F2E15}"/>
              </a:ext>
            </a:extLst>
          </p:cNvPr>
          <p:cNvSpPr txBox="1">
            <a:spLocks/>
          </p:cNvSpPr>
          <p:nvPr/>
        </p:nvSpPr>
        <p:spPr>
          <a:xfrm>
            <a:off x="6477000" y="15025"/>
            <a:ext cx="3886200" cy="73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</TotalTime>
  <Words>4483</Words>
  <Application>Microsoft Office PowerPoint</Application>
  <PresentationFormat>On-screen Show (4:3)</PresentationFormat>
  <Paragraphs>1069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Century Schoolbook</vt:lpstr>
      <vt:lpstr>Century Gothic</vt:lpstr>
      <vt:lpstr>Consolas</vt:lpstr>
      <vt:lpstr>Cambria Math</vt:lpstr>
      <vt:lpstr>Wingdings 3</vt:lpstr>
      <vt:lpstr>Rockwell</vt:lpstr>
      <vt:lpstr>Calibri</vt:lpstr>
      <vt:lpstr>Wingdings</vt:lpstr>
      <vt:lpstr>Arial</vt:lpstr>
      <vt:lpstr>verdana</vt:lpstr>
      <vt:lpstr>Rockwell Condensed</vt:lpstr>
      <vt:lpstr>Wood Type</vt:lpstr>
      <vt:lpstr>PowerPoint Presentation</vt:lpstr>
      <vt:lpstr>PROBLEM SOLVING &amp; PROGRAMMING II </vt:lpstr>
      <vt:lpstr>arrays</vt:lpstr>
      <vt:lpstr>Objectives</vt:lpstr>
      <vt:lpstr>Arrays</vt:lpstr>
      <vt:lpstr>Arrays</vt:lpstr>
      <vt:lpstr>PowerPoint Presentation</vt:lpstr>
      <vt:lpstr>PowerPoint Presentation</vt:lpstr>
      <vt:lpstr>ARRAYS IN FUNCTIONS</vt:lpstr>
      <vt:lpstr>Swap first &amp; last</vt:lpstr>
      <vt:lpstr>vectors</vt:lpstr>
      <vt:lpstr>objectives</vt:lpstr>
      <vt:lpstr>vectors</vt:lpstr>
      <vt:lpstr>Vectors</vt:lpstr>
      <vt:lpstr>PowerPoint Presentation</vt:lpstr>
      <vt:lpstr>PowerPoint Presentation</vt:lpstr>
      <vt:lpstr>Multi-Dimensional vectors</vt:lpstr>
      <vt:lpstr>Multi-Dimensional vector multiplication tables</vt:lpstr>
      <vt:lpstr>Arrays more detail</vt:lpstr>
      <vt:lpstr>Example</vt:lpstr>
      <vt:lpstr>Iterate Over Arrays</vt:lpstr>
      <vt:lpstr>Functions &amp; Arrays</vt:lpstr>
      <vt:lpstr>Ex 5: MULTI-  DIMENSIONAL ARRAYS</vt:lpstr>
      <vt:lpstr>FILL 2D ARRAY  Find min value</vt:lpstr>
      <vt:lpstr>PowerPoint Presentation</vt:lpstr>
      <vt:lpstr>Multiplication tables</vt:lpstr>
      <vt:lpstr>Multiplication tables</vt:lpstr>
      <vt:lpstr>Vectors more details</vt:lpstr>
      <vt:lpstr>Vectors operations ( more )</vt:lpstr>
      <vt:lpstr>Vectors operations ( more )</vt:lpstr>
      <vt:lpstr>Vectors operations ( more )</vt:lpstr>
      <vt:lpstr>empty() – Returns whether the container is empty.  begin() – Returns an iterator pointing to the first element in the vector  end() – Returns an iterator pointing to the theoretical element that follows the last element in the vector  size() – Returns the number of elements in the vector.  resize(n) – Resizes the container so that it contains ‘n’ elements.  swap() – It is used to swap the contents of one vector with another vector of same type. Sizes may differ. </vt:lpstr>
      <vt:lpstr>Vector resize (6.12.1)</vt:lpstr>
      <vt:lpstr>Copying &amp; Comparing vectors</vt:lpstr>
      <vt:lpstr>Accessing Invalid Index</vt:lpstr>
      <vt:lpstr>Vectors &amp; l0oping (6.12.2)</vt:lpstr>
      <vt:lpstr>Multi-Dimensional Vectors</vt:lpstr>
      <vt:lpstr>Vectors algorithms</vt:lpstr>
      <vt:lpstr>Algorithm 1 – 2-D fill vector, print,                  find min &amp; max Functions</vt:lpstr>
      <vt:lpstr>Algorithm 2 – Adding matrices</vt:lpstr>
      <vt:lpstr>ALGORITHM 3</vt:lpstr>
      <vt:lpstr>ALGORITHM 3 – sortArray</vt:lpstr>
      <vt:lpstr>ALGORITHM 3 – sortArray</vt:lpstr>
      <vt:lpstr>ALGORITHM 3 – sortArray</vt:lpstr>
      <vt:lpstr>Algorithm 4 – multiplying matrices</vt:lpstr>
      <vt:lpstr>Algorithm 4 – multiplying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&amp; PROGRAMMING II </dc:title>
  <dc:creator>home</dc:creator>
  <cp:lastModifiedBy>Gladbach, Joan</cp:lastModifiedBy>
  <cp:revision>205</cp:revision>
  <dcterms:created xsi:type="dcterms:W3CDTF">2006-08-16T00:00:00Z</dcterms:created>
  <dcterms:modified xsi:type="dcterms:W3CDTF">2023-08-24T14:47:16Z</dcterms:modified>
</cp:coreProperties>
</file>