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Default Extension="wav" ContentType="audio/wav"/>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869" r:id="rId1"/>
    <p:sldMasterId id="2147484345" r:id="rId2"/>
  </p:sldMasterIdLst>
  <p:notesMasterIdLst>
    <p:notesMasterId r:id="rId111"/>
  </p:notesMasterIdLst>
  <p:handoutMasterIdLst>
    <p:handoutMasterId r:id="rId112"/>
  </p:handoutMasterIdLst>
  <p:sldIdLst>
    <p:sldId id="586" r:id="rId3"/>
    <p:sldId id="626" r:id="rId4"/>
    <p:sldId id="627" r:id="rId5"/>
    <p:sldId id="628" r:id="rId6"/>
    <p:sldId id="629" r:id="rId7"/>
    <p:sldId id="631" r:id="rId8"/>
    <p:sldId id="634" r:id="rId9"/>
    <p:sldId id="632" r:id="rId10"/>
    <p:sldId id="635" r:id="rId11"/>
    <p:sldId id="641" r:id="rId12"/>
    <p:sldId id="657" r:id="rId13"/>
    <p:sldId id="658" r:id="rId14"/>
    <p:sldId id="642" r:id="rId15"/>
    <p:sldId id="667" r:id="rId16"/>
    <p:sldId id="668" r:id="rId17"/>
    <p:sldId id="669" r:id="rId18"/>
    <p:sldId id="670" r:id="rId19"/>
    <p:sldId id="671" r:id="rId20"/>
    <p:sldId id="672" r:id="rId21"/>
    <p:sldId id="673" r:id="rId22"/>
    <p:sldId id="674" r:id="rId23"/>
    <p:sldId id="643" r:id="rId24"/>
    <p:sldId id="665" r:id="rId25"/>
    <p:sldId id="666" r:id="rId26"/>
    <p:sldId id="660" r:id="rId27"/>
    <p:sldId id="661" r:id="rId28"/>
    <p:sldId id="662" r:id="rId29"/>
    <p:sldId id="663" r:id="rId30"/>
    <p:sldId id="664" r:id="rId31"/>
    <p:sldId id="675" r:id="rId32"/>
    <p:sldId id="676" r:id="rId33"/>
    <p:sldId id="644" r:id="rId34"/>
    <p:sldId id="694" r:id="rId35"/>
    <p:sldId id="695" r:id="rId36"/>
    <p:sldId id="696" r:id="rId37"/>
    <p:sldId id="697" r:id="rId38"/>
    <p:sldId id="698" r:id="rId39"/>
    <p:sldId id="684" r:id="rId40"/>
    <p:sldId id="699" r:id="rId41"/>
    <p:sldId id="686" r:id="rId42"/>
    <p:sldId id="700" r:id="rId43"/>
    <p:sldId id="701" r:id="rId44"/>
    <p:sldId id="702" r:id="rId45"/>
    <p:sldId id="703" r:id="rId46"/>
    <p:sldId id="690" r:id="rId47"/>
    <p:sldId id="705" r:id="rId48"/>
    <p:sldId id="706" r:id="rId49"/>
    <p:sldId id="707" r:id="rId50"/>
    <p:sldId id="708" r:id="rId51"/>
    <p:sldId id="709" r:id="rId52"/>
    <p:sldId id="704" r:id="rId53"/>
    <p:sldId id="769" r:id="rId54"/>
    <p:sldId id="770" r:id="rId55"/>
    <p:sldId id="751" r:id="rId56"/>
    <p:sldId id="771" r:id="rId57"/>
    <p:sldId id="772" r:id="rId58"/>
    <p:sldId id="774" r:id="rId59"/>
    <p:sldId id="752" r:id="rId60"/>
    <p:sldId id="753" r:id="rId61"/>
    <p:sldId id="762" r:id="rId62"/>
    <p:sldId id="763" r:id="rId63"/>
    <p:sldId id="756" r:id="rId64"/>
    <p:sldId id="757" r:id="rId65"/>
    <p:sldId id="785" r:id="rId66"/>
    <p:sldId id="786" r:id="rId67"/>
    <p:sldId id="760" r:id="rId68"/>
    <p:sldId id="761" r:id="rId69"/>
    <p:sldId id="718" r:id="rId70"/>
    <p:sldId id="719" r:id="rId71"/>
    <p:sldId id="775" r:id="rId72"/>
    <p:sldId id="765" r:id="rId73"/>
    <p:sldId id="766" r:id="rId74"/>
    <p:sldId id="782" r:id="rId75"/>
    <p:sldId id="783" r:id="rId76"/>
    <p:sldId id="778" r:id="rId77"/>
    <p:sldId id="779" r:id="rId78"/>
    <p:sldId id="720" r:id="rId79"/>
    <p:sldId id="767" r:id="rId80"/>
    <p:sldId id="721" r:id="rId81"/>
    <p:sldId id="722" r:id="rId82"/>
    <p:sldId id="768" r:id="rId83"/>
    <p:sldId id="799" r:id="rId84"/>
    <p:sldId id="796" r:id="rId85"/>
    <p:sldId id="807" r:id="rId86"/>
    <p:sldId id="798" r:id="rId87"/>
    <p:sldId id="794" r:id="rId88"/>
    <p:sldId id="795" r:id="rId89"/>
    <p:sldId id="652" r:id="rId90"/>
    <p:sldId id="787" r:id="rId91"/>
    <p:sldId id="788" r:id="rId92"/>
    <p:sldId id="789" r:id="rId93"/>
    <p:sldId id="726" r:id="rId94"/>
    <p:sldId id="790" r:id="rId95"/>
    <p:sldId id="791" r:id="rId96"/>
    <p:sldId id="792" r:id="rId97"/>
    <p:sldId id="793" r:id="rId98"/>
    <p:sldId id="656" r:id="rId99"/>
    <p:sldId id="800" r:id="rId100"/>
    <p:sldId id="801" r:id="rId101"/>
    <p:sldId id="738" r:id="rId102"/>
    <p:sldId id="739" r:id="rId103"/>
    <p:sldId id="802" r:id="rId104"/>
    <p:sldId id="803" r:id="rId105"/>
    <p:sldId id="804" r:id="rId106"/>
    <p:sldId id="740" r:id="rId107"/>
    <p:sldId id="805" r:id="rId108"/>
    <p:sldId id="745" r:id="rId109"/>
    <p:sldId id="806" r:id="rId110"/>
  </p:sldIdLst>
  <p:sldSz cx="9144000" cy="6858000" type="screen4x3"/>
  <p:notesSz cx="9866313" cy="6735763"/>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485C0"/>
    <a:srgbClr val="6691C6"/>
    <a:srgbClr val="7099CA"/>
    <a:srgbClr val="799FCD"/>
    <a:srgbClr val="B3D0FF"/>
    <a:srgbClr val="6184AB"/>
    <a:srgbClr val="6A81A2"/>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81452" autoAdjust="0"/>
  </p:normalViewPr>
  <p:slideViewPr>
    <p:cSldViewPr>
      <p:cViewPr varScale="1">
        <p:scale>
          <a:sx n="96" d="100"/>
          <a:sy n="96" d="100"/>
        </p:scale>
        <p:origin x="-242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bwMode="auto">
          <a:xfrm>
            <a:off x="0" y="0"/>
            <a:ext cx="4276725" cy="334963"/>
          </a:xfrm>
          <a:prstGeom prst="rect">
            <a:avLst/>
          </a:prstGeom>
          <a:noFill/>
          <a:ln w="9525">
            <a:noFill/>
            <a:miter lim="800000"/>
            <a:headEnd/>
            <a:tailEnd/>
          </a:ln>
        </p:spPr>
        <p:txBody>
          <a:bodyPr vert="horz" wrap="square" lIns="87477" tIns="43737" rIns="87477" bIns="43737" numCol="1" anchor="t" anchorCtr="0" compatLnSpc="1">
            <a:prstTxWarp prst="textNoShape">
              <a:avLst/>
            </a:prstTxWarp>
          </a:bodyPr>
          <a:lstStyle>
            <a:lvl1pPr defTabSz="876300">
              <a:defRPr sz="1100" b="0">
                <a:ea typeface="宋体" pitchFamily="2" charset="-122"/>
              </a:defRPr>
            </a:lvl1pPr>
          </a:lstStyle>
          <a:p>
            <a:pPr>
              <a:defRPr/>
            </a:pPr>
            <a:endParaRPr lang="en-US" altLang="zh-CN"/>
          </a:p>
        </p:txBody>
      </p:sp>
      <p:sp>
        <p:nvSpPr>
          <p:cNvPr id="222211" name="Rectangle 3"/>
          <p:cNvSpPr>
            <a:spLocks noGrp="1" noChangeArrowheads="1"/>
          </p:cNvSpPr>
          <p:nvPr>
            <p:ph type="dt" sz="quarter" idx="1"/>
          </p:nvPr>
        </p:nvSpPr>
        <p:spPr bwMode="auto">
          <a:xfrm>
            <a:off x="5588000" y="0"/>
            <a:ext cx="4276725" cy="334963"/>
          </a:xfrm>
          <a:prstGeom prst="rect">
            <a:avLst/>
          </a:prstGeom>
          <a:noFill/>
          <a:ln w="9525">
            <a:noFill/>
            <a:miter lim="800000"/>
            <a:headEnd/>
            <a:tailEnd/>
          </a:ln>
        </p:spPr>
        <p:txBody>
          <a:bodyPr vert="horz" wrap="square" lIns="87477" tIns="43737" rIns="87477" bIns="43737" numCol="1" anchor="t" anchorCtr="0" compatLnSpc="1">
            <a:prstTxWarp prst="textNoShape">
              <a:avLst/>
            </a:prstTxWarp>
          </a:bodyPr>
          <a:lstStyle>
            <a:lvl1pPr algn="r" defTabSz="876300">
              <a:defRPr sz="1100" b="0">
                <a:ea typeface="宋体" pitchFamily="2" charset="-122"/>
              </a:defRPr>
            </a:lvl1pPr>
          </a:lstStyle>
          <a:p>
            <a:pPr>
              <a:defRPr/>
            </a:pPr>
            <a:endParaRPr lang="en-US" altLang="zh-CN"/>
          </a:p>
        </p:txBody>
      </p:sp>
      <p:sp>
        <p:nvSpPr>
          <p:cNvPr id="222212" name="Rectangle 4"/>
          <p:cNvSpPr>
            <a:spLocks noGrp="1" noChangeArrowheads="1"/>
          </p:cNvSpPr>
          <p:nvPr>
            <p:ph type="ftr" sz="quarter" idx="2"/>
          </p:nvPr>
        </p:nvSpPr>
        <p:spPr bwMode="auto">
          <a:xfrm>
            <a:off x="0" y="6400800"/>
            <a:ext cx="4276725" cy="333375"/>
          </a:xfrm>
          <a:prstGeom prst="rect">
            <a:avLst/>
          </a:prstGeom>
          <a:noFill/>
          <a:ln w="9525">
            <a:noFill/>
            <a:miter lim="800000"/>
            <a:headEnd/>
            <a:tailEnd/>
          </a:ln>
        </p:spPr>
        <p:txBody>
          <a:bodyPr vert="horz" wrap="square" lIns="87477" tIns="43737" rIns="87477" bIns="43737" numCol="1" anchor="b" anchorCtr="0" compatLnSpc="1">
            <a:prstTxWarp prst="textNoShape">
              <a:avLst/>
            </a:prstTxWarp>
          </a:bodyPr>
          <a:lstStyle>
            <a:lvl1pPr defTabSz="876300">
              <a:defRPr sz="1100" b="0">
                <a:ea typeface="宋体" pitchFamily="2" charset="-122"/>
              </a:defRPr>
            </a:lvl1pPr>
          </a:lstStyle>
          <a:p>
            <a:pPr>
              <a:defRPr/>
            </a:pPr>
            <a:endParaRPr lang="en-US" altLang="zh-CN"/>
          </a:p>
        </p:txBody>
      </p:sp>
      <p:sp>
        <p:nvSpPr>
          <p:cNvPr id="222213" name="Rectangle 5"/>
          <p:cNvSpPr>
            <a:spLocks noGrp="1" noChangeArrowheads="1"/>
          </p:cNvSpPr>
          <p:nvPr>
            <p:ph type="sldNum" sz="quarter" idx="3"/>
          </p:nvPr>
        </p:nvSpPr>
        <p:spPr bwMode="auto">
          <a:xfrm>
            <a:off x="5588000" y="6400800"/>
            <a:ext cx="4276725" cy="333375"/>
          </a:xfrm>
          <a:prstGeom prst="rect">
            <a:avLst/>
          </a:prstGeom>
          <a:noFill/>
          <a:ln w="9525">
            <a:noFill/>
            <a:miter lim="800000"/>
            <a:headEnd/>
            <a:tailEnd/>
          </a:ln>
        </p:spPr>
        <p:txBody>
          <a:bodyPr vert="horz" wrap="square" lIns="87477" tIns="43737" rIns="87477" bIns="43737" numCol="1" anchor="b" anchorCtr="0" compatLnSpc="1">
            <a:prstTxWarp prst="textNoShape">
              <a:avLst/>
            </a:prstTxWarp>
          </a:bodyPr>
          <a:lstStyle>
            <a:lvl1pPr algn="r" defTabSz="876300">
              <a:defRPr sz="1100" b="0">
                <a:ea typeface="宋体" pitchFamily="2" charset="-122"/>
              </a:defRPr>
            </a:lvl1pPr>
          </a:lstStyle>
          <a:p>
            <a:pPr>
              <a:defRPr/>
            </a:pPr>
            <a:fld id="{5CCF6716-E691-41D0-B882-F1B947C54643}" type="slidenum">
              <a:rPr lang="en-US" altLang="zh-CN"/>
              <a:pPr>
                <a:defRPr/>
              </a:pPr>
              <a:t>‹#›</a:t>
            </a:fld>
            <a:endParaRPr lang="en-US" altLang="zh-CN"/>
          </a:p>
        </p:txBody>
      </p:sp>
    </p:spTree>
    <p:extLst>
      <p:ext uri="{BB962C8B-B14F-4D97-AF65-F5344CB8AC3E}">
        <p14:creationId xmlns:p14="http://schemas.microsoft.com/office/powerpoint/2010/main" xmlns="" val="2285341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4276725" cy="334963"/>
          </a:xfrm>
          <a:prstGeom prst="rect">
            <a:avLst/>
          </a:prstGeom>
          <a:noFill/>
          <a:ln w="9525">
            <a:noFill/>
            <a:miter lim="800000"/>
            <a:headEnd/>
            <a:tailEnd/>
          </a:ln>
        </p:spPr>
        <p:txBody>
          <a:bodyPr vert="horz" wrap="square" lIns="94755" tIns="47379" rIns="94755" bIns="47379" numCol="1" anchor="t" anchorCtr="0" compatLnSpc="1">
            <a:prstTxWarp prst="textNoShape">
              <a:avLst/>
            </a:prstTxWarp>
          </a:bodyPr>
          <a:lstStyle>
            <a:lvl1pPr defTabSz="949325">
              <a:defRPr sz="1300" b="0">
                <a:ea typeface="宋体" pitchFamily="2" charset="-122"/>
              </a:defRPr>
            </a:lvl1pPr>
          </a:lstStyle>
          <a:p>
            <a:pPr>
              <a:defRPr/>
            </a:pPr>
            <a:endParaRPr lang="en-US" altLang="zh-CN"/>
          </a:p>
        </p:txBody>
      </p:sp>
      <p:sp>
        <p:nvSpPr>
          <p:cNvPr id="165891" name="Rectangle 3"/>
          <p:cNvSpPr>
            <a:spLocks noGrp="1" noChangeArrowheads="1"/>
          </p:cNvSpPr>
          <p:nvPr>
            <p:ph type="dt" idx="1"/>
          </p:nvPr>
        </p:nvSpPr>
        <p:spPr bwMode="auto">
          <a:xfrm>
            <a:off x="5588000" y="0"/>
            <a:ext cx="4276725" cy="334963"/>
          </a:xfrm>
          <a:prstGeom prst="rect">
            <a:avLst/>
          </a:prstGeom>
          <a:noFill/>
          <a:ln w="9525">
            <a:noFill/>
            <a:miter lim="800000"/>
            <a:headEnd/>
            <a:tailEnd/>
          </a:ln>
        </p:spPr>
        <p:txBody>
          <a:bodyPr vert="horz" wrap="square" lIns="94755" tIns="47379" rIns="94755" bIns="47379" numCol="1" anchor="t" anchorCtr="0" compatLnSpc="1">
            <a:prstTxWarp prst="textNoShape">
              <a:avLst/>
            </a:prstTxWarp>
          </a:bodyPr>
          <a:lstStyle>
            <a:lvl1pPr algn="r" defTabSz="949325">
              <a:defRPr sz="1300" b="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3254375" y="506413"/>
            <a:ext cx="3368675" cy="25257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5893" name="Rectangle 5"/>
          <p:cNvSpPr>
            <a:spLocks noGrp="1" noChangeArrowheads="1"/>
          </p:cNvSpPr>
          <p:nvPr>
            <p:ph type="body" sz="quarter" idx="3"/>
          </p:nvPr>
        </p:nvSpPr>
        <p:spPr bwMode="auto">
          <a:xfrm>
            <a:off x="984250" y="3198813"/>
            <a:ext cx="7897813" cy="3030537"/>
          </a:xfrm>
          <a:prstGeom prst="rect">
            <a:avLst/>
          </a:prstGeom>
          <a:noFill/>
          <a:ln w="9525">
            <a:noFill/>
            <a:miter lim="800000"/>
            <a:headEnd/>
            <a:tailEnd/>
          </a:ln>
        </p:spPr>
        <p:txBody>
          <a:bodyPr vert="horz" wrap="square" lIns="94755" tIns="47379" rIns="94755" bIns="47379"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5894" name="Rectangle 6"/>
          <p:cNvSpPr>
            <a:spLocks noGrp="1" noChangeArrowheads="1"/>
          </p:cNvSpPr>
          <p:nvPr>
            <p:ph type="ftr" sz="quarter" idx="4"/>
          </p:nvPr>
        </p:nvSpPr>
        <p:spPr bwMode="auto">
          <a:xfrm>
            <a:off x="0" y="6400800"/>
            <a:ext cx="4276725" cy="333375"/>
          </a:xfrm>
          <a:prstGeom prst="rect">
            <a:avLst/>
          </a:prstGeom>
          <a:noFill/>
          <a:ln w="9525">
            <a:noFill/>
            <a:miter lim="800000"/>
            <a:headEnd/>
            <a:tailEnd/>
          </a:ln>
        </p:spPr>
        <p:txBody>
          <a:bodyPr vert="horz" wrap="square" lIns="94755" tIns="47379" rIns="94755" bIns="47379" numCol="1" anchor="b" anchorCtr="0" compatLnSpc="1">
            <a:prstTxWarp prst="textNoShape">
              <a:avLst/>
            </a:prstTxWarp>
          </a:bodyPr>
          <a:lstStyle>
            <a:lvl1pPr defTabSz="949325">
              <a:defRPr sz="1300" b="0">
                <a:ea typeface="宋体" pitchFamily="2" charset="-122"/>
              </a:defRPr>
            </a:lvl1pPr>
          </a:lstStyle>
          <a:p>
            <a:pPr>
              <a:defRPr/>
            </a:pPr>
            <a:endParaRPr lang="en-US" altLang="zh-CN"/>
          </a:p>
        </p:txBody>
      </p:sp>
      <p:sp>
        <p:nvSpPr>
          <p:cNvPr id="165895" name="Rectangle 7"/>
          <p:cNvSpPr>
            <a:spLocks noGrp="1" noChangeArrowheads="1"/>
          </p:cNvSpPr>
          <p:nvPr>
            <p:ph type="sldNum" sz="quarter" idx="5"/>
          </p:nvPr>
        </p:nvSpPr>
        <p:spPr bwMode="auto">
          <a:xfrm>
            <a:off x="5588000" y="6400800"/>
            <a:ext cx="4276725" cy="333375"/>
          </a:xfrm>
          <a:prstGeom prst="rect">
            <a:avLst/>
          </a:prstGeom>
          <a:noFill/>
          <a:ln w="9525">
            <a:noFill/>
            <a:miter lim="800000"/>
            <a:headEnd/>
            <a:tailEnd/>
          </a:ln>
        </p:spPr>
        <p:txBody>
          <a:bodyPr vert="horz" wrap="square" lIns="94755" tIns="47379" rIns="94755" bIns="47379" numCol="1" anchor="b" anchorCtr="0" compatLnSpc="1">
            <a:prstTxWarp prst="textNoShape">
              <a:avLst/>
            </a:prstTxWarp>
          </a:bodyPr>
          <a:lstStyle>
            <a:lvl1pPr algn="r" defTabSz="949325">
              <a:defRPr sz="1300" b="0">
                <a:ea typeface="宋体" pitchFamily="2" charset="-122"/>
              </a:defRPr>
            </a:lvl1pPr>
          </a:lstStyle>
          <a:p>
            <a:pPr>
              <a:defRPr/>
            </a:pPr>
            <a:fld id="{DD17E0ED-607B-4345-A6F4-96C8E6FF2414}" type="slidenum">
              <a:rPr lang="en-US" altLang="zh-CN"/>
              <a:pPr>
                <a:defRPr/>
              </a:pPr>
              <a:t>‹#›</a:t>
            </a:fld>
            <a:endParaRPr lang="en-US" altLang="zh-CN"/>
          </a:p>
        </p:txBody>
      </p:sp>
    </p:spTree>
    <p:extLst>
      <p:ext uri="{BB962C8B-B14F-4D97-AF65-F5344CB8AC3E}">
        <p14:creationId xmlns:p14="http://schemas.microsoft.com/office/powerpoint/2010/main" xmlns="" val="8469337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1</a:t>
            </a:fld>
            <a:endParaRPr lang="en-US" altLang="zh-CN"/>
          </a:p>
        </p:txBody>
      </p:sp>
    </p:spTree>
    <p:extLst>
      <p:ext uri="{BB962C8B-B14F-4D97-AF65-F5344CB8AC3E}">
        <p14:creationId xmlns:p14="http://schemas.microsoft.com/office/powerpoint/2010/main" xmlns="" val="15020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51</a:t>
            </a:fld>
            <a:endParaRPr lang="en-US" altLang="zh-CN"/>
          </a:p>
        </p:txBody>
      </p:sp>
    </p:spTree>
    <p:extLst>
      <p:ext uri="{BB962C8B-B14F-4D97-AF65-F5344CB8AC3E}">
        <p14:creationId xmlns:p14="http://schemas.microsoft.com/office/powerpoint/2010/main" xmlns="" val="392450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头指针</a:t>
            </a:r>
            <a:r>
              <a:rPr lang="en-US" altLang="zh-CN" b="1" dirty="0" smtClean="0">
                <a:latin typeface="宋体" panose="02010600030101010101" pitchFamily="2" charset="-122"/>
              </a:rPr>
              <a:t>front</a:t>
            </a:r>
            <a:r>
              <a:rPr lang="zh-CN" altLang="en-US" b="1" dirty="0" smtClean="0"/>
              <a:t>和尾指针</a:t>
            </a:r>
            <a:r>
              <a:rPr lang="en-US" altLang="zh-CN" b="1" dirty="0" smtClean="0">
                <a:latin typeface="宋体" panose="02010600030101010101" pitchFamily="2" charset="-122"/>
              </a:rPr>
              <a:t>rear</a:t>
            </a:r>
            <a:r>
              <a:rPr lang="zh-CN" altLang="en-US" b="1" dirty="0" smtClean="0"/>
              <a:t>是两个独立的指针变量，从结构性上考虑，有时也两个指针封装在一个结构中</a:t>
            </a:r>
            <a:r>
              <a:rPr lang="zh-CN" altLang="en-US" sz="1800" b="1" dirty="0" smtClean="0"/>
              <a:t>。</a:t>
            </a:r>
            <a:endParaRPr lang="zh-CN" altLang="en-US" sz="1800" b="1" dirty="0" smtClean="0">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62</a:t>
            </a:fld>
            <a:endParaRPr lang="en-US" altLang="zh-CN"/>
          </a:p>
        </p:txBody>
      </p:sp>
    </p:spTree>
    <p:extLst>
      <p:ext uri="{BB962C8B-B14F-4D97-AF65-F5344CB8AC3E}">
        <p14:creationId xmlns:p14="http://schemas.microsoft.com/office/powerpoint/2010/main" xmlns="" val="272721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580C7-BB89-41D5-A6B9-DBBED40F55FA}" type="slidenum">
              <a:rPr lang="en-US" altLang="zh-CN"/>
              <a:pPr/>
              <a:t>72</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ltLang="zh-CN" b="1"/>
              <a:t>"</a:t>
            </a:r>
            <a:r>
              <a:rPr lang="zh-CN" altLang="en-US" b="1"/>
              <a:t>假上溢</a:t>
            </a:r>
            <a:r>
              <a:rPr lang="en-US" altLang="zh-CN" b="1"/>
              <a:t>"</a:t>
            </a:r>
            <a:r>
              <a:rPr lang="zh-CN" altLang="en-US" b="1"/>
              <a:t>现象</a:t>
            </a:r>
            <a:r>
              <a:rPr lang="zh-CN" altLang="en-US"/>
              <a:t/>
            </a:r>
            <a:br>
              <a:rPr lang="zh-CN" altLang="en-US"/>
            </a:br>
            <a:r>
              <a:rPr lang="zh-CN" altLang="en-US"/>
              <a:t>　　由于入队和出队操作中，头尾指针只增加不减小，致使被删元素的空间永远无法重新利用。当队列中实际的元素个数远远小于向量空间的规模时，也可能由于尾指针已超越向量空间的上界而不能做入队操作。该现象称为</a:t>
            </a:r>
            <a:r>
              <a:rPr lang="en-US" altLang="zh-CN"/>
              <a:t>"</a:t>
            </a:r>
            <a:r>
              <a:rPr lang="zh-CN" altLang="en-US"/>
              <a:t>假上溢</a:t>
            </a:r>
            <a:r>
              <a:rPr lang="en-US" altLang="zh-CN"/>
              <a:t>"</a:t>
            </a:r>
            <a:r>
              <a:rPr lang="zh-CN" altLang="en-US"/>
              <a:t>现象。</a:t>
            </a:r>
            <a:br>
              <a:rPr lang="zh-CN" altLang="en-US"/>
            </a:br>
            <a:r>
              <a:rPr lang="en-US" altLang="zh-CN" b="1"/>
              <a:t>"</a:t>
            </a:r>
            <a:r>
              <a:rPr lang="zh-CN" altLang="en-US" b="1"/>
              <a:t>真上溢</a:t>
            </a:r>
            <a:r>
              <a:rPr lang="en-US" altLang="zh-CN" b="1"/>
              <a:t>"</a:t>
            </a:r>
            <a:r>
              <a:rPr lang="zh-CN" altLang="en-US" b="1"/>
              <a:t>现象</a:t>
            </a:r>
            <a:r>
              <a:rPr lang="zh-CN" altLang="en-US"/>
              <a:t/>
            </a:r>
            <a:br>
              <a:rPr lang="zh-CN" altLang="en-US"/>
            </a:br>
            <a:r>
              <a:rPr lang="zh-CN" altLang="en-US"/>
              <a:t>    　当队列满时，做进栈运算产生空间溢出的现象。“真上溢”是一种出错状态，应设法避免。</a:t>
            </a:r>
            <a:br>
              <a:rPr lang="zh-CN" altLang="en-US"/>
            </a:br>
            <a:endParaRPr lang="zh-CN" altLang="en-US"/>
          </a:p>
        </p:txBody>
      </p:sp>
    </p:spTree>
    <p:extLst>
      <p:ext uri="{BB962C8B-B14F-4D97-AF65-F5344CB8AC3E}">
        <p14:creationId xmlns:p14="http://schemas.microsoft.com/office/powerpoint/2010/main" xmlns="" val="365522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81</a:t>
            </a:fld>
            <a:endParaRPr lang="en-US" altLang="zh-CN"/>
          </a:p>
        </p:txBody>
      </p:sp>
    </p:spTree>
    <p:extLst>
      <p:ext uri="{BB962C8B-B14F-4D97-AF65-F5344CB8AC3E}">
        <p14:creationId xmlns:p14="http://schemas.microsoft.com/office/powerpoint/2010/main" xmlns="" val="944253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C1867-ED92-4AC0-9C36-BCDBCDCF2C1E}" type="slidenum">
              <a:rPr lang="en-US" altLang="zh-CN"/>
              <a:pPr/>
              <a:t>88</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xmlns="" val="284751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21E50-ED8B-49CC-B86A-2C8DFE6870E1}" type="slidenum">
              <a:rPr lang="en-US" altLang="zh-CN"/>
              <a:pPr/>
              <a:t>89</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xmlns="" val="69979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18C49-EEB7-41A7-9743-1CCA7E0B015E}" type="slidenum">
              <a:rPr lang="en-US" altLang="zh-CN"/>
              <a:pPr/>
              <a:t>90</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xmlns="" val="146537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C4AF1A-D013-44C7-99C8-F333A614FF7C}" type="slidenum">
              <a:rPr lang="en-US" altLang="zh-CN"/>
              <a:pPr/>
              <a:t>97</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xmlns="" val="292016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3</a:t>
            </a:fld>
            <a:endParaRPr lang="en-US" altLang="zh-CN"/>
          </a:p>
        </p:txBody>
      </p:sp>
    </p:spTree>
    <p:extLst>
      <p:ext uri="{BB962C8B-B14F-4D97-AF65-F5344CB8AC3E}">
        <p14:creationId xmlns:p14="http://schemas.microsoft.com/office/powerpoint/2010/main" xmlns="" val="52125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58CDF8-EF28-4E44-A243-326B0BE61081}" type="slidenum">
              <a:rPr lang="en-US" altLang="zh-CN"/>
              <a:pPr/>
              <a:t>10</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r>
              <a:rPr lang="zh-CN" altLang="en-US">
                <a:ea typeface="楷体_GB2312" pitchFamily="49" charset="-122"/>
              </a:rPr>
              <a:t>由于栈是运算受限的线性表，因此线性表的存储结构对栈也适应。</a:t>
            </a:r>
          </a:p>
          <a:p>
            <a:r>
              <a:rPr lang="zh-CN" altLang="en-US">
                <a:ea typeface="楷体_GB2312" pitchFamily="49" charset="-122"/>
              </a:rPr>
              <a:t>          栈的顺序存储结构简称为顺序栈，它是运算受限的线性表。因此，可用数组来实现顺序栈。因为栈底位置是固定不变的，所以可以将栈底位置设置在数组的两端的任何一个端点；栈顶位置是随着进栈和退栈操作而变化的，故需用一个整型变量</a:t>
            </a:r>
            <a:r>
              <a:rPr lang="en-US" altLang="zh-CN">
                <a:ea typeface="楷体_GB2312" pitchFamily="49" charset="-122"/>
              </a:rPr>
              <a:t>top</a:t>
            </a:r>
          </a:p>
          <a:p>
            <a:endParaRPr lang="en-US" altLang="zh-CN"/>
          </a:p>
          <a:p>
            <a:endParaRPr lang="en-US" altLang="zh-CN">
              <a:ea typeface="楷体_GB2312" pitchFamily="49" charset="-122"/>
            </a:endParaRPr>
          </a:p>
        </p:txBody>
      </p:sp>
    </p:spTree>
    <p:extLst>
      <p:ext uri="{BB962C8B-B14F-4D97-AF65-F5344CB8AC3E}">
        <p14:creationId xmlns:p14="http://schemas.microsoft.com/office/powerpoint/2010/main" xmlns="" val="221416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A3E76-30C5-4C2B-90B6-D686C2A1AD4E}" type="slidenum">
              <a:rPr lang="en-US" altLang="zh-CN"/>
              <a:pPr/>
              <a:t>13</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914400" y="4343400"/>
            <a:ext cx="5029200" cy="4114800"/>
          </a:xfrm>
        </p:spPr>
        <p:txBody>
          <a:bodyPr/>
          <a:lstStyle/>
          <a:p>
            <a:r>
              <a:rPr lang="zh-CN" altLang="en-US">
                <a:ea typeface="楷体_GB2312" pitchFamily="49" charset="-122"/>
              </a:rPr>
              <a:t>顺序栈，即栈的顺序存储结构，利用一组地址连续的存储单元一次存放从栈顶到栈底之间的数据元素，同时利用一个变量记录当前栈顶的位置（下标或指针），成为栈顶指针，</a:t>
            </a:r>
          </a:p>
          <a:p>
            <a:r>
              <a:rPr lang="zh-CN" altLang="en-US">
                <a:ea typeface="楷体_GB2312" pitchFamily="49" charset="-122"/>
              </a:rPr>
              <a:t>栈顶指针并不一定是指针变量，也可以是下标变量。为了用</a:t>
            </a:r>
            <a:r>
              <a:rPr lang="en-US" altLang="zh-CN">
                <a:ea typeface="楷体_GB2312" pitchFamily="49" charset="-122"/>
              </a:rPr>
              <a:t>C</a:t>
            </a:r>
            <a:r>
              <a:rPr lang="zh-CN" altLang="en-US">
                <a:ea typeface="楷体_GB2312" pitchFamily="49" charset="-122"/>
              </a:rPr>
              <a:t>语言描述方便，在此约定，用下标变量记录栈顶的位置，栈顶指针始终指向栈顶元素的上一个位置！在初始化栈时，栈顶指针值为</a:t>
            </a:r>
            <a:r>
              <a:rPr lang="en-US" altLang="zh-CN">
                <a:ea typeface="楷体_GB2312" pitchFamily="49" charset="-122"/>
              </a:rPr>
              <a:t>0</a:t>
            </a:r>
            <a:r>
              <a:rPr lang="zh-CN" altLang="en-US">
                <a:ea typeface="楷体_GB2312" pitchFamily="49" charset="-122"/>
              </a:rPr>
              <a:t>，表示空栈，</a:t>
            </a:r>
          </a:p>
          <a:p>
            <a:endParaRPr lang="zh-CN" altLang="en-US"/>
          </a:p>
          <a:p>
            <a:endParaRPr lang="en-US" altLang="zh-CN">
              <a:ea typeface="楷体_GB2312" pitchFamily="49" charset="-122"/>
            </a:endParaRPr>
          </a:p>
        </p:txBody>
      </p:sp>
    </p:spTree>
    <p:extLst>
      <p:ext uri="{BB962C8B-B14F-4D97-AF65-F5344CB8AC3E}">
        <p14:creationId xmlns:p14="http://schemas.microsoft.com/office/powerpoint/2010/main" xmlns="" val="1126521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A1C17-AB44-48B9-99A4-009E1E776FDD}" type="slidenum">
              <a:rPr lang="en-US" altLang="zh-CN"/>
              <a:pPr/>
              <a:t>22</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914400" y="4343400"/>
            <a:ext cx="5029200" cy="4114800"/>
          </a:xfrm>
        </p:spPr>
        <p:txBody>
          <a:bodyPr/>
          <a:lstStyle/>
          <a:p>
            <a:r>
              <a:rPr lang="zh-CN" altLang="en-US">
                <a:ea typeface="楷体_GB2312" pitchFamily="49" charset="-122"/>
              </a:rPr>
              <a:t>顺序栈，即栈的顺序存储结构，利用一组地址连续的存储单元一次存放从栈顶到栈底之间的数据元素，同时利用一个变量记录当前栈顶的位置（下标或指针），成为栈顶指针，</a:t>
            </a:r>
          </a:p>
          <a:p>
            <a:r>
              <a:rPr lang="zh-CN" altLang="en-US">
                <a:ea typeface="楷体_GB2312" pitchFamily="49" charset="-122"/>
              </a:rPr>
              <a:t>栈顶指针并不一定是指针变量，也可以是下标变量。为了用</a:t>
            </a:r>
            <a:r>
              <a:rPr lang="en-US" altLang="zh-CN">
                <a:ea typeface="楷体_GB2312" pitchFamily="49" charset="-122"/>
              </a:rPr>
              <a:t>C</a:t>
            </a:r>
            <a:r>
              <a:rPr lang="zh-CN" altLang="en-US">
                <a:ea typeface="楷体_GB2312" pitchFamily="49" charset="-122"/>
              </a:rPr>
              <a:t>语言描述方便，在此约定，用下标变量记录栈顶的位置，栈顶指针始终指向栈顶元素的上一个位置！在初始化栈时，栈顶指针值为</a:t>
            </a:r>
            <a:r>
              <a:rPr lang="en-US" altLang="zh-CN">
                <a:ea typeface="楷体_GB2312" pitchFamily="49" charset="-122"/>
              </a:rPr>
              <a:t>0</a:t>
            </a:r>
            <a:r>
              <a:rPr lang="zh-CN" altLang="en-US">
                <a:ea typeface="楷体_GB2312" pitchFamily="49" charset="-122"/>
              </a:rPr>
              <a:t>，表示空栈，</a:t>
            </a:r>
          </a:p>
          <a:p>
            <a:endParaRPr lang="zh-CN" altLang="en-US"/>
          </a:p>
          <a:p>
            <a:endParaRPr lang="en-US" altLang="zh-CN">
              <a:ea typeface="楷体_GB2312" pitchFamily="49" charset="-122"/>
            </a:endParaRPr>
          </a:p>
        </p:txBody>
      </p:sp>
    </p:spTree>
    <p:extLst>
      <p:ext uri="{BB962C8B-B14F-4D97-AF65-F5344CB8AC3E}">
        <p14:creationId xmlns:p14="http://schemas.microsoft.com/office/powerpoint/2010/main" xmlns="" val="290525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30</a:t>
            </a:fld>
            <a:endParaRPr lang="en-US" altLang="zh-CN"/>
          </a:p>
        </p:txBody>
      </p:sp>
    </p:spTree>
    <p:extLst>
      <p:ext uri="{BB962C8B-B14F-4D97-AF65-F5344CB8AC3E}">
        <p14:creationId xmlns:p14="http://schemas.microsoft.com/office/powerpoint/2010/main" xmlns="" val="272712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如</a:t>
            </a:r>
            <a:r>
              <a:rPr lang="en-US" altLang="en-US" b="1" dirty="0" err="1" smtClean="0"/>
              <a:t>果把中断处理想象成函数调用，则中断处理程序可以看成被调用的函数</a:t>
            </a:r>
            <a:r>
              <a:rPr lang="en-US" altLang="en-US" b="1" dirty="0" smtClean="0"/>
              <a:t>。</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48</a:t>
            </a:fld>
            <a:endParaRPr lang="en-US" altLang="zh-CN"/>
          </a:p>
        </p:txBody>
      </p:sp>
    </p:spTree>
    <p:extLst>
      <p:ext uri="{BB962C8B-B14F-4D97-AF65-F5344CB8AC3E}">
        <p14:creationId xmlns:p14="http://schemas.microsoft.com/office/powerpoint/2010/main" xmlns="" val="349465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如</a:t>
            </a:r>
            <a:r>
              <a:rPr lang="en-US" altLang="en-US" b="1" dirty="0" err="1" smtClean="0"/>
              <a:t>果把中断处理想象成函数调用，则中断处理程序可以看成被调用的函数</a:t>
            </a:r>
            <a:r>
              <a:rPr lang="en-US" altLang="en-US" b="1" dirty="0" smtClean="0"/>
              <a:t>。</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49</a:t>
            </a:fld>
            <a:endParaRPr lang="en-US" altLang="zh-CN"/>
          </a:p>
        </p:txBody>
      </p:sp>
    </p:spTree>
    <p:extLst>
      <p:ext uri="{BB962C8B-B14F-4D97-AF65-F5344CB8AC3E}">
        <p14:creationId xmlns:p14="http://schemas.microsoft.com/office/powerpoint/2010/main" xmlns="" val="403170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如</a:t>
            </a:r>
            <a:r>
              <a:rPr lang="en-US" altLang="en-US" b="1" dirty="0" err="1" smtClean="0"/>
              <a:t>果把中断处理想象成函数调用，则中断处理程序可以看成被调用的函数</a:t>
            </a:r>
            <a:r>
              <a:rPr lang="en-US" altLang="en-US" b="1" dirty="0" smtClean="0"/>
              <a:t>。</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DD17E0ED-607B-4345-A6F4-96C8E6FF2414}" type="slidenum">
              <a:rPr lang="en-US" altLang="zh-CN" smtClean="0"/>
              <a:pPr>
                <a:defRPr/>
              </a:pPr>
              <a:t>50</a:t>
            </a:fld>
            <a:endParaRPr lang="en-US" altLang="zh-CN"/>
          </a:p>
        </p:txBody>
      </p:sp>
    </p:spTree>
    <p:extLst>
      <p:ext uri="{BB962C8B-B14F-4D97-AF65-F5344CB8AC3E}">
        <p14:creationId xmlns:p14="http://schemas.microsoft.com/office/powerpoint/2010/main" xmlns="" val="359098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flipV="1">
            <a:off x="6264" y="4275096"/>
            <a:ext cx="9144000" cy="18000"/>
          </a:xfrm>
          <a:prstGeom prst="rect">
            <a:avLst/>
          </a:prstGeom>
          <a:gradFill rotWithShape="1">
            <a:gsLst>
              <a:gs pos="0">
                <a:srgbClr val="C7DDFF">
                  <a:alpha val="30000"/>
                  <a:lumMod val="5000"/>
                  <a:lumOff val="95000"/>
                </a:srgbClr>
              </a:gs>
              <a:gs pos="47000">
                <a:srgbClr val="6666CC">
                  <a:lumMod val="100000"/>
                </a:srgbClr>
              </a:gs>
              <a:gs pos="100000">
                <a:srgbClr val="0070C0"/>
              </a:gs>
              <a:gs pos="76000">
                <a:srgbClr val="000099"/>
              </a:gs>
            </a:gsLst>
            <a:lin ang="0" scaled="0"/>
          </a:gradFill>
          <a:ln>
            <a:noFill/>
          </a:ln>
        </p:spPr>
        <p:txBody>
          <a:bodyPr wrap="none" anchor="ctr"/>
          <a:lstStyle/>
          <a:p>
            <a:pPr>
              <a:defRPr/>
            </a:pPr>
            <a:endParaRPr lang="zh-CN" altLang="en-US"/>
          </a:p>
        </p:txBody>
      </p:sp>
      <p:sp>
        <p:nvSpPr>
          <p:cNvPr id="2" name="标题 1"/>
          <p:cNvSpPr>
            <a:spLocks noGrp="1"/>
          </p:cNvSpPr>
          <p:nvPr>
            <p:ph type="ctrTitle"/>
          </p:nvPr>
        </p:nvSpPr>
        <p:spPr>
          <a:xfrm>
            <a:off x="685800" y="2130425"/>
            <a:ext cx="7772400" cy="1470025"/>
          </a:xfrm>
        </p:spPr>
        <p:txBody>
          <a:bodyPr/>
          <a:lstStyle>
            <a:lvl1pPr algn="r">
              <a:defRPr>
                <a:solidFill>
                  <a:schemeClr val="accent1">
                    <a:lumMod val="7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340696"/>
            <a:ext cx="7088832" cy="1752600"/>
          </a:xfrm>
        </p:spPr>
        <p:txBody>
          <a:bodyPr/>
          <a:lstStyle>
            <a:lvl1pPr marL="0" indent="0" algn="r">
              <a:buNone/>
              <a:defRPr b="1">
                <a:solidFill>
                  <a:schemeClr val="accent1">
                    <a:lumMod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8A999A3F-BCE4-433A-8789-DE935636978E}" type="slidenum">
              <a:rPr lang="zh-CN" altLang="en-US"/>
              <a:pPr>
                <a:defRPr/>
              </a:pPr>
              <a:t>‹#›</a:t>
            </a:fld>
            <a:endParaRPr lang="zh-CN" altLang="en-US"/>
          </a:p>
        </p:txBody>
      </p:sp>
    </p:spTree>
    <p:extLst>
      <p:ext uri="{BB962C8B-B14F-4D97-AF65-F5344CB8AC3E}">
        <p14:creationId xmlns:p14="http://schemas.microsoft.com/office/powerpoint/2010/main" xmlns="" val="373873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C795C9-4E99-423B-8A44-1D2C9BB5E73D}" type="slidenum">
              <a:rPr lang="zh-CN" altLang="en-US"/>
              <a:pPr>
                <a:defRPr/>
              </a:pPr>
              <a:t>‹#›</a:t>
            </a:fld>
            <a:endParaRPr lang="zh-CN" altLang="en-US"/>
          </a:p>
        </p:txBody>
      </p:sp>
    </p:spTree>
    <p:extLst>
      <p:ext uri="{BB962C8B-B14F-4D97-AF65-F5344CB8AC3E}">
        <p14:creationId xmlns:p14="http://schemas.microsoft.com/office/powerpoint/2010/main" xmlns="" val="84013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A9F3C4-8914-4614-BFBC-B0D408FAE5F6}" type="slidenum">
              <a:rPr lang="zh-CN" altLang="en-US"/>
              <a:pPr>
                <a:defRPr/>
              </a:pPr>
              <a:t>‹#›</a:t>
            </a:fld>
            <a:endParaRPr lang="zh-CN" altLang="en-US"/>
          </a:p>
        </p:txBody>
      </p:sp>
    </p:spTree>
    <p:extLst>
      <p:ext uri="{BB962C8B-B14F-4D97-AF65-F5344CB8AC3E}">
        <p14:creationId xmlns:p14="http://schemas.microsoft.com/office/powerpoint/2010/main" xmlns="" val="1957967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defRPr/>
            </a:pPr>
            <a:fld id="{8A999A3F-BCE4-433A-8789-DE935636978E}" type="slidenum">
              <a:rPr lang="zh-CN" altLang="en-US" smtClean="0"/>
              <a:pPr>
                <a:defRPr/>
              </a:pPr>
              <a:t>‹#›</a:t>
            </a:fld>
            <a:endParaRPr lang="zh-CN" altLang="en-US"/>
          </a:p>
        </p:txBody>
      </p:sp>
      <p:sp>
        <p:nvSpPr>
          <p:cNvPr id="13" name="Rectangle 7"/>
          <p:cNvSpPr>
            <a:spLocks noChangeArrowheads="1"/>
          </p:cNvSpPr>
          <p:nvPr userDrawn="1"/>
        </p:nvSpPr>
        <p:spPr bwMode="auto">
          <a:xfrm flipV="1">
            <a:off x="6264" y="4275096"/>
            <a:ext cx="9144000" cy="18000"/>
          </a:xfrm>
          <a:prstGeom prst="rect">
            <a:avLst/>
          </a:prstGeom>
          <a:gradFill rotWithShape="1">
            <a:gsLst>
              <a:gs pos="0">
                <a:srgbClr val="C7DDFF">
                  <a:alpha val="30000"/>
                  <a:lumMod val="5000"/>
                  <a:lumOff val="95000"/>
                </a:srgbClr>
              </a:gs>
              <a:gs pos="47000">
                <a:srgbClr val="6666CC">
                  <a:lumMod val="100000"/>
                </a:srgbClr>
              </a:gs>
              <a:gs pos="100000">
                <a:srgbClr val="0070C0"/>
              </a:gs>
              <a:gs pos="76000">
                <a:srgbClr val="000099"/>
              </a:gs>
            </a:gsLst>
            <a:lin ang="0" scaled="0"/>
          </a:gradFill>
          <a:ln>
            <a:noFill/>
          </a:ln>
        </p:spPr>
        <p:txBody>
          <a:bodyPr wrap="none" anchor="ctr"/>
          <a:lstStyle/>
          <a:p>
            <a:pPr>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lgn="r" eaLnBrk="1" latinLnBrk="0" hangingPunct="1"/>
            <a:fld id="{E6F9B8CD-342D-4579-98EC-A8FD6B7370E1}" type="datetimeFigureOut">
              <a:rPr lang="en-US" smtClean="0"/>
              <a:pPr algn="r" eaLnBrk="1" latinLnBrk="0" hangingPunct="1"/>
              <a:t>9/29/2021</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pPr algn="ctr" eaLnBrk="1" latinLnBrk="0" hangingPunct="1"/>
            <a:fld id="{2BBB5E19-F10A-4C2F-BF6F-11C513378A2E}" type="slidenum">
              <a:rPr kumimoji="0" lang="en-US" smtClean="0"/>
              <a:pPr algn="ctr" eaLnBrk="1" latinLnBrk="0" hangingPunct="1"/>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pic>
        <p:nvPicPr>
          <p:cNvPr id="9" name="Picture 3"/>
          <p:cNvPicPr>
            <a:picLocks noChangeAspect="1"/>
          </p:cNvPicPr>
          <p:nvPr userDrawn="1"/>
        </p:nvPicPr>
        <p:blipFill>
          <a:blip r:embed="rId2" cstate="print">
            <a:extLst/>
          </a:blip>
          <a:stretch>
            <a:fillRect/>
          </a:stretch>
        </p:blipFill>
        <p:spPr>
          <a:xfrm>
            <a:off x="131811" y="111419"/>
            <a:ext cx="1071570" cy="1071569"/>
          </a:xfrm>
          <a:prstGeom prst="ellipse">
            <a:avLst/>
          </a:prstGeom>
          <a:ln w="63500" cap="rnd">
            <a:noFill/>
          </a:ln>
          <a:effectLst>
            <a:glow rad="139700">
              <a:schemeClr val="tx2">
                <a:lumMod val="75000"/>
                <a:alpha val="69000"/>
              </a:schemeClr>
            </a:glow>
          </a:effectLst>
        </p:spPr>
      </p:pic>
      <p:pic>
        <p:nvPicPr>
          <p:cNvPr id="10" name="Picture 3" descr="E:\2012科技厅-健康档案\答辩ppt\ppt背景素材\长春理工大学-素材6.bmp"/>
          <p:cNvPicPr>
            <a:picLocks noChangeAspect="1" noChangeArrowheads="1"/>
          </p:cNvPicPr>
          <p:nvPr userDrawn="1"/>
        </p:nvPicPr>
        <p:blipFill>
          <a:blip r:embed="rId3" cstate="print"/>
          <a:srcRect/>
          <a:stretch>
            <a:fillRect/>
          </a:stretch>
        </p:blipFill>
        <p:spPr bwMode="auto">
          <a:xfrm>
            <a:off x="0" y="1268760"/>
            <a:ext cx="9144000" cy="234196"/>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D44098E2-B3FE-4579-9CCF-139663B20A87}" type="slidenum">
              <a:rPr lang="zh-CN" altLang="en-US" smtClean="0"/>
              <a:pPr>
                <a:defRPr/>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2D2270DF-5D78-4392-B7CD-4ABF8314D816}" type="slidenum">
              <a:rPr lang="zh-CN" altLang="en-US" smtClean="0"/>
              <a:pPr>
                <a:defRPr/>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zh-CN" altLang="en-US"/>
          </a:p>
        </p:txBody>
      </p:sp>
      <p:sp>
        <p:nvSpPr>
          <p:cNvPr id="8" name="页脚占位符 7"/>
          <p:cNvSpPr>
            <a:spLocks noGrp="1"/>
          </p:cNvSpPr>
          <p:nvPr>
            <p:ph type="ftr" sz="quarter" idx="11"/>
          </p:nvPr>
        </p:nvSpPr>
        <p:spPr/>
        <p:txBody>
          <a:bodyPr/>
          <a:lstStyle>
            <a:extLst/>
          </a:lstStyle>
          <a:p>
            <a:pPr>
              <a:defRPr/>
            </a:pPr>
            <a:endParaRPr lang="zh-CN" altLang="en-US"/>
          </a:p>
        </p:txBody>
      </p:sp>
      <p:sp>
        <p:nvSpPr>
          <p:cNvPr id="9" name="灯片编号占位符 8"/>
          <p:cNvSpPr>
            <a:spLocks noGrp="1"/>
          </p:cNvSpPr>
          <p:nvPr>
            <p:ph type="sldNum" sz="quarter" idx="12"/>
          </p:nvPr>
        </p:nvSpPr>
        <p:spPr/>
        <p:txBody>
          <a:bodyPr/>
          <a:lstStyle>
            <a:extLst/>
          </a:lstStyle>
          <a:p>
            <a:pPr>
              <a:defRPr/>
            </a:pPr>
            <a:fld id="{9B3737CC-A20E-4E35-AD5D-4EEC9C064798}"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a:defRPr/>
            </a:pPr>
            <a:endParaRPr lang="zh-CN" altLang="en-US"/>
          </a:p>
        </p:txBody>
      </p:sp>
      <p:sp>
        <p:nvSpPr>
          <p:cNvPr id="4" name="页脚占位符 3"/>
          <p:cNvSpPr>
            <a:spLocks noGrp="1"/>
          </p:cNvSpPr>
          <p:nvPr>
            <p:ph type="ftr" sz="quarter" idx="11"/>
          </p:nvPr>
        </p:nvSpPr>
        <p:spPr/>
        <p:txBody>
          <a:bodyPr/>
          <a:lstStyle>
            <a:extLst/>
          </a:lstStyle>
          <a:p>
            <a:pPr>
              <a:defRPr/>
            </a:pPr>
            <a:endParaRPr lang="zh-CN" altLang="en-US"/>
          </a:p>
        </p:txBody>
      </p:sp>
      <p:sp>
        <p:nvSpPr>
          <p:cNvPr id="5" name="灯片编号占位符 4"/>
          <p:cNvSpPr>
            <a:spLocks noGrp="1"/>
          </p:cNvSpPr>
          <p:nvPr>
            <p:ph type="sldNum" sz="quarter" idx="12"/>
          </p:nvPr>
        </p:nvSpPr>
        <p:spPr/>
        <p:txBody>
          <a:bodyPr/>
          <a:lstStyle>
            <a:extLst/>
          </a:lstStyle>
          <a:p>
            <a:pPr>
              <a:defRPr/>
            </a:pPr>
            <a:fld id="{B2EC5159-4B56-42C8-A8B7-91B81BC5F1D3}" type="slidenum">
              <a:rPr lang="zh-CN" altLang="en-US" smtClean="0"/>
              <a:pPr>
                <a:defRPr/>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a:defRPr/>
            </a:pPr>
            <a:endParaRPr lang="zh-CN" altLang="en-US"/>
          </a:p>
        </p:txBody>
      </p:sp>
      <p:sp>
        <p:nvSpPr>
          <p:cNvPr id="3" name="页脚占位符 2"/>
          <p:cNvSpPr>
            <a:spLocks noGrp="1"/>
          </p:cNvSpPr>
          <p:nvPr>
            <p:ph type="ftr" sz="quarter" idx="11"/>
          </p:nvPr>
        </p:nvSpPr>
        <p:spPr/>
        <p:txBody>
          <a:bodyPr/>
          <a:lstStyle>
            <a:extLst/>
          </a:lstStyle>
          <a:p>
            <a:pPr>
              <a:defRPr/>
            </a:pPr>
            <a:endParaRPr lang="zh-CN" altLang="en-US"/>
          </a:p>
        </p:txBody>
      </p:sp>
      <p:sp>
        <p:nvSpPr>
          <p:cNvPr id="4" name="灯片编号占位符 3"/>
          <p:cNvSpPr>
            <a:spLocks noGrp="1"/>
          </p:cNvSpPr>
          <p:nvPr>
            <p:ph type="sldNum" sz="quarter" idx="12"/>
          </p:nvPr>
        </p:nvSpPr>
        <p:spPr/>
        <p:txBody>
          <a:bodyPr/>
          <a:lstStyle>
            <a:extLst/>
          </a:lstStyle>
          <a:p>
            <a:pPr>
              <a:defRPr/>
            </a:pPr>
            <a:fld id="{965A36D6-CBB6-40A8-9B0E-FBFC485D87D3}" type="slidenum">
              <a:rPr lang="zh-CN" altLang="en-US" smtClean="0"/>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a:defRPr/>
            </a:pPr>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97F3E955-FC58-4CB3-B4FE-F166E18DDB17}"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9525" y="179388"/>
            <a:ext cx="9180513" cy="9461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 name="Picture 3"/>
          <p:cNvPicPr>
            <a:picLocks noChangeAspect="1"/>
          </p:cNvPicPr>
          <p:nvPr userDrawn="1"/>
        </p:nvPicPr>
        <p:blipFill>
          <a:blip r:embed="rId2" cstate="print">
            <a:extLst/>
          </a:blip>
          <a:stretch>
            <a:fillRect/>
          </a:stretch>
        </p:blipFill>
        <p:spPr>
          <a:xfrm>
            <a:off x="131811" y="111419"/>
            <a:ext cx="1071570" cy="1071569"/>
          </a:xfrm>
          <a:prstGeom prst="ellipse">
            <a:avLst/>
          </a:prstGeom>
          <a:ln w="63500" cap="rnd">
            <a:noFill/>
          </a:ln>
          <a:effectLst>
            <a:glow rad="139700">
              <a:schemeClr val="tx2">
                <a:lumMod val="75000"/>
                <a:alpha val="69000"/>
              </a:schemeClr>
            </a:glow>
          </a:effectLst>
        </p:spPr>
      </p:pic>
      <p:sp>
        <p:nvSpPr>
          <p:cNvPr id="2" name="标题 1"/>
          <p:cNvSpPr>
            <a:spLocks noGrp="1"/>
          </p:cNvSpPr>
          <p:nvPr>
            <p:ph type="title"/>
          </p:nvPr>
        </p:nvSpPr>
        <p:spPr>
          <a:xfrm>
            <a:off x="1331640" y="224500"/>
            <a:ext cx="7776864" cy="850106"/>
          </a:xfrm>
        </p:spPr>
        <p:txBody>
          <a:bodyPr/>
          <a:lstStyle>
            <a:lvl1pPr>
              <a:defRPr baseline="0">
                <a:solidFill>
                  <a:schemeClr val="bg1"/>
                </a:solidFill>
                <a:latin typeface="Elephant" pitchFamily="18" charset="0"/>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baseline="0">
                <a:latin typeface="Elephant" pitchFamily="18" charset="0"/>
                <a:ea typeface="微软雅黑" pitchFamily="34" charset="-122"/>
              </a:defRPr>
            </a:lvl1pPr>
            <a:lvl2pPr>
              <a:defRPr baseline="0">
                <a:latin typeface="Elephant" pitchFamily="18" charset="0"/>
                <a:ea typeface="黑体" pitchFamily="49" charset="-122"/>
              </a:defRPr>
            </a:lvl2pPr>
            <a:lvl3pPr>
              <a:defRPr baseline="0">
                <a:latin typeface="Elephant" pitchFamily="18" charset="0"/>
              </a:defRPr>
            </a:lvl3pPr>
            <a:lvl4pPr>
              <a:defRPr baseline="0">
                <a:latin typeface="Elephant" pitchFamily="18" charset="0"/>
              </a:defRPr>
            </a:lvl4pPr>
            <a:lvl5pPr>
              <a:defRPr baseline="0">
                <a:latin typeface="Elephant"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231427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BBAB2F9D-BCDF-4868-B37E-AB74EE0BFCAD}" type="slidenum">
              <a:rPr lang="zh-CN" altLang="en-US" smtClean="0"/>
              <a:pPr>
                <a:defRPr/>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21C795C9-4E99-423B-8A44-1D2C9BB5E73D}" type="slidenum">
              <a:rPr lang="zh-CN" altLang="en-US" smtClean="0"/>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9FA9F3C4-8914-4614-BFBC-B0D408FAE5F6}" type="slidenum">
              <a:rPr lang="zh-CN" altLang="en-US" smtClean="0"/>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8787FDD5-9E8B-406D-BBAD-8BBB43B7C5D8}" type="slidenum">
              <a:rPr lang="en-US" altLang="zh-CN"/>
              <a:pPr/>
              <a:t>‹#›</a:t>
            </a:fld>
            <a:endParaRPr lang="en-US" altLang="zh-CN"/>
          </a:p>
        </p:txBody>
      </p:sp>
    </p:spTree>
    <p:extLst>
      <p:ext uri="{BB962C8B-B14F-4D97-AF65-F5344CB8AC3E}">
        <p14:creationId xmlns:p14="http://schemas.microsoft.com/office/powerpoint/2010/main" xmlns="" val="52010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098E2-B3FE-4579-9CCF-139663B20A87}" type="slidenum">
              <a:rPr lang="zh-CN" altLang="en-US"/>
              <a:pPr>
                <a:defRPr/>
              </a:pPr>
              <a:t>‹#›</a:t>
            </a:fld>
            <a:endParaRPr lang="zh-CN" altLang="en-US"/>
          </a:p>
        </p:txBody>
      </p:sp>
    </p:spTree>
    <p:extLst>
      <p:ext uri="{BB962C8B-B14F-4D97-AF65-F5344CB8AC3E}">
        <p14:creationId xmlns:p14="http://schemas.microsoft.com/office/powerpoint/2010/main" xmlns="" val="230126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D2270DF-5D78-4392-B7CD-4ABF8314D816}" type="slidenum">
              <a:rPr lang="zh-CN" altLang="en-US"/>
              <a:pPr>
                <a:defRPr/>
              </a:pPr>
              <a:t>‹#›</a:t>
            </a:fld>
            <a:endParaRPr lang="zh-CN" altLang="en-US"/>
          </a:p>
        </p:txBody>
      </p:sp>
    </p:spTree>
    <p:extLst>
      <p:ext uri="{BB962C8B-B14F-4D97-AF65-F5344CB8AC3E}">
        <p14:creationId xmlns:p14="http://schemas.microsoft.com/office/powerpoint/2010/main" xmlns="" val="267017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9B3737CC-A20E-4E35-AD5D-4EEC9C064798}" type="slidenum">
              <a:rPr lang="zh-CN" altLang="en-US"/>
              <a:pPr>
                <a:defRPr/>
              </a:pPr>
              <a:t>‹#›</a:t>
            </a:fld>
            <a:endParaRPr lang="zh-CN" altLang="en-US"/>
          </a:p>
        </p:txBody>
      </p:sp>
    </p:spTree>
    <p:extLst>
      <p:ext uri="{BB962C8B-B14F-4D97-AF65-F5344CB8AC3E}">
        <p14:creationId xmlns:p14="http://schemas.microsoft.com/office/powerpoint/2010/main" xmlns="" val="17958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B2EC5159-4B56-42C8-A8B7-91B81BC5F1D3}" type="slidenum">
              <a:rPr lang="zh-CN" altLang="en-US"/>
              <a:pPr>
                <a:defRPr/>
              </a:pPr>
              <a:t>‹#›</a:t>
            </a:fld>
            <a:endParaRPr lang="zh-CN" altLang="en-US"/>
          </a:p>
        </p:txBody>
      </p:sp>
    </p:spTree>
    <p:extLst>
      <p:ext uri="{BB962C8B-B14F-4D97-AF65-F5344CB8AC3E}">
        <p14:creationId xmlns:p14="http://schemas.microsoft.com/office/powerpoint/2010/main" xmlns="" val="124094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965A36D6-CBB6-40A8-9B0E-FBFC485D87D3}" type="slidenum">
              <a:rPr lang="zh-CN" altLang="en-US"/>
              <a:pPr>
                <a:defRPr/>
              </a:pPr>
              <a:t>‹#›</a:t>
            </a:fld>
            <a:endParaRPr lang="zh-CN" altLang="en-US"/>
          </a:p>
        </p:txBody>
      </p:sp>
    </p:spTree>
    <p:extLst>
      <p:ext uri="{BB962C8B-B14F-4D97-AF65-F5344CB8AC3E}">
        <p14:creationId xmlns:p14="http://schemas.microsoft.com/office/powerpoint/2010/main" xmlns="" val="16943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7F3E955-FC58-4CB3-B4FE-F166E18DDB17}" type="slidenum">
              <a:rPr lang="zh-CN" altLang="en-US"/>
              <a:pPr>
                <a:defRPr/>
              </a:pPr>
              <a:t>‹#›</a:t>
            </a:fld>
            <a:endParaRPr lang="zh-CN" altLang="en-US"/>
          </a:p>
        </p:txBody>
      </p:sp>
    </p:spTree>
    <p:extLst>
      <p:ext uri="{BB962C8B-B14F-4D97-AF65-F5344CB8AC3E}">
        <p14:creationId xmlns:p14="http://schemas.microsoft.com/office/powerpoint/2010/main" xmlns="" val="274173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ＭＳ ゴシック" pitchFamily="49" charset="-128"/>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BBAB2F9D-BCDF-4868-B37E-AB74EE0BFCAD}" type="slidenum">
              <a:rPr lang="zh-CN" altLang="en-US"/>
              <a:pPr>
                <a:defRPr/>
              </a:pPr>
              <a:t>‹#›</a:t>
            </a:fld>
            <a:endParaRPr lang="zh-CN" altLang="en-US"/>
          </a:p>
        </p:txBody>
      </p:sp>
    </p:spTree>
    <p:extLst>
      <p:ext uri="{BB962C8B-B14F-4D97-AF65-F5344CB8AC3E}">
        <p14:creationId xmlns:p14="http://schemas.microsoft.com/office/powerpoint/2010/main" xmlns="" val="351725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文本占位符 2"/>
          <p:cNvSpPr>
            <a:spLocks noGrp="1"/>
          </p:cNvSpPr>
          <p:nvPr>
            <p:ph type="body" idx="1"/>
          </p:nvPr>
        </p:nvSpPr>
        <p:spPr bwMode="auto">
          <a:xfrm>
            <a:off x="468313" y="1412875"/>
            <a:ext cx="8207375" cy="490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ＭＳ ゴシック" pitchFamily="49" charset="-128"/>
              </a:defRPr>
            </a:lvl1pPr>
          </a:lstStyle>
          <a:p>
            <a:pPr>
              <a:defRPr/>
            </a:pPr>
            <a:fld id="{412DF01E-F3A7-43B0-8ACE-D2E5C0BD69F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Lst>
  <p:hf hdr="0" ftr="0" dt="0"/>
  <p:txStyles>
    <p:titleStyle>
      <a:lvl1pPr algn="l" rtl="0" eaLnBrk="0" fontAlgn="base" hangingPunct="0">
        <a:spcBef>
          <a:spcPct val="0"/>
        </a:spcBef>
        <a:spcAft>
          <a:spcPct val="0"/>
        </a:spcAft>
        <a:defRPr sz="3600" b="1" kern="1200">
          <a:solidFill>
            <a:srgbClr val="37609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rgbClr val="376092"/>
          </a:solidFill>
          <a:latin typeface="黑体" pitchFamily="49" charset="-122"/>
          <a:ea typeface="黑体" pitchFamily="49" charset="-122"/>
        </a:defRPr>
      </a:lvl2pPr>
      <a:lvl3pPr algn="l" rtl="0" eaLnBrk="0" fontAlgn="base" hangingPunct="0">
        <a:spcBef>
          <a:spcPct val="0"/>
        </a:spcBef>
        <a:spcAft>
          <a:spcPct val="0"/>
        </a:spcAft>
        <a:defRPr sz="3600" b="1">
          <a:solidFill>
            <a:srgbClr val="376092"/>
          </a:solidFill>
          <a:latin typeface="黑体" pitchFamily="49" charset="-122"/>
          <a:ea typeface="黑体" pitchFamily="49" charset="-122"/>
        </a:defRPr>
      </a:lvl3pPr>
      <a:lvl4pPr algn="l" rtl="0" eaLnBrk="0" fontAlgn="base" hangingPunct="0">
        <a:spcBef>
          <a:spcPct val="0"/>
        </a:spcBef>
        <a:spcAft>
          <a:spcPct val="0"/>
        </a:spcAft>
        <a:defRPr sz="3600" b="1">
          <a:solidFill>
            <a:srgbClr val="376092"/>
          </a:solidFill>
          <a:latin typeface="黑体" pitchFamily="49" charset="-122"/>
          <a:ea typeface="黑体" pitchFamily="49" charset="-122"/>
        </a:defRPr>
      </a:lvl4pPr>
      <a:lvl5pPr algn="l" rtl="0" eaLnBrk="0" fontAlgn="base" hangingPunct="0">
        <a:spcBef>
          <a:spcPct val="0"/>
        </a:spcBef>
        <a:spcAft>
          <a:spcPct val="0"/>
        </a:spcAft>
        <a:defRPr sz="3600" b="1">
          <a:solidFill>
            <a:srgbClr val="376092"/>
          </a:solidFill>
          <a:latin typeface="黑体" pitchFamily="49" charset="-122"/>
          <a:ea typeface="黑体" pitchFamily="49" charset="-122"/>
        </a:defRPr>
      </a:lvl5pPr>
      <a:lvl6pPr marL="457200" algn="l" rtl="0" fontAlgn="base">
        <a:spcBef>
          <a:spcPct val="0"/>
        </a:spcBef>
        <a:spcAft>
          <a:spcPct val="0"/>
        </a:spcAft>
        <a:defRPr sz="3600" b="1">
          <a:solidFill>
            <a:srgbClr val="376092"/>
          </a:solidFill>
          <a:latin typeface="黑体" pitchFamily="49" charset="-122"/>
          <a:ea typeface="黑体" pitchFamily="49" charset="-122"/>
        </a:defRPr>
      </a:lvl6pPr>
      <a:lvl7pPr marL="914400" algn="l" rtl="0" fontAlgn="base">
        <a:spcBef>
          <a:spcPct val="0"/>
        </a:spcBef>
        <a:spcAft>
          <a:spcPct val="0"/>
        </a:spcAft>
        <a:defRPr sz="3600" b="1">
          <a:solidFill>
            <a:srgbClr val="376092"/>
          </a:solidFill>
          <a:latin typeface="黑体" pitchFamily="49" charset="-122"/>
          <a:ea typeface="黑体" pitchFamily="49" charset="-122"/>
        </a:defRPr>
      </a:lvl7pPr>
      <a:lvl8pPr marL="1371600" algn="l" rtl="0" fontAlgn="base">
        <a:spcBef>
          <a:spcPct val="0"/>
        </a:spcBef>
        <a:spcAft>
          <a:spcPct val="0"/>
        </a:spcAft>
        <a:defRPr sz="3600" b="1">
          <a:solidFill>
            <a:srgbClr val="376092"/>
          </a:solidFill>
          <a:latin typeface="黑体" pitchFamily="49" charset="-122"/>
          <a:ea typeface="黑体" pitchFamily="49" charset="-122"/>
        </a:defRPr>
      </a:lvl8pPr>
      <a:lvl9pPr marL="1828800" algn="l" rtl="0" fontAlgn="base">
        <a:spcBef>
          <a:spcPct val="0"/>
        </a:spcBef>
        <a:spcAft>
          <a:spcPct val="0"/>
        </a:spcAft>
        <a:defRPr sz="3600" b="1">
          <a:solidFill>
            <a:srgbClr val="376092"/>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Blip>
          <a:blip r:embed="rId13"/>
        </a:buBlip>
        <a:defRPr sz="2800" b="1" kern="1200">
          <a:solidFill>
            <a:srgbClr val="376092"/>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Blip>
          <a:blip r:embed="rId14"/>
        </a:buBlip>
        <a:defRPr sz="2400" b="1" kern="1200">
          <a:solidFill>
            <a:srgbClr val="376092"/>
          </a:solidFill>
          <a:latin typeface="楷体" pitchFamily="49" charset="-122"/>
          <a:ea typeface="楷体" pitchFamily="49" charset="-122"/>
          <a:cs typeface="+mn-cs"/>
        </a:defRPr>
      </a:lvl2pPr>
      <a:lvl3pPr marL="1143000" indent="-228600" algn="l" rtl="0" eaLnBrk="0" fontAlgn="base" hangingPunct="0">
        <a:spcBef>
          <a:spcPct val="20000"/>
        </a:spcBef>
        <a:spcAft>
          <a:spcPct val="0"/>
        </a:spcAft>
        <a:buBlip>
          <a:blip r:embed="rId15"/>
        </a:buBlip>
        <a:defRPr sz="2000" b="1" kern="1200">
          <a:solidFill>
            <a:srgbClr val="376092"/>
          </a:solidFill>
          <a:latin typeface="+mn-lt"/>
          <a:ea typeface="+mn-ea"/>
          <a:cs typeface="+mn-cs"/>
        </a:defRPr>
      </a:lvl3pPr>
      <a:lvl4pPr marL="1600200" indent="-228600" algn="l" rtl="0" eaLnBrk="0" fontAlgn="base" hangingPunct="0">
        <a:spcBef>
          <a:spcPct val="20000"/>
        </a:spcBef>
        <a:spcAft>
          <a:spcPct val="0"/>
        </a:spcAft>
        <a:buBlip>
          <a:blip r:embed="rId16"/>
        </a:buBlip>
        <a:defRPr b="1" kern="1200">
          <a:solidFill>
            <a:srgbClr val="376092"/>
          </a:solidFill>
          <a:latin typeface="+mn-lt"/>
          <a:ea typeface="+mn-ea"/>
          <a:cs typeface="+mn-cs"/>
        </a:defRPr>
      </a:lvl4pPr>
      <a:lvl5pPr marL="2057400" indent="-228600" algn="l" rtl="0" eaLnBrk="0" fontAlgn="base" hangingPunct="0">
        <a:spcBef>
          <a:spcPct val="20000"/>
        </a:spcBef>
        <a:spcAft>
          <a:spcPct val="0"/>
        </a:spcAft>
        <a:buFont typeface="Arial" charset="0"/>
        <a:buChar char="»"/>
        <a:defRPr b="1" kern="1200">
          <a:solidFill>
            <a:srgbClr val="37609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9/29/2021</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412DF01E-F3A7-43B0-8ACE-D2E5C0BD69F2}"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1503" y="1988840"/>
            <a:ext cx="7772400" cy="1470025"/>
          </a:xfrm>
        </p:spPr>
        <p:txBody>
          <a:bodyPr>
            <a:normAutofit/>
          </a:bodyPr>
          <a:lstStyle/>
          <a:p>
            <a:pPr algn="ctr"/>
            <a:r>
              <a:rPr lang="zh-CN" altLang="en-US" dirty="0" smtClean="0"/>
              <a:t>第</a:t>
            </a:r>
            <a:r>
              <a:rPr lang="en-US" altLang="zh-CN" dirty="0"/>
              <a:t>3</a:t>
            </a:r>
            <a:r>
              <a:rPr lang="zh-CN" altLang="en-US" dirty="0" smtClean="0"/>
              <a:t>章  栈和队列</a:t>
            </a:r>
            <a:endParaRPr lang="zh-CN" altLang="en-US" sz="4000" dirty="0"/>
          </a:p>
        </p:txBody>
      </p:sp>
      <p:sp>
        <p:nvSpPr>
          <p:cNvPr id="3" name="副标题 2"/>
          <p:cNvSpPr>
            <a:spLocks noGrp="1"/>
          </p:cNvSpPr>
          <p:nvPr>
            <p:ph type="subTitle" idx="1"/>
          </p:nvPr>
        </p:nvSpPr>
        <p:spPr>
          <a:xfrm>
            <a:off x="-72578" y="6172168"/>
            <a:ext cx="9253090" cy="857232"/>
          </a:xfrm>
        </p:spPr>
        <p:txBody>
          <a:bodyPr>
            <a:normAutofit/>
          </a:bodyPr>
          <a:lstStyle/>
          <a:p>
            <a:r>
              <a:rPr lang="zh-CN" altLang="en-US" sz="2800" dirty="0" smtClean="0"/>
              <a:t>计算机科学技术学院翟宏宇      </a:t>
            </a:r>
            <a:r>
              <a:rPr lang="en-US" altLang="zh-CN" sz="2800" dirty="0" smtClean="0"/>
              <a:t>Email:</a:t>
            </a:r>
            <a:r>
              <a:rPr lang="zh-CN" altLang="en-US" sz="2800" dirty="0" smtClean="0"/>
              <a:t> </a:t>
            </a:r>
            <a:r>
              <a:rPr lang="en-US" altLang="zh-CN" sz="2400" dirty="0" smtClean="0"/>
              <a:t>zhaihy01@163.com</a:t>
            </a:r>
            <a:endParaRPr lang="zh-CN" altLang="en-US" sz="2400" dirty="0"/>
          </a:p>
        </p:txBody>
      </p:sp>
      <p:pic>
        <p:nvPicPr>
          <p:cNvPr id="4" name="Picture 3"/>
          <p:cNvPicPr>
            <a:picLocks noChangeAspect="1"/>
          </p:cNvPicPr>
          <p:nvPr/>
        </p:nvPicPr>
        <p:blipFill>
          <a:blip r:embed="rId3" cstate="print">
            <a:extLst/>
          </a:blip>
          <a:stretch>
            <a:fillRect/>
          </a:stretch>
        </p:blipFill>
        <p:spPr>
          <a:xfrm>
            <a:off x="7092280" y="188640"/>
            <a:ext cx="1503618" cy="1512168"/>
          </a:xfrm>
          <a:prstGeom prst="ellipse">
            <a:avLst/>
          </a:prstGeom>
          <a:ln w="63500" cap="rnd">
            <a:noFill/>
          </a:ln>
          <a:effectLst>
            <a:glow rad="139700">
              <a:schemeClr val="tx2">
                <a:lumMod val="75000"/>
                <a:alpha val="69000"/>
              </a:schemeClr>
            </a:glo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00113" y="1052513"/>
            <a:ext cx="1616075"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400" b="1"/>
          </a:p>
        </p:txBody>
      </p:sp>
      <p:sp>
        <p:nvSpPr>
          <p:cNvPr id="34847" name="Text Box 31"/>
          <p:cNvSpPr txBox="1">
            <a:spLocks noChangeArrowheads="1"/>
          </p:cNvSpPr>
          <p:nvPr/>
        </p:nvSpPr>
        <p:spPr bwMode="auto">
          <a:xfrm>
            <a:off x="251520" y="2564904"/>
            <a:ext cx="8569325" cy="2225675"/>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pPr>
            <a:r>
              <a:rPr kumimoji="1" lang="zh-CN" altLang="en-US" sz="2800" b="1" dirty="0">
                <a:solidFill>
                  <a:srgbClr val="FF0000"/>
                </a:solidFill>
                <a:latin typeface="楷体_GB2312" pitchFamily="49" charset="-122"/>
                <a:ea typeface="楷体_GB2312" pitchFamily="49" charset="-122"/>
              </a:rPr>
              <a:t>顺序存储结构：</a:t>
            </a:r>
            <a:r>
              <a:rPr kumimoji="1" lang="zh-CN" altLang="en-US" sz="2800" b="1" dirty="0">
                <a:latin typeface="楷体_GB2312" pitchFamily="49" charset="-122"/>
                <a:ea typeface="楷体_GB2312" pitchFamily="49" charset="-122"/>
              </a:rPr>
              <a:t>利用一组地址连续的存储单元依次存放自栈底到栈顶的数据元素</a:t>
            </a:r>
            <a:r>
              <a:rPr kumimoji="1" lang="zh-CN" altLang="en-US" sz="2800" b="1" dirty="0" smtClean="0">
                <a:latin typeface="楷体_GB2312" pitchFamily="49" charset="-122"/>
                <a:ea typeface="楷体_GB2312" pitchFamily="49" charset="-122"/>
              </a:rPr>
              <a:t>。（</a:t>
            </a:r>
            <a:r>
              <a:rPr kumimoji="1" lang="zh-CN" altLang="en-US" sz="2800" dirty="0">
                <a:solidFill>
                  <a:srgbClr val="FF0000"/>
                </a:solidFill>
                <a:ea typeface="楷体_GB2312" pitchFamily="49" charset="-122"/>
              </a:rPr>
              <a:t>顺序栈</a:t>
            </a:r>
            <a:r>
              <a:rPr kumimoji="1" lang="zh-CN" altLang="en-US" sz="2800" b="1" dirty="0" smtClean="0">
                <a:latin typeface="楷体_GB2312" pitchFamily="49" charset="-122"/>
                <a:ea typeface="楷体_GB2312" pitchFamily="49" charset="-122"/>
              </a:rPr>
              <a:t>）</a:t>
            </a:r>
            <a:endParaRPr kumimoji="1" lang="zh-CN" altLang="en-US" sz="2800" b="1" dirty="0">
              <a:latin typeface="楷体_GB2312" pitchFamily="49" charset="-122"/>
              <a:ea typeface="楷体_GB2312" pitchFamily="49" charset="-122"/>
            </a:endParaRPr>
          </a:p>
          <a:p>
            <a:pPr>
              <a:lnSpc>
                <a:spcPct val="125000"/>
              </a:lnSpc>
            </a:pPr>
            <a:r>
              <a:rPr kumimoji="1" lang="zh-CN" altLang="en-US" sz="2800" b="1" dirty="0">
                <a:solidFill>
                  <a:srgbClr val="FF0000"/>
                </a:solidFill>
                <a:latin typeface="楷体_GB2312" pitchFamily="49" charset="-122"/>
                <a:ea typeface="楷体_GB2312" pitchFamily="49" charset="-122"/>
              </a:rPr>
              <a:t>链式存储结构：</a:t>
            </a:r>
            <a:r>
              <a:rPr kumimoji="1" lang="zh-CN" altLang="en-US" sz="2800" b="1" dirty="0">
                <a:latin typeface="楷体_GB2312" pitchFamily="49" charset="-122"/>
                <a:ea typeface="楷体_GB2312" pitchFamily="49" charset="-122"/>
              </a:rPr>
              <a:t>用于收集计算机存储器中所有空闲存储空间</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来保存自栈底到栈顶的数据元素</a:t>
            </a:r>
            <a:r>
              <a:rPr kumimoji="1" lang="zh-CN" altLang="en-US" sz="2800" b="1" dirty="0" smtClean="0">
                <a:latin typeface="楷体_GB2312" pitchFamily="49" charset="-122"/>
                <a:ea typeface="楷体_GB2312" pitchFamily="49" charset="-122"/>
              </a:rPr>
              <a:t>。（</a:t>
            </a:r>
            <a:r>
              <a:rPr kumimoji="1" lang="zh-CN" altLang="en-US" sz="2800" dirty="0">
                <a:solidFill>
                  <a:srgbClr val="FF0000"/>
                </a:solidFill>
                <a:ea typeface="楷体_GB2312" pitchFamily="49" charset="-122"/>
              </a:rPr>
              <a:t>链栈</a:t>
            </a:r>
            <a:r>
              <a:rPr kumimoji="1" lang="zh-CN" altLang="en-US" sz="2800" b="1" dirty="0" smtClean="0">
                <a:latin typeface="楷体_GB2312" pitchFamily="49" charset="-122"/>
                <a:ea typeface="楷体_GB2312" pitchFamily="49" charset="-122"/>
              </a:rPr>
              <a:t>）</a:t>
            </a:r>
            <a:endParaRPr kumimoji="1" lang="zh-CN" altLang="en-US" sz="2800" b="1" dirty="0">
              <a:latin typeface="楷体_GB2312" pitchFamily="49" charset="-122"/>
              <a:ea typeface="楷体_GB2312" pitchFamily="49" charset="-122"/>
            </a:endParaRPr>
          </a:p>
        </p:txBody>
      </p:sp>
      <p:sp>
        <p:nvSpPr>
          <p:cNvPr id="2" name="矩形 1"/>
          <p:cNvSpPr/>
          <p:nvPr/>
        </p:nvSpPr>
        <p:spPr>
          <a:xfrm>
            <a:off x="1403648" y="366103"/>
            <a:ext cx="3579826" cy="769441"/>
          </a:xfrm>
          <a:prstGeom prst="rect">
            <a:avLst/>
          </a:prstGeom>
        </p:spPr>
        <p:txBody>
          <a:bodyPr vert="horz" rtlCol="0" anchor="ctr">
            <a:noAutofit/>
            <a:scene3d>
              <a:camera prst="orthographicFront"/>
              <a:lightRig rig="soft" dir="t"/>
            </a:scene3d>
            <a:sp3d prstMaterial="softEdge">
              <a:bevelT w="25400" h="25400"/>
            </a:sp3d>
          </a:bodyPr>
          <a:lstStyle/>
          <a:p>
            <a:r>
              <a:rPr lang="zh-CN" altLang="en-US" sz="4400" dirty="0">
                <a:solidFill>
                  <a:schemeClr val="tx2"/>
                </a:solidFill>
                <a:effectLst>
                  <a:outerShdw blurRad="31750" dist="25400" dir="5400000" algn="tl" rotWithShape="0">
                    <a:srgbClr val="000000">
                      <a:alpha val="25000"/>
                    </a:srgbClr>
                  </a:outerShdw>
                </a:effectLst>
                <a:latin typeface="+mj-ea"/>
                <a:ea typeface="+mj-ea"/>
                <a:cs typeface="+mj-cs"/>
              </a:rPr>
              <a:t>栈的存储结构</a:t>
            </a:r>
          </a:p>
        </p:txBody>
      </p:sp>
    </p:spTree>
    <p:extLst>
      <p:ext uri="{BB962C8B-B14F-4D97-AF65-F5344CB8AC3E}">
        <p14:creationId xmlns:p14="http://schemas.microsoft.com/office/powerpoint/2010/main" xmlns="" val="42473513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847">
                                            <p:txEl>
                                              <p:pRg st="0" end="0"/>
                                            </p:txEl>
                                          </p:spTgt>
                                        </p:tgtEl>
                                        <p:attrNameLst>
                                          <p:attrName>style.visibility</p:attrName>
                                        </p:attrNameLst>
                                      </p:cBhvr>
                                      <p:to>
                                        <p:strVal val="visible"/>
                                      </p:to>
                                    </p:set>
                                    <p:animEffect transition="in" filter="slide(fromBottom)">
                                      <p:cBhvr>
                                        <p:cTn id="7" dur="500"/>
                                        <p:tgtEl>
                                          <p:spTgt spid="348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847">
                                            <p:txEl>
                                              <p:pRg st="1" end="1"/>
                                            </p:txEl>
                                          </p:spTgt>
                                        </p:tgtEl>
                                        <p:attrNameLst>
                                          <p:attrName>style.visibility</p:attrName>
                                        </p:attrNameLst>
                                      </p:cBhvr>
                                      <p:to>
                                        <p:strVal val="visible"/>
                                      </p:to>
                                    </p:set>
                                    <p:animEffect transition="in" filter="slide(fromBottom)">
                                      <p:cBhvr>
                                        <p:cTn id="12" dur="500"/>
                                        <p:tgtEl>
                                          <p:spTgt spid="348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92163" name="Text Box 3"/>
          <p:cNvSpPr txBox="1">
            <a:spLocks noChangeArrowheads="1"/>
          </p:cNvSpPr>
          <p:nvPr/>
        </p:nvSpPr>
        <p:spPr bwMode="auto">
          <a:xfrm>
            <a:off x="289620" y="1556792"/>
            <a:ext cx="8640960" cy="52137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00000"/>
              </a:lnSpc>
              <a:spcBef>
                <a:spcPct val="10000"/>
              </a:spcBef>
            </a:pPr>
            <a:r>
              <a:rPr lang="en-US" altLang="zh-CN" sz="2800" b="1" dirty="0">
                <a:latin typeface="宋体" panose="02010600030101010101" pitchFamily="2" charset="-122"/>
              </a:rPr>
              <a:t> </a:t>
            </a:r>
            <a:r>
              <a:rPr lang="en-US" altLang="zh-CN" sz="2800" b="1" dirty="0">
                <a:solidFill>
                  <a:srgbClr val="5485C0"/>
                </a:solidFill>
                <a:latin typeface="宋体" panose="02010600030101010101" pitchFamily="2" charset="-122"/>
              </a:rPr>
              <a:t>2.</a:t>
            </a:r>
            <a:r>
              <a:rPr lang="zh-CN" altLang="en-US" sz="2800" b="1" dirty="0">
                <a:solidFill>
                  <a:srgbClr val="5485C0"/>
                </a:solidFill>
              </a:rPr>
              <a:t>对</a:t>
            </a:r>
            <a:r>
              <a:rPr lang="en-US" altLang="zh-CN" sz="2800" b="1" dirty="0">
                <a:solidFill>
                  <a:srgbClr val="5485C0"/>
                </a:solidFill>
                <a:latin typeface="宋体" panose="02010600030101010101" pitchFamily="2" charset="-122"/>
              </a:rPr>
              <a:t>CPU</a:t>
            </a:r>
            <a:r>
              <a:rPr lang="zh-CN" altLang="en-US" sz="2800" b="1" dirty="0">
                <a:solidFill>
                  <a:srgbClr val="5485C0"/>
                </a:solidFill>
              </a:rPr>
              <a:t>的分配管理</a:t>
            </a:r>
            <a:endParaRPr lang="zh-CN" altLang="en-US" sz="2800" b="1" dirty="0">
              <a:solidFill>
                <a:srgbClr val="5485C0"/>
              </a:solidFill>
              <a:latin typeface="宋体" panose="02010600030101010101" pitchFamily="2" charset="-122"/>
            </a:endParaRPr>
          </a:p>
          <a:p>
            <a:pPr>
              <a:lnSpc>
                <a:spcPct val="120000"/>
              </a:lnSpc>
              <a:spcBef>
                <a:spcPct val="10000"/>
              </a:spcBef>
            </a:pPr>
            <a:r>
              <a:rPr lang="zh-CN" altLang="en-US" sz="2800" b="1" dirty="0">
                <a:latin typeface="宋体" panose="02010600030101010101" pitchFamily="2" charset="-122"/>
              </a:rPr>
              <a:t>   </a:t>
            </a:r>
            <a:r>
              <a:rPr lang="zh-CN" altLang="en-US" sz="2800" b="1" dirty="0" smtClean="0">
                <a:latin typeface="宋体" panose="02010600030101010101" pitchFamily="2" charset="-122"/>
              </a:rPr>
              <a:t> 传统的</a:t>
            </a:r>
            <a:r>
              <a:rPr lang="zh-CN" altLang="en-US" sz="2800" b="1" dirty="0">
                <a:latin typeface="宋体" panose="02010600030101010101" pitchFamily="2" charset="-122"/>
              </a:rPr>
              <a:t>计算机系统只有一个</a:t>
            </a:r>
            <a:r>
              <a:rPr lang="en-US" altLang="zh-CN" sz="2800" b="1" dirty="0">
                <a:latin typeface="宋体" panose="02010600030101010101" pitchFamily="2" charset="-122"/>
              </a:rPr>
              <a:t>CPU</a:t>
            </a:r>
            <a:r>
              <a:rPr lang="zh-CN" altLang="en-US" sz="2800" b="1" dirty="0">
                <a:latin typeface="宋体" panose="02010600030101010101" pitchFamily="2" charset="-122"/>
              </a:rPr>
              <a:t>，如果在系统中有多个进程都满足运行条件，这就可以用一个</a:t>
            </a:r>
            <a:r>
              <a:rPr lang="zh-CN" altLang="en-US" sz="2800" b="1" dirty="0">
                <a:solidFill>
                  <a:srgbClr val="FF0000"/>
                </a:solidFill>
                <a:latin typeface="宋体" panose="02010600030101010101" pitchFamily="2" charset="-122"/>
              </a:rPr>
              <a:t>就绪队列</a:t>
            </a:r>
            <a:r>
              <a:rPr lang="zh-CN" altLang="en-US" sz="2800" b="1" dirty="0">
                <a:latin typeface="宋体" panose="02010600030101010101" pitchFamily="2" charset="-122"/>
              </a:rPr>
              <a:t>来进行管理</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a:lnSpc>
                <a:spcPct val="120000"/>
              </a:lnSpc>
              <a:spcBef>
                <a:spcPct val="10000"/>
              </a:spcBef>
            </a:pPr>
            <a:r>
              <a:rPr lang="en-US" altLang="zh-CN" sz="2800" dirty="0">
                <a:latin typeface="宋体" panose="02010600030101010101" pitchFamily="2" charset="-122"/>
              </a:rPr>
              <a:t> </a:t>
            </a:r>
            <a:r>
              <a:rPr lang="en-US" altLang="zh-CN" sz="2800" dirty="0" smtClean="0">
                <a:latin typeface="宋体" panose="02010600030101010101" pitchFamily="2" charset="-122"/>
              </a:rPr>
              <a:t>   </a:t>
            </a:r>
            <a:r>
              <a:rPr lang="zh-CN" altLang="en-US" sz="2800" b="1" dirty="0" smtClean="0">
                <a:latin typeface="宋体" panose="02010600030101010101" pitchFamily="2" charset="-122"/>
              </a:rPr>
              <a:t>当</a:t>
            </a:r>
            <a:r>
              <a:rPr lang="zh-CN" altLang="en-US" sz="2800" b="1" dirty="0">
                <a:latin typeface="宋体" panose="02010600030101010101" pitchFamily="2" charset="-122"/>
              </a:rPr>
              <a:t>某个进程需要运行时，它的进程名就被插入到就绪队列的尾端。如果此队列是空的，</a:t>
            </a:r>
            <a:r>
              <a:rPr lang="en-US" altLang="zh-CN" sz="2800" b="1" dirty="0">
                <a:latin typeface="宋体" panose="02010600030101010101" pitchFamily="2" charset="-122"/>
              </a:rPr>
              <a:t>CPU</a:t>
            </a:r>
            <a:r>
              <a:rPr lang="zh-CN" altLang="en-US" sz="2800" b="1" dirty="0">
                <a:latin typeface="宋体" panose="02010600030101010101" pitchFamily="2" charset="-122"/>
              </a:rPr>
              <a:t>就立即执行该进程；如果此队列非空，则该进程就需要排在队列的尾端进行等待</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a:lnSpc>
                <a:spcPct val="120000"/>
              </a:lnSpc>
              <a:spcBef>
                <a:spcPct val="10000"/>
              </a:spcBef>
            </a:pPr>
            <a:r>
              <a:rPr lang="en-US" altLang="zh-CN" sz="2800" dirty="0">
                <a:latin typeface="宋体" panose="02010600030101010101" pitchFamily="2" charset="-122"/>
              </a:rPr>
              <a:t> </a:t>
            </a:r>
            <a:r>
              <a:rPr lang="en-US" altLang="zh-CN" sz="2800" dirty="0" smtClean="0">
                <a:latin typeface="宋体" panose="02010600030101010101" pitchFamily="2" charset="-122"/>
              </a:rPr>
              <a:t>    </a:t>
            </a:r>
            <a:r>
              <a:rPr lang="en-US" altLang="zh-CN" sz="2800" b="1" dirty="0" smtClean="0">
                <a:solidFill>
                  <a:srgbClr val="FF0000"/>
                </a:solidFill>
                <a:latin typeface="宋体" panose="02010600030101010101" pitchFamily="2" charset="-122"/>
              </a:rPr>
              <a:t>CPU</a:t>
            </a:r>
            <a:r>
              <a:rPr lang="zh-CN" altLang="en-US" sz="2800" dirty="0">
                <a:solidFill>
                  <a:srgbClr val="FF0000"/>
                </a:solidFill>
                <a:latin typeface="宋体" panose="02010600030101010101" pitchFamily="2" charset="-122"/>
              </a:rPr>
              <a:t>总是按</a:t>
            </a:r>
            <a:r>
              <a:rPr lang="zh-CN" altLang="en-US" sz="2800" dirty="0" smtClean="0">
                <a:solidFill>
                  <a:srgbClr val="FF0000"/>
                </a:solidFill>
              </a:rPr>
              <a:t>“</a:t>
            </a:r>
            <a:r>
              <a:rPr lang="zh-CN" altLang="en-US" sz="2800" dirty="0" smtClean="0">
                <a:solidFill>
                  <a:srgbClr val="FF0000"/>
                </a:solidFill>
                <a:latin typeface="宋体" panose="02010600030101010101" pitchFamily="2" charset="-122"/>
              </a:rPr>
              <a:t>先进先出</a:t>
            </a:r>
            <a:r>
              <a:rPr lang="zh-CN" altLang="en-US" sz="2800" dirty="0" smtClean="0">
                <a:solidFill>
                  <a:srgbClr val="FF0000"/>
                </a:solidFill>
              </a:rPr>
              <a:t>”</a:t>
            </a:r>
            <a:r>
              <a:rPr lang="zh-CN" altLang="en-US" sz="2800" dirty="0">
                <a:solidFill>
                  <a:srgbClr val="FF0000"/>
                </a:solidFill>
                <a:latin typeface="宋体" panose="02010600030101010101" pitchFamily="2" charset="-122"/>
              </a:rPr>
              <a:t>的原则首先</a:t>
            </a:r>
            <a:r>
              <a:rPr lang="zh-CN" altLang="en-US" sz="2800" b="1" dirty="0">
                <a:solidFill>
                  <a:srgbClr val="FF0000"/>
                </a:solidFill>
                <a:latin typeface="宋体" panose="02010600030101010101" pitchFamily="2" charset="-122"/>
              </a:rPr>
              <a:t>执行排在队首的</a:t>
            </a:r>
            <a:r>
              <a:rPr lang="zh-CN" altLang="en-US" sz="2800" b="1" dirty="0" smtClean="0">
                <a:solidFill>
                  <a:srgbClr val="FF0000"/>
                </a:solidFill>
                <a:latin typeface="宋体" panose="02010600030101010101" pitchFamily="2" charset="-122"/>
              </a:rPr>
              <a:t>进程</a:t>
            </a:r>
            <a:r>
              <a:rPr lang="zh-CN" altLang="en-US" sz="2800" b="1" dirty="0" smtClean="0">
                <a:latin typeface="宋体" panose="02010600030101010101" pitchFamily="2" charset="-122"/>
              </a:rPr>
              <a:t>，</a:t>
            </a:r>
            <a:r>
              <a:rPr lang="zh-CN" altLang="en-US" sz="2800" b="1" dirty="0">
                <a:latin typeface="宋体" panose="02010600030101010101" pitchFamily="2" charset="-122"/>
              </a:rPr>
              <a:t>直到执行完的进程从队列中逐个删除掉。 </a:t>
            </a: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26979406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Effect transition="in" filter="wipe(down)">
                                      <p:cBhvr>
                                        <p:cTn id="7" dur="500"/>
                                        <p:tgtEl>
                                          <p:spTgt spid="92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63">
                                            <p:txEl>
                                              <p:pRg st="2" end="2"/>
                                            </p:txEl>
                                          </p:spTgt>
                                        </p:tgtEl>
                                        <p:attrNameLst>
                                          <p:attrName>style.visibility</p:attrName>
                                        </p:attrNameLst>
                                      </p:cBhvr>
                                      <p:to>
                                        <p:strVal val="visible"/>
                                      </p:to>
                                    </p:set>
                                    <p:animEffect transition="in" filter="wipe(down)">
                                      <p:cBhvr>
                                        <p:cTn id="12" dur="500"/>
                                        <p:tgtEl>
                                          <p:spTgt spid="92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163">
                                            <p:txEl>
                                              <p:pRg st="3" end="3"/>
                                            </p:txEl>
                                          </p:spTgt>
                                        </p:tgtEl>
                                        <p:attrNameLst>
                                          <p:attrName>style.visibility</p:attrName>
                                        </p:attrNameLst>
                                      </p:cBhvr>
                                      <p:to>
                                        <p:strVal val="visible"/>
                                      </p:to>
                                    </p:set>
                                    <p:animEffect transition="in" filter="wipe(down)">
                                      <p:cBhvr>
                                        <p:cTn id="17" dur="500"/>
                                        <p:tgtEl>
                                          <p:spTgt spid="92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6694" y="7620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93187" name="Text Box 3"/>
          <p:cNvSpPr txBox="1">
            <a:spLocks noChangeArrowheads="1"/>
          </p:cNvSpPr>
          <p:nvPr/>
        </p:nvSpPr>
        <p:spPr bwMode="auto">
          <a:xfrm>
            <a:off x="179512" y="1676400"/>
            <a:ext cx="8712968" cy="312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00000"/>
              </a:lnSpc>
              <a:spcBef>
                <a:spcPct val="10000"/>
              </a:spcBef>
            </a:pPr>
            <a:r>
              <a:rPr lang="en-US" altLang="zh-CN" sz="2800" b="1" dirty="0">
                <a:latin typeface="宋体" panose="02010600030101010101" pitchFamily="2" charset="-122"/>
              </a:rPr>
              <a:t> </a:t>
            </a:r>
            <a:r>
              <a:rPr lang="en-US" altLang="zh-CN" sz="2800" b="1" dirty="0">
                <a:solidFill>
                  <a:srgbClr val="5485C0"/>
                </a:solidFill>
                <a:latin typeface="宋体" panose="02010600030101010101" pitchFamily="2" charset="-122"/>
              </a:rPr>
              <a:t>3</a:t>
            </a:r>
            <a:r>
              <a:rPr lang="zh-CN" altLang="en-US" sz="2800" b="1" dirty="0">
                <a:solidFill>
                  <a:srgbClr val="5485C0"/>
                </a:solidFill>
              </a:rPr>
              <a:t>．优先队列（</a:t>
            </a:r>
            <a:r>
              <a:rPr lang="en-US" altLang="zh-CN" sz="2800" b="1" dirty="0">
                <a:solidFill>
                  <a:srgbClr val="5485C0"/>
                </a:solidFill>
                <a:latin typeface="宋体" panose="02010600030101010101" pitchFamily="2" charset="-122"/>
              </a:rPr>
              <a:t>Priority Queue</a:t>
            </a:r>
            <a:r>
              <a:rPr lang="zh-CN" altLang="en-US" sz="2800" b="1" dirty="0">
                <a:solidFill>
                  <a:srgbClr val="5485C0"/>
                </a:solidFill>
              </a:rPr>
              <a:t>）</a:t>
            </a:r>
            <a:endParaRPr lang="zh-CN" altLang="en-US" sz="2800" b="1" dirty="0">
              <a:solidFill>
                <a:srgbClr val="5485C0"/>
              </a:solidFill>
              <a:latin typeface="宋体" panose="02010600030101010101" pitchFamily="2" charset="-122"/>
            </a:endParaRPr>
          </a:p>
          <a:p>
            <a:pPr>
              <a:lnSpc>
                <a:spcPct val="110000"/>
              </a:lnSpc>
              <a:spcBef>
                <a:spcPct val="10000"/>
              </a:spcBef>
            </a:pPr>
            <a:r>
              <a:rPr lang="zh-CN" altLang="en-US" sz="2800" b="1" dirty="0"/>
              <a:t>    </a:t>
            </a:r>
            <a:endParaRPr lang="en-US" altLang="zh-CN" sz="2800" b="1" dirty="0" smtClean="0"/>
          </a:p>
          <a:p>
            <a:pPr>
              <a:lnSpc>
                <a:spcPct val="110000"/>
              </a:lnSpc>
              <a:spcBef>
                <a:spcPct val="10000"/>
              </a:spcBef>
            </a:pPr>
            <a:endParaRPr lang="en-US" altLang="zh-CN" sz="2800" dirty="0"/>
          </a:p>
          <a:p>
            <a:pPr>
              <a:lnSpc>
                <a:spcPct val="125000"/>
              </a:lnSpc>
              <a:spcBef>
                <a:spcPct val="10000"/>
              </a:spcBef>
            </a:pPr>
            <a:r>
              <a:rPr lang="en-US" altLang="zh-CN" sz="2800" b="1" dirty="0" smtClean="0"/>
              <a:t>    </a:t>
            </a:r>
            <a:r>
              <a:rPr lang="zh-CN" altLang="en-US" sz="2800" b="1" dirty="0" smtClean="0"/>
              <a:t>   </a:t>
            </a:r>
            <a:r>
              <a:rPr lang="zh-CN" altLang="en-US" sz="2800" b="1" dirty="0"/>
              <a:t>在实际应用中，有时往往需要根据任务的优先级别来决定先做那些最重要的事情，此时必须对这种“先进先出”的规则进行适当的修改</a:t>
            </a:r>
            <a:r>
              <a:rPr lang="zh-CN" altLang="en-US" sz="2800" b="1" dirty="0" smtClean="0"/>
              <a:t>。</a:t>
            </a:r>
            <a:endParaRPr lang="zh-CN" altLang="en-US" sz="2800" b="1" dirty="0">
              <a:latin typeface="宋体" panose="02010600030101010101" pitchFamily="2" charset="-122"/>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19233360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187">
                                            <p:txEl>
                                              <p:pRg st="3" end="3"/>
                                            </p:txEl>
                                          </p:spTgt>
                                        </p:tgtEl>
                                        <p:attrNameLst>
                                          <p:attrName>style.visibility</p:attrName>
                                        </p:attrNameLst>
                                      </p:cBhvr>
                                      <p:to>
                                        <p:strVal val="visible"/>
                                      </p:to>
                                    </p:set>
                                    <p:animEffect transition="in" filter="wipe(down)">
                                      <p:cBhvr>
                                        <p:cTn id="7" dur="500"/>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ChangeAspect="1"/>
          </p:cNvGraphicFramePr>
          <p:nvPr>
            <p:extLst>
              <p:ext uri="{D42A27DB-BD31-4B8C-83A1-F6EECF244321}">
                <p14:modId xmlns:p14="http://schemas.microsoft.com/office/powerpoint/2010/main" xmlns="" val="3043707967"/>
              </p:ext>
            </p:extLst>
          </p:nvPr>
        </p:nvGraphicFramePr>
        <p:xfrm>
          <a:off x="-16253" y="2780928"/>
          <a:ext cx="8877300" cy="2743200"/>
        </p:xfrm>
        <a:graphic>
          <a:graphicData uri="http://schemas.openxmlformats.org/presentationml/2006/ole">
            <p:oleObj spid="_x0000_s8201" name="Document" r:id="rId3" imgW="8902169" imgH="2282406" progId="">
              <p:embed/>
            </p:oleObj>
          </a:graphicData>
        </a:graphic>
      </p:graphicFrame>
      <p:sp>
        <p:nvSpPr>
          <p:cNvPr id="35846" name="Rectangle 6"/>
          <p:cNvSpPr>
            <a:spLocks noGrp="1" noChangeArrowheads="1"/>
          </p:cNvSpPr>
          <p:nvPr>
            <p:ph type="body" idx="1"/>
          </p:nvPr>
        </p:nvSpPr>
        <p:spPr>
          <a:xfrm>
            <a:off x="311398" y="1844824"/>
            <a:ext cx="7772400" cy="430887"/>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marL="109728" indent="0" fontAlgn="base">
              <a:spcBef>
                <a:spcPct val="10000"/>
              </a:spcBef>
              <a:spcAft>
                <a:spcPct val="0"/>
              </a:spcAft>
              <a:buNone/>
            </a:pPr>
            <a:r>
              <a:rPr lang="zh-CN" altLang="en-US" sz="2800" b="1" dirty="0" smtClean="0">
                <a:latin typeface="宋体" panose="02010600030101010101" pitchFamily="2" charset="-122"/>
                <a:ea typeface="宋体" pitchFamily="2" charset="-122"/>
              </a:rPr>
              <a:t>例如：下表中任务</a:t>
            </a:r>
            <a:r>
              <a:rPr lang="zh-CN" altLang="en-US" sz="2800" b="1" dirty="0">
                <a:latin typeface="宋体" panose="02010600030101010101" pitchFamily="2" charset="-122"/>
                <a:ea typeface="宋体" pitchFamily="2" charset="-122"/>
              </a:rPr>
              <a:t>的优先权及执行顺序的关系</a:t>
            </a:r>
          </a:p>
        </p:txBody>
      </p:sp>
      <p:sp>
        <p:nvSpPr>
          <p:cNvPr id="35847" name="Text Box 7"/>
          <p:cNvSpPr txBox="1">
            <a:spLocks noChangeArrowheads="1"/>
          </p:cNvSpPr>
          <p:nvPr/>
        </p:nvSpPr>
        <p:spPr bwMode="auto">
          <a:xfrm>
            <a:off x="2057648" y="4797152"/>
            <a:ext cx="42799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FF3300"/>
                </a:solidFill>
                <a:effectLst>
                  <a:outerShdw blurRad="38100" dist="38100" dir="2700000" algn="tl">
                    <a:srgbClr val="C0C0C0"/>
                  </a:outerShdw>
                </a:effectLst>
                <a:ea typeface="仿宋_GB2312" pitchFamily="49" charset="-122"/>
              </a:rPr>
              <a:t>数字越小，优先权越高</a:t>
            </a:r>
            <a:endParaRPr lang="zh-CN" altLang="en-US" dirty="0"/>
          </a:p>
        </p:txBody>
      </p:sp>
      <p:sp>
        <p:nvSpPr>
          <p:cNvPr id="8"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2955503370"/>
      </p:ext>
    </p:extLst>
  </p:cSld>
  <p:clrMapOvr>
    <a:masterClrMapping/>
  </p:clrMapOvr>
  <p:transition>
    <p:cover dir="l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6694" y="7620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93187" name="Text Box 3"/>
          <p:cNvSpPr txBox="1">
            <a:spLocks noChangeArrowheads="1"/>
          </p:cNvSpPr>
          <p:nvPr/>
        </p:nvSpPr>
        <p:spPr bwMode="auto">
          <a:xfrm>
            <a:off x="254510" y="1676400"/>
            <a:ext cx="8712968" cy="420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00000"/>
              </a:lnSpc>
              <a:spcBef>
                <a:spcPct val="10000"/>
              </a:spcBef>
            </a:pPr>
            <a:r>
              <a:rPr lang="en-US" altLang="zh-CN" sz="2800" b="1" dirty="0">
                <a:latin typeface="宋体" panose="02010600030101010101" pitchFamily="2" charset="-122"/>
              </a:rPr>
              <a:t> </a:t>
            </a:r>
            <a:r>
              <a:rPr lang="en-US" altLang="zh-CN" sz="2800" b="1" dirty="0">
                <a:solidFill>
                  <a:srgbClr val="5485C0"/>
                </a:solidFill>
                <a:latin typeface="宋体" panose="02010600030101010101" pitchFamily="2" charset="-122"/>
              </a:rPr>
              <a:t>3</a:t>
            </a:r>
            <a:r>
              <a:rPr lang="zh-CN" altLang="en-US" sz="2800" b="1" dirty="0">
                <a:solidFill>
                  <a:srgbClr val="5485C0"/>
                </a:solidFill>
              </a:rPr>
              <a:t>．优先队列（</a:t>
            </a:r>
            <a:r>
              <a:rPr lang="en-US" altLang="zh-CN" sz="2800" b="1" dirty="0">
                <a:solidFill>
                  <a:srgbClr val="5485C0"/>
                </a:solidFill>
                <a:latin typeface="宋体" panose="02010600030101010101" pitchFamily="2" charset="-122"/>
              </a:rPr>
              <a:t>Priority Queue</a:t>
            </a:r>
            <a:r>
              <a:rPr lang="zh-CN" altLang="en-US" sz="2800" b="1" dirty="0">
                <a:solidFill>
                  <a:srgbClr val="5485C0"/>
                </a:solidFill>
              </a:rPr>
              <a:t>）</a:t>
            </a:r>
            <a:endParaRPr lang="zh-CN" altLang="en-US" sz="2800" b="1" dirty="0">
              <a:solidFill>
                <a:srgbClr val="5485C0"/>
              </a:solidFill>
              <a:latin typeface="宋体" panose="02010600030101010101" pitchFamily="2" charset="-122"/>
            </a:endParaRPr>
          </a:p>
          <a:p>
            <a:pPr>
              <a:lnSpc>
                <a:spcPct val="110000"/>
              </a:lnSpc>
              <a:spcBef>
                <a:spcPct val="10000"/>
              </a:spcBef>
            </a:pPr>
            <a:r>
              <a:rPr lang="zh-CN" altLang="en-US" sz="2800" b="1" dirty="0" smtClean="0"/>
              <a:t>       </a:t>
            </a:r>
            <a:endParaRPr lang="en-US" altLang="zh-CN" sz="2800" b="1" dirty="0" smtClean="0"/>
          </a:p>
          <a:p>
            <a:pPr>
              <a:lnSpc>
                <a:spcPct val="110000"/>
              </a:lnSpc>
              <a:spcBef>
                <a:spcPct val="10000"/>
              </a:spcBef>
            </a:pPr>
            <a:endParaRPr lang="en-US" altLang="zh-CN" sz="2800" dirty="0"/>
          </a:p>
          <a:p>
            <a:pPr>
              <a:lnSpc>
                <a:spcPct val="125000"/>
              </a:lnSpc>
              <a:spcBef>
                <a:spcPct val="10000"/>
              </a:spcBef>
            </a:pPr>
            <a:r>
              <a:rPr lang="zh-CN" altLang="en-US" sz="2800" b="1" dirty="0" smtClean="0"/>
              <a:t>       假设</a:t>
            </a:r>
            <a:r>
              <a:rPr lang="zh-CN" altLang="en-US" sz="2800" b="1" dirty="0"/>
              <a:t>每个元素都有一个相当于权的数据项，那么我们就可以根据权值的大小来决定元素出队的顺序。也就是说，在队列中哪一个优先级最高，那一个就优先出队。这种按优先级高低来决定出队顺序的队列，称为优先队列</a:t>
            </a:r>
            <a:r>
              <a:rPr lang="zh-CN" altLang="en-US" sz="2800" b="1" dirty="0" smtClean="0"/>
              <a:t>。</a:t>
            </a:r>
            <a:endParaRPr lang="zh-CN" altLang="en-US" sz="2800" b="1" dirty="0">
              <a:latin typeface="宋体" panose="02010600030101010101" pitchFamily="2" charset="-122"/>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31809892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6694" y="7620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93187" name="Text Box 3"/>
          <p:cNvSpPr txBox="1">
            <a:spLocks noChangeArrowheads="1"/>
          </p:cNvSpPr>
          <p:nvPr/>
        </p:nvSpPr>
        <p:spPr bwMode="auto">
          <a:xfrm>
            <a:off x="179512" y="1676400"/>
            <a:ext cx="8712968" cy="3145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00000"/>
              </a:lnSpc>
              <a:spcBef>
                <a:spcPct val="10000"/>
              </a:spcBef>
            </a:pPr>
            <a:r>
              <a:rPr lang="en-US" altLang="zh-CN" sz="2800" b="1" dirty="0">
                <a:latin typeface="宋体" panose="02010600030101010101" pitchFamily="2" charset="-122"/>
              </a:rPr>
              <a:t> </a:t>
            </a:r>
            <a:r>
              <a:rPr lang="en-US" altLang="zh-CN" sz="2800" b="1" dirty="0">
                <a:solidFill>
                  <a:srgbClr val="5485C0"/>
                </a:solidFill>
                <a:latin typeface="宋体" panose="02010600030101010101" pitchFamily="2" charset="-122"/>
              </a:rPr>
              <a:t>3</a:t>
            </a:r>
            <a:r>
              <a:rPr lang="zh-CN" altLang="en-US" sz="2800" b="1" dirty="0">
                <a:solidFill>
                  <a:srgbClr val="5485C0"/>
                </a:solidFill>
              </a:rPr>
              <a:t>．优先队列（</a:t>
            </a:r>
            <a:r>
              <a:rPr lang="en-US" altLang="zh-CN" sz="2800" b="1" dirty="0">
                <a:solidFill>
                  <a:srgbClr val="5485C0"/>
                </a:solidFill>
                <a:latin typeface="宋体" panose="02010600030101010101" pitchFamily="2" charset="-122"/>
              </a:rPr>
              <a:t>Priority Queue</a:t>
            </a:r>
            <a:r>
              <a:rPr lang="zh-CN" altLang="en-US" sz="2800" b="1" dirty="0">
                <a:solidFill>
                  <a:srgbClr val="5485C0"/>
                </a:solidFill>
              </a:rPr>
              <a:t>）</a:t>
            </a:r>
            <a:endParaRPr lang="zh-CN" altLang="en-US" sz="2800" b="1" dirty="0">
              <a:solidFill>
                <a:srgbClr val="5485C0"/>
              </a:solidFill>
              <a:latin typeface="宋体" panose="02010600030101010101" pitchFamily="2" charset="-122"/>
            </a:endParaRPr>
          </a:p>
          <a:p>
            <a:pPr>
              <a:lnSpc>
                <a:spcPct val="110000"/>
              </a:lnSpc>
              <a:spcBef>
                <a:spcPct val="10000"/>
              </a:spcBef>
            </a:pPr>
            <a:endParaRPr lang="en-US" altLang="zh-CN" sz="2800" b="1" dirty="0" smtClean="0"/>
          </a:p>
          <a:p>
            <a:pPr>
              <a:lnSpc>
                <a:spcPct val="125000"/>
              </a:lnSpc>
              <a:spcBef>
                <a:spcPct val="10000"/>
              </a:spcBef>
            </a:pPr>
            <a:r>
              <a:rPr lang="zh-CN" altLang="en-US" sz="2800" b="1" dirty="0" smtClean="0"/>
              <a:t>       优先</a:t>
            </a:r>
            <a:r>
              <a:rPr lang="zh-CN" altLang="en-US" sz="2800" b="1" dirty="0"/>
              <a:t>队列的一个典型的应用就是批处理操作系统中的作业处理。每个作业都有一个优先级，系统在处理文件的时候，并不是根据一般队列的“先进先出”原则，而是根据文件优先级的高低来选择处理对象。</a:t>
            </a:r>
            <a:endParaRPr lang="zh-CN" altLang="en-US" sz="2800" b="1" dirty="0">
              <a:latin typeface="宋体" panose="02010600030101010101" pitchFamily="2" charset="-122"/>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31563166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94211" name="Text Box 3"/>
          <p:cNvSpPr txBox="1">
            <a:spLocks noChangeArrowheads="1"/>
          </p:cNvSpPr>
          <p:nvPr/>
        </p:nvSpPr>
        <p:spPr bwMode="auto">
          <a:xfrm>
            <a:off x="181608" y="1988840"/>
            <a:ext cx="8856984" cy="32747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20000"/>
              </a:lnSpc>
              <a:spcBef>
                <a:spcPct val="20000"/>
              </a:spcBef>
            </a:pPr>
            <a:r>
              <a:rPr lang="en-US" altLang="zh-CN" sz="2800" b="1" dirty="0"/>
              <a:t>       </a:t>
            </a:r>
            <a:r>
              <a:rPr lang="en-US" altLang="zh-CN" sz="2800" b="1" dirty="0" smtClean="0"/>
              <a:t> </a:t>
            </a:r>
            <a:r>
              <a:rPr lang="zh-CN" altLang="en-US" sz="2800" b="1" dirty="0" smtClean="0"/>
              <a:t>在</a:t>
            </a:r>
            <a:r>
              <a:rPr lang="zh-CN" altLang="en-US" sz="2800" b="1" dirty="0"/>
              <a:t>优先队列中的每一个元素都有一个被称为权的数据项，权的大小决定了元素的优先级</a:t>
            </a:r>
            <a:r>
              <a:rPr lang="zh-CN" altLang="en-US" sz="2800" b="1" dirty="0" smtClean="0"/>
              <a:t>。</a:t>
            </a:r>
            <a:endParaRPr lang="en-US" altLang="zh-CN" sz="2800" b="1" dirty="0" smtClean="0"/>
          </a:p>
          <a:p>
            <a:pPr>
              <a:lnSpc>
                <a:spcPct val="120000"/>
              </a:lnSpc>
              <a:spcBef>
                <a:spcPct val="20000"/>
              </a:spcBef>
            </a:pPr>
            <a:r>
              <a:rPr lang="zh-CN" altLang="en-US" sz="2800" b="1" dirty="0" smtClean="0">
                <a:solidFill>
                  <a:srgbClr val="5485C0"/>
                </a:solidFill>
              </a:rPr>
              <a:t>实现</a:t>
            </a:r>
            <a:r>
              <a:rPr lang="zh-CN" altLang="en-US" sz="2800" b="1" dirty="0">
                <a:solidFill>
                  <a:srgbClr val="5485C0"/>
                </a:solidFill>
              </a:rPr>
              <a:t>优先队列有两种方法：</a:t>
            </a:r>
            <a:endParaRPr lang="zh-CN" altLang="en-US" sz="2800" b="1" dirty="0">
              <a:solidFill>
                <a:srgbClr val="5485C0"/>
              </a:solidFill>
              <a:latin typeface="宋体" panose="02010600030101010101" pitchFamily="2" charset="-122"/>
            </a:endParaRPr>
          </a:p>
          <a:p>
            <a:pPr>
              <a:lnSpc>
                <a:spcPct val="120000"/>
              </a:lnSpc>
              <a:spcBef>
                <a:spcPct val="20000"/>
              </a:spcBef>
            </a:pPr>
            <a:r>
              <a:rPr lang="zh-CN" altLang="en-US" sz="2800" b="1" dirty="0"/>
              <a:t>（</a:t>
            </a:r>
            <a:r>
              <a:rPr lang="en-US" altLang="zh-CN" sz="2800" b="1" dirty="0">
                <a:latin typeface="宋体" panose="02010600030101010101" pitchFamily="2" charset="-122"/>
              </a:rPr>
              <a:t>1</a:t>
            </a:r>
            <a:r>
              <a:rPr lang="zh-CN" altLang="en-US" sz="2800" b="1" dirty="0"/>
              <a:t>）按权的大小进行插入，使整个队列始终保持按优先级次序排列的状态，而删除操作则和普通队列一样，只删除队首元素</a:t>
            </a:r>
            <a:r>
              <a:rPr lang="zh-CN" altLang="en-US" sz="2800" b="1" dirty="0" smtClean="0"/>
              <a:t>。</a:t>
            </a:r>
            <a:endParaRPr lang="zh-CN" altLang="en-US" sz="2800" b="1" dirty="0">
              <a:latin typeface="宋体" panose="02010600030101010101" pitchFamily="2" charset="-122"/>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4572655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wipe(down)">
                                      <p:cBhvr>
                                        <p:cTn id="7" dur="500"/>
                                        <p:tgtEl>
                                          <p:spTgt spid="94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4211">
                                            <p:txEl>
                                              <p:pRg st="2" end="2"/>
                                            </p:txEl>
                                          </p:spTgt>
                                        </p:tgtEl>
                                        <p:attrNameLst>
                                          <p:attrName>style.visibility</p:attrName>
                                        </p:attrNameLst>
                                      </p:cBhvr>
                                      <p:to>
                                        <p:strVal val="visible"/>
                                      </p:to>
                                    </p:set>
                                    <p:animEffect transition="in" filter="wipe(down)">
                                      <p:cBhvr>
                                        <p:cTn id="12" dur="500"/>
                                        <p:tgtEl>
                                          <p:spTgt spid="94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94211" name="Text Box 3"/>
          <p:cNvSpPr txBox="1">
            <a:spLocks noChangeArrowheads="1"/>
          </p:cNvSpPr>
          <p:nvPr/>
        </p:nvSpPr>
        <p:spPr bwMode="auto">
          <a:xfrm>
            <a:off x="181608" y="2204864"/>
            <a:ext cx="8856984" cy="24129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spcBef>
                <a:spcPct val="20000"/>
              </a:spcBef>
            </a:pPr>
            <a:r>
              <a:rPr lang="zh-CN" altLang="en-US" sz="2800" dirty="0">
                <a:solidFill>
                  <a:srgbClr val="5485C0"/>
                </a:solidFill>
              </a:rPr>
              <a:t>实现优先队列有两种方法：</a:t>
            </a:r>
            <a:endParaRPr lang="zh-CN" altLang="en-US" sz="2800" dirty="0">
              <a:solidFill>
                <a:srgbClr val="5485C0"/>
              </a:solidFill>
              <a:latin typeface="宋体" panose="02010600030101010101" pitchFamily="2" charset="-122"/>
            </a:endParaRPr>
          </a:p>
          <a:p>
            <a:pPr>
              <a:spcBef>
                <a:spcPct val="20000"/>
              </a:spcBef>
            </a:pPr>
            <a:r>
              <a:rPr lang="en-US" altLang="zh-CN" sz="2800" b="1" dirty="0" smtClean="0"/>
              <a:t>   </a:t>
            </a:r>
            <a:endParaRPr lang="zh-CN" altLang="en-US" sz="2800" b="1" dirty="0">
              <a:latin typeface="宋体" panose="02010600030101010101" pitchFamily="2" charset="-122"/>
            </a:endParaRPr>
          </a:p>
          <a:p>
            <a:pPr>
              <a:spcBef>
                <a:spcPct val="20000"/>
              </a:spcBef>
            </a:pPr>
            <a:r>
              <a:rPr lang="zh-CN" altLang="en-US" sz="2800" b="1" dirty="0"/>
              <a:t>（</a:t>
            </a:r>
            <a:r>
              <a:rPr lang="en-US" altLang="zh-CN" sz="2800" b="1" dirty="0">
                <a:latin typeface="宋体" panose="02010600030101010101" pitchFamily="2" charset="-122"/>
              </a:rPr>
              <a:t>2</a:t>
            </a:r>
            <a:r>
              <a:rPr lang="zh-CN" altLang="en-US" sz="2800" b="1" dirty="0"/>
              <a:t>）插入操作和普通队列一样，只在队尾进行插入，而删除操作则是根据元素的优先级来进行的，即只能删除优先级最高的元素</a:t>
            </a:r>
            <a:r>
              <a:rPr lang="zh-CN" altLang="en-US" sz="2800" b="1" dirty="0" smtClean="0"/>
              <a:t>。</a:t>
            </a:r>
            <a:endParaRPr lang="zh-CN" altLang="en-US" sz="2800" b="1" dirty="0">
              <a:latin typeface="宋体" panose="02010600030101010101" pitchFamily="2" charset="-122"/>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Tree>
    <p:extLst>
      <p:ext uri="{BB962C8B-B14F-4D97-AF65-F5344CB8AC3E}">
        <p14:creationId xmlns:p14="http://schemas.microsoft.com/office/powerpoint/2010/main" xmlns="" val="36781381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395536" y="2132856"/>
            <a:ext cx="8280920" cy="33609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20000"/>
              </a:lnSpc>
              <a:spcBef>
                <a:spcPct val="30000"/>
              </a:spcBef>
            </a:pPr>
            <a:r>
              <a:rPr lang="zh-CN" altLang="en-US" sz="2800" b="1" dirty="0"/>
              <a:t>（</a:t>
            </a:r>
            <a:r>
              <a:rPr lang="en-US" altLang="zh-CN" sz="2800" b="1" dirty="0"/>
              <a:t>1</a:t>
            </a:r>
            <a:r>
              <a:rPr lang="zh-CN" altLang="en-US" sz="2800" b="1" dirty="0"/>
              <a:t>）队列是一种运算受限制的线性表，一般队列只允许在队尾进行插入操作，在队头进行删除操作。</a:t>
            </a:r>
            <a:endParaRPr lang="zh-CN" altLang="en-US" sz="2800" b="1" dirty="0">
              <a:latin typeface="宋体" panose="02010600030101010101" pitchFamily="2" charset="-122"/>
            </a:endParaRPr>
          </a:p>
          <a:p>
            <a:pPr>
              <a:lnSpc>
                <a:spcPct val="120000"/>
              </a:lnSpc>
              <a:spcBef>
                <a:spcPct val="30000"/>
              </a:spcBef>
            </a:pPr>
            <a:r>
              <a:rPr lang="zh-CN" altLang="en-US" sz="2800" b="1" dirty="0"/>
              <a:t>（</a:t>
            </a:r>
            <a:r>
              <a:rPr lang="en-US" altLang="zh-CN" sz="2800" b="1" dirty="0"/>
              <a:t>2</a:t>
            </a:r>
            <a:r>
              <a:rPr lang="zh-CN" altLang="en-US" sz="2800" b="1" dirty="0"/>
              <a:t>）队列的逻辑结构和线性表也相同，数据元素之间存在一对一的关系，其主要特点是“先进先出”。</a:t>
            </a:r>
            <a:r>
              <a:rPr lang="zh-CN" altLang="en-US" sz="2800" b="1" dirty="0">
                <a:latin typeface="宋体" panose="02010600030101010101" pitchFamily="2" charset="-122"/>
              </a:rPr>
              <a:t> </a:t>
            </a:r>
          </a:p>
          <a:p>
            <a:pPr>
              <a:lnSpc>
                <a:spcPct val="120000"/>
              </a:lnSpc>
              <a:spcBef>
                <a:spcPct val="30000"/>
              </a:spcBef>
            </a:pPr>
            <a:r>
              <a:rPr lang="zh-CN" altLang="en-US" sz="2800" b="1" dirty="0"/>
              <a:t>（</a:t>
            </a:r>
            <a:r>
              <a:rPr lang="en-US" altLang="zh-CN" sz="2800" b="1" dirty="0"/>
              <a:t>3</a:t>
            </a:r>
            <a:r>
              <a:rPr lang="zh-CN" altLang="en-US" sz="2800" b="1" dirty="0"/>
              <a:t>）队列的存储结构也有顺序存储结构和链接存储结构，要求能用</a:t>
            </a:r>
            <a:r>
              <a:rPr lang="en-US" altLang="zh-CN" sz="2800" b="1" dirty="0">
                <a:latin typeface="宋体" panose="02010600030101010101" pitchFamily="2" charset="-122"/>
              </a:rPr>
              <a:t>C</a:t>
            </a:r>
            <a:r>
              <a:rPr lang="zh-CN" altLang="en-US" sz="2800" b="1" dirty="0"/>
              <a:t>（或</a:t>
            </a:r>
            <a:r>
              <a:rPr lang="en-US" altLang="zh-CN" sz="2800" b="1" dirty="0">
                <a:latin typeface="宋体" panose="02010600030101010101" pitchFamily="2" charset="-122"/>
              </a:rPr>
              <a:t>C++</a:t>
            </a:r>
            <a:r>
              <a:rPr lang="zh-CN" altLang="en-US" sz="2800" b="1" dirty="0"/>
              <a:t>）语言描述它们的存储结构</a:t>
            </a:r>
            <a:r>
              <a:rPr lang="zh-CN" altLang="en-US" sz="2800" b="1" dirty="0" smtClean="0"/>
              <a:t>。</a:t>
            </a:r>
            <a:endParaRPr lang="zh-CN" altLang="en-US" sz="2800" b="1" dirty="0">
              <a:latin typeface="宋体" panose="02010600030101010101" pitchFamily="2" charset="-122"/>
            </a:endParaRPr>
          </a:p>
        </p:txBody>
      </p:sp>
      <p:sp>
        <p:nvSpPr>
          <p:cNvPr id="7"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000" dirty="0"/>
              <a:t> </a:t>
            </a:r>
            <a:r>
              <a:rPr lang="zh-CN" altLang="en-US" sz="4000" dirty="0" smtClean="0"/>
              <a:t>小结</a:t>
            </a:r>
            <a:endParaRPr lang="zh-CN" altLang="en-US" sz="4000" dirty="0"/>
          </a:p>
        </p:txBody>
      </p:sp>
    </p:spTree>
    <p:extLst>
      <p:ext uri="{BB962C8B-B14F-4D97-AF65-F5344CB8AC3E}">
        <p14:creationId xmlns:p14="http://schemas.microsoft.com/office/powerpoint/2010/main" xmlns="" val="34761910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395536" y="2492896"/>
            <a:ext cx="8280920" cy="219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20000"/>
              </a:lnSpc>
              <a:spcBef>
                <a:spcPct val="30000"/>
              </a:spcBef>
            </a:pPr>
            <a:r>
              <a:rPr lang="zh-CN" altLang="en-US" sz="2800" b="1" dirty="0" smtClean="0"/>
              <a:t>（</a:t>
            </a:r>
            <a:r>
              <a:rPr lang="en-US" altLang="zh-CN" sz="2800" b="1" dirty="0"/>
              <a:t>4</a:t>
            </a:r>
            <a:r>
              <a:rPr lang="zh-CN" altLang="en-US" sz="2800" b="1" dirty="0"/>
              <a:t>）重点掌握在顺序队列和链队列上的进队、出队、判队空、判队满、求队列长度和读队头元素等操作。</a:t>
            </a:r>
            <a:endParaRPr lang="zh-CN" altLang="en-US" sz="2800" b="1" dirty="0">
              <a:latin typeface="宋体" panose="02010600030101010101" pitchFamily="2" charset="-122"/>
            </a:endParaRPr>
          </a:p>
          <a:p>
            <a:pPr>
              <a:lnSpc>
                <a:spcPct val="120000"/>
              </a:lnSpc>
              <a:spcBef>
                <a:spcPct val="30000"/>
              </a:spcBef>
            </a:pPr>
            <a:r>
              <a:rPr lang="zh-CN" altLang="en-US" sz="2800" b="1" dirty="0"/>
              <a:t>（</a:t>
            </a:r>
            <a:r>
              <a:rPr lang="en-US" altLang="zh-CN" sz="2800" b="1" dirty="0"/>
              <a:t>5</a:t>
            </a:r>
            <a:r>
              <a:rPr lang="zh-CN" altLang="en-US" sz="2800" b="1" dirty="0"/>
              <a:t>）</a:t>
            </a:r>
            <a:r>
              <a:rPr lang="zh-CN" altLang="en-US" sz="2800" b="1" dirty="0">
                <a:cs typeface="Times New Roman" panose="02020603050405020304" pitchFamily="18" charset="0"/>
              </a:rPr>
              <a:t> </a:t>
            </a:r>
            <a:r>
              <a:rPr lang="zh-CN" altLang="en-US" sz="2800" b="1" dirty="0"/>
              <a:t>熟悉队列在计算机的软件设计中的应用，能灵活应用队列的基本原理解决一些综合性的应用问题。</a:t>
            </a:r>
          </a:p>
        </p:txBody>
      </p:sp>
      <p:sp>
        <p:nvSpPr>
          <p:cNvPr id="7"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000" dirty="0"/>
              <a:t> </a:t>
            </a:r>
            <a:r>
              <a:rPr lang="zh-CN" altLang="en-US" sz="4000" dirty="0" smtClean="0"/>
              <a:t>小结</a:t>
            </a:r>
            <a:endParaRPr lang="zh-CN" altLang="en-US" sz="4000" dirty="0"/>
          </a:p>
        </p:txBody>
      </p:sp>
    </p:spTree>
    <p:extLst>
      <p:ext uri="{BB962C8B-B14F-4D97-AF65-F5344CB8AC3E}">
        <p14:creationId xmlns:p14="http://schemas.microsoft.com/office/powerpoint/2010/main" xmlns="" val="8182294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2664296"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endParaRPr lang="zh-CN" altLang="en-US" sz="4400" dirty="0"/>
          </a:p>
        </p:txBody>
      </p:sp>
      <p:sp>
        <p:nvSpPr>
          <p:cNvPr id="9219" name="Rectangle 3"/>
          <p:cNvSpPr>
            <a:spLocks noGrp="1" noChangeArrowheads="1"/>
          </p:cNvSpPr>
          <p:nvPr>
            <p:ph type="body" idx="1"/>
          </p:nvPr>
        </p:nvSpPr>
        <p:spPr>
          <a:xfrm>
            <a:off x="0" y="1988840"/>
            <a:ext cx="9238264" cy="3323987"/>
          </a:xfr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109728" indent="0" fontAlgn="base">
              <a:lnSpc>
                <a:spcPct val="125000"/>
              </a:lnSpc>
              <a:spcBef>
                <a:spcPct val="0"/>
              </a:spcBef>
              <a:spcAft>
                <a:spcPct val="0"/>
              </a:spcAft>
              <a:buNone/>
            </a:pPr>
            <a:r>
              <a:rPr kumimoji="1" lang="zh-CN" altLang="en-US" sz="2800" b="1" dirty="0" smtClean="0">
                <a:latin typeface="楷体_GB2312" pitchFamily="49" charset="-122"/>
                <a:ea typeface="楷体_GB2312" pitchFamily="49" charset="-122"/>
              </a:rPr>
              <a:t>    设</a:t>
            </a:r>
            <a:r>
              <a:rPr kumimoji="1" lang="zh-CN" altLang="en-US" sz="2800" b="1" dirty="0">
                <a:latin typeface="楷体_GB2312" pitchFamily="49" charset="-122"/>
                <a:ea typeface="楷体_GB2312" pitchFamily="49" charset="-122"/>
              </a:rPr>
              <a:t>栈中的数据元素的类型是字符型，用一个足够长度的一维数组</a:t>
            </a:r>
            <a:r>
              <a:rPr kumimoji="1" lang="en-US" altLang="zh-CN" sz="2800" b="1" dirty="0">
                <a:latin typeface="Times New Roman" panose="02020603050405020304" pitchFamily="18" charset="0"/>
                <a:ea typeface="楷体_GB2312" pitchFamily="49" charset="-122"/>
                <a:cs typeface="Times New Roman" panose="02020603050405020304" pitchFamily="18" charset="0"/>
              </a:rPr>
              <a:t>s</a:t>
            </a:r>
            <a:r>
              <a:rPr kumimoji="1" lang="zh-CN" altLang="en-US" sz="2800" b="1" dirty="0">
                <a:latin typeface="楷体_GB2312" pitchFamily="49" charset="-122"/>
                <a:ea typeface="楷体_GB2312" pitchFamily="49" charset="-122"/>
              </a:rPr>
              <a:t>来存放元素，数组的最大容量为</a:t>
            </a:r>
            <a:r>
              <a:rPr kumimoji="1" lang="en-US" altLang="zh-CN" sz="2800" b="1" dirty="0">
                <a:latin typeface="Times New Roman" panose="02020603050405020304" pitchFamily="18" charset="0"/>
                <a:ea typeface="楷体_GB2312" pitchFamily="49" charset="-122"/>
                <a:cs typeface="Times New Roman" panose="02020603050405020304" pitchFamily="18" charset="0"/>
              </a:rPr>
              <a:t>MAXLEN</a:t>
            </a:r>
            <a:r>
              <a:rPr kumimoji="1" lang="zh-CN" altLang="en-US" sz="2800" b="1" dirty="0">
                <a:latin typeface="楷体_GB2312" pitchFamily="49" charset="-122"/>
                <a:ea typeface="楷体_GB2312" pitchFamily="49" charset="-122"/>
              </a:rPr>
              <a:t>，栈顶指针为</a:t>
            </a:r>
            <a:r>
              <a:rPr kumimoji="1" lang="en-US" altLang="zh-CN" sz="2800" b="1" dirty="0">
                <a:latin typeface="Times New Roman" panose="02020603050405020304" pitchFamily="18" charset="0"/>
                <a:ea typeface="楷体_GB2312" pitchFamily="49" charset="-122"/>
                <a:cs typeface="Times New Roman" panose="02020603050405020304" pitchFamily="18" charset="0"/>
              </a:rPr>
              <a:t>top</a:t>
            </a:r>
            <a:r>
              <a:rPr kumimoji="1" lang="zh-CN" altLang="en-US" sz="2800" b="1" dirty="0">
                <a:latin typeface="楷体_GB2312" pitchFamily="49" charset="-122"/>
                <a:ea typeface="楷体_GB2312" pitchFamily="49" charset="-122"/>
              </a:rPr>
              <a:t>，则顺序栈可以用</a:t>
            </a:r>
            <a:r>
              <a:rPr kumimoji="1" lang="en-US" altLang="zh-CN" sz="2800" b="1" dirty="0">
                <a:latin typeface="Times New Roman" panose="02020603050405020304" pitchFamily="18" charset="0"/>
                <a:ea typeface="楷体_GB2312" pitchFamily="49" charset="-122"/>
                <a:cs typeface="Times New Roman" panose="02020603050405020304" pitchFamily="18" charset="0"/>
              </a:rPr>
              <a:t>C</a:t>
            </a:r>
            <a:r>
              <a:rPr kumimoji="1" lang="zh-CN" altLang="en-US" sz="2800" b="1" dirty="0">
                <a:latin typeface="楷体_GB2312" pitchFamily="49" charset="-122"/>
                <a:ea typeface="楷体_GB2312" pitchFamily="49" charset="-122"/>
              </a:rPr>
              <a:t>（或</a:t>
            </a:r>
            <a:r>
              <a:rPr kumimoji="1" lang="en-US" altLang="zh-CN" sz="2800" b="1" dirty="0">
                <a:latin typeface="Times New Roman" panose="02020603050405020304" pitchFamily="18" charset="0"/>
                <a:ea typeface="楷体_GB2312" pitchFamily="49" charset="-122"/>
                <a:cs typeface="Times New Roman" panose="02020603050405020304" pitchFamily="18" charset="0"/>
              </a:rPr>
              <a:t>C++</a:t>
            </a:r>
            <a:r>
              <a:rPr kumimoji="1" lang="zh-CN" altLang="en-US" sz="2800" b="1" dirty="0">
                <a:latin typeface="楷体_GB2312" pitchFamily="49" charset="-122"/>
                <a:ea typeface="楷体_GB2312" pitchFamily="49" charset="-122"/>
              </a:rPr>
              <a:t>）语言描述：</a:t>
            </a:r>
          </a:p>
          <a:p>
            <a:pPr marL="109728" indent="0" fontAlgn="base">
              <a:lnSpc>
                <a:spcPct val="125000"/>
              </a:lnSpc>
              <a:spcBef>
                <a:spcPct val="0"/>
              </a:spcBef>
              <a:spcAft>
                <a:spcPct val="0"/>
              </a:spcAft>
              <a:buNone/>
            </a:pPr>
            <a:r>
              <a:rPr kumimoji="1" lang="zh-CN" altLang="en-US" sz="2800" b="1" dirty="0" smtClean="0">
                <a:latin typeface="楷体_GB2312" pitchFamily="49" charset="-122"/>
                <a:ea typeface="楷体_GB2312" pitchFamily="49" charset="-122"/>
              </a:rPr>
              <a:t> </a:t>
            </a:r>
            <a:r>
              <a:rPr kumimoji="1" lang="en-US" altLang="zh-CN" sz="2800" b="1" dirty="0">
                <a:latin typeface="Times New Roman" panose="02020603050405020304" pitchFamily="18" charset="0"/>
                <a:ea typeface="楷体_GB2312" pitchFamily="49" charset="-122"/>
                <a:cs typeface="Times New Roman" panose="02020603050405020304" pitchFamily="18" charset="0"/>
              </a:rPr>
              <a:t>#define  MAXLEN  10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分配最大的栈空间</a:t>
            </a:r>
          </a:p>
          <a:p>
            <a:pPr marL="109728" indent="0" fontAlgn="base">
              <a:lnSpc>
                <a:spcPct val="125000"/>
              </a:lnSpc>
              <a:spcBef>
                <a:spcPct val="0"/>
              </a:spcBef>
              <a:spcAft>
                <a:spcPct val="0"/>
              </a:spcAft>
              <a:buNone/>
            </a:pPr>
            <a:r>
              <a:rPr kumimoji="1" lang="zh-CN" altLang="en-US" sz="2800" b="1" dirty="0">
                <a:latin typeface="楷体_GB2312" pitchFamily="49" charset="-122"/>
                <a:ea typeface="楷体_GB2312" pitchFamily="49" charset="-122"/>
              </a:rPr>
              <a:t>  </a:t>
            </a:r>
            <a:r>
              <a:rPr kumimoji="1" lang="en-US" altLang="zh-CN" sz="2800" b="1" dirty="0">
                <a:latin typeface="Times New Roman" panose="02020603050405020304" pitchFamily="18" charset="0"/>
                <a:ea typeface="楷体_GB2312" pitchFamily="49" charset="-122"/>
                <a:cs typeface="Times New Roman" panose="02020603050405020304" pitchFamily="18" charset="0"/>
              </a:rPr>
              <a:t>char  s[MAXLEN]</a:t>
            </a:r>
            <a:r>
              <a:rPr kumimoji="1" lang="zh-CN" altLang="en-US" sz="2800" b="1" dirty="0">
                <a:latin typeface="楷体_GB2312" pitchFamily="49" charset="-122"/>
                <a:ea typeface="楷体_GB2312" pitchFamily="49" charset="-122"/>
              </a:rPr>
              <a:t>；       </a:t>
            </a:r>
            <a:r>
              <a:rPr kumimoji="1" lang="en-US" altLang="zh-CN" sz="2400" b="1" dirty="0" smtClean="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数据类型为字符型</a:t>
            </a:r>
          </a:p>
          <a:p>
            <a:pPr marL="109728" indent="0" fontAlgn="base">
              <a:lnSpc>
                <a:spcPct val="125000"/>
              </a:lnSpc>
              <a:spcBef>
                <a:spcPct val="0"/>
              </a:spcBef>
              <a:spcAft>
                <a:spcPct val="0"/>
              </a:spcAft>
              <a:buNone/>
            </a:pPr>
            <a:r>
              <a:rPr kumimoji="1" lang="zh-CN" altLang="en-US" sz="2800" b="1" dirty="0" smtClean="0">
                <a:latin typeface="楷体_GB2312" pitchFamily="49" charset="-122"/>
                <a:ea typeface="楷体_GB2312" pitchFamily="49" charset="-122"/>
              </a:rPr>
              <a:t>  </a:t>
            </a:r>
            <a:r>
              <a:rPr kumimoji="1" lang="en-US" altLang="zh-CN" sz="2800" b="1" dirty="0" err="1" smtClean="0">
                <a:latin typeface="Times New Roman" panose="02020603050405020304" pitchFamily="18" charset="0"/>
                <a:ea typeface="楷体_GB2312" pitchFamily="49" charset="-122"/>
                <a:cs typeface="Times New Roman" panose="02020603050405020304" pitchFamily="18" charset="0"/>
              </a:rPr>
              <a:t>int</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a:latin typeface="Times New Roman" panose="02020603050405020304" pitchFamily="18" charset="0"/>
                <a:ea typeface="楷体_GB2312" pitchFamily="49" charset="-122"/>
                <a:cs typeface="Times New Roman" panose="02020603050405020304" pitchFamily="18" charset="0"/>
              </a:rPr>
              <a:t>top</a:t>
            </a:r>
            <a:r>
              <a:rPr kumimoji="1" lang="zh-CN" altLang="en-US" sz="28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定义栈顶指针</a:t>
            </a:r>
          </a:p>
        </p:txBody>
      </p:sp>
    </p:spTree>
    <p:extLst>
      <p:ext uri="{BB962C8B-B14F-4D97-AF65-F5344CB8AC3E}">
        <p14:creationId xmlns:p14="http://schemas.microsoft.com/office/powerpoint/2010/main" xmlns="" val="30379214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2664296"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endParaRPr lang="zh-CN" altLang="en-US" sz="4400" dirty="0"/>
          </a:p>
        </p:txBody>
      </p:sp>
      <p:sp>
        <p:nvSpPr>
          <p:cNvPr id="9219" name="Rectangle 3"/>
          <p:cNvSpPr>
            <a:spLocks noGrp="1" noChangeArrowheads="1"/>
          </p:cNvSpPr>
          <p:nvPr>
            <p:ph type="body" idx="1"/>
          </p:nvPr>
        </p:nvSpPr>
        <p:spPr>
          <a:xfrm>
            <a:off x="0" y="1700808"/>
            <a:ext cx="9238264" cy="3862596"/>
          </a:xfr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indent="0" fontAlgn="base">
              <a:lnSpc>
                <a:spcPct val="125000"/>
              </a:lnSpc>
              <a:spcBef>
                <a:spcPct val="0"/>
              </a:spcBef>
              <a:spcAft>
                <a:spcPct val="0"/>
              </a:spcAft>
              <a:buNone/>
            </a:pPr>
            <a:r>
              <a:rPr kumimoji="1" lang="zh-CN" altLang="en-US" sz="2800" b="1" dirty="0" smtClean="0">
                <a:latin typeface="楷体_GB2312" pitchFamily="49" charset="-122"/>
                <a:ea typeface="楷体_GB2312" pitchFamily="49" charset="-122"/>
              </a:rPr>
              <a:t>顺序</a:t>
            </a:r>
            <a:r>
              <a:rPr kumimoji="1" lang="zh-CN" altLang="en-US" sz="2800" b="1" dirty="0">
                <a:latin typeface="楷体_GB2312" pitchFamily="49" charset="-122"/>
                <a:ea typeface="楷体_GB2312" pitchFamily="49" charset="-122"/>
              </a:rPr>
              <a:t>栈的结构体描述：</a:t>
            </a:r>
          </a:p>
          <a:p>
            <a:pPr marL="109728" indent="0" fontAlgn="base">
              <a:lnSpc>
                <a:spcPct val="125000"/>
              </a:lnSpc>
              <a:spcBef>
                <a:spcPct val="0"/>
              </a:spcBef>
              <a:spcAft>
                <a:spcPct val="0"/>
              </a:spcAft>
              <a:buNone/>
            </a:pPr>
            <a:r>
              <a:rPr kumimoji="1" lang="zh-CN" altLang="en-US" sz="2800" b="1" dirty="0">
                <a:latin typeface="楷体_GB2312" pitchFamily="49" charset="-122"/>
                <a:ea typeface="楷体_GB2312" pitchFamily="49" charset="-122"/>
              </a:rPr>
              <a:t> </a:t>
            </a:r>
            <a:r>
              <a:rPr kumimoji="1" lang="en-US" altLang="zh-CN" sz="2800" b="1" dirty="0">
                <a:latin typeface="Times New Roman" panose="02020603050405020304" pitchFamily="18" charset="0"/>
                <a:ea typeface="楷体_GB2312" pitchFamily="49" charset="-122"/>
                <a:cs typeface="Times New Roman" panose="02020603050405020304" pitchFamily="18" charset="0"/>
              </a:rPr>
              <a:t>#define  MAXLEN  10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楷体_GB2312" pitchFamily="49" charset="-122"/>
                <a:ea typeface="楷体_GB2312" pitchFamily="49" charset="-122"/>
              </a:rPr>
              <a:t>//</a:t>
            </a:r>
            <a:r>
              <a:rPr kumimoji="1" lang="zh-CN" altLang="en-US" sz="2400" b="1" dirty="0" smtClean="0">
                <a:latin typeface="楷体_GB2312" pitchFamily="49" charset="-122"/>
                <a:ea typeface="楷体_GB2312" pitchFamily="49" charset="-122"/>
              </a:rPr>
              <a:t>分配</a:t>
            </a:r>
            <a:r>
              <a:rPr kumimoji="1" lang="zh-CN" altLang="en-US" sz="2400" b="1" dirty="0">
                <a:latin typeface="楷体_GB2312" pitchFamily="49" charset="-122"/>
                <a:ea typeface="楷体_GB2312" pitchFamily="49" charset="-122"/>
              </a:rPr>
              <a:t>最大的栈空间</a:t>
            </a:r>
          </a:p>
          <a:p>
            <a:pPr marL="109728" indent="0" fontAlgn="base">
              <a:lnSpc>
                <a:spcPct val="125000"/>
              </a:lnSpc>
              <a:spcBef>
                <a:spcPct val="0"/>
              </a:spcBef>
              <a:spcAft>
                <a:spcPct val="0"/>
              </a:spcAft>
              <a:buNone/>
            </a:pPr>
            <a:r>
              <a:rPr kumimoji="1" lang="zh-CN" altLang="en-US" sz="2800" b="1" dirty="0">
                <a:latin typeface="楷体_GB2312" pitchFamily="49" charset="-122"/>
                <a:ea typeface="楷体_GB2312" pitchFamily="49" charset="-122"/>
              </a:rPr>
              <a:t> </a:t>
            </a:r>
            <a:r>
              <a:rPr kumimoji="1" lang="en-US" altLang="zh-CN" sz="2800" b="1" dirty="0" err="1">
                <a:latin typeface="Times New Roman" panose="02020603050405020304" pitchFamily="18" charset="0"/>
                <a:ea typeface="楷体_GB2312" pitchFamily="49" charset="-122"/>
                <a:cs typeface="Times New Roman" panose="02020603050405020304" pitchFamily="18" charset="0"/>
              </a:rPr>
              <a:t>typedef</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err="1">
                <a:latin typeface="Times New Roman" panose="02020603050405020304" pitchFamily="18" charset="0"/>
                <a:ea typeface="楷体_GB2312" pitchFamily="49" charset="-122"/>
                <a:cs typeface="Times New Roman" panose="02020603050405020304" pitchFamily="18" charset="0"/>
              </a:rPr>
              <a:t>struct</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楷体_GB2312" pitchFamily="49" charset="-122"/>
                <a:ea typeface="楷体_GB2312" pitchFamily="49" charset="-122"/>
              </a:rPr>
              <a:t>//</a:t>
            </a:r>
            <a:r>
              <a:rPr kumimoji="1" lang="zh-CN" altLang="en-US" sz="2400" b="1" dirty="0" smtClean="0">
                <a:latin typeface="楷体_GB2312" pitchFamily="49" charset="-122"/>
                <a:ea typeface="楷体_GB2312" pitchFamily="49" charset="-122"/>
              </a:rPr>
              <a:t>定义</a:t>
            </a:r>
            <a:r>
              <a:rPr kumimoji="1" lang="zh-CN" altLang="en-US" sz="2400" b="1" dirty="0">
                <a:latin typeface="楷体_GB2312" pitchFamily="49" charset="-122"/>
                <a:ea typeface="楷体_GB2312" pitchFamily="49" charset="-122"/>
              </a:rPr>
              <a:t>结构体</a:t>
            </a:r>
          </a:p>
          <a:p>
            <a:pPr marL="109728" indent="0" fontAlgn="base">
              <a:lnSpc>
                <a:spcPct val="125000"/>
              </a:lnSpc>
              <a:spcBef>
                <a:spcPct val="0"/>
              </a:spcBef>
              <a:spcAft>
                <a:spcPct val="0"/>
              </a:spcAft>
              <a:buNone/>
            </a:pPr>
            <a:r>
              <a:rPr kumimoji="1" lang="zh-CN" altLang="en-US" sz="2800" b="1" dirty="0">
                <a:latin typeface="楷体_GB2312" pitchFamily="49" charset="-122"/>
                <a:ea typeface="楷体_GB2312" pitchFamily="49" charset="-122"/>
              </a:rPr>
              <a:t> </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err="1">
                <a:latin typeface="Times New Roman" panose="02020603050405020304" pitchFamily="18" charset="0"/>
                <a:ea typeface="楷体_GB2312" pitchFamily="49" charset="-122"/>
                <a:cs typeface="Times New Roman" panose="02020603050405020304" pitchFamily="18" charset="0"/>
              </a:rPr>
              <a:t>datatype</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data[MAXLEN];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楷体_GB2312" pitchFamily="49" charset="-122"/>
                <a:ea typeface="楷体_GB2312" pitchFamily="49" charset="-122"/>
              </a:rPr>
              <a:t>//</a:t>
            </a:r>
            <a:r>
              <a:rPr kumimoji="1" lang="en-US" altLang="zh-CN" sz="2400" b="1" dirty="0" err="1" smtClean="0">
                <a:latin typeface="Times New Roman" panose="02020603050405020304" pitchFamily="18" charset="0"/>
                <a:ea typeface="楷体_GB2312" pitchFamily="49" charset="-122"/>
                <a:cs typeface="Times New Roman" panose="02020603050405020304" pitchFamily="18" charset="0"/>
              </a:rPr>
              <a:t>datatype</a:t>
            </a:r>
            <a:r>
              <a:rPr kumimoji="1" lang="zh-CN" altLang="en-US" sz="2400" b="1" dirty="0" smtClean="0">
                <a:latin typeface="Times New Roman" panose="02020603050405020304" pitchFamily="18" charset="0"/>
                <a:ea typeface="楷体_GB2312" pitchFamily="49" charset="-122"/>
                <a:cs typeface="Times New Roman" panose="02020603050405020304" pitchFamily="18" charset="0"/>
              </a:rPr>
              <a:t>自</a:t>
            </a:r>
            <a:r>
              <a:rPr kumimoji="1" lang="zh-CN" altLang="en-US" sz="2400" b="1" dirty="0" smtClean="0">
                <a:latin typeface="楷体_GB2312" pitchFamily="49" charset="-122"/>
                <a:ea typeface="楷体_GB2312" pitchFamily="49" charset="-122"/>
              </a:rPr>
              <a:t>定义</a:t>
            </a:r>
            <a:r>
              <a:rPr kumimoji="1" lang="zh-CN" altLang="en-US" sz="2400" b="1" dirty="0">
                <a:latin typeface="楷体_GB2312" pitchFamily="49" charset="-122"/>
                <a:ea typeface="楷体_GB2312" pitchFamily="49" charset="-122"/>
              </a:rPr>
              <a:t>类型</a:t>
            </a:r>
          </a:p>
          <a:p>
            <a:pPr marL="109728" indent="0" fontAlgn="base">
              <a:lnSpc>
                <a:spcPct val="125000"/>
              </a:lnSpc>
              <a:spcBef>
                <a:spcPct val="0"/>
              </a:spcBef>
              <a:spcAft>
                <a:spcPct val="0"/>
              </a:spcAft>
              <a:buNone/>
            </a:pPr>
            <a:r>
              <a:rPr kumimoji="1" lang="zh-CN" altLang="en-US" sz="2800" b="1" dirty="0">
                <a:latin typeface="楷体_GB2312" pitchFamily="49" charset="-122"/>
                <a:ea typeface="楷体_GB2312" pitchFamily="49" charset="-122"/>
              </a:rPr>
              <a:t>    </a:t>
            </a:r>
            <a:r>
              <a:rPr kumimoji="1" lang="en-US" altLang="zh-CN" sz="2800" b="1" dirty="0" err="1">
                <a:latin typeface="Times New Roman" panose="02020603050405020304" pitchFamily="18" charset="0"/>
                <a:ea typeface="楷体_GB2312" pitchFamily="49" charset="-122"/>
                <a:cs typeface="Times New Roman" panose="02020603050405020304" pitchFamily="18" charset="0"/>
              </a:rPr>
              <a:t>int</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top</a:t>
            </a:r>
            <a:r>
              <a:rPr kumimoji="1" lang="zh-CN" altLang="en-US" sz="28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楷体_GB2312" pitchFamily="49" charset="-122"/>
                <a:ea typeface="楷体_GB2312" pitchFamily="49" charset="-122"/>
              </a:rPr>
              <a:t>//</a:t>
            </a:r>
            <a:r>
              <a:rPr kumimoji="1" lang="zh-CN" altLang="en-US" sz="2400" b="1" dirty="0" smtClean="0">
                <a:latin typeface="楷体_GB2312" pitchFamily="49" charset="-122"/>
                <a:ea typeface="楷体_GB2312" pitchFamily="49" charset="-122"/>
              </a:rPr>
              <a:t>定义</a:t>
            </a:r>
            <a:r>
              <a:rPr kumimoji="1" lang="zh-CN" altLang="en-US" sz="2400" b="1" dirty="0">
                <a:latin typeface="楷体_GB2312" pitchFamily="49" charset="-122"/>
                <a:ea typeface="楷体_GB2312" pitchFamily="49" charset="-122"/>
              </a:rPr>
              <a:t>栈顶指针</a:t>
            </a:r>
          </a:p>
          <a:p>
            <a:pPr marL="109728" indent="0" fontAlgn="base">
              <a:lnSpc>
                <a:spcPct val="125000"/>
              </a:lnSpc>
              <a:spcBef>
                <a:spcPct val="0"/>
              </a:spcBef>
              <a:spcAft>
                <a:spcPct val="0"/>
              </a:spcAft>
              <a:buNone/>
            </a:pPr>
            <a:r>
              <a:rPr kumimoji="1" lang="zh-CN" altLang="en-US" sz="2800" b="1"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 </a:t>
            </a:r>
            <a:r>
              <a:rPr kumimoji="1" lang="en-US" altLang="zh-CN" sz="2800" b="1" dirty="0" err="1">
                <a:latin typeface="Times New Roman" panose="02020603050405020304" pitchFamily="18" charset="0"/>
                <a:ea typeface="楷体_GB2312" pitchFamily="49" charset="-122"/>
                <a:cs typeface="Times New Roman" panose="02020603050405020304" pitchFamily="18" charset="0"/>
              </a:rPr>
              <a:t>SeqStack</a:t>
            </a:r>
            <a:r>
              <a:rPr kumimoji="1" lang="zh-CN" altLang="en-US" sz="2800" b="1" dirty="0">
                <a:latin typeface="Times New Roman" panose="02020603050405020304" pitchFamily="18" charset="0"/>
                <a:ea typeface="楷体_GB2312" pitchFamily="49" charset="-122"/>
                <a:cs typeface="Times New Roman" panose="02020603050405020304" pitchFamily="18" charset="0"/>
              </a:rPr>
              <a:t>；</a:t>
            </a:r>
          </a:p>
          <a:p>
            <a:pPr marL="109728" indent="0" fontAlgn="base">
              <a:lnSpc>
                <a:spcPct val="125000"/>
              </a:lnSpc>
              <a:spcBef>
                <a:spcPct val="0"/>
              </a:spcBef>
              <a:spcAft>
                <a:spcPct val="0"/>
              </a:spcAft>
              <a:buNone/>
            </a:pPr>
            <a:r>
              <a:rPr kumimoji="1" lang="en-US" altLang="zh-CN" sz="2800" b="1" dirty="0" err="1" smtClean="0">
                <a:latin typeface="Times New Roman" panose="02020603050405020304" pitchFamily="18" charset="0"/>
                <a:ea typeface="楷体_GB2312" pitchFamily="49" charset="-122"/>
                <a:cs typeface="Times New Roman" panose="02020603050405020304" pitchFamily="18" charset="0"/>
              </a:rPr>
              <a:t>SeqStack</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a:latin typeface="Times New Roman" panose="02020603050405020304" pitchFamily="18" charset="0"/>
                <a:ea typeface="楷体_GB2312" pitchFamily="49" charset="-122"/>
                <a:cs typeface="Times New Roman" panose="02020603050405020304" pitchFamily="18" charset="0"/>
              </a:rPr>
              <a:t>*S</a:t>
            </a:r>
            <a:r>
              <a:rPr kumimoji="1" lang="zh-CN" altLang="en-US" sz="2400" b="1" dirty="0">
                <a:latin typeface="楷体_GB2312" pitchFamily="49" charset="-122"/>
                <a:ea typeface="楷体_GB2312" pitchFamily="49" charset="-122"/>
              </a:rPr>
              <a:t>；             </a:t>
            </a:r>
            <a:r>
              <a:rPr kumimoji="1" lang="en-US" altLang="zh-CN" sz="2400" b="1" dirty="0" smtClean="0">
                <a:latin typeface="楷体_GB2312" pitchFamily="49" charset="-122"/>
                <a:ea typeface="楷体_GB2312" pitchFamily="49" charset="-122"/>
              </a:rPr>
              <a:t>//</a:t>
            </a:r>
            <a:r>
              <a:rPr kumimoji="1" lang="zh-CN" altLang="en-US" sz="2400" b="1" dirty="0" smtClean="0">
                <a:latin typeface="楷体_GB2312" pitchFamily="49" charset="-122"/>
                <a:ea typeface="楷体_GB2312" pitchFamily="49" charset="-122"/>
              </a:rPr>
              <a:t>定义</a:t>
            </a:r>
            <a:r>
              <a:rPr kumimoji="1" lang="en-US" altLang="zh-CN" sz="2400" b="1" dirty="0">
                <a:latin typeface="Times New Roman" panose="02020603050405020304" pitchFamily="18" charset="0"/>
                <a:ea typeface="楷体_GB2312" pitchFamily="49" charset="-122"/>
                <a:cs typeface="Times New Roman" panose="02020603050405020304" pitchFamily="18" charset="0"/>
              </a:rPr>
              <a:t>S</a:t>
            </a:r>
            <a:r>
              <a:rPr kumimoji="1" lang="zh-CN" altLang="en-US" sz="2400" b="1" dirty="0">
                <a:latin typeface="楷体_GB2312" pitchFamily="49" charset="-122"/>
                <a:ea typeface="楷体_GB2312" pitchFamily="49" charset="-122"/>
              </a:rPr>
              <a:t>为结构体类型的指针变量</a:t>
            </a:r>
          </a:p>
        </p:txBody>
      </p:sp>
    </p:spTree>
    <p:extLst>
      <p:ext uri="{BB962C8B-B14F-4D97-AF65-F5344CB8AC3E}">
        <p14:creationId xmlns:p14="http://schemas.microsoft.com/office/powerpoint/2010/main" xmlns="" val="38304661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900113" y="1201738"/>
            <a:ext cx="1616075"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400" b="1"/>
          </a:p>
        </p:txBody>
      </p:sp>
      <p:grpSp>
        <p:nvGrpSpPr>
          <p:cNvPr id="55306" name="Group 10"/>
          <p:cNvGrpSpPr>
            <a:grpSpLocks/>
          </p:cNvGrpSpPr>
          <p:nvPr/>
        </p:nvGrpSpPr>
        <p:grpSpPr bwMode="auto">
          <a:xfrm>
            <a:off x="165100" y="1989138"/>
            <a:ext cx="2503488" cy="2786062"/>
            <a:chOff x="234" y="1200"/>
            <a:chExt cx="1577" cy="1755"/>
          </a:xfrm>
        </p:grpSpPr>
        <p:sp>
          <p:nvSpPr>
            <p:cNvPr id="55307" name="Line 11"/>
            <p:cNvSpPr>
              <a:spLocks noChangeShapeType="1"/>
            </p:cNvSpPr>
            <p:nvPr/>
          </p:nvSpPr>
          <p:spPr bwMode="auto">
            <a:xfrm>
              <a:off x="656" y="265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08" name="Text Box 12"/>
            <p:cNvSpPr txBox="1">
              <a:spLocks noChangeArrowheads="1"/>
            </p:cNvSpPr>
            <p:nvPr/>
          </p:nvSpPr>
          <p:spPr bwMode="auto">
            <a:xfrm>
              <a:off x="234" y="2515"/>
              <a:ext cx="509"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dirty="0">
                  <a:latin typeface="Times New Roman" panose="02020603050405020304" pitchFamily="18" charset="0"/>
                </a:rPr>
                <a:t>top=0</a:t>
              </a:r>
            </a:p>
          </p:txBody>
        </p:sp>
        <p:grpSp>
          <p:nvGrpSpPr>
            <p:cNvPr id="55309" name="Group 13"/>
            <p:cNvGrpSpPr>
              <a:grpSpLocks/>
            </p:cNvGrpSpPr>
            <p:nvPr/>
          </p:nvGrpSpPr>
          <p:grpSpPr bwMode="auto">
            <a:xfrm>
              <a:off x="934" y="1200"/>
              <a:ext cx="877" cy="1532"/>
              <a:chOff x="1568" y="1378"/>
              <a:chExt cx="1362" cy="1532"/>
            </a:xfrm>
          </p:grpSpPr>
          <p:grpSp>
            <p:nvGrpSpPr>
              <p:cNvPr id="55310" name="Group 14"/>
              <p:cNvGrpSpPr>
                <a:grpSpLocks/>
              </p:cNvGrpSpPr>
              <p:nvPr/>
            </p:nvGrpSpPr>
            <p:grpSpPr bwMode="auto">
              <a:xfrm>
                <a:off x="1568" y="1378"/>
                <a:ext cx="1133" cy="1498"/>
                <a:chOff x="1568" y="1378"/>
                <a:chExt cx="1133" cy="1498"/>
              </a:xfrm>
            </p:grpSpPr>
            <p:sp>
              <p:nvSpPr>
                <p:cNvPr id="55311" name="Rectangle 15"/>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12" name="Line 16"/>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13" name="Line 17"/>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14" name="Line 18"/>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15" name="Line 19"/>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16" name="Line 20"/>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grpSp>
          <p:sp>
            <p:nvSpPr>
              <p:cNvPr id="55317" name="Text Box 21"/>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1</a:t>
                </a:r>
              </a:p>
            </p:txBody>
          </p:sp>
          <p:sp>
            <p:nvSpPr>
              <p:cNvPr id="55318" name="Text Box 22"/>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2</a:t>
                </a:r>
              </a:p>
            </p:txBody>
          </p:sp>
          <p:sp>
            <p:nvSpPr>
              <p:cNvPr id="55319" name="Text Box 23"/>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3</a:t>
                </a:r>
              </a:p>
            </p:txBody>
          </p:sp>
          <p:sp>
            <p:nvSpPr>
              <p:cNvPr id="55320" name="Text Box 24"/>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4</a:t>
                </a:r>
              </a:p>
            </p:txBody>
          </p:sp>
          <p:sp>
            <p:nvSpPr>
              <p:cNvPr id="55321" name="Text Box 25"/>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5</a:t>
                </a:r>
              </a:p>
            </p:txBody>
          </p:sp>
          <p:sp>
            <p:nvSpPr>
              <p:cNvPr id="55322" name="Text Box 26"/>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0</a:t>
                </a:r>
              </a:p>
            </p:txBody>
          </p:sp>
        </p:grpSp>
        <p:sp>
          <p:nvSpPr>
            <p:cNvPr id="55323" name="Text Box 27"/>
            <p:cNvSpPr txBox="1">
              <a:spLocks noChangeArrowheads="1"/>
            </p:cNvSpPr>
            <p:nvPr/>
          </p:nvSpPr>
          <p:spPr bwMode="auto">
            <a:xfrm>
              <a:off x="1070" y="2667"/>
              <a:ext cx="502" cy="288"/>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latin typeface="Times New Roman" panose="02020603050405020304" pitchFamily="18" charset="0"/>
                  <a:ea typeface="楷体_GB2312" pitchFamily="49" charset="-122"/>
                </a:rPr>
                <a:t>栈空</a:t>
              </a:r>
            </a:p>
          </p:txBody>
        </p:sp>
      </p:grpSp>
      <p:sp>
        <p:nvSpPr>
          <p:cNvPr id="55324" name="AutoShape 28"/>
          <p:cNvSpPr>
            <a:spLocks noChangeArrowheads="1"/>
          </p:cNvSpPr>
          <p:nvPr/>
        </p:nvSpPr>
        <p:spPr bwMode="auto">
          <a:xfrm>
            <a:off x="19050" y="5097463"/>
            <a:ext cx="3616325" cy="860425"/>
          </a:xfrm>
          <a:prstGeom prst="wedgeRectCallout">
            <a:avLst>
              <a:gd name="adj1" fmla="val -30639"/>
              <a:gd name="adj2" fmla="val -135792"/>
            </a:avLst>
          </a:prstGeom>
          <a:noFill/>
          <a:ln w="38100">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zh-CN" altLang="en-US" sz="2400" b="1">
                <a:solidFill>
                  <a:srgbClr val="FF0000"/>
                </a:solidFill>
                <a:latin typeface="楷体_GB2312" pitchFamily="49" charset="-122"/>
                <a:ea typeface="楷体_GB2312" pitchFamily="49" charset="-122"/>
              </a:rPr>
              <a:t>栈顶指针</a:t>
            </a:r>
            <a:r>
              <a:rPr kumimoji="1" lang="en-US" altLang="zh-CN" sz="2400" b="1">
                <a:latin typeface="楷体_GB2312" pitchFamily="49" charset="-122"/>
                <a:ea typeface="楷体_GB2312" pitchFamily="49" charset="-122"/>
              </a:rPr>
              <a:t>top,</a:t>
            </a:r>
            <a:r>
              <a:rPr kumimoji="1" lang="zh-CN" altLang="zh-CN" sz="2400" b="1">
                <a:latin typeface="楷体_GB2312" pitchFamily="49" charset="-122"/>
                <a:ea typeface="楷体_GB2312" pitchFamily="49" charset="-122"/>
              </a:rPr>
              <a:t>指向实际栈顶</a:t>
            </a:r>
            <a:r>
              <a:rPr kumimoji="1" lang="zh-CN" altLang="en-US" sz="2400" b="1" u="sng">
                <a:solidFill>
                  <a:srgbClr val="FF0000"/>
                </a:solidFill>
                <a:latin typeface="楷体_GB2312" pitchFamily="49" charset="-122"/>
                <a:ea typeface="楷体_GB2312" pitchFamily="49" charset="-122"/>
              </a:rPr>
              <a:t>后</a:t>
            </a:r>
            <a:r>
              <a:rPr kumimoji="1" lang="zh-CN" altLang="en-US" sz="2400" b="1">
                <a:latin typeface="楷体_GB2312" pitchFamily="49" charset="-122"/>
                <a:ea typeface="楷体_GB2312" pitchFamily="49" charset="-122"/>
              </a:rPr>
              <a:t>的空位置，初值为</a:t>
            </a:r>
            <a:r>
              <a:rPr kumimoji="1" lang="en-US" altLang="zh-CN" sz="2400" b="1">
                <a:latin typeface="楷体_GB2312" pitchFamily="49" charset="-122"/>
                <a:ea typeface="楷体_GB2312" pitchFamily="49" charset="-122"/>
              </a:rPr>
              <a:t>0</a:t>
            </a:r>
          </a:p>
        </p:txBody>
      </p:sp>
      <p:grpSp>
        <p:nvGrpSpPr>
          <p:cNvPr id="55325" name="Group 29"/>
          <p:cNvGrpSpPr>
            <a:grpSpLocks/>
          </p:cNvGrpSpPr>
          <p:nvPr/>
        </p:nvGrpSpPr>
        <p:grpSpPr bwMode="auto">
          <a:xfrm>
            <a:off x="2946400" y="3644901"/>
            <a:ext cx="976313" cy="396875"/>
            <a:chOff x="1579" y="2057"/>
            <a:chExt cx="615" cy="250"/>
          </a:xfrm>
        </p:grpSpPr>
        <p:sp>
          <p:nvSpPr>
            <p:cNvPr id="55326" name="Line 30"/>
            <p:cNvSpPr>
              <a:spLocks noChangeShapeType="1"/>
            </p:cNvSpPr>
            <p:nvPr/>
          </p:nvSpPr>
          <p:spPr bwMode="auto">
            <a:xfrm>
              <a:off x="1874" y="2193"/>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27" name="Text Box 31"/>
            <p:cNvSpPr txBox="1">
              <a:spLocks noChangeArrowheads="1"/>
            </p:cNvSpPr>
            <p:nvPr/>
          </p:nvSpPr>
          <p:spPr bwMode="auto">
            <a:xfrm>
              <a:off x="1579" y="2057"/>
              <a:ext cx="35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en-US" altLang="zh-CN" sz="2000" b="1" dirty="0">
                  <a:latin typeface="Times New Roman" panose="02020603050405020304" pitchFamily="18" charset="0"/>
                </a:rPr>
                <a:t>top</a:t>
              </a:r>
            </a:p>
          </p:txBody>
        </p:sp>
      </p:grpSp>
      <p:grpSp>
        <p:nvGrpSpPr>
          <p:cNvPr id="55328" name="Group 32"/>
          <p:cNvGrpSpPr>
            <a:grpSpLocks/>
          </p:cNvGrpSpPr>
          <p:nvPr/>
        </p:nvGrpSpPr>
        <p:grpSpPr bwMode="auto">
          <a:xfrm>
            <a:off x="3892550" y="2054225"/>
            <a:ext cx="1392238" cy="2432050"/>
            <a:chOff x="1568" y="1378"/>
            <a:chExt cx="1362" cy="1532"/>
          </a:xfrm>
        </p:grpSpPr>
        <p:grpSp>
          <p:nvGrpSpPr>
            <p:cNvPr id="55329" name="Group 33"/>
            <p:cNvGrpSpPr>
              <a:grpSpLocks/>
            </p:cNvGrpSpPr>
            <p:nvPr/>
          </p:nvGrpSpPr>
          <p:grpSpPr bwMode="auto">
            <a:xfrm>
              <a:off x="1568" y="1378"/>
              <a:ext cx="1133" cy="1498"/>
              <a:chOff x="1568" y="1378"/>
              <a:chExt cx="1133" cy="1498"/>
            </a:xfrm>
          </p:grpSpPr>
          <p:sp>
            <p:nvSpPr>
              <p:cNvPr id="55330" name="Rectangle 34"/>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31" name="Line 35"/>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32" name="Line 36"/>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33" name="Line 37"/>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34" name="Line 38"/>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35" name="Line 39"/>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grpSp>
        <p:sp>
          <p:nvSpPr>
            <p:cNvPr id="55336" name="Text Box 40"/>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1</a:t>
              </a:r>
            </a:p>
          </p:txBody>
        </p:sp>
        <p:sp>
          <p:nvSpPr>
            <p:cNvPr id="55337" name="Text Box 41"/>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2</a:t>
              </a:r>
            </a:p>
          </p:txBody>
        </p:sp>
        <p:sp>
          <p:nvSpPr>
            <p:cNvPr id="55338" name="Text Box 42"/>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3</a:t>
              </a:r>
            </a:p>
          </p:txBody>
        </p:sp>
        <p:sp>
          <p:nvSpPr>
            <p:cNvPr id="55339" name="Text Box 43"/>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4</a:t>
              </a:r>
            </a:p>
          </p:txBody>
        </p:sp>
        <p:sp>
          <p:nvSpPr>
            <p:cNvPr id="55340" name="Text Box 44"/>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5</a:t>
              </a:r>
            </a:p>
          </p:txBody>
        </p:sp>
        <p:sp>
          <p:nvSpPr>
            <p:cNvPr id="55341" name="Text Box 45"/>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0</a:t>
              </a:r>
            </a:p>
          </p:txBody>
        </p:sp>
      </p:grpSp>
      <p:sp>
        <p:nvSpPr>
          <p:cNvPr id="55342" name="Text Box 46"/>
          <p:cNvSpPr txBox="1">
            <a:spLocks noChangeArrowheads="1"/>
          </p:cNvSpPr>
          <p:nvPr/>
        </p:nvSpPr>
        <p:spPr bwMode="auto">
          <a:xfrm>
            <a:off x="4108450" y="4364038"/>
            <a:ext cx="796925" cy="45720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zh-CN" sz="2400" b="1">
                <a:latin typeface="Times New Roman" panose="02020603050405020304" pitchFamily="18" charset="0"/>
                <a:ea typeface="楷体_GB2312" pitchFamily="49" charset="-122"/>
              </a:rPr>
              <a:t>进栈</a:t>
            </a:r>
            <a:endParaRPr kumimoji="1" lang="zh-CN" altLang="en-US" sz="2400" b="1">
              <a:latin typeface="Times New Roman" panose="02020603050405020304" pitchFamily="18" charset="0"/>
              <a:ea typeface="楷体_GB2312" pitchFamily="49" charset="-122"/>
            </a:endParaRPr>
          </a:p>
        </p:txBody>
      </p:sp>
      <p:sp>
        <p:nvSpPr>
          <p:cNvPr id="55343" name="Text Box 47"/>
          <p:cNvSpPr txBox="1">
            <a:spLocks noChangeArrowheads="1"/>
          </p:cNvSpPr>
          <p:nvPr/>
        </p:nvSpPr>
        <p:spPr bwMode="auto">
          <a:xfrm>
            <a:off x="4346575" y="3998913"/>
            <a:ext cx="368300"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A</a:t>
            </a:r>
            <a:endParaRPr kumimoji="1" lang="en-US" altLang="zh-CN" sz="2000" b="1">
              <a:latin typeface="Times New Roman" panose="02020603050405020304" pitchFamily="18" charset="0"/>
            </a:endParaRPr>
          </a:p>
        </p:txBody>
      </p:sp>
      <p:grpSp>
        <p:nvGrpSpPr>
          <p:cNvPr id="55344" name="Group 48"/>
          <p:cNvGrpSpPr>
            <a:grpSpLocks/>
          </p:cNvGrpSpPr>
          <p:nvPr/>
        </p:nvGrpSpPr>
        <p:grpSpPr bwMode="auto">
          <a:xfrm>
            <a:off x="6011863" y="1700213"/>
            <a:ext cx="958850" cy="396875"/>
            <a:chOff x="3786" y="1540"/>
            <a:chExt cx="604" cy="250"/>
          </a:xfrm>
        </p:grpSpPr>
        <p:sp>
          <p:nvSpPr>
            <p:cNvPr id="55345" name="Line 49"/>
            <p:cNvSpPr>
              <a:spLocks noChangeShapeType="1"/>
            </p:cNvSpPr>
            <p:nvPr/>
          </p:nvSpPr>
          <p:spPr bwMode="auto">
            <a:xfrm>
              <a:off x="4101" y="1676"/>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46" name="Text Box 50"/>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sp>
        <p:nvSpPr>
          <p:cNvPr id="55347" name="Text Box 51"/>
          <p:cNvSpPr txBox="1">
            <a:spLocks noChangeArrowheads="1"/>
          </p:cNvSpPr>
          <p:nvPr/>
        </p:nvSpPr>
        <p:spPr bwMode="auto">
          <a:xfrm>
            <a:off x="7154863" y="4370388"/>
            <a:ext cx="796925" cy="45720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zh-CN" sz="2400" b="1" dirty="0">
                <a:latin typeface="Times New Roman" panose="02020603050405020304" pitchFamily="18" charset="0"/>
                <a:ea typeface="楷体_GB2312" pitchFamily="49" charset="-122"/>
              </a:rPr>
              <a:t>出栈</a:t>
            </a:r>
            <a:endParaRPr kumimoji="1" lang="zh-CN" altLang="en-US" sz="2400" b="1" dirty="0">
              <a:latin typeface="Times New Roman" panose="02020603050405020304" pitchFamily="18" charset="0"/>
              <a:ea typeface="楷体_GB2312" pitchFamily="49" charset="-122"/>
            </a:endParaRPr>
          </a:p>
        </p:txBody>
      </p:sp>
      <p:sp>
        <p:nvSpPr>
          <p:cNvPr id="55348" name="AutoShape 52"/>
          <p:cNvSpPr>
            <a:spLocks noChangeArrowheads="1"/>
          </p:cNvSpPr>
          <p:nvPr/>
        </p:nvSpPr>
        <p:spPr bwMode="auto">
          <a:xfrm>
            <a:off x="5191125" y="1312863"/>
            <a:ext cx="1089025" cy="647700"/>
          </a:xfrm>
          <a:prstGeom prst="wedgeEllipseCallout">
            <a:avLst>
              <a:gd name="adj1" fmla="val -71884"/>
              <a:gd name="adj2" fmla="val 76838"/>
            </a:avLst>
          </a:prstGeom>
          <a:noFill/>
          <a:ln w="38100">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solidFill>
                  <a:srgbClr val="FF3300"/>
                </a:solidFill>
                <a:latin typeface="Times New Roman" panose="02020603050405020304" pitchFamily="18" charset="0"/>
                <a:ea typeface="楷体_GB2312" pitchFamily="49" charset="-122"/>
              </a:rPr>
              <a:t>栈满</a:t>
            </a:r>
            <a:endParaRPr kumimoji="1" lang="zh-CN" altLang="en-US" sz="2400" b="1">
              <a:latin typeface="Times New Roman" panose="02020603050405020304" pitchFamily="18" charset="0"/>
              <a:ea typeface="楷体_GB2312" pitchFamily="49" charset="-122"/>
            </a:endParaRPr>
          </a:p>
        </p:txBody>
      </p:sp>
      <p:sp>
        <p:nvSpPr>
          <p:cNvPr id="55349" name="Text Box 53"/>
          <p:cNvSpPr txBox="1">
            <a:spLocks noChangeArrowheads="1"/>
          </p:cNvSpPr>
          <p:nvPr/>
        </p:nvSpPr>
        <p:spPr bwMode="auto">
          <a:xfrm>
            <a:off x="4325938" y="3611563"/>
            <a:ext cx="354012"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B</a:t>
            </a:r>
          </a:p>
        </p:txBody>
      </p:sp>
      <p:sp>
        <p:nvSpPr>
          <p:cNvPr id="55350" name="Text Box 54"/>
          <p:cNvSpPr txBox="1">
            <a:spLocks noChangeArrowheads="1"/>
          </p:cNvSpPr>
          <p:nvPr/>
        </p:nvSpPr>
        <p:spPr bwMode="auto">
          <a:xfrm>
            <a:off x="4319588" y="3195638"/>
            <a:ext cx="368300"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C</a:t>
            </a:r>
          </a:p>
        </p:txBody>
      </p:sp>
      <p:sp>
        <p:nvSpPr>
          <p:cNvPr id="55351" name="Text Box 55"/>
          <p:cNvSpPr txBox="1">
            <a:spLocks noChangeArrowheads="1"/>
          </p:cNvSpPr>
          <p:nvPr/>
        </p:nvSpPr>
        <p:spPr bwMode="auto">
          <a:xfrm>
            <a:off x="4325938" y="2779713"/>
            <a:ext cx="368300"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D</a:t>
            </a:r>
          </a:p>
        </p:txBody>
      </p:sp>
      <p:sp>
        <p:nvSpPr>
          <p:cNvPr id="55352" name="Text Box 56"/>
          <p:cNvSpPr txBox="1">
            <a:spLocks noChangeArrowheads="1"/>
          </p:cNvSpPr>
          <p:nvPr/>
        </p:nvSpPr>
        <p:spPr bwMode="auto">
          <a:xfrm>
            <a:off x="4319588" y="2363788"/>
            <a:ext cx="354012"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E</a:t>
            </a:r>
          </a:p>
        </p:txBody>
      </p:sp>
      <p:sp>
        <p:nvSpPr>
          <p:cNvPr id="55353" name="Text Box 57"/>
          <p:cNvSpPr txBox="1">
            <a:spLocks noChangeArrowheads="1"/>
          </p:cNvSpPr>
          <p:nvPr/>
        </p:nvSpPr>
        <p:spPr bwMode="auto">
          <a:xfrm>
            <a:off x="4319588" y="1982788"/>
            <a:ext cx="339725"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F</a:t>
            </a:r>
          </a:p>
        </p:txBody>
      </p:sp>
      <p:sp>
        <p:nvSpPr>
          <p:cNvPr id="55354" name="AutoShape 58"/>
          <p:cNvSpPr>
            <a:spLocks noChangeArrowheads="1"/>
          </p:cNvSpPr>
          <p:nvPr/>
        </p:nvSpPr>
        <p:spPr bwMode="auto">
          <a:xfrm>
            <a:off x="2700338" y="5516563"/>
            <a:ext cx="6362700" cy="1225550"/>
          </a:xfrm>
          <a:prstGeom prst="wedgeRectCallout">
            <a:avLst>
              <a:gd name="adj1" fmla="val -10093"/>
              <a:gd name="adj2" fmla="val -100759"/>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latin typeface="楷体_GB2312" pitchFamily="49" charset="-122"/>
                <a:ea typeface="楷体_GB2312" pitchFamily="49" charset="-122"/>
              </a:rPr>
              <a:t>设数组维数为</a:t>
            </a:r>
            <a:r>
              <a:rPr kumimoji="1" lang="en-US" altLang="zh-CN" sz="2400" b="1">
                <a:latin typeface="楷体_GB2312" pitchFamily="49" charset="-122"/>
                <a:ea typeface="楷体_GB2312" pitchFamily="49" charset="-122"/>
              </a:rPr>
              <a:t>M</a:t>
            </a:r>
          </a:p>
          <a:p>
            <a:r>
              <a:rPr kumimoji="1" lang="en-US" altLang="zh-CN" sz="2400" b="1">
                <a:latin typeface="楷体_GB2312" pitchFamily="49" charset="-122"/>
                <a:ea typeface="楷体_GB2312" pitchFamily="49" charset="-122"/>
              </a:rPr>
              <a:t>top=0,</a:t>
            </a:r>
            <a:r>
              <a:rPr kumimoji="1" lang="zh-CN" altLang="zh-CN" sz="2400" b="1">
                <a:latin typeface="楷体_GB2312" pitchFamily="49" charset="-122"/>
                <a:ea typeface="楷体_GB2312" pitchFamily="49" charset="-122"/>
              </a:rPr>
              <a:t>栈空，此时出栈，则</a:t>
            </a:r>
            <a:r>
              <a:rPr kumimoji="1" lang="zh-CN" altLang="zh-CN" sz="2400" b="1">
                <a:solidFill>
                  <a:srgbClr val="FF0000"/>
                </a:solidFill>
                <a:latin typeface="楷体_GB2312" pitchFamily="49" charset="-122"/>
                <a:ea typeface="楷体_GB2312" pitchFamily="49" charset="-122"/>
              </a:rPr>
              <a:t>下溢</a:t>
            </a:r>
            <a:r>
              <a:rPr kumimoji="1" lang="zh-CN" altLang="zh-CN"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underflow)</a:t>
            </a:r>
          </a:p>
          <a:p>
            <a:r>
              <a:rPr kumimoji="1" lang="en-US" altLang="zh-CN" sz="2400" b="1">
                <a:latin typeface="楷体_GB2312" pitchFamily="49" charset="-122"/>
                <a:ea typeface="楷体_GB2312" pitchFamily="49" charset="-122"/>
              </a:rPr>
              <a:t>top=M,</a:t>
            </a:r>
            <a:r>
              <a:rPr kumimoji="1" lang="zh-CN" altLang="zh-CN" sz="2400" b="1">
                <a:latin typeface="楷体_GB2312" pitchFamily="49" charset="-122"/>
                <a:ea typeface="楷体_GB2312" pitchFamily="49" charset="-122"/>
              </a:rPr>
              <a:t>栈满，此时入栈，则</a:t>
            </a:r>
            <a:r>
              <a:rPr kumimoji="1" lang="zh-CN" altLang="zh-CN" sz="2400" b="1">
                <a:solidFill>
                  <a:srgbClr val="FF0000"/>
                </a:solidFill>
                <a:latin typeface="楷体_GB2312" pitchFamily="49" charset="-122"/>
                <a:ea typeface="楷体_GB2312" pitchFamily="49" charset="-122"/>
              </a:rPr>
              <a:t>上溢</a:t>
            </a:r>
            <a:r>
              <a:rPr kumimoji="1" lang="zh-CN" altLang="zh-CN"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overflow)</a:t>
            </a:r>
          </a:p>
        </p:txBody>
      </p:sp>
      <p:grpSp>
        <p:nvGrpSpPr>
          <p:cNvPr id="55355" name="Group 59"/>
          <p:cNvGrpSpPr>
            <a:grpSpLocks/>
          </p:cNvGrpSpPr>
          <p:nvPr/>
        </p:nvGrpSpPr>
        <p:grpSpPr bwMode="auto">
          <a:xfrm>
            <a:off x="2967038" y="3248025"/>
            <a:ext cx="976312" cy="396875"/>
            <a:chOff x="1579" y="2102"/>
            <a:chExt cx="615" cy="250"/>
          </a:xfrm>
        </p:grpSpPr>
        <p:sp>
          <p:nvSpPr>
            <p:cNvPr id="55356" name="Line 60"/>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57" name="Text Box 61"/>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en-US" altLang="zh-CN" sz="2000" b="1">
                  <a:latin typeface="Times New Roman" panose="02020603050405020304" pitchFamily="18" charset="0"/>
                </a:rPr>
                <a:t>top</a:t>
              </a:r>
            </a:p>
          </p:txBody>
        </p:sp>
      </p:grpSp>
      <p:grpSp>
        <p:nvGrpSpPr>
          <p:cNvPr id="55358" name="Group 62"/>
          <p:cNvGrpSpPr>
            <a:grpSpLocks/>
          </p:cNvGrpSpPr>
          <p:nvPr/>
        </p:nvGrpSpPr>
        <p:grpSpPr bwMode="auto">
          <a:xfrm>
            <a:off x="2967038" y="2852738"/>
            <a:ext cx="976312" cy="396875"/>
            <a:chOff x="1579" y="2057"/>
            <a:chExt cx="615" cy="250"/>
          </a:xfrm>
        </p:grpSpPr>
        <p:sp>
          <p:nvSpPr>
            <p:cNvPr id="55359" name="Line 63"/>
            <p:cNvSpPr>
              <a:spLocks noChangeShapeType="1"/>
            </p:cNvSpPr>
            <p:nvPr/>
          </p:nvSpPr>
          <p:spPr bwMode="auto">
            <a:xfrm>
              <a:off x="1874" y="2193"/>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60" name="Text Box 64"/>
            <p:cNvSpPr txBox="1">
              <a:spLocks noChangeArrowheads="1"/>
            </p:cNvSpPr>
            <p:nvPr/>
          </p:nvSpPr>
          <p:spPr bwMode="auto">
            <a:xfrm>
              <a:off x="1579" y="2057"/>
              <a:ext cx="35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en-US" altLang="zh-CN" sz="2000" b="1" dirty="0">
                  <a:latin typeface="Times New Roman" panose="02020603050405020304" pitchFamily="18" charset="0"/>
                </a:rPr>
                <a:t>top</a:t>
              </a:r>
            </a:p>
          </p:txBody>
        </p:sp>
      </p:grpSp>
      <p:grpSp>
        <p:nvGrpSpPr>
          <p:cNvPr id="55361" name="Group 65"/>
          <p:cNvGrpSpPr>
            <a:grpSpLocks/>
          </p:cNvGrpSpPr>
          <p:nvPr/>
        </p:nvGrpSpPr>
        <p:grpSpPr bwMode="auto">
          <a:xfrm>
            <a:off x="2916238" y="2492375"/>
            <a:ext cx="1008062" cy="396875"/>
            <a:chOff x="1579" y="2102"/>
            <a:chExt cx="635" cy="250"/>
          </a:xfrm>
        </p:grpSpPr>
        <p:sp>
          <p:nvSpPr>
            <p:cNvPr id="55362" name="Line 66"/>
            <p:cNvSpPr>
              <a:spLocks noChangeShapeType="1"/>
            </p:cNvSpPr>
            <p:nvPr/>
          </p:nvSpPr>
          <p:spPr bwMode="auto">
            <a:xfrm>
              <a:off x="189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63" name="Text Box 67"/>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en-US" altLang="zh-CN" sz="2000" b="1">
                  <a:latin typeface="Times New Roman" panose="02020603050405020304" pitchFamily="18" charset="0"/>
                </a:rPr>
                <a:t>top</a:t>
              </a:r>
            </a:p>
          </p:txBody>
        </p:sp>
      </p:grpSp>
      <p:grpSp>
        <p:nvGrpSpPr>
          <p:cNvPr id="55364" name="Group 68"/>
          <p:cNvGrpSpPr>
            <a:grpSpLocks/>
          </p:cNvGrpSpPr>
          <p:nvPr/>
        </p:nvGrpSpPr>
        <p:grpSpPr bwMode="auto">
          <a:xfrm>
            <a:off x="2954338" y="2060575"/>
            <a:ext cx="976312" cy="396875"/>
            <a:chOff x="1579" y="2102"/>
            <a:chExt cx="615" cy="250"/>
          </a:xfrm>
        </p:grpSpPr>
        <p:sp>
          <p:nvSpPr>
            <p:cNvPr id="55365" name="Line 69"/>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66" name="Text Box 70"/>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en-US" altLang="zh-CN" sz="2000" b="1">
                  <a:latin typeface="Times New Roman" panose="02020603050405020304" pitchFamily="18" charset="0"/>
                </a:rPr>
                <a:t>top</a:t>
              </a:r>
            </a:p>
          </p:txBody>
        </p:sp>
      </p:grpSp>
      <p:grpSp>
        <p:nvGrpSpPr>
          <p:cNvPr id="55367" name="Group 71"/>
          <p:cNvGrpSpPr>
            <a:grpSpLocks/>
          </p:cNvGrpSpPr>
          <p:nvPr/>
        </p:nvGrpSpPr>
        <p:grpSpPr bwMode="auto">
          <a:xfrm>
            <a:off x="2954338" y="1773238"/>
            <a:ext cx="976312" cy="396875"/>
            <a:chOff x="1579" y="2102"/>
            <a:chExt cx="615" cy="250"/>
          </a:xfrm>
        </p:grpSpPr>
        <p:sp>
          <p:nvSpPr>
            <p:cNvPr id="55368" name="Line 72"/>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69" name="Text Box 73"/>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en-US" altLang="zh-CN" sz="2000" b="1">
                  <a:latin typeface="Times New Roman" panose="02020603050405020304" pitchFamily="18" charset="0"/>
                </a:rPr>
                <a:t>top</a:t>
              </a:r>
            </a:p>
          </p:txBody>
        </p:sp>
      </p:grpSp>
      <p:grpSp>
        <p:nvGrpSpPr>
          <p:cNvPr id="55370" name="Group 74"/>
          <p:cNvGrpSpPr>
            <a:grpSpLocks/>
          </p:cNvGrpSpPr>
          <p:nvPr/>
        </p:nvGrpSpPr>
        <p:grpSpPr bwMode="auto">
          <a:xfrm>
            <a:off x="6940550" y="2022475"/>
            <a:ext cx="1392238" cy="2432050"/>
            <a:chOff x="4368" y="1056"/>
            <a:chExt cx="877" cy="1532"/>
          </a:xfrm>
        </p:grpSpPr>
        <p:grpSp>
          <p:nvGrpSpPr>
            <p:cNvPr id="55371" name="Group 75"/>
            <p:cNvGrpSpPr>
              <a:grpSpLocks/>
            </p:cNvGrpSpPr>
            <p:nvPr/>
          </p:nvGrpSpPr>
          <p:grpSpPr bwMode="auto">
            <a:xfrm>
              <a:off x="4368" y="1056"/>
              <a:ext cx="877" cy="1532"/>
              <a:chOff x="1568" y="1378"/>
              <a:chExt cx="1362" cy="1532"/>
            </a:xfrm>
          </p:grpSpPr>
          <p:grpSp>
            <p:nvGrpSpPr>
              <p:cNvPr id="55372" name="Group 76"/>
              <p:cNvGrpSpPr>
                <a:grpSpLocks/>
              </p:cNvGrpSpPr>
              <p:nvPr/>
            </p:nvGrpSpPr>
            <p:grpSpPr bwMode="auto">
              <a:xfrm>
                <a:off x="1568" y="1378"/>
                <a:ext cx="1133" cy="1498"/>
                <a:chOff x="1568" y="1378"/>
                <a:chExt cx="1133" cy="1498"/>
              </a:xfrm>
            </p:grpSpPr>
            <p:sp>
              <p:nvSpPr>
                <p:cNvPr id="55373" name="Rectangle 77"/>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74" name="Line 78"/>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75" name="Line 79"/>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76" name="Line 80"/>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77" name="Line 81"/>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378" name="Line 82"/>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grpSp>
          <p:sp>
            <p:nvSpPr>
              <p:cNvPr id="55379" name="Text Box 83"/>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1</a:t>
                </a:r>
              </a:p>
            </p:txBody>
          </p:sp>
          <p:sp>
            <p:nvSpPr>
              <p:cNvPr id="55380" name="Text Box 84"/>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2</a:t>
                </a:r>
              </a:p>
            </p:txBody>
          </p:sp>
          <p:sp>
            <p:nvSpPr>
              <p:cNvPr id="55381" name="Text Box 85"/>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3</a:t>
                </a:r>
              </a:p>
            </p:txBody>
          </p:sp>
          <p:sp>
            <p:nvSpPr>
              <p:cNvPr id="55382" name="Text Box 86"/>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4</a:t>
                </a:r>
              </a:p>
            </p:txBody>
          </p:sp>
          <p:sp>
            <p:nvSpPr>
              <p:cNvPr id="55383" name="Text Box 87"/>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5</a:t>
                </a:r>
              </a:p>
            </p:txBody>
          </p:sp>
          <p:sp>
            <p:nvSpPr>
              <p:cNvPr id="55384" name="Text Box 88"/>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0</a:t>
                </a:r>
              </a:p>
            </p:txBody>
          </p:sp>
        </p:grpSp>
        <p:sp>
          <p:nvSpPr>
            <p:cNvPr id="55385" name="Text Box 89"/>
            <p:cNvSpPr txBox="1">
              <a:spLocks noChangeArrowheads="1"/>
            </p:cNvSpPr>
            <p:nvPr/>
          </p:nvSpPr>
          <p:spPr bwMode="auto">
            <a:xfrm>
              <a:off x="4623" y="2335"/>
              <a:ext cx="232"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A</a:t>
              </a:r>
            </a:p>
          </p:txBody>
        </p:sp>
        <p:sp>
          <p:nvSpPr>
            <p:cNvPr id="55386" name="Text Box 90"/>
            <p:cNvSpPr txBox="1">
              <a:spLocks noChangeArrowheads="1"/>
            </p:cNvSpPr>
            <p:nvPr/>
          </p:nvSpPr>
          <p:spPr bwMode="auto">
            <a:xfrm>
              <a:off x="4623" y="2072"/>
              <a:ext cx="223"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B</a:t>
              </a:r>
            </a:p>
          </p:txBody>
        </p:sp>
        <p:sp>
          <p:nvSpPr>
            <p:cNvPr id="55387" name="Text Box 91"/>
            <p:cNvSpPr txBox="1">
              <a:spLocks noChangeArrowheads="1"/>
            </p:cNvSpPr>
            <p:nvPr/>
          </p:nvSpPr>
          <p:spPr bwMode="auto">
            <a:xfrm>
              <a:off x="4619" y="1810"/>
              <a:ext cx="232"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C</a:t>
              </a:r>
            </a:p>
          </p:txBody>
        </p:sp>
        <p:sp>
          <p:nvSpPr>
            <p:cNvPr id="55388" name="Text Box 92"/>
            <p:cNvSpPr txBox="1">
              <a:spLocks noChangeArrowheads="1"/>
            </p:cNvSpPr>
            <p:nvPr/>
          </p:nvSpPr>
          <p:spPr bwMode="auto">
            <a:xfrm>
              <a:off x="4623" y="1584"/>
              <a:ext cx="232"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D</a:t>
              </a:r>
            </a:p>
          </p:txBody>
        </p:sp>
        <p:sp>
          <p:nvSpPr>
            <p:cNvPr id="55389" name="Text Box 93"/>
            <p:cNvSpPr txBox="1">
              <a:spLocks noChangeArrowheads="1"/>
            </p:cNvSpPr>
            <p:nvPr/>
          </p:nvSpPr>
          <p:spPr bwMode="auto">
            <a:xfrm>
              <a:off x="4623" y="1321"/>
              <a:ext cx="223"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E</a:t>
              </a:r>
            </a:p>
          </p:txBody>
        </p:sp>
        <p:sp>
          <p:nvSpPr>
            <p:cNvPr id="55390" name="Text Box 94"/>
            <p:cNvSpPr txBox="1">
              <a:spLocks noChangeArrowheads="1"/>
            </p:cNvSpPr>
            <p:nvPr/>
          </p:nvSpPr>
          <p:spPr bwMode="auto">
            <a:xfrm>
              <a:off x="4628" y="1059"/>
              <a:ext cx="214"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66FF"/>
                  </a:solidFill>
                  <a:latin typeface="Times New Roman" panose="02020603050405020304" pitchFamily="18" charset="0"/>
                </a:rPr>
                <a:t>F</a:t>
              </a:r>
            </a:p>
          </p:txBody>
        </p:sp>
      </p:grpSp>
      <p:grpSp>
        <p:nvGrpSpPr>
          <p:cNvPr id="55391" name="Group 95"/>
          <p:cNvGrpSpPr>
            <a:grpSpLocks/>
          </p:cNvGrpSpPr>
          <p:nvPr/>
        </p:nvGrpSpPr>
        <p:grpSpPr bwMode="auto">
          <a:xfrm>
            <a:off x="6011863" y="2060575"/>
            <a:ext cx="958850" cy="396875"/>
            <a:chOff x="3786" y="1540"/>
            <a:chExt cx="604" cy="250"/>
          </a:xfrm>
        </p:grpSpPr>
        <p:sp>
          <p:nvSpPr>
            <p:cNvPr id="55392" name="Line 96"/>
            <p:cNvSpPr>
              <a:spLocks noChangeShapeType="1"/>
            </p:cNvSpPr>
            <p:nvPr/>
          </p:nvSpPr>
          <p:spPr bwMode="auto">
            <a:xfrm>
              <a:off x="4101" y="163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93" name="Text Box 97"/>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grpSp>
        <p:nvGrpSpPr>
          <p:cNvPr id="55394" name="Group 98"/>
          <p:cNvGrpSpPr>
            <a:grpSpLocks/>
          </p:cNvGrpSpPr>
          <p:nvPr/>
        </p:nvGrpSpPr>
        <p:grpSpPr bwMode="auto">
          <a:xfrm>
            <a:off x="6011863" y="2852738"/>
            <a:ext cx="958850" cy="396875"/>
            <a:chOff x="3786" y="1540"/>
            <a:chExt cx="604" cy="250"/>
          </a:xfrm>
        </p:grpSpPr>
        <p:sp>
          <p:nvSpPr>
            <p:cNvPr id="55395" name="Line 99"/>
            <p:cNvSpPr>
              <a:spLocks noChangeShapeType="1"/>
            </p:cNvSpPr>
            <p:nvPr/>
          </p:nvSpPr>
          <p:spPr bwMode="auto">
            <a:xfrm>
              <a:off x="4101" y="1676"/>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96" name="Text Box 100"/>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grpSp>
        <p:nvGrpSpPr>
          <p:cNvPr id="55397" name="Group 101"/>
          <p:cNvGrpSpPr>
            <a:grpSpLocks/>
          </p:cNvGrpSpPr>
          <p:nvPr/>
        </p:nvGrpSpPr>
        <p:grpSpPr bwMode="auto">
          <a:xfrm>
            <a:off x="6011863" y="3213100"/>
            <a:ext cx="958850" cy="396875"/>
            <a:chOff x="3786" y="1540"/>
            <a:chExt cx="604" cy="250"/>
          </a:xfrm>
        </p:grpSpPr>
        <p:sp>
          <p:nvSpPr>
            <p:cNvPr id="55398" name="Line 102"/>
            <p:cNvSpPr>
              <a:spLocks noChangeShapeType="1"/>
            </p:cNvSpPr>
            <p:nvPr/>
          </p:nvSpPr>
          <p:spPr bwMode="auto">
            <a:xfrm>
              <a:off x="4101" y="1676"/>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399" name="Text Box 103"/>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grpSp>
        <p:nvGrpSpPr>
          <p:cNvPr id="55400" name="Group 104"/>
          <p:cNvGrpSpPr>
            <a:grpSpLocks/>
          </p:cNvGrpSpPr>
          <p:nvPr/>
        </p:nvGrpSpPr>
        <p:grpSpPr bwMode="auto">
          <a:xfrm>
            <a:off x="6011863" y="3608388"/>
            <a:ext cx="958850" cy="396875"/>
            <a:chOff x="3786" y="1540"/>
            <a:chExt cx="604" cy="250"/>
          </a:xfrm>
        </p:grpSpPr>
        <p:sp>
          <p:nvSpPr>
            <p:cNvPr id="55401" name="Line 105"/>
            <p:cNvSpPr>
              <a:spLocks noChangeShapeType="1"/>
            </p:cNvSpPr>
            <p:nvPr/>
          </p:nvSpPr>
          <p:spPr bwMode="auto">
            <a:xfrm>
              <a:off x="4101" y="1654"/>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402" name="Text Box 106"/>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grpSp>
        <p:nvGrpSpPr>
          <p:cNvPr id="55403" name="Group 107"/>
          <p:cNvGrpSpPr>
            <a:grpSpLocks/>
          </p:cNvGrpSpPr>
          <p:nvPr/>
        </p:nvGrpSpPr>
        <p:grpSpPr bwMode="auto">
          <a:xfrm>
            <a:off x="6011863" y="2455863"/>
            <a:ext cx="958850" cy="396875"/>
            <a:chOff x="3786" y="1540"/>
            <a:chExt cx="604" cy="250"/>
          </a:xfrm>
        </p:grpSpPr>
        <p:sp>
          <p:nvSpPr>
            <p:cNvPr id="55404" name="Line 108"/>
            <p:cNvSpPr>
              <a:spLocks noChangeShapeType="1"/>
            </p:cNvSpPr>
            <p:nvPr/>
          </p:nvSpPr>
          <p:spPr bwMode="auto">
            <a:xfrm>
              <a:off x="4101" y="1654"/>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405" name="Text Box 109"/>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grpSp>
        <p:nvGrpSpPr>
          <p:cNvPr id="55406" name="Group 110"/>
          <p:cNvGrpSpPr>
            <a:grpSpLocks/>
          </p:cNvGrpSpPr>
          <p:nvPr/>
        </p:nvGrpSpPr>
        <p:grpSpPr bwMode="auto">
          <a:xfrm>
            <a:off x="6011863" y="4076700"/>
            <a:ext cx="958850" cy="396875"/>
            <a:chOff x="3786" y="1540"/>
            <a:chExt cx="604" cy="250"/>
          </a:xfrm>
        </p:grpSpPr>
        <p:sp>
          <p:nvSpPr>
            <p:cNvPr id="55407" name="Line 111"/>
            <p:cNvSpPr>
              <a:spLocks noChangeShapeType="1"/>
            </p:cNvSpPr>
            <p:nvPr/>
          </p:nvSpPr>
          <p:spPr bwMode="auto">
            <a:xfrm>
              <a:off x="4101" y="1676"/>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408" name="Text Box 112"/>
            <p:cNvSpPr txBox="1">
              <a:spLocks noChangeArrowheads="1"/>
            </p:cNvSpPr>
            <p:nvPr/>
          </p:nvSpPr>
          <p:spPr bwMode="auto">
            <a:xfrm>
              <a:off x="3786" y="1540"/>
              <a:ext cx="338"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top</a:t>
              </a:r>
            </a:p>
          </p:txBody>
        </p:sp>
      </p:grpSp>
      <p:sp>
        <p:nvSpPr>
          <p:cNvPr id="55409" name="Rectangle 113"/>
          <p:cNvSpPr>
            <a:spLocks noChangeArrowheads="1"/>
          </p:cNvSpPr>
          <p:nvPr/>
        </p:nvSpPr>
        <p:spPr bwMode="auto">
          <a:xfrm>
            <a:off x="6635750" y="974725"/>
            <a:ext cx="914400" cy="45720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5410" name="Rectangle 114"/>
          <p:cNvSpPr>
            <a:spLocks noChangeArrowheads="1"/>
          </p:cNvSpPr>
          <p:nvPr/>
        </p:nvSpPr>
        <p:spPr bwMode="auto">
          <a:xfrm>
            <a:off x="7188200" y="2060575"/>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411" name="Rectangle 115"/>
          <p:cNvSpPr>
            <a:spLocks noChangeArrowheads="1"/>
          </p:cNvSpPr>
          <p:nvPr/>
        </p:nvSpPr>
        <p:spPr bwMode="auto">
          <a:xfrm>
            <a:off x="7188200" y="2479675"/>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412" name="Rectangle 116"/>
          <p:cNvSpPr>
            <a:spLocks noChangeArrowheads="1"/>
          </p:cNvSpPr>
          <p:nvPr/>
        </p:nvSpPr>
        <p:spPr bwMode="auto">
          <a:xfrm>
            <a:off x="7188200" y="2898775"/>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413" name="Rectangle 117"/>
          <p:cNvSpPr>
            <a:spLocks noChangeArrowheads="1"/>
          </p:cNvSpPr>
          <p:nvPr/>
        </p:nvSpPr>
        <p:spPr bwMode="auto">
          <a:xfrm>
            <a:off x="7188200" y="3260725"/>
            <a:ext cx="687388" cy="306388"/>
          </a:xfrm>
          <a:prstGeom prst="rect">
            <a:avLst/>
          </a:prstGeom>
          <a:solidFill>
            <a:srgbClr val="FFE6C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414" name="Rectangle 118"/>
          <p:cNvSpPr>
            <a:spLocks noChangeArrowheads="1"/>
          </p:cNvSpPr>
          <p:nvPr/>
        </p:nvSpPr>
        <p:spPr bwMode="auto">
          <a:xfrm>
            <a:off x="7207250" y="3641725"/>
            <a:ext cx="687388" cy="306388"/>
          </a:xfrm>
          <a:prstGeom prst="rect">
            <a:avLst/>
          </a:prstGeom>
          <a:solidFill>
            <a:srgbClr val="FFE6C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415" name="Rectangle 119"/>
          <p:cNvSpPr>
            <a:spLocks noChangeArrowheads="1"/>
          </p:cNvSpPr>
          <p:nvPr/>
        </p:nvSpPr>
        <p:spPr bwMode="auto">
          <a:xfrm>
            <a:off x="7188200" y="4098925"/>
            <a:ext cx="687388" cy="306388"/>
          </a:xfrm>
          <a:prstGeom prst="rect">
            <a:avLst/>
          </a:prstGeom>
          <a:solidFill>
            <a:srgbClr val="FFE6C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5416" name="AutoShape 120"/>
          <p:cNvSpPr>
            <a:spLocks noChangeArrowheads="1"/>
          </p:cNvSpPr>
          <p:nvPr/>
        </p:nvSpPr>
        <p:spPr bwMode="auto">
          <a:xfrm>
            <a:off x="8054975" y="1341438"/>
            <a:ext cx="1089025" cy="647700"/>
          </a:xfrm>
          <a:prstGeom prst="wedgeEllipseCallout">
            <a:avLst>
              <a:gd name="adj1" fmla="val -55722"/>
              <a:gd name="adj2" fmla="val 73444"/>
            </a:avLst>
          </a:prstGeom>
          <a:noFill/>
          <a:ln w="38100">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solidFill>
                  <a:srgbClr val="FF0000"/>
                </a:solidFill>
                <a:latin typeface="Times New Roman" panose="02020603050405020304" pitchFamily="18" charset="0"/>
                <a:ea typeface="楷体_GB2312" pitchFamily="49" charset="-122"/>
              </a:rPr>
              <a:t>栈空</a:t>
            </a:r>
          </a:p>
        </p:txBody>
      </p:sp>
      <p:sp>
        <p:nvSpPr>
          <p:cNvPr id="116" name="Rectangle 2"/>
          <p:cNvSpPr>
            <a:spLocks noGrp="1" noChangeArrowheads="1"/>
          </p:cNvSpPr>
          <p:nvPr>
            <p:ph type="title"/>
          </p:nvPr>
        </p:nvSpPr>
        <p:spPr>
          <a:xfrm>
            <a:off x="1426442" y="481812"/>
            <a:ext cx="3858346"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示意图</a:t>
            </a:r>
            <a:endParaRPr lang="zh-CN" altLang="en-US" sz="4400" dirty="0"/>
          </a:p>
        </p:txBody>
      </p:sp>
    </p:spTree>
    <p:extLst>
      <p:ext uri="{BB962C8B-B14F-4D97-AF65-F5344CB8AC3E}">
        <p14:creationId xmlns:p14="http://schemas.microsoft.com/office/powerpoint/2010/main" xmlns="" val="16720412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5306"/>
                                        </p:tgtEl>
                                        <p:attrNameLst>
                                          <p:attrName>style.visibility</p:attrName>
                                        </p:attrNameLst>
                                      </p:cBhvr>
                                      <p:to>
                                        <p:strVal val="visible"/>
                                      </p:to>
                                    </p:set>
                                    <p:animEffect transition="in" filter="box(out)">
                                      <p:cBhvr>
                                        <p:cTn id="7" dur="500"/>
                                        <p:tgtEl>
                                          <p:spTgt spid="553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5324"/>
                                        </p:tgtEl>
                                        <p:attrNameLst>
                                          <p:attrName>style.visibility</p:attrName>
                                        </p:attrNameLst>
                                      </p:cBhvr>
                                      <p:to>
                                        <p:strVal val="visible"/>
                                      </p:to>
                                    </p:set>
                                    <p:anim calcmode="lin" valueType="num">
                                      <p:cBhvr additive="base">
                                        <p:cTn id="12" dur="500" fill="hold"/>
                                        <p:tgtEl>
                                          <p:spTgt spid="55324"/>
                                        </p:tgtEl>
                                        <p:attrNameLst>
                                          <p:attrName>ppt_x</p:attrName>
                                        </p:attrNameLst>
                                      </p:cBhvr>
                                      <p:tavLst>
                                        <p:tav tm="0">
                                          <p:val>
                                            <p:strVal val="0-#ppt_w/2"/>
                                          </p:val>
                                        </p:tav>
                                        <p:tav tm="100000">
                                          <p:val>
                                            <p:strVal val="#ppt_x"/>
                                          </p:val>
                                        </p:tav>
                                      </p:tavLst>
                                    </p:anim>
                                    <p:anim calcmode="lin" valueType="num">
                                      <p:cBhvr additive="base">
                                        <p:cTn id="13" dur="500" fill="hold"/>
                                        <p:tgtEl>
                                          <p:spTgt spid="553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55328"/>
                                        </p:tgtEl>
                                        <p:attrNameLst>
                                          <p:attrName>style.visibility</p:attrName>
                                        </p:attrNameLst>
                                      </p:cBhvr>
                                      <p:to>
                                        <p:strVal val="visible"/>
                                      </p:to>
                                    </p:set>
                                    <p:animEffect transition="in" filter="box(out)">
                                      <p:cBhvr>
                                        <p:cTn id="18" dur="500"/>
                                        <p:tgtEl>
                                          <p:spTgt spid="5532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5342">
                                            <p:txEl>
                                              <p:pRg st="0" end="0"/>
                                            </p:txEl>
                                          </p:spTgt>
                                        </p:tgtEl>
                                        <p:attrNameLst>
                                          <p:attrName>style.visibility</p:attrName>
                                        </p:attrNameLst>
                                      </p:cBhvr>
                                      <p:to>
                                        <p:strVal val="visible"/>
                                      </p:to>
                                    </p:set>
                                    <p:animEffect transition="in" filter="box(out)">
                                      <p:cBhvr>
                                        <p:cTn id="23" dur="500"/>
                                        <p:tgtEl>
                                          <p:spTgt spid="55342">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55343"/>
                                        </p:tgtEl>
                                        <p:attrNameLst>
                                          <p:attrName>style.visibility</p:attrName>
                                        </p:attrNameLst>
                                      </p:cBhvr>
                                      <p:to>
                                        <p:strVal val="visible"/>
                                      </p:to>
                                    </p:set>
                                    <p:anim calcmode="lin" valueType="num">
                                      <p:cBhvr additive="base">
                                        <p:cTn id="28" dur="500" fill="hold"/>
                                        <p:tgtEl>
                                          <p:spTgt spid="55343"/>
                                        </p:tgtEl>
                                        <p:attrNameLst>
                                          <p:attrName>ppt_x</p:attrName>
                                        </p:attrNameLst>
                                      </p:cBhvr>
                                      <p:tavLst>
                                        <p:tav tm="0">
                                          <p:val>
                                            <p:strVal val="#ppt_x"/>
                                          </p:val>
                                        </p:tav>
                                        <p:tav tm="100000">
                                          <p:val>
                                            <p:strVal val="#ppt_x"/>
                                          </p:val>
                                        </p:tav>
                                      </p:tavLst>
                                    </p:anim>
                                    <p:anim calcmode="lin" valueType="num">
                                      <p:cBhvr additive="base">
                                        <p:cTn id="29" dur="500" fill="hold"/>
                                        <p:tgtEl>
                                          <p:spTgt spid="5534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30" fill="hold" nodeType="afterGroup">
                            <p:stCondLst>
                              <p:cond delay="500"/>
                            </p:stCondLst>
                            <p:childTnLst>
                              <p:par>
                                <p:cTn id="31" presetID="4" presetClass="entr" presetSubtype="32" fill="hold" nodeType="afterEffect">
                                  <p:stCondLst>
                                    <p:cond delay="0"/>
                                  </p:stCondLst>
                                  <p:childTnLst>
                                    <p:set>
                                      <p:cBhvr>
                                        <p:cTn id="32" dur="1" fill="hold">
                                          <p:stCondLst>
                                            <p:cond delay="0"/>
                                          </p:stCondLst>
                                        </p:cTn>
                                        <p:tgtEl>
                                          <p:spTgt spid="55325"/>
                                        </p:tgtEl>
                                        <p:attrNameLst>
                                          <p:attrName>style.visibility</p:attrName>
                                        </p:attrNameLst>
                                      </p:cBhvr>
                                      <p:to>
                                        <p:strVal val="visible"/>
                                      </p:to>
                                    </p:set>
                                    <p:animEffect transition="in" filter="box(out)">
                                      <p:cBhvr>
                                        <p:cTn id="33" dur="500"/>
                                        <p:tgtEl>
                                          <p:spTgt spid="55325"/>
                                        </p:tgtEl>
                                      </p:cBhvr>
                                    </p:animEffect>
                                  </p:childTnLst>
                                  <p:subTnLst>
                                    <p:set>
                                      <p:cBhvr override="childStyle">
                                        <p:cTn dur="1" fill="hold" display="0" masterRel="nextClick" afterEffect="1"/>
                                        <p:tgtEl>
                                          <p:spTgt spid="55325"/>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55349"/>
                                        </p:tgtEl>
                                        <p:attrNameLst>
                                          <p:attrName>style.visibility</p:attrName>
                                        </p:attrNameLst>
                                      </p:cBhvr>
                                      <p:to>
                                        <p:strVal val="visible"/>
                                      </p:to>
                                    </p:set>
                                    <p:anim calcmode="lin" valueType="num">
                                      <p:cBhvr additive="base">
                                        <p:cTn id="38" dur="500" fill="hold"/>
                                        <p:tgtEl>
                                          <p:spTgt spid="55349"/>
                                        </p:tgtEl>
                                        <p:attrNameLst>
                                          <p:attrName>ppt_x</p:attrName>
                                        </p:attrNameLst>
                                      </p:cBhvr>
                                      <p:tavLst>
                                        <p:tav tm="0">
                                          <p:val>
                                            <p:strVal val="#ppt_x"/>
                                          </p:val>
                                        </p:tav>
                                        <p:tav tm="100000">
                                          <p:val>
                                            <p:strVal val="#ppt_x"/>
                                          </p:val>
                                        </p:tav>
                                      </p:tavLst>
                                    </p:anim>
                                    <p:anim calcmode="lin" valueType="num">
                                      <p:cBhvr additive="base">
                                        <p:cTn id="39" dur="500" fill="hold"/>
                                        <p:tgtEl>
                                          <p:spTgt spid="55349"/>
                                        </p:tgtEl>
                                        <p:attrNameLst>
                                          <p:attrName>ppt_y</p:attrName>
                                        </p:attrNameLst>
                                      </p:cBhvr>
                                      <p:tavLst>
                                        <p:tav tm="0">
                                          <p:val>
                                            <p:strVal val="0-#ppt_h/2"/>
                                          </p:val>
                                        </p:tav>
                                        <p:tav tm="100000">
                                          <p:val>
                                            <p:strVal val="#ppt_y"/>
                                          </p:val>
                                        </p:tav>
                                      </p:tavLst>
                                    </p:anim>
                                  </p:childTnLst>
                                </p:cTn>
                              </p:par>
                            </p:childTnLst>
                          </p:cTn>
                        </p:par>
                        <p:par>
                          <p:cTn id="40" fill="hold" nodeType="afterGroup">
                            <p:stCondLst>
                              <p:cond delay="500"/>
                            </p:stCondLst>
                            <p:childTnLst>
                              <p:par>
                                <p:cTn id="41" presetID="4" presetClass="entr" presetSubtype="32" fill="hold" nodeType="afterEffect">
                                  <p:stCondLst>
                                    <p:cond delay="0"/>
                                  </p:stCondLst>
                                  <p:childTnLst>
                                    <p:set>
                                      <p:cBhvr>
                                        <p:cTn id="42" dur="1" fill="hold">
                                          <p:stCondLst>
                                            <p:cond delay="0"/>
                                          </p:stCondLst>
                                        </p:cTn>
                                        <p:tgtEl>
                                          <p:spTgt spid="55355"/>
                                        </p:tgtEl>
                                        <p:attrNameLst>
                                          <p:attrName>style.visibility</p:attrName>
                                        </p:attrNameLst>
                                      </p:cBhvr>
                                      <p:to>
                                        <p:strVal val="visible"/>
                                      </p:to>
                                    </p:set>
                                    <p:animEffect transition="in" filter="box(out)">
                                      <p:cBhvr>
                                        <p:cTn id="43" dur="500"/>
                                        <p:tgtEl>
                                          <p:spTgt spid="55355"/>
                                        </p:tgtEl>
                                      </p:cBhvr>
                                    </p:animEffect>
                                  </p:childTnLst>
                                  <p:subTnLst>
                                    <p:set>
                                      <p:cBhvr override="childStyle">
                                        <p:cTn dur="1" fill="hold" display="0" masterRel="nextClick" afterEffect="1"/>
                                        <p:tgtEl>
                                          <p:spTgt spid="55355"/>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55350"/>
                                        </p:tgtEl>
                                        <p:attrNameLst>
                                          <p:attrName>style.visibility</p:attrName>
                                        </p:attrNameLst>
                                      </p:cBhvr>
                                      <p:to>
                                        <p:strVal val="visible"/>
                                      </p:to>
                                    </p:set>
                                    <p:anim calcmode="lin" valueType="num">
                                      <p:cBhvr additive="base">
                                        <p:cTn id="48" dur="500" fill="hold"/>
                                        <p:tgtEl>
                                          <p:spTgt spid="55350"/>
                                        </p:tgtEl>
                                        <p:attrNameLst>
                                          <p:attrName>ppt_x</p:attrName>
                                        </p:attrNameLst>
                                      </p:cBhvr>
                                      <p:tavLst>
                                        <p:tav tm="0">
                                          <p:val>
                                            <p:strVal val="#ppt_x"/>
                                          </p:val>
                                        </p:tav>
                                        <p:tav tm="100000">
                                          <p:val>
                                            <p:strVal val="#ppt_x"/>
                                          </p:val>
                                        </p:tav>
                                      </p:tavLst>
                                    </p:anim>
                                    <p:anim calcmode="lin" valueType="num">
                                      <p:cBhvr additive="base">
                                        <p:cTn id="49" dur="500" fill="hold"/>
                                        <p:tgtEl>
                                          <p:spTgt spid="55350"/>
                                        </p:tgtEl>
                                        <p:attrNameLst>
                                          <p:attrName>ppt_y</p:attrName>
                                        </p:attrNameLst>
                                      </p:cBhvr>
                                      <p:tavLst>
                                        <p:tav tm="0">
                                          <p:val>
                                            <p:strVal val="0-#ppt_h/2"/>
                                          </p:val>
                                        </p:tav>
                                        <p:tav tm="100000">
                                          <p:val>
                                            <p:strVal val="#ppt_y"/>
                                          </p:val>
                                        </p:tav>
                                      </p:tavLst>
                                    </p:anim>
                                  </p:childTnLst>
                                </p:cTn>
                              </p:par>
                            </p:childTnLst>
                          </p:cTn>
                        </p:par>
                        <p:par>
                          <p:cTn id="50" fill="hold" nodeType="afterGroup">
                            <p:stCondLst>
                              <p:cond delay="500"/>
                            </p:stCondLst>
                            <p:childTnLst>
                              <p:par>
                                <p:cTn id="51" presetID="4" presetClass="entr" presetSubtype="32" fill="hold" nodeType="afterEffect">
                                  <p:stCondLst>
                                    <p:cond delay="0"/>
                                  </p:stCondLst>
                                  <p:childTnLst>
                                    <p:set>
                                      <p:cBhvr>
                                        <p:cTn id="52" dur="1" fill="hold">
                                          <p:stCondLst>
                                            <p:cond delay="0"/>
                                          </p:stCondLst>
                                        </p:cTn>
                                        <p:tgtEl>
                                          <p:spTgt spid="55358"/>
                                        </p:tgtEl>
                                        <p:attrNameLst>
                                          <p:attrName>style.visibility</p:attrName>
                                        </p:attrNameLst>
                                      </p:cBhvr>
                                      <p:to>
                                        <p:strVal val="visible"/>
                                      </p:to>
                                    </p:set>
                                    <p:animEffect transition="in" filter="box(out)">
                                      <p:cBhvr>
                                        <p:cTn id="53" dur="500"/>
                                        <p:tgtEl>
                                          <p:spTgt spid="55358"/>
                                        </p:tgtEl>
                                      </p:cBhvr>
                                    </p:animEffect>
                                  </p:childTnLst>
                                  <p:subTnLst>
                                    <p:set>
                                      <p:cBhvr override="childStyle">
                                        <p:cTn dur="1" fill="hold" display="0" masterRel="nextClick" afterEffect="1"/>
                                        <p:tgtEl>
                                          <p:spTgt spid="55358"/>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55351"/>
                                        </p:tgtEl>
                                        <p:attrNameLst>
                                          <p:attrName>style.visibility</p:attrName>
                                        </p:attrNameLst>
                                      </p:cBhvr>
                                      <p:to>
                                        <p:strVal val="visible"/>
                                      </p:to>
                                    </p:set>
                                    <p:anim calcmode="lin" valueType="num">
                                      <p:cBhvr additive="base">
                                        <p:cTn id="58" dur="500" fill="hold"/>
                                        <p:tgtEl>
                                          <p:spTgt spid="55351"/>
                                        </p:tgtEl>
                                        <p:attrNameLst>
                                          <p:attrName>ppt_x</p:attrName>
                                        </p:attrNameLst>
                                      </p:cBhvr>
                                      <p:tavLst>
                                        <p:tav tm="0">
                                          <p:val>
                                            <p:strVal val="#ppt_x"/>
                                          </p:val>
                                        </p:tav>
                                        <p:tav tm="100000">
                                          <p:val>
                                            <p:strVal val="#ppt_x"/>
                                          </p:val>
                                        </p:tav>
                                      </p:tavLst>
                                    </p:anim>
                                    <p:anim calcmode="lin" valueType="num">
                                      <p:cBhvr additive="base">
                                        <p:cTn id="59" dur="500" fill="hold"/>
                                        <p:tgtEl>
                                          <p:spTgt spid="55351"/>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500"/>
                            </p:stCondLst>
                            <p:childTnLst>
                              <p:par>
                                <p:cTn id="61" presetID="4" presetClass="entr" presetSubtype="32" fill="hold" nodeType="afterEffect">
                                  <p:stCondLst>
                                    <p:cond delay="0"/>
                                  </p:stCondLst>
                                  <p:childTnLst>
                                    <p:set>
                                      <p:cBhvr>
                                        <p:cTn id="62" dur="1" fill="hold">
                                          <p:stCondLst>
                                            <p:cond delay="0"/>
                                          </p:stCondLst>
                                        </p:cTn>
                                        <p:tgtEl>
                                          <p:spTgt spid="55361"/>
                                        </p:tgtEl>
                                        <p:attrNameLst>
                                          <p:attrName>style.visibility</p:attrName>
                                        </p:attrNameLst>
                                      </p:cBhvr>
                                      <p:to>
                                        <p:strVal val="visible"/>
                                      </p:to>
                                    </p:set>
                                    <p:animEffect transition="in" filter="box(out)">
                                      <p:cBhvr>
                                        <p:cTn id="63" dur="500"/>
                                        <p:tgtEl>
                                          <p:spTgt spid="55361"/>
                                        </p:tgtEl>
                                      </p:cBhvr>
                                    </p:animEffect>
                                  </p:childTnLst>
                                  <p:subTnLst>
                                    <p:set>
                                      <p:cBhvr override="childStyle">
                                        <p:cTn dur="1" fill="hold" display="0" masterRel="nextClick" afterEffect="1"/>
                                        <p:tgtEl>
                                          <p:spTgt spid="55361"/>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1" fill="hold" grpId="0" nodeType="clickEffect">
                                  <p:stCondLst>
                                    <p:cond delay="0"/>
                                  </p:stCondLst>
                                  <p:childTnLst>
                                    <p:set>
                                      <p:cBhvr>
                                        <p:cTn id="67" dur="1" fill="hold">
                                          <p:stCondLst>
                                            <p:cond delay="0"/>
                                          </p:stCondLst>
                                        </p:cTn>
                                        <p:tgtEl>
                                          <p:spTgt spid="55352"/>
                                        </p:tgtEl>
                                        <p:attrNameLst>
                                          <p:attrName>style.visibility</p:attrName>
                                        </p:attrNameLst>
                                      </p:cBhvr>
                                      <p:to>
                                        <p:strVal val="visible"/>
                                      </p:to>
                                    </p:set>
                                    <p:anim calcmode="lin" valueType="num">
                                      <p:cBhvr additive="base">
                                        <p:cTn id="68" dur="500" fill="hold"/>
                                        <p:tgtEl>
                                          <p:spTgt spid="55352"/>
                                        </p:tgtEl>
                                        <p:attrNameLst>
                                          <p:attrName>ppt_x</p:attrName>
                                        </p:attrNameLst>
                                      </p:cBhvr>
                                      <p:tavLst>
                                        <p:tav tm="0">
                                          <p:val>
                                            <p:strVal val="#ppt_x"/>
                                          </p:val>
                                        </p:tav>
                                        <p:tav tm="100000">
                                          <p:val>
                                            <p:strVal val="#ppt_x"/>
                                          </p:val>
                                        </p:tav>
                                      </p:tavLst>
                                    </p:anim>
                                    <p:anim calcmode="lin" valueType="num">
                                      <p:cBhvr additive="base">
                                        <p:cTn id="69" dur="500" fill="hold"/>
                                        <p:tgtEl>
                                          <p:spTgt spid="55352"/>
                                        </p:tgtEl>
                                        <p:attrNameLst>
                                          <p:attrName>ppt_y</p:attrName>
                                        </p:attrNameLst>
                                      </p:cBhvr>
                                      <p:tavLst>
                                        <p:tav tm="0">
                                          <p:val>
                                            <p:strVal val="0-#ppt_h/2"/>
                                          </p:val>
                                        </p:tav>
                                        <p:tav tm="100000">
                                          <p:val>
                                            <p:strVal val="#ppt_y"/>
                                          </p:val>
                                        </p:tav>
                                      </p:tavLst>
                                    </p:anim>
                                  </p:childTnLst>
                                </p:cTn>
                              </p:par>
                            </p:childTnLst>
                          </p:cTn>
                        </p:par>
                        <p:par>
                          <p:cTn id="70" fill="hold" nodeType="afterGroup">
                            <p:stCondLst>
                              <p:cond delay="500"/>
                            </p:stCondLst>
                            <p:childTnLst>
                              <p:par>
                                <p:cTn id="71" presetID="4" presetClass="entr" presetSubtype="32" fill="hold" nodeType="afterEffect">
                                  <p:stCondLst>
                                    <p:cond delay="0"/>
                                  </p:stCondLst>
                                  <p:childTnLst>
                                    <p:set>
                                      <p:cBhvr>
                                        <p:cTn id="72" dur="1" fill="hold">
                                          <p:stCondLst>
                                            <p:cond delay="0"/>
                                          </p:stCondLst>
                                        </p:cTn>
                                        <p:tgtEl>
                                          <p:spTgt spid="55364"/>
                                        </p:tgtEl>
                                        <p:attrNameLst>
                                          <p:attrName>style.visibility</p:attrName>
                                        </p:attrNameLst>
                                      </p:cBhvr>
                                      <p:to>
                                        <p:strVal val="visible"/>
                                      </p:to>
                                    </p:set>
                                    <p:animEffect transition="in" filter="box(out)">
                                      <p:cBhvr>
                                        <p:cTn id="73" dur="500"/>
                                        <p:tgtEl>
                                          <p:spTgt spid="55364"/>
                                        </p:tgtEl>
                                      </p:cBhvr>
                                    </p:animEffect>
                                  </p:childTnLst>
                                  <p:subTnLst>
                                    <p:set>
                                      <p:cBhvr override="childStyle">
                                        <p:cTn dur="1" fill="hold" display="0" masterRel="nextClick" afterEffect="1"/>
                                        <p:tgtEl>
                                          <p:spTgt spid="55364"/>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55353"/>
                                        </p:tgtEl>
                                        <p:attrNameLst>
                                          <p:attrName>style.visibility</p:attrName>
                                        </p:attrNameLst>
                                      </p:cBhvr>
                                      <p:to>
                                        <p:strVal val="visible"/>
                                      </p:to>
                                    </p:set>
                                    <p:anim calcmode="lin" valueType="num">
                                      <p:cBhvr additive="base">
                                        <p:cTn id="78" dur="500" fill="hold"/>
                                        <p:tgtEl>
                                          <p:spTgt spid="55353"/>
                                        </p:tgtEl>
                                        <p:attrNameLst>
                                          <p:attrName>ppt_x</p:attrName>
                                        </p:attrNameLst>
                                      </p:cBhvr>
                                      <p:tavLst>
                                        <p:tav tm="0">
                                          <p:val>
                                            <p:strVal val="#ppt_x"/>
                                          </p:val>
                                        </p:tav>
                                        <p:tav tm="100000">
                                          <p:val>
                                            <p:strVal val="#ppt_x"/>
                                          </p:val>
                                        </p:tav>
                                      </p:tavLst>
                                    </p:anim>
                                    <p:anim calcmode="lin" valueType="num">
                                      <p:cBhvr additive="base">
                                        <p:cTn id="79" dur="500" fill="hold"/>
                                        <p:tgtEl>
                                          <p:spTgt spid="55353"/>
                                        </p:tgtEl>
                                        <p:attrNameLst>
                                          <p:attrName>ppt_y</p:attrName>
                                        </p:attrNameLst>
                                      </p:cBhvr>
                                      <p:tavLst>
                                        <p:tav tm="0">
                                          <p:val>
                                            <p:strVal val="0-#ppt_h/2"/>
                                          </p:val>
                                        </p:tav>
                                        <p:tav tm="100000">
                                          <p:val>
                                            <p:strVal val="#ppt_y"/>
                                          </p:val>
                                        </p:tav>
                                      </p:tavLst>
                                    </p:anim>
                                  </p:childTnLst>
                                </p:cTn>
                              </p:par>
                            </p:childTnLst>
                          </p:cTn>
                        </p:par>
                        <p:par>
                          <p:cTn id="80" fill="hold" nodeType="afterGroup">
                            <p:stCondLst>
                              <p:cond delay="500"/>
                            </p:stCondLst>
                            <p:childTnLst>
                              <p:par>
                                <p:cTn id="81" presetID="4" presetClass="entr" presetSubtype="32" fill="hold" nodeType="afterEffect">
                                  <p:stCondLst>
                                    <p:cond delay="0"/>
                                  </p:stCondLst>
                                  <p:childTnLst>
                                    <p:set>
                                      <p:cBhvr>
                                        <p:cTn id="82" dur="1" fill="hold">
                                          <p:stCondLst>
                                            <p:cond delay="0"/>
                                          </p:stCondLst>
                                        </p:cTn>
                                        <p:tgtEl>
                                          <p:spTgt spid="55367"/>
                                        </p:tgtEl>
                                        <p:attrNameLst>
                                          <p:attrName>style.visibility</p:attrName>
                                        </p:attrNameLst>
                                      </p:cBhvr>
                                      <p:to>
                                        <p:strVal val="visible"/>
                                      </p:to>
                                    </p:set>
                                    <p:animEffect transition="in" filter="box(out)">
                                      <p:cBhvr>
                                        <p:cTn id="83" dur="500"/>
                                        <p:tgtEl>
                                          <p:spTgt spid="55367"/>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55348"/>
                                        </p:tgtEl>
                                        <p:attrNameLst>
                                          <p:attrName>style.visibility</p:attrName>
                                        </p:attrNameLst>
                                      </p:cBhvr>
                                      <p:to>
                                        <p:strVal val="visible"/>
                                      </p:to>
                                    </p:set>
                                    <p:animEffect transition="in" filter="box(out)">
                                      <p:cBhvr>
                                        <p:cTn id="88" dur="500"/>
                                        <p:tgtEl>
                                          <p:spTgt spid="55348"/>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nodeType="after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55347">
                                            <p:txEl>
                                              <p:pRg st="0" end="0"/>
                                            </p:txEl>
                                          </p:spTgt>
                                        </p:tgtEl>
                                        <p:attrNameLst>
                                          <p:attrName>style.visibility</p:attrName>
                                        </p:attrNameLst>
                                      </p:cBhvr>
                                      <p:to>
                                        <p:strVal val="visible"/>
                                      </p:to>
                                    </p:set>
                                    <p:animEffect transition="in" filter="box(out)">
                                      <p:cBhvr>
                                        <p:cTn id="93" dur="500"/>
                                        <p:tgtEl>
                                          <p:spTgt spid="55347">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nodeType="clickEffect">
                                  <p:stCondLst>
                                    <p:cond delay="0"/>
                                  </p:stCondLst>
                                  <p:childTnLst>
                                    <p:set>
                                      <p:cBhvr>
                                        <p:cTn id="97" dur="1" fill="hold">
                                          <p:stCondLst>
                                            <p:cond delay="0"/>
                                          </p:stCondLst>
                                        </p:cTn>
                                        <p:tgtEl>
                                          <p:spTgt spid="55370"/>
                                        </p:tgtEl>
                                        <p:attrNameLst>
                                          <p:attrName>style.visibility</p:attrName>
                                        </p:attrNameLst>
                                      </p:cBhvr>
                                      <p:to>
                                        <p:strVal val="visible"/>
                                      </p:to>
                                    </p:set>
                                    <p:animEffect transition="in" filter="box(out)">
                                      <p:cBhvr>
                                        <p:cTn id="98" dur="500"/>
                                        <p:tgtEl>
                                          <p:spTgt spid="55370"/>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par>
                          <p:cTn id="99" fill="hold" nodeType="afterGroup">
                            <p:stCondLst>
                              <p:cond delay="500"/>
                            </p:stCondLst>
                            <p:childTnLst>
                              <p:par>
                                <p:cTn id="100" presetID="1" presetClass="entr" presetSubtype="0" fill="hold" nodeType="afterEffect">
                                  <p:stCondLst>
                                    <p:cond delay="0"/>
                                  </p:stCondLst>
                                  <p:childTnLst>
                                    <p:set>
                                      <p:cBhvr>
                                        <p:cTn id="101" dur="1" fill="hold">
                                          <p:stCondLst>
                                            <p:cond delay="499"/>
                                          </p:stCondLst>
                                        </p:cTn>
                                        <p:tgtEl>
                                          <p:spTgt spid="55344"/>
                                        </p:tgtEl>
                                        <p:attrNameLst>
                                          <p:attrName>style.visibility</p:attrName>
                                        </p:attrNameLst>
                                      </p:cBhvr>
                                      <p:to>
                                        <p:strVal val="visible"/>
                                      </p:to>
                                    </p:set>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xit" presetSubtype="10" fill="hold" nodeType="clickEffect">
                                  <p:stCondLst>
                                    <p:cond delay="0"/>
                                  </p:stCondLst>
                                  <p:childTnLst>
                                    <p:animEffect transition="out" filter="blinds(horizontal)">
                                      <p:cBhvr>
                                        <p:cTn id="105" dur="500"/>
                                        <p:tgtEl>
                                          <p:spTgt spid="55344"/>
                                        </p:tgtEl>
                                      </p:cBhvr>
                                    </p:animEffect>
                                    <p:set>
                                      <p:cBhvr>
                                        <p:cTn id="106" dur="1" fill="hold">
                                          <p:stCondLst>
                                            <p:cond delay="499"/>
                                          </p:stCondLst>
                                        </p:cTn>
                                        <p:tgtEl>
                                          <p:spTgt spid="55344"/>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55391"/>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par>
                          <p:cTn id="111" fill="hold" nodeType="afterGroup">
                            <p:stCondLst>
                              <p:cond delay="500"/>
                            </p:stCondLst>
                            <p:childTnLst>
                              <p:par>
                                <p:cTn id="112" presetID="4" presetClass="entr" presetSubtype="32" fill="hold" grpId="0" nodeType="afterEffect">
                                  <p:stCondLst>
                                    <p:cond delay="0"/>
                                  </p:stCondLst>
                                  <p:childTnLst>
                                    <p:set>
                                      <p:cBhvr>
                                        <p:cTn id="113" dur="1" fill="hold">
                                          <p:stCondLst>
                                            <p:cond delay="0"/>
                                          </p:stCondLst>
                                        </p:cTn>
                                        <p:tgtEl>
                                          <p:spTgt spid="55410"/>
                                        </p:tgtEl>
                                        <p:attrNameLst>
                                          <p:attrName>style.visibility</p:attrName>
                                        </p:attrNameLst>
                                      </p:cBhvr>
                                      <p:to>
                                        <p:strVal val="visible"/>
                                      </p:to>
                                    </p:set>
                                    <p:animEffect transition="in" filter="box(out)">
                                      <p:cBhvr>
                                        <p:cTn id="114" dur="500"/>
                                        <p:tgtEl>
                                          <p:spTgt spid="55410"/>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55403"/>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19" fill="hold" nodeType="afterGroup">
                            <p:stCondLst>
                              <p:cond delay="500"/>
                            </p:stCondLst>
                            <p:childTnLst>
                              <p:par>
                                <p:cTn id="120" presetID="3" presetClass="exit" presetSubtype="10" fill="hold" nodeType="afterEffect">
                                  <p:stCondLst>
                                    <p:cond delay="0"/>
                                  </p:stCondLst>
                                  <p:childTnLst>
                                    <p:animEffect transition="out" filter="blinds(horizontal)">
                                      <p:cBhvr>
                                        <p:cTn id="121" dur="500"/>
                                        <p:tgtEl>
                                          <p:spTgt spid="55391"/>
                                        </p:tgtEl>
                                      </p:cBhvr>
                                    </p:animEffect>
                                    <p:set>
                                      <p:cBhvr>
                                        <p:cTn id="122" dur="1" fill="hold">
                                          <p:stCondLst>
                                            <p:cond delay="499"/>
                                          </p:stCondLst>
                                        </p:cTn>
                                        <p:tgtEl>
                                          <p:spTgt spid="55391"/>
                                        </p:tgtEl>
                                        <p:attrNameLst>
                                          <p:attrName>style.visibility</p:attrName>
                                        </p:attrNameLst>
                                      </p:cBhvr>
                                      <p:to>
                                        <p:strVal val="hidden"/>
                                      </p:to>
                                    </p:set>
                                  </p:childTnLst>
                                </p:cTn>
                              </p:par>
                            </p:childTnLst>
                          </p:cTn>
                        </p:par>
                        <p:par>
                          <p:cTn id="123" fill="hold" nodeType="afterGroup">
                            <p:stCondLst>
                              <p:cond delay="1000"/>
                            </p:stCondLst>
                            <p:childTnLst>
                              <p:par>
                                <p:cTn id="124" presetID="4" presetClass="entr" presetSubtype="32" fill="hold" grpId="0" nodeType="afterEffect">
                                  <p:stCondLst>
                                    <p:cond delay="0"/>
                                  </p:stCondLst>
                                  <p:childTnLst>
                                    <p:set>
                                      <p:cBhvr>
                                        <p:cTn id="125" dur="1" fill="hold">
                                          <p:stCondLst>
                                            <p:cond delay="0"/>
                                          </p:stCondLst>
                                        </p:cTn>
                                        <p:tgtEl>
                                          <p:spTgt spid="55411"/>
                                        </p:tgtEl>
                                        <p:attrNameLst>
                                          <p:attrName>style.visibility</p:attrName>
                                        </p:attrNameLst>
                                      </p:cBhvr>
                                      <p:to>
                                        <p:strVal val="visible"/>
                                      </p:to>
                                    </p:set>
                                    <p:animEffect transition="in" filter="box(out)">
                                      <p:cBhvr>
                                        <p:cTn id="126" dur="500"/>
                                        <p:tgtEl>
                                          <p:spTgt spid="55411"/>
                                        </p:tgtEl>
                                      </p:cBhvr>
                                    </p:animEffect>
                                  </p:childTnLst>
                                  <p:subTnLst>
                                    <p:audio>
                                      <p:cMediaNode>
                                        <p:cTn display="0" masterRel="sameClick">
                                          <p:stCondLst>
                                            <p:cond evt="begin" delay="0">
                                              <p:tn val="124"/>
                                            </p:cond>
                                          </p:stCondLst>
                                          <p:endCondLst>
                                            <p:cond evt="onStopAudio" delay="0">
                                              <p:tgtEl>
                                                <p:sldTgt/>
                                              </p:tgtEl>
                                            </p:cond>
                                          </p:endCondLst>
                                        </p:cTn>
                                        <p:tgtEl>
                                          <p:sndTgt r:embed="rId3" name="CAMERA.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55394"/>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3" name="CAMERA.WAV"/>
                                        </p:tgtEl>
                                      </p:cMediaNode>
                                    </p:audio>
                                  </p:subTnLst>
                                </p:cTn>
                              </p:par>
                            </p:childTnLst>
                          </p:cTn>
                        </p:par>
                        <p:par>
                          <p:cTn id="131" fill="hold" nodeType="afterGroup">
                            <p:stCondLst>
                              <p:cond delay="500"/>
                            </p:stCondLst>
                            <p:childTnLst>
                              <p:par>
                                <p:cTn id="132" presetID="3" presetClass="exit" presetSubtype="10" fill="hold" nodeType="afterEffect">
                                  <p:stCondLst>
                                    <p:cond delay="0"/>
                                  </p:stCondLst>
                                  <p:childTnLst>
                                    <p:animEffect transition="out" filter="blinds(horizontal)">
                                      <p:cBhvr>
                                        <p:cTn id="133" dur="500"/>
                                        <p:tgtEl>
                                          <p:spTgt spid="55403"/>
                                        </p:tgtEl>
                                      </p:cBhvr>
                                    </p:animEffect>
                                    <p:set>
                                      <p:cBhvr>
                                        <p:cTn id="134" dur="1" fill="hold">
                                          <p:stCondLst>
                                            <p:cond delay="499"/>
                                          </p:stCondLst>
                                        </p:cTn>
                                        <p:tgtEl>
                                          <p:spTgt spid="55403"/>
                                        </p:tgtEl>
                                        <p:attrNameLst>
                                          <p:attrName>style.visibility</p:attrName>
                                        </p:attrNameLst>
                                      </p:cBhvr>
                                      <p:to>
                                        <p:strVal val="hidden"/>
                                      </p:to>
                                    </p:set>
                                  </p:childTnLst>
                                </p:cTn>
                              </p:par>
                            </p:childTnLst>
                          </p:cTn>
                        </p:par>
                        <p:par>
                          <p:cTn id="135" fill="hold" nodeType="afterGroup">
                            <p:stCondLst>
                              <p:cond delay="1000"/>
                            </p:stCondLst>
                            <p:childTnLst>
                              <p:par>
                                <p:cTn id="136" presetID="4" presetClass="entr" presetSubtype="32" fill="hold" grpId="0" nodeType="afterEffect">
                                  <p:stCondLst>
                                    <p:cond delay="0"/>
                                  </p:stCondLst>
                                  <p:childTnLst>
                                    <p:set>
                                      <p:cBhvr>
                                        <p:cTn id="137" dur="1" fill="hold">
                                          <p:stCondLst>
                                            <p:cond delay="0"/>
                                          </p:stCondLst>
                                        </p:cTn>
                                        <p:tgtEl>
                                          <p:spTgt spid="55412"/>
                                        </p:tgtEl>
                                        <p:attrNameLst>
                                          <p:attrName>style.visibility</p:attrName>
                                        </p:attrNameLst>
                                      </p:cBhvr>
                                      <p:to>
                                        <p:strVal val="visible"/>
                                      </p:to>
                                    </p:set>
                                    <p:animEffect transition="in" filter="box(out)">
                                      <p:cBhvr>
                                        <p:cTn id="138" dur="500"/>
                                        <p:tgtEl>
                                          <p:spTgt spid="55412"/>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55397"/>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par>
                          <p:cTn id="143" fill="hold" nodeType="afterGroup">
                            <p:stCondLst>
                              <p:cond delay="500"/>
                            </p:stCondLst>
                            <p:childTnLst>
                              <p:par>
                                <p:cTn id="144" presetID="3" presetClass="exit" presetSubtype="10" fill="hold" nodeType="afterEffect">
                                  <p:stCondLst>
                                    <p:cond delay="0"/>
                                  </p:stCondLst>
                                  <p:childTnLst>
                                    <p:animEffect transition="out" filter="blinds(horizontal)">
                                      <p:cBhvr>
                                        <p:cTn id="145" dur="500"/>
                                        <p:tgtEl>
                                          <p:spTgt spid="55394"/>
                                        </p:tgtEl>
                                      </p:cBhvr>
                                    </p:animEffect>
                                    <p:set>
                                      <p:cBhvr>
                                        <p:cTn id="146" dur="1" fill="hold">
                                          <p:stCondLst>
                                            <p:cond delay="499"/>
                                          </p:stCondLst>
                                        </p:cTn>
                                        <p:tgtEl>
                                          <p:spTgt spid="55394"/>
                                        </p:tgtEl>
                                        <p:attrNameLst>
                                          <p:attrName>style.visibility</p:attrName>
                                        </p:attrNameLst>
                                      </p:cBhvr>
                                      <p:to>
                                        <p:strVal val="hidden"/>
                                      </p:to>
                                    </p:set>
                                  </p:childTnLst>
                                </p:cTn>
                              </p:par>
                            </p:childTnLst>
                          </p:cTn>
                        </p:par>
                        <p:par>
                          <p:cTn id="147" fill="hold" nodeType="afterGroup">
                            <p:stCondLst>
                              <p:cond delay="1000"/>
                            </p:stCondLst>
                            <p:childTnLst>
                              <p:par>
                                <p:cTn id="148" presetID="4" presetClass="entr" presetSubtype="32" fill="hold" grpId="0" nodeType="afterEffect">
                                  <p:stCondLst>
                                    <p:cond delay="0"/>
                                  </p:stCondLst>
                                  <p:childTnLst>
                                    <p:set>
                                      <p:cBhvr>
                                        <p:cTn id="149" dur="1" fill="hold">
                                          <p:stCondLst>
                                            <p:cond delay="0"/>
                                          </p:stCondLst>
                                        </p:cTn>
                                        <p:tgtEl>
                                          <p:spTgt spid="55413"/>
                                        </p:tgtEl>
                                        <p:attrNameLst>
                                          <p:attrName>style.visibility</p:attrName>
                                        </p:attrNameLst>
                                      </p:cBhvr>
                                      <p:to>
                                        <p:strVal val="visible"/>
                                      </p:to>
                                    </p:set>
                                    <p:animEffect transition="in" filter="box(out)">
                                      <p:cBhvr>
                                        <p:cTn id="150" dur="500"/>
                                        <p:tgtEl>
                                          <p:spTgt spid="55413"/>
                                        </p:tgtEl>
                                      </p:cBhvr>
                                    </p:animEffect>
                                  </p:childTnLst>
                                  <p:subTnLs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499"/>
                                          </p:stCondLst>
                                        </p:cTn>
                                        <p:tgtEl>
                                          <p:spTgt spid="55400"/>
                                        </p:tgtEl>
                                        <p:attrNameLst>
                                          <p:attrName>style.visibility</p:attrName>
                                        </p:attrNameLst>
                                      </p:cBhvr>
                                      <p:to>
                                        <p:strVal val="visible"/>
                                      </p:to>
                                    </p:set>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par>
                          <p:cTn id="155" fill="hold" nodeType="afterGroup">
                            <p:stCondLst>
                              <p:cond delay="500"/>
                            </p:stCondLst>
                            <p:childTnLst>
                              <p:par>
                                <p:cTn id="156" presetID="3" presetClass="exit" presetSubtype="10" fill="hold" nodeType="afterEffect">
                                  <p:stCondLst>
                                    <p:cond delay="0"/>
                                  </p:stCondLst>
                                  <p:childTnLst>
                                    <p:animEffect transition="out" filter="blinds(horizontal)">
                                      <p:cBhvr>
                                        <p:cTn id="157" dur="500"/>
                                        <p:tgtEl>
                                          <p:spTgt spid="55397"/>
                                        </p:tgtEl>
                                      </p:cBhvr>
                                    </p:animEffect>
                                    <p:set>
                                      <p:cBhvr>
                                        <p:cTn id="158" dur="1" fill="hold">
                                          <p:stCondLst>
                                            <p:cond delay="499"/>
                                          </p:stCondLst>
                                        </p:cTn>
                                        <p:tgtEl>
                                          <p:spTgt spid="55397"/>
                                        </p:tgtEl>
                                        <p:attrNameLst>
                                          <p:attrName>style.visibility</p:attrName>
                                        </p:attrNameLst>
                                      </p:cBhvr>
                                      <p:to>
                                        <p:strVal val="hidden"/>
                                      </p:to>
                                    </p:set>
                                  </p:childTnLst>
                                </p:cTn>
                              </p:par>
                            </p:childTnLst>
                          </p:cTn>
                        </p:par>
                        <p:par>
                          <p:cTn id="159" fill="hold" nodeType="afterGroup">
                            <p:stCondLst>
                              <p:cond delay="1000"/>
                            </p:stCondLst>
                            <p:childTnLst>
                              <p:par>
                                <p:cTn id="160" presetID="4" presetClass="entr" presetSubtype="32" fill="hold" grpId="0" nodeType="afterEffect">
                                  <p:stCondLst>
                                    <p:cond delay="0"/>
                                  </p:stCondLst>
                                  <p:childTnLst>
                                    <p:set>
                                      <p:cBhvr>
                                        <p:cTn id="161" dur="1" fill="hold">
                                          <p:stCondLst>
                                            <p:cond delay="0"/>
                                          </p:stCondLst>
                                        </p:cTn>
                                        <p:tgtEl>
                                          <p:spTgt spid="55414"/>
                                        </p:tgtEl>
                                        <p:attrNameLst>
                                          <p:attrName>style.visibility</p:attrName>
                                        </p:attrNameLst>
                                      </p:cBhvr>
                                      <p:to>
                                        <p:strVal val="visible"/>
                                      </p:to>
                                    </p:set>
                                    <p:animEffect transition="in" filter="box(out)">
                                      <p:cBhvr>
                                        <p:cTn id="162" dur="500"/>
                                        <p:tgtEl>
                                          <p:spTgt spid="55414"/>
                                        </p:tgtEl>
                                      </p:cBhvr>
                                    </p:animEffect>
                                  </p:childTnLst>
                                  <p:subTnLst>
                                    <p:audio>
                                      <p:cMediaNode>
                                        <p:cTn display="0" masterRel="sameClick">
                                          <p:stCondLst>
                                            <p:cond evt="begin" delay="0">
                                              <p:tn val="160"/>
                                            </p:cond>
                                          </p:stCondLst>
                                          <p:endCondLst>
                                            <p:cond evt="onStopAudio" delay="0">
                                              <p:tgtEl>
                                                <p:sldTgt/>
                                              </p:tgtEl>
                                            </p:cond>
                                          </p:endCondLst>
                                        </p:cTn>
                                        <p:tgtEl>
                                          <p:sndTgt r:embed="rId3" name="CAMERA.WAV"/>
                                        </p:tgtEl>
                                      </p:cMediaNode>
                                    </p:audio>
                                  </p:sub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499"/>
                                          </p:stCondLst>
                                        </p:cTn>
                                        <p:tgtEl>
                                          <p:spTgt spid="55406"/>
                                        </p:tgtEl>
                                        <p:attrNameLst>
                                          <p:attrName>style.visibility</p:attrName>
                                        </p:attrNameLst>
                                      </p:cBhvr>
                                      <p:to>
                                        <p:strVal val="visible"/>
                                      </p:to>
                                    </p:set>
                                  </p:childTnLst>
                                  <p:subTnLst>
                                    <p:audio>
                                      <p:cMediaNode>
                                        <p:cTn display="0" masterRel="sameClick">
                                          <p:stCondLst>
                                            <p:cond evt="begin" delay="0">
                                              <p:tn val="165"/>
                                            </p:cond>
                                          </p:stCondLst>
                                          <p:endCondLst>
                                            <p:cond evt="onStopAudio" delay="0">
                                              <p:tgtEl>
                                                <p:sldTgt/>
                                              </p:tgtEl>
                                            </p:cond>
                                          </p:endCondLst>
                                        </p:cTn>
                                        <p:tgtEl>
                                          <p:sndTgt r:embed="rId3" name="CAMERA.WAV"/>
                                        </p:tgtEl>
                                      </p:cMediaNode>
                                    </p:audio>
                                  </p:subTnLst>
                                </p:cTn>
                              </p:par>
                            </p:childTnLst>
                          </p:cTn>
                        </p:par>
                        <p:par>
                          <p:cTn id="167" fill="hold" nodeType="afterGroup">
                            <p:stCondLst>
                              <p:cond delay="500"/>
                            </p:stCondLst>
                            <p:childTnLst>
                              <p:par>
                                <p:cTn id="168" presetID="3" presetClass="exit" presetSubtype="10" fill="hold" nodeType="afterEffect">
                                  <p:stCondLst>
                                    <p:cond delay="0"/>
                                  </p:stCondLst>
                                  <p:childTnLst>
                                    <p:animEffect transition="out" filter="blinds(horizontal)">
                                      <p:cBhvr>
                                        <p:cTn id="169" dur="500"/>
                                        <p:tgtEl>
                                          <p:spTgt spid="55400"/>
                                        </p:tgtEl>
                                      </p:cBhvr>
                                    </p:animEffect>
                                    <p:set>
                                      <p:cBhvr>
                                        <p:cTn id="170" dur="1" fill="hold">
                                          <p:stCondLst>
                                            <p:cond delay="499"/>
                                          </p:stCondLst>
                                        </p:cTn>
                                        <p:tgtEl>
                                          <p:spTgt spid="55400"/>
                                        </p:tgtEl>
                                        <p:attrNameLst>
                                          <p:attrName>style.visibility</p:attrName>
                                        </p:attrNameLst>
                                      </p:cBhvr>
                                      <p:to>
                                        <p:strVal val="hidden"/>
                                      </p:to>
                                    </p:set>
                                  </p:childTnLst>
                                </p:cTn>
                              </p:par>
                            </p:childTnLst>
                          </p:cTn>
                        </p:par>
                        <p:par>
                          <p:cTn id="171" fill="hold" nodeType="afterGroup">
                            <p:stCondLst>
                              <p:cond delay="1000"/>
                            </p:stCondLst>
                            <p:childTnLst>
                              <p:par>
                                <p:cTn id="172" presetID="4" presetClass="entr" presetSubtype="32" fill="hold" grpId="0" nodeType="afterEffect">
                                  <p:stCondLst>
                                    <p:cond delay="0"/>
                                  </p:stCondLst>
                                  <p:childTnLst>
                                    <p:set>
                                      <p:cBhvr>
                                        <p:cTn id="173" dur="1" fill="hold">
                                          <p:stCondLst>
                                            <p:cond delay="0"/>
                                          </p:stCondLst>
                                        </p:cTn>
                                        <p:tgtEl>
                                          <p:spTgt spid="55415"/>
                                        </p:tgtEl>
                                        <p:attrNameLst>
                                          <p:attrName>style.visibility</p:attrName>
                                        </p:attrNameLst>
                                      </p:cBhvr>
                                      <p:to>
                                        <p:strVal val="visible"/>
                                      </p:to>
                                    </p:set>
                                    <p:animEffect transition="in" filter="box(out)">
                                      <p:cBhvr>
                                        <p:cTn id="174" dur="500"/>
                                        <p:tgtEl>
                                          <p:spTgt spid="55415"/>
                                        </p:tgtEl>
                                      </p:cBhvr>
                                    </p:animEffect>
                                  </p:childTnLst>
                                  <p:subTnLst>
                                    <p:audio>
                                      <p:cMediaNode>
                                        <p:cTn display="0" masterRel="sameClick">
                                          <p:stCondLst>
                                            <p:cond evt="begin" delay="0">
                                              <p:tn val="172"/>
                                            </p:cond>
                                          </p:stCondLst>
                                          <p:endCondLst>
                                            <p:cond evt="onStopAudio" delay="0">
                                              <p:tgtEl>
                                                <p:sldTgt/>
                                              </p:tgtEl>
                                            </p:cond>
                                          </p:endCondLst>
                                        </p:cTn>
                                        <p:tgtEl>
                                          <p:sndTgt r:embed="rId3" name="CAMERA.WAV"/>
                                        </p:tgtEl>
                                      </p:cMediaNode>
                                    </p:audio>
                                  </p:subTnLst>
                                </p:cTn>
                              </p:par>
                            </p:childTnLst>
                          </p:cTn>
                        </p:par>
                      </p:childTnLst>
                    </p:cTn>
                  </p:par>
                  <p:par>
                    <p:cTn id="175" fill="hold" nodeType="clickPar">
                      <p:stCondLst>
                        <p:cond delay="indefinite"/>
                      </p:stCondLst>
                      <p:childTnLst>
                        <p:par>
                          <p:cTn id="176" fill="hold" nodeType="withGroup">
                            <p:stCondLst>
                              <p:cond delay="0"/>
                            </p:stCondLst>
                            <p:childTnLst>
                              <p:par>
                                <p:cTn id="177" presetID="4" presetClass="entr" presetSubtype="32" fill="hold" grpId="0" nodeType="clickEffect">
                                  <p:stCondLst>
                                    <p:cond delay="0"/>
                                  </p:stCondLst>
                                  <p:childTnLst>
                                    <p:set>
                                      <p:cBhvr>
                                        <p:cTn id="178" dur="1" fill="hold">
                                          <p:stCondLst>
                                            <p:cond delay="0"/>
                                          </p:stCondLst>
                                        </p:cTn>
                                        <p:tgtEl>
                                          <p:spTgt spid="55416"/>
                                        </p:tgtEl>
                                        <p:attrNameLst>
                                          <p:attrName>style.visibility</p:attrName>
                                        </p:attrNameLst>
                                      </p:cBhvr>
                                      <p:to>
                                        <p:strVal val="visible"/>
                                      </p:to>
                                    </p:set>
                                    <p:animEffect transition="in" filter="box(out)">
                                      <p:cBhvr>
                                        <p:cTn id="179" dur="500"/>
                                        <p:tgtEl>
                                          <p:spTgt spid="55416"/>
                                        </p:tgtEl>
                                      </p:cBhvr>
                                    </p:animEffect>
                                  </p:childTnLst>
                                  <p:subTnLst>
                                    <p:audio>
                                      <p:cMediaNode>
                                        <p:cTn display="0" masterRel="sameClick">
                                          <p:stCondLst>
                                            <p:cond evt="begin" delay="0">
                                              <p:tn val="177"/>
                                            </p:cond>
                                          </p:stCondLst>
                                          <p:endCondLst>
                                            <p:cond evt="onStopAudio" delay="0">
                                              <p:tgtEl>
                                                <p:sldTgt/>
                                              </p:tgtEl>
                                            </p:cond>
                                          </p:endCondLst>
                                        </p:cTn>
                                        <p:tgtEl>
                                          <p:sndTgt r:embed="rId3" name="CAMERA.WAV"/>
                                        </p:tgtEl>
                                      </p:cMediaNode>
                                    </p:audio>
                                  </p:subTnLst>
                                </p:cTn>
                              </p:par>
                            </p:childTnLst>
                          </p:cTn>
                        </p:par>
                      </p:childTnLst>
                    </p:cTn>
                  </p:par>
                  <p:par>
                    <p:cTn id="180" fill="hold" nodeType="clickPar">
                      <p:stCondLst>
                        <p:cond delay="indefinite"/>
                      </p:stCondLst>
                      <p:childTnLst>
                        <p:par>
                          <p:cTn id="181" fill="hold" nodeType="withGroup">
                            <p:stCondLst>
                              <p:cond delay="0"/>
                            </p:stCondLst>
                            <p:childTnLst>
                              <p:par>
                                <p:cTn id="182" presetID="4" presetClass="entr" presetSubtype="32" fill="hold" grpId="0" nodeType="clickEffect">
                                  <p:stCondLst>
                                    <p:cond delay="0"/>
                                  </p:stCondLst>
                                  <p:childTnLst>
                                    <p:set>
                                      <p:cBhvr>
                                        <p:cTn id="183" dur="1" fill="hold">
                                          <p:stCondLst>
                                            <p:cond delay="0"/>
                                          </p:stCondLst>
                                        </p:cTn>
                                        <p:tgtEl>
                                          <p:spTgt spid="55354"/>
                                        </p:tgtEl>
                                        <p:attrNameLst>
                                          <p:attrName>style.visibility</p:attrName>
                                        </p:attrNameLst>
                                      </p:cBhvr>
                                      <p:to>
                                        <p:strVal val="visible"/>
                                      </p:to>
                                    </p:set>
                                    <p:animEffect transition="in" filter="box(out)">
                                      <p:cBhvr>
                                        <p:cTn id="184" dur="500"/>
                                        <p:tgtEl>
                                          <p:spTgt spid="55354"/>
                                        </p:tgtEl>
                                      </p:cBhvr>
                                    </p:animEffect>
                                  </p:childTnLst>
                                  <p:subTnLst>
                                    <p:audio>
                                      <p:cMediaNode>
                                        <p:cTn display="0" masterRel="sameClick">
                                          <p:stCondLst>
                                            <p:cond evt="begin" delay="0">
                                              <p:tn val="18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4" grpId="0" animBg="1" autoUpdateAnimBg="0"/>
      <p:bldP spid="55342" grpId="0" build="p" autoUpdateAnimBg="0"/>
      <p:bldP spid="55343" grpId="0" autoUpdateAnimBg="0"/>
      <p:bldP spid="55347" grpId="0" build="p" autoUpdateAnimBg="0" advAuto="1000"/>
      <p:bldP spid="55348" grpId="0" animBg="1" autoUpdateAnimBg="0"/>
      <p:bldP spid="55349" grpId="0" autoUpdateAnimBg="0"/>
      <p:bldP spid="55350" grpId="0" autoUpdateAnimBg="0"/>
      <p:bldP spid="55351" grpId="0" autoUpdateAnimBg="0"/>
      <p:bldP spid="55352" grpId="0" autoUpdateAnimBg="0"/>
      <p:bldP spid="55353" grpId="0" autoUpdateAnimBg="0"/>
      <p:bldP spid="55354" grpId="0" animBg="1" autoUpdateAnimBg="0"/>
      <p:bldP spid="55410" grpId="0" animBg="1"/>
      <p:bldP spid="55411" grpId="0" animBg="1"/>
      <p:bldP spid="55412" grpId="0" animBg="1"/>
      <p:bldP spid="55413" grpId="0" animBg="1"/>
      <p:bldP spid="55414" grpId="0" animBg="1"/>
      <p:bldP spid="55415" grpId="0" animBg="1"/>
      <p:bldP spid="5541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264" name="Group 176"/>
          <p:cNvGraphicFramePr>
            <a:graphicFrameLocks noGrp="1"/>
          </p:cNvGraphicFramePr>
          <p:nvPr>
            <p:extLst>
              <p:ext uri="{D42A27DB-BD31-4B8C-83A1-F6EECF244321}">
                <p14:modId xmlns:p14="http://schemas.microsoft.com/office/powerpoint/2010/main" xmlns="" val="385574647"/>
              </p:ext>
            </p:extLst>
          </p:nvPr>
        </p:nvGraphicFramePr>
        <p:xfrm>
          <a:off x="752186" y="659489"/>
          <a:ext cx="762000" cy="5181600"/>
        </p:xfrm>
        <a:graphic>
          <a:graphicData uri="http://schemas.openxmlformats.org/drawingml/2006/table">
            <a:tbl>
              <a:tblPr/>
              <a:tblGrid>
                <a:gridCol w="762000"/>
              </a:tblGrid>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265" name="Group 177"/>
          <p:cNvGraphicFramePr>
            <a:graphicFrameLocks noGrp="1"/>
          </p:cNvGraphicFramePr>
          <p:nvPr>
            <p:extLst>
              <p:ext uri="{D42A27DB-BD31-4B8C-83A1-F6EECF244321}">
                <p14:modId xmlns:p14="http://schemas.microsoft.com/office/powerpoint/2010/main" xmlns="" val="2730049198"/>
              </p:ext>
            </p:extLst>
          </p:nvPr>
        </p:nvGraphicFramePr>
        <p:xfrm>
          <a:off x="2339752" y="692696"/>
          <a:ext cx="762000" cy="5181600"/>
        </p:xfrm>
        <a:graphic>
          <a:graphicData uri="http://schemas.openxmlformats.org/drawingml/2006/table">
            <a:tbl>
              <a:tblPr/>
              <a:tblGrid>
                <a:gridCol w="762000"/>
              </a:tblGrid>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266" name="Group 178"/>
          <p:cNvGraphicFramePr>
            <a:graphicFrameLocks noGrp="1"/>
          </p:cNvGraphicFramePr>
          <p:nvPr>
            <p:extLst>
              <p:ext uri="{D42A27DB-BD31-4B8C-83A1-F6EECF244321}">
                <p14:modId xmlns:p14="http://schemas.microsoft.com/office/powerpoint/2010/main" xmlns="" val="2176499690"/>
              </p:ext>
            </p:extLst>
          </p:nvPr>
        </p:nvGraphicFramePr>
        <p:xfrm>
          <a:off x="3923928" y="659489"/>
          <a:ext cx="762000" cy="5181600"/>
        </p:xfrm>
        <a:graphic>
          <a:graphicData uri="http://schemas.openxmlformats.org/drawingml/2006/table">
            <a:tbl>
              <a:tblPr/>
              <a:tblGrid>
                <a:gridCol w="762000"/>
              </a:tblGrid>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267" name="Group 179"/>
          <p:cNvGraphicFramePr>
            <a:graphicFrameLocks noGrp="1"/>
          </p:cNvGraphicFramePr>
          <p:nvPr>
            <p:extLst>
              <p:ext uri="{D42A27DB-BD31-4B8C-83A1-F6EECF244321}">
                <p14:modId xmlns:p14="http://schemas.microsoft.com/office/powerpoint/2010/main" xmlns="" val="3297144860"/>
              </p:ext>
            </p:extLst>
          </p:nvPr>
        </p:nvGraphicFramePr>
        <p:xfrm>
          <a:off x="5539686" y="637922"/>
          <a:ext cx="762000" cy="5181600"/>
        </p:xfrm>
        <a:graphic>
          <a:graphicData uri="http://schemas.openxmlformats.org/drawingml/2006/table">
            <a:tbl>
              <a:tblPr/>
              <a:tblGrid>
                <a:gridCol w="762000"/>
              </a:tblGrid>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268" name="Group 180"/>
          <p:cNvGraphicFramePr>
            <a:graphicFrameLocks noGrp="1"/>
          </p:cNvGraphicFramePr>
          <p:nvPr>
            <p:extLst>
              <p:ext uri="{D42A27DB-BD31-4B8C-83A1-F6EECF244321}">
                <p14:modId xmlns:p14="http://schemas.microsoft.com/office/powerpoint/2010/main" xmlns="" val="1456401974"/>
              </p:ext>
            </p:extLst>
          </p:nvPr>
        </p:nvGraphicFramePr>
        <p:xfrm>
          <a:off x="7203642" y="611063"/>
          <a:ext cx="762000" cy="5181600"/>
        </p:xfrm>
        <a:graphic>
          <a:graphicData uri="http://schemas.openxmlformats.org/drawingml/2006/table">
            <a:tbl>
              <a:tblPr/>
              <a:tblGrid>
                <a:gridCol w="762000"/>
              </a:tblGrid>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248" name="Rectangle 160"/>
          <p:cNvSpPr>
            <a:spLocks noChangeArrowheads="1"/>
          </p:cNvSpPr>
          <p:nvPr/>
        </p:nvSpPr>
        <p:spPr bwMode="auto">
          <a:xfrm>
            <a:off x="0" y="5736444"/>
            <a:ext cx="7620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800" dirty="0"/>
              <a:t>top=-1</a:t>
            </a:r>
          </a:p>
        </p:txBody>
      </p:sp>
      <p:sp>
        <p:nvSpPr>
          <p:cNvPr id="89249" name="Rectangle 161"/>
          <p:cNvSpPr>
            <a:spLocks noChangeArrowheads="1"/>
          </p:cNvSpPr>
          <p:nvPr/>
        </p:nvSpPr>
        <p:spPr bwMode="auto">
          <a:xfrm>
            <a:off x="1624211" y="5340896"/>
            <a:ext cx="7620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800"/>
              <a:t>top=0</a:t>
            </a:r>
          </a:p>
        </p:txBody>
      </p:sp>
      <p:sp>
        <p:nvSpPr>
          <p:cNvPr id="89250" name="Rectangle 162"/>
          <p:cNvSpPr>
            <a:spLocks noChangeArrowheads="1"/>
          </p:cNvSpPr>
          <p:nvPr/>
        </p:nvSpPr>
        <p:spPr bwMode="auto">
          <a:xfrm>
            <a:off x="3131840" y="2780928"/>
            <a:ext cx="7620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800"/>
              <a:t> top=5</a:t>
            </a:r>
          </a:p>
        </p:txBody>
      </p:sp>
      <p:sp>
        <p:nvSpPr>
          <p:cNvPr id="89251" name="Rectangle 163"/>
          <p:cNvSpPr>
            <a:spLocks noChangeArrowheads="1"/>
          </p:cNvSpPr>
          <p:nvPr/>
        </p:nvSpPr>
        <p:spPr bwMode="auto">
          <a:xfrm>
            <a:off x="4798862" y="3645024"/>
            <a:ext cx="7620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800" dirty="0"/>
              <a:t>top=3</a:t>
            </a:r>
          </a:p>
        </p:txBody>
      </p:sp>
      <p:sp>
        <p:nvSpPr>
          <p:cNvPr id="89252" name="Rectangle 164"/>
          <p:cNvSpPr>
            <a:spLocks noChangeArrowheads="1"/>
          </p:cNvSpPr>
          <p:nvPr/>
        </p:nvSpPr>
        <p:spPr bwMode="auto">
          <a:xfrm>
            <a:off x="6402288" y="591096"/>
            <a:ext cx="7620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800"/>
              <a:t>top=9</a:t>
            </a:r>
          </a:p>
        </p:txBody>
      </p:sp>
      <p:sp>
        <p:nvSpPr>
          <p:cNvPr id="89253" name="Line 165"/>
          <p:cNvSpPr>
            <a:spLocks noChangeShapeType="1"/>
          </p:cNvSpPr>
          <p:nvPr/>
        </p:nvSpPr>
        <p:spPr bwMode="auto">
          <a:xfrm>
            <a:off x="142586" y="6089702"/>
            <a:ext cx="6096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9254" name="Line 166"/>
          <p:cNvSpPr>
            <a:spLocks noChangeShapeType="1"/>
          </p:cNvSpPr>
          <p:nvPr/>
        </p:nvSpPr>
        <p:spPr bwMode="auto">
          <a:xfrm>
            <a:off x="1700411" y="5683796"/>
            <a:ext cx="6096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9255" name="Line 167"/>
          <p:cNvSpPr>
            <a:spLocks noChangeShapeType="1"/>
          </p:cNvSpPr>
          <p:nvPr/>
        </p:nvSpPr>
        <p:spPr bwMode="auto">
          <a:xfrm>
            <a:off x="3284240" y="3104778"/>
            <a:ext cx="6096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9256" name="Line 168"/>
          <p:cNvSpPr>
            <a:spLocks noChangeShapeType="1"/>
          </p:cNvSpPr>
          <p:nvPr/>
        </p:nvSpPr>
        <p:spPr bwMode="auto">
          <a:xfrm>
            <a:off x="4903496" y="3969296"/>
            <a:ext cx="6096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9257" name="Line 169"/>
          <p:cNvSpPr>
            <a:spLocks noChangeShapeType="1"/>
          </p:cNvSpPr>
          <p:nvPr/>
        </p:nvSpPr>
        <p:spPr bwMode="auto">
          <a:xfrm>
            <a:off x="6478488" y="921296"/>
            <a:ext cx="6096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9269" name="Text Box 181"/>
          <p:cNvSpPr txBox="1">
            <a:spLocks noChangeArrowheads="1"/>
          </p:cNvSpPr>
          <p:nvPr/>
        </p:nvSpPr>
        <p:spPr bwMode="auto">
          <a:xfrm>
            <a:off x="626898" y="5996794"/>
            <a:ext cx="779978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   </a:t>
            </a:r>
            <a:r>
              <a:rPr lang="en-US" altLang="zh-CN" sz="1800" dirty="0"/>
              <a:t>(a)                       (b)                     (c)                         (d)                       (e)</a:t>
            </a:r>
          </a:p>
        </p:txBody>
      </p:sp>
    </p:spTree>
    <p:extLst>
      <p:ext uri="{BB962C8B-B14F-4D97-AF65-F5344CB8AC3E}">
        <p14:creationId xmlns:p14="http://schemas.microsoft.com/office/powerpoint/2010/main" xmlns="" val="9785061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
        <p:nvSpPr>
          <p:cNvPr id="5" name="Rectangle 3"/>
          <p:cNvSpPr txBox="1">
            <a:spLocks noChangeArrowheads="1"/>
          </p:cNvSpPr>
          <p:nvPr/>
        </p:nvSpPr>
        <p:spPr>
          <a:xfrm>
            <a:off x="27598" y="1700808"/>
            <a:ext cx="9036496" cy="4401205"/>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base">
              <a:lnSpc>
                <a:spcPct val="125000"/>
              </a:lnSpc>
              <a:spcBef>
                <a:spcPct val="0"/>
              </a:spcBef>
              <a:spcAft>
                <a:spcPct val="0"/>
              </a:spcAft>
              <a:buFont typeface="Wingdings 3"/>
              <a:buNone/>
            </a:pPr>
            <a:r>
              <a:rPr kumimoji="1" lang="zh-CN" altLang="en-US" sz="2800" b="1" dirty="0" smtClean="0">
                <a:solidFill>
                  <a:srgbClr val="5485C0"/>
                </a:solidFill>
                <a:latin typeface="楷体_GB2312" pitchFamily="49" charset="-122"/>
                <a:ea typeface="楷体_GB2312" pitchFamily="49" charset="-122"/>
              </a:rPr>
              <a:t>（</a:t>
            </a:r>
            <a:r>
              <a:rPr kumimoji="1" lang="en-US" altLang="zh-CN" sz="2800" b="1" dirty="0" smtClean="0">
                <a:solidFill>
                  <a:srgbClr val="5485C0"/>
                </a:solidFill>
                <a:latin typeface="楷体_GB2312" pitchFamily="49" charset="-122"/>
                <a:ea typeface="楷体_GB2312" pitchFamily="49" charset="-122"/>
              </a:rPr>
              <a:t>1</a:t>
            </a:r>
            <a:r>
              <a:rPr kumimoji="1" lang="zh-CN" altLang="en-US" sz="2800" b="1" dirty="0" smtClean="0">
                <a:solidFill>
                  <a:srgbClr val="5485C0"/>
                </a:solidFill>
                <a:latin typeface="楷体_GB2312" pitchFamily="49" charset="-122"/>
                <a:ea typeface="楷体_GB2312" pitchFamily="49" charset="-122"/>
              </a:rPr>
              <a:t>）置空栈</a:t>
            </a:r>
          </a:p>
          <a:p>
            <a:pPr marL="109728" indent="0" fontAlgn="base">
              <a:lnSpc>
                <a:spcPct val="125000"/>
              </a:lnSpc>
              <a:spcBef>
                <a:spcPct val="0"/>
              </a:spcBef>
              <a:spcAft>
                <a:spcPct val="0"/>
              </a:spcAft>
              <a:buFont typeface="Wingdings 3"/>
              <a:buNone/>
            </a:pPr>
            <a:r>
              <a:rPr kumimoji="1" lang="zh-CN" altLang="en-US" sz="2800" b="1" dirty="0" smtClean="0">
                <a:latin typeface="楷体_GB2312" pitchFamily="49" charset="-122"/>
                <a:ea typeface="楷体_GB2312" pitchFamily="49" charset="-122"/>
              </a:rPr>
              <a:t>   首先建立栈空间，然后初始化栈顶指针。</a:t>
            </a:r>
          </a:p>
          <a:p>
            <a:pPr marL="109728" indent="0" fontAlgn="base">
              <a:lnSpc>
                <a:spcPct val="125000"/>
              </a:lnSpc>
              <a:spcBef>
                <a:spcPct val="0"/>
              </a:spcBef>
              <a:spcAft>
                <a:spcPct val="0"/>
              </a:spcAft>
              <a:buFont typeface="Wingdings 3"/>
              <a:buNone/>
            </a:pPr>
            <a:r>
              <a:rPr kumimoji="1" lang="zh-CN" altLang="en-US" sz="2800" b="1" dirty="0" smtClean="0">
                <a:latin typeface="楷体_GB2312" pitchFamily="49" charset="-122"/>
                <a:ea typeface="楷体_GB2312" pitchFamily="49" charset="-122"/>
              </a:rPr>
              <a:t> </a:t>
            </a:r>
            <a:r>
              <a:rPr kumimoji="1" lang="en-US" altLang="zh-CN" sz="2800" b="1" dirty="0" err="1" smtClean="0">
                <a:latin typeface="Times New Roman" panose="02020603050405020304" pitchFamily="18" charset="0"/>
                <a:ea typeface="楷体_GB2312" pitchFamily="49" charset="-122"/>
                <a:cs typeface="Times New Roman" panose="02020603050405020304" pitchFamily="18" charset="0"/>
              </a:rPr>
              <a:t>SeqStack</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err="1" smtClean="0">
                <a:latin typeface="Times New Roman" panose="02020603050405020304" pitchFamily="18" charset="0"/>
                <a:ea typeface="楷体_GB2312" pitchFamily="49" charset="-122"/>
                <a:cs typeface="Times New Roman" panose="02020603050405020304" pitchFamily="18" charset="0"/>
              </a:rPr>
              <a:t>Snull</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p>
          <a:p>
            <a:pPr marL="109728" indent="0" fontAlgn="base">
              <a:lnSpc>
                <a:spcPct val="125000"/>
              </a:lnSpc>
              <a:spcBef>
                <a:spcPct val="0"/>
              </a:spcBef>
              <a:spcAft>
                <a:spcPct val="0"/>
              </a:spcAft>
              <a:buFont typeface="Wingdings 3"/>
              <a:buNone/>
            </a:pP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 </a:t>
            </a:r>
            <a:r>
              <a:rPr kumimoji="1" lang="en-US" altLang="zh-CN" sz="2800" b="1" dirty="0" err="1" smtClean="0">
                <a:latin typeface="Times New Roman" panose="02020603050405020304" pitchFamily="18" charset="0"/>
                <a:ea typeface="楷体_GB2312" pitchFamily="49" charset="-122"/>
                <a:cs typeface="Times New Roman" panose="02020603050405020304" pitchFamily="18" charset="0"/>
              </a:rPr>
              <a:t>SeqStack</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*s</a:t>
            </a:r>
            <a:r>
              <a:rPr kumimoji="1" lang="zh-CN" altLang="en-US" sz="2800" b="1" dirty="0" smtClean="0">
                <a:latin typeface="Times New Roman" panose="02020603050405020304" pitchFamily="18" charset="0"/>
                <a:ea typeface="楷体_GB2312" pitchFamily="49" charset="-122"/>
                <a:cs typeface="Times New Roman" panose="02020603050405020304" pitchFamily="18" charset="0"/>
              </a:rPr>
              <a:t>；</a:t>
            </a:r>
          </a:p>
          <a:p>
            <a:pPr marL="109728" indent="0" fontAlgn="base">
              <a:lnSpc>
                <a:spcPct val="125000"/>
              </a:lnSpc>
              <a:spcBef>
                <a:spcPct val="0"/>
              </a:spcBef>
              <a:spcAft>
                <a:spcPct val="0"/>
              </a:spcAft>
              <a:buFont typeface="Wingdings 3"/>
              <a:buNone/>
            </a:pPr>
            <a:r>
              <a:rPr kumimoji="1" lang="zh-CN" altLang="en-US"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s=new (</a:t>
            </a:r>
            <a:r>
              <a:rPr kumimoji="1" lang="en-US" altLang="zh-CN" sz="2800" b="1" dirty="0" err="1" smtClean="0">
                <a:latin typeface="Times New Roman" panose="02020603050405020304" pitchFamily="18" charset="0"/>
                <a:ea typeface="楷体_GB2312" pitchFamily="49" charset="-122"/>
                <a:cs typeface="Times New Roman" panose="02020603050405020304" pitchFamily="18" charset="0"/>
              </a:rPr>
              <a:t>SeqStack</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kumimoji="1" lang="zh-CN" altLang="en-US" sz="2000" b="1" dirty="0" smtClean="0">
                <a:latin typeface="Times New Roman" panose="02020603050405020304" pitchFamily="18" charset="0"/>
                <a:ea typeface="楷体_GB2312" pitchFamily="49" charset="-122"/>
                <a:cs typeface="Times New Roman" panose="02020603050405020304" pitchFamily="18" charset="0"/>
              </a:rPr>
              <a:t>； </a:t>
            </a:r>
            <a:endParaRPr kumimoji="1" lang="en-US" altLang="zh-CN" sz="2000" b="1" dirty="0" smtClean="0">
              <a:latin typeface="Times New Roman" panose="02020603050405020304" pitchFamily="18" charset="0"/>
              <a:ea typeface="楷体_GB2312" pitchFamily="49" charset="-122"/>
              <a:cs typeface="Times New Roman" panose="02020603050405020304" pitchFamily="18" charset="0"/>
            </a:endParaRPr>
          </a:p>
          <a:p>
            <a:pPr marL="109728" indent="0" fontAlgn="base">
              <a:lnSpc>
                <a:spcPct val="125000"/>
              </a:lnSpc>
              <a:spcBef>
                <a:spcPct val="0"/>
              </a:spcBef>
              <a:spcAft>
                <a:spcPct val="0"/>
              </a:spcAft>
              <a:buFont typeface="Wingdings 3"/>
              <a:buNone/>
            </a:pPr>
            <a:r>
              <a:rPr kumimoji="1" lang="en-US" altLang="zh-CN" sz="2000" dirty="0">
                <a:latin typeface="Times New Roman" panose="02020603050405020304" pitchFamily="18" charset="0"/>
                <a:ea typeface="楷体_GB2312" pitchFamily="49" charset="-122"/>
                <a:cs typeface="Times New Roman" panose="02020603050405020304" pitchFamily="18" charset="0"/>
              </a:rPr>
              <a:t> </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s-&gt;top= –1</a:t>
            </a:r>
            <a:r>
              <a:rPr kumimoji="1" lang="zh-CN" altLang="en-US"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smtClean="0">
                <a:latin typeface="Times New Roman" panose="02020603050405020304" pitchFamily="18" charset="0"/>
                <a:ea typeface="楷体_GB2312" pitchFamily="49" charset="-122"/>
                <a:cs typeface="Times New Roman" panose="02020603050405020304" pitchFamily="18" charset="0"/>
              </a:rPr>
              <a:t>置栈空</a:t>
            </a:r>
          </a:p>
          <a:p>
            <a:pPr marL="109728" indent="0" fontAlgn="base">
              <a:lnSpc>
                <a:spcPct val="125000"/>
              </a:lnSpc>
              <a:spcBef>
                <a:spcPct val="0"/>
              </a:spcBef>
              <a:spcAft>
                <a:spcPct val="0"/>
              </a:spcAft>
              <a:buFont typeface="Wingdings 3"/>
              <a:buNone/>
            </a:pPr>
            <a:r>
              <a:rPr kumimoji="1" lang="zh-CN" altLang="en-US"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return  s</a:t>
            </a:r>
            <a:r>
              <a:rPr kumimoji="1" lang="zh-CN" altLang="en-US" sz="2800" b="1" dirty="0" smtClean="0">
                <a:latin typeface="Times New Roman" panose="02020603050405020304" pitchFamily="18" charset="0"/>
                <a:ea typeface="楷体_GB2312" pitchFamily="49" charset="-122"/>
                <a:cs typeface="Times New Roman" panose="02020603050405020304" pitchFamily="18" charset="0"/>
              </a:rPr>
              <a:t>；</a:t>
            </a:r>
          </a:p>
          <a:p>
            <a:pPr marL="109728" indent="0" fontAlgn="base">
              <a:lnSpc>
                <a:spcPct val="125000"/>
              </a:lnSpc>
              <a:spcBef>
                <a:spcPct val="0"/>
              </a:spcBef>
              <a:spcAft>
                <a:spcPct val="0"/>
              </a:spcAft>
              <a:buFont typeface="Wingdings 3"/>
              <a:buNone/>
            </a:pPr>
            <a:r>
              <a:rPr kumimoji="1" lang="zh-CN" altLang="en-US" sz="28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800" b="1" dirty="0" smtClean="0">
                <a:latin typeface="Times New Roman" panose="02020603050405020304" pitchFamily="18" charset="0"/>
                <a:ea typeface="楷体_GB2312" pitchFamily="49" charset="-122"/>
                <a:cs typeface="Times New Roman" panose="02020603050405020304" pitchFamily="18" charset="0"/>
              </a:rPr>
              <a:t>} </a:t>
            </a:r>
            <a:endParaRPr kumimoji="1" lang="en-US" altLang="zh-CN" sz="2800" b="1" dirty="0">
              <a:latin typeface="Times New Roman" panose="02020603050405020304" pitchFamily="18" charset="0"/>
              <a:ea typeface="楷体_GB2312" pitchFamily="49" charset="-122"/>
              <a:cs typeface="Times New Roman" panose="02020603050405020304" pitchFamily="18" charset="0"/>
            </a:endParaRPr>
          </a:p>
        </p:txBody>
      </p:sp>
    </p:spTree>
    <p:extLst>
      <p:ext uri="{BB962C8B-B14F-4D97-AF65-F5344CB8AC3E}">
        <p14:creationId xmlns:p14="http://schemas.microsoft.com/office/powerpoint/2010/main" xmlns="" val="18908334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heel(1)">
                                      <p:cBhvr>
                                        <p:cTn id="20" dur="2000"/>
                                        <p:tgtEl>
                                          <p:spTgt spid="5">
                                            <p:txEl>
                                              <p:pRg st="3" end="3"/>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heel(1)">
                                      <p:cBhvr>
                                        <p:cTn id="23" dur="2000"/>
                                        <p:tgtEl>
                                          <p:spTgt spid="5">
                                            <p:txEl>
                                              <p:pRg st="4" end="4"/>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heel(1)">
                                      <p:cBhvr>
                                        <p:cTn id="26" dur="2000"/>
                                        <p:tgtEl>
                                          <p:spTgt spid="5">
                                            <p:txEl>
                                              <p:pRg st="5" end="5"/>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heel(1)">
                                      <p:cBhvr>
                                        <p:cTn id="29" dur="2000"/>
                                        <p:tgtEl>
                                          <p:spTgt spid="5">
                                            <p:txEl>
                                              <p:pRg st="6" end="6"/>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heel(1)">
                                      <p:cBhvr>
                                        <p:cTn id="32"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
        <p:nvSpPr>
          <p:cNvPr id="5" name="Rectangle 3"/>
          <p:cNvSpPr txBox="1">
            <a:spLocks noChangeArrowheads="1"/>
          </p:cNvSpPr>
          <p:nvPr/>
        </p:nvSpPr>
        <p:spPr>
          <a:xfrm>
            <a:off x="93698" y="1700808"/>
            <a:ext cx="9036496" cy="3323987"/>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defPPr>
              <a:defRPr lang="zh-CN"/>
            </a:defPPr>
            <a:lvl1pPr marL="109728" indent="0" eaLnBrk="1" latinLnBrk="0" hangingPunct="1">
              <a:lnSpc>
                <a:spcPct val="125000"/>
              </a:lnSpc>
              <a:buClr>
                <a:schemeClr val="accent1"/>
              </a:buClr>
              <a:buSzPct val="68000"/>
              <a:buFont typeface="Wingdings 3"/>
              <a:buNone/>
              <a:defRPr kumimoji="1" sz="2800">
                <a:latin typeface="楷体_GB2312" pitchFamily="49" charset="-122"/>
                <a:ea typeface="楷体_GB2312" pitchFamily="49" charset="-122"/>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lstStyle>
          <a:p>
            <a:r>
              <a:rPr lang="zh-CN" altLang="en-US" dirty="0">
                <a:solidFill>
                  <a:srgbClr val="5485C0"/>
                </a:solidFill>
              </a:rPr>
              <a:t>（</a:t>
            </a:r>
            <a:r>
              <a:rPr lang="en-US" altLang="zh-CN" dirty="0">
                <a:solidFill>
                  <a:srgbClr val="5485C0"/>
                </a:solidFill>
              </a:rPr>
              <a:t>2</a:t>
            </a:r>
            <a:r>
              <a:rPr lang="zh-CN" altLang="en-US" dirty="0" smtClean="0">
                <a:solidFill>
                  <a:srgbClr val="5485C0"/>
                </a:solidFill>
              </a:rPr>
              <a:t>）进</a:t>
            </a:r>
            <a:r>
              <a:rPr lang="zh-CN" altLang="en-US" dirty="0">
                <a:solidFill>
                  <a:srgbClr val="5485C0"/>
                </a:solidFill>
              </a:rPr>
              <a:t>栈</a:t>
            </a:r>
          </a:p>
          <a:p>
            <a:r>
              <a:rPr lang="zh-CN" altLang="en-US" dirty="0"/>
              <a:t>    </a:t>
            </a:r>
            <a:r>
              <a:rPr lang="zh-CN" altLang="en-US" dirty="0" smtClean="0"/>
              <a:t>进</a:t>
            </a:r>
            <a:r>
              <a:rPr lang="zh-CN" altLang="en-US" dirty="0"/>
              <a:t>栈运算是在栈顶位置插入一个新元素</a:t>
            </a:r>
            <a:r>
              <a:rPr lang="en-US" altLang="zh-CN" dirty="0"/>
              <a:t>x</a:t>
            </a:r>
            <a:r>
              <a:rPr lang="zh-CN" altLang="en-US" dirty="0"/>
              <a:t>，其算法步骤为：</a:t>
            </a:r>
          </a:p>
          <a:p>
            <a:r>
              <a:rPr lang="en-US" altLang="zh-CN" dirty="0"/>
              <a:t>(a</a:t>
            </a:r>
            <a:r>
              <a:rPr lang="en-US" altLang="zh-CN" dirty="0" smtClean="0"/>
              <a:t>) </a:t>
            </a:r>
            <a:r>
              <a:rPr lang="zh-CN" altLang="en-US" dirty="0" smtClean="0"/>
              <a:t>判</a:t>
            </a:r>
            <a:r>
              <a:rPr lang="zh-CN" altLang="en-US" dirty="0"/>
              <a:t>栈是否为满，若栈满，作溢出处理，并返回</a:t>
            </a:r>
            <a:r>
              <a:rPr lang="en-US" altLang="zh-CN" dirty="0"/>
              <a:t>0</a:t>
            </a:r>
            <a:r>
              <a:rPr lang="zh-CN" altLang="en-US" dirty="0"/>
              <a:t>；</a:t>
            </a:r>
          </a:p>
          <a:p>
            <a:r>
              <a:rPr lang="en-US" altLang="zh-CN" dirty="0"/>
              <a:t>(b</a:t>
            </a:r>
            <a:r>
              <a:rPr lang="en-US" altLang="zh-CN" dirty="0" smtClean="0"/>
              <a:t>) </a:t>
            </a:r>
            <a:r>
              <a:rPr lang="zh-CN" altLang="en-US" dirty="0" smtClean="0"/>
              <a:t>若</a:t>
            </a:r>
            <a:r>
              <a:rPr lang="zh-CN" altLang="en-US" dirty="0"/>
              <a:t>栈未满，栈顶指针</a:t>
            </a:r>
            <a:r>
              <a:rPr lang="en-US" altLang="zh-CN" dirty="0"/>
              <a:t>top</a:t>
            </a:r>
            <a:r>
              <a:rPr lang="zh-CN" altLang="en-US" dirty="0"/>
              <a:t>加</a:t>
            </a:r>
            <a:r>
              <a:rPr lang="en-US" altLang="zh-CN" dirty="0"/>
              <a:t>1</a:t>
            </a:r>
            <a:r>
              <a:rPr lang="zh-CN" altLang="en-US" dirty="0"/>
              <a:t>；</a:t>
            </a:r>
          </a:p>
          <a:p>
            <a:r>
              <a:rPr lang="en-US" altLang="zh-CN" dirty="0"/>
              <a:t>(c</a:t>
            </a:r>
            <a:r>
              <a:rPr lang="en-US" altLang="zh-CN" dirty="0" smtClean="0"/>
              <a:t>) </a:t>
            </a:r>
            <a:r>
              <a:rPr lang="zh-CN" altLang="en-US" dirty="0" smtClean="0"/>
              <a:t>将</a:t>
            </a:r>
            <a:r>
              <a:rPr lang="zh-CN" altLang="en-US" dirty="0"/>
              <a:t>新元素</a:t>
            </a:r>
            <a:r>
              <a:rPr lang="en-US" altLang="zh-CN" dirty="0"/>
              <a:t>x</a:t>
            </a:r>
            <a:r>
              <a:rPr lang="zh-CN" altLang="en-US" dirty="0"/>
              <a:t>送入栈顶，并返回</a:t>
            </a:r>
            <a:r>
              <a:rPr lang="en-US" altLang="zh-CN" dirty="0"/>
              <a:t>1</a:t>
            </a:r>
            <a:r>
              <a:rPr lang="zh-CN" altLang="en-US" dirty="0" smtClean="0"/>
              <a:t>。</a:t>
            </a:r>
            <a:endParaRPr lang="zh-CN" altLang="en-US" dirty="0"/>
          </a:p>
        </p:txBody>
      </p:sp>
    </p:spTree>
    <p:extLst>
      <p:ext uri="{BB962C8B-B14F-4D97-AF65-F5344CB8AC3E}">
        <p14:creationId xmlns:p14="http://schemas.microsoft.com/office/powerpoint/2010/main" xmlns="" val="21013858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
        <p:nvSpPr>
          <p:cNvPr id="5" name="Rectangle 3"/>
          <p:cNvSpPr txBox="1">
            <a:spLocks noChangeArrowheads="1"/>
          </p:cNvSpPr>
          <p:nvPr/>
        </p:nvSpPr>
        <p:spPr>
          <a:xfrm>
            <a:off x="0" y="1628800"/>
            <a:ext cx="9036496" cy="3862596"/>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defPPr>
              <a:defRPr lang="zh-CN"/>
            </a:defPPr>
            <a:lvl1pPr marL="109728" indent="0" eaLnBrk="1" latinLnBrk="0" hangingPunct="1">
              <a:lnSpc>
                <a:spcPct val="125000"/>
              </a:lnSpc>
              <a:buClr>
                <a:schemeClr val="accent1"/>
              </a:buClr>
              <a:buSzPct val="68000"/>
              <a:buFont typeface="Wingdings 3"/>
              <a:buNone/>
              <a:defRPr kumimoji="1" sz="2800">
                <a:latin typeface="楷体_GB2312" pitchFamily="49" charset="-122"/>
                <a:ea typeface="楷体_GB2312" pitchFamily="49" charset="-122"/>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lstStyle>
          <a:p>
            <a:r>
              <a:rPr lang="zh-CN" altLang="en-US" dirty="0" smtClean="0">
                <a:solidFill>
                  <a:srgbClr val="5485C0"/>
                </a:solidFill>
              </a:rPr>
              <a:t>（</a:t>
            </a:r>
            <a:r>
              <a:rPr lang="en-US" altLang="zh-CN" dirty="0" smtClean="0">
                <a:solidFill>
                  <a:srgbClr val="5485C0"/>
                </a:solidFill>
              </a:rPr>
              <a:t>2</a:t>
            </a:r>
            <a:r>
              <a:rPr lang="zh-CN" altLang="en-US" dirty="0" smtClean="0">
                <a:solidFill>
                  <a:srgbClr val="5485C0"/>
                </a:solidFill>
              </a:rPr>
              <a:t>）进栈</a:t>
            </a:r>
            <a:endParaRPr lang="zh-CN" altLang="en-US" dirty="0">
              <a:solidFill>
                <a:srgbClr val="5485C0"/>
              </a:solidFill>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Push (</a:t>
            </a:r>
            <a:r>
              <a:rPr lang="en-US" altLang="zh-CN" sz="2400" dirty="0" err="1" smtClean="0">
                <a:latin typeface="Times New Roman" panose="02020603050405020304" pitchFamily="18" charset="0"/>
                <a:cs typeface="Times New Roman" panose="02020603050405020304" pitchFamily="18" charset="0"/>
              </a:rPr>
              <a:t>SeqStack</a:t>
            </a:r>
            <a:r>
              <a:rPr lang="en-US" altLang="zh-CN" sz="2400" dirty="0" smtClean="0">
                <a:latin typeface="Times New Roman" panose="02020603050405020304" pitchFamily="18" charset="0"/>
                <a:cs typeface="Times New Roman" panose="02020603050405020304" pitchFamily="18" charset="0"/>
              </a:rPr>
              <a:t>  *s</a:t>
            </a:r>
            <a:r>
              <a:rPr lang="zh-CN" altLang="en-US"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datatype</a:t>
            </a:r>
            <a:r>
              <a:rPr lang="en-US" altLang="zh-CN" sz="2400" dirty="0" smtClean="0">
                <a:latin typeface="Times New Roman" panose="02020603050405020304" pitchFamily="18" charset="0"/>
                <a:cs typeface="Times New Roman" panose="02020603050405020304" pitchFamily="18" charset="0"/>
              </a:rPr>
              <a:t>  x)</a:t>
            </a:r>
          </a:p>
          <a:p>
            <a:r>
              <a:rPr lang="en-US" altLang="zh-CN" sz="2400" dirty="0" smtClean="0">
                <a:latin typeface="Times New Roman" panose="02020603050405020304" pitchFamily="18" charset="0"/>
                <a:cs typeface="Times New Roman" panose="02020603050405020304" pitchFamily="18" charset="0"/>
              </a:rPr>
              <a:t>  { if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s-&gt;top= =MAXLEN–1</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return 0</a:t>
            </a:r>
            <a:r>
              <a:rPr lang="zh-CN" altLang="en-US"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栈满不能入栈，且返回 </a:t>
            </a:r>
            <a:r>
              <a:rPr lang="en-US" altLang="zh-CN" sz="2400" dirty="0" smtClean="0">
                <a:latin typeface="Times New Roman" panose="02020603050405020304" pitchFamily="18" charset="0"/>
                <a:cs typeface="Times New Roman" panose="02020603050405020304" pitchFamily="18" charset="0"/>
              </a:rPr>
              <a:t>0</a:t>
            </a:r>
          </a:p>
          <a:p>
            <a:r>
              <a:rPr lang="en-US" altLang="zh-CN" sz="2400" dirty="0" smtClean="0">
                <a:latin typeface="Times New Roman" panose="02020603050405020304" pitchFamily="18" charset="0"/>
                <a:cs typeface="Times New Roman" panose="02020603050405020304" pitchFamily="18" charset="0"/>
              </a:rPr>
              <a:t>     else {  s-&gt;top++</a:t>
            </a:r>
            <a:r>
              <a:rPr lang="zh-CN" altLang="en-US" sz="2400" dirty="0" smtClean="0">
                <a:latin typeface="Times New Roman" panose="02020603050405020304" pitchFamily="18" charset="0"/>
                <a:cs typeface="Times New Roman" panose="02020603050405020304" pitchFamily="18" charset="0"/>
              </a:rPr>
              <a:t>；</a:t>
            </a:r>
          </a:p>
          <a:p>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s-&gt;data[s-&gt;top]=x</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栈不满，则压入元素</a:t>
            </a:r>
            <a:r>
              <a:rPr lang="en-US" altLang="zh-CN" sz="2400" dirty="0" smtClean="0">
                <a:latin typeface="Times New Roman" panose="02020603050405020304" pitchFamily="18" charset="0"/>
                <a:cs typeface="Times New Roman" panose="02020603050405020304" pitchFamily="18" charset="0"/>
              </a:rPr>
              <a:t>x</a:t>
            </a:r>
          </a:p>
          <a:p>
            <a:r>
              <a:rPr lang="en-US" altLang="zh-CN" sz="2400" dirty="0" smtClean="0">
                <a:latin typeface="Times New Roman" panose="02020603050405020304" pitchFamily="18" charset="0"/>
                <a:cs typeface="Times New Roman" panose="02020603050405020304" pitchFamily="18" charset="0"/>
              </a:rPr>
              <a:t>                return 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 </a:t>
            </a:r>
            <a:r>
              <a:rPr lang="zh-CN" altLang="en-US" sz="2400" dirty="0" smtClean="0">
                <a:latin typeface="Times New Roman" panose="02020603050405020304" pitchFamily="18" charset="0"/>
                <a:cs typeface="Times New Roman" panose="02020603050405020304" pitchFamily="18" charset="0"/>
              </a:rPr>
              <a:t>进栈成功，返回</a:t>
            </a:r>
            <a:r>
              <a:rPr lang="en-US" altLang="zh-CN" sz="2400" dirty="0" smtClean="0">
                <a:latin typeface="Times New Roman" panose="02020603050405020304" pitchFamily="18" charset="0"/>
                <a:cs typeface="Times New Roman" panose="02020603050405020304" pitchFamily="18" charset="0"/>
              </a:rPr>
              <a:t>1</a:t>
            </a:r>
          </a:p>
          <a:p>
            <a:r>
              <a:rPr lang="en-US" altLang="zh-CN" sz="2400" dirty="0" smtClean="0"/>
              <a:t>  }</a:t>
            </a:r>
            <a:endParaRPr lang="en-US" altLang="zh-CN" sz="2400" dirty="0"/>
          </a:p>
        </p:txBody>
      </p:sp>
    </p:spTree>
    <p:extLst>
      <p:ext uri="{BB962C8B-B14F-4D97-AF65-F5344CB8AC3E}">
        <p14:creationId xmlns:p14="http://schemas.microsoft.com/office/powerpoint/2010/main" xmlns="" val="20450862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
        <p:nvSpPr>
          <p:cNvPr id="5" name="Rectangle 3"/>
          <p:cNvSpPr txBox="1">
            <a:spLocks noChangeArrowheads="1"/>
          </p:cNvSpPr>
          <p:nvPr/>
        </p:nvSpPr>
        <p:spPr>
          <a:xfrm>
            <a:off x="0" y="1628800"/>
            <a:ext cx="9036496" cy="3862596"/>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defPPr>
              <a:defRPr lang="zh-CN"/>
            </a:defPPr>
            <a:lvl1pPr marL="109728" indent="0" eaLnBrk="1" latinLnBrk="0" hangingPunct="1">
              <a:lnSpc>
                <a:spcPct val="125000"/>
              </a:lnSpc>
              <a:buClr>
                <a:schemeClr val="accent1"/>
              </a:buClr>
              <a:buSzPct val="68000"/>
              <a:buFont typeface="Wingdings 3"/>
              <a:buNone/>
              <a:defRPr kumimoji="1" sz="2800">
                <a:solidFill>
                  <a:srgbClr val="5485C0"/>
                </a:solidFill>
                <a:latin typeface="楷体_GB2312" pitchFamily="49" charset="-122"/>
                <a:ea typeface="楷体_GB2312" pitchFamily="49" charset="-122"/>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lstStyle>
          <a:p>
            <a:r>
              <a:rPr lang="zh-CN" altLang="en-US" dirty="0"/>
              <a:t>（</a:t>
            </a:r>
            <a:r>
              <a:rPr lang="en-US" altLang="zh-CN" dirty="0"/>
              <a:t>3</a:t>
            </a:r>
            <a:r>
              <a:rPr lang="zh-CN" altLang="en-US" dirty="0"/>
              <a:t>）出栈</a:t>
            </a:r>
          </a:p>
          <a:p>
            <a:r>
              <a:rPr lang="zh-CN" altLang="en-US" dirty="0"/>
              <a:t>   </a:t>
            </a:r>
            <a:r>
              <a:rPr lang="zh-CN" altLang="en-US" dirty="0" smtClean="0"/>
              <a:t> </a:t>
            </a:r>
            <a:r>
              <a:rPr lang="zh-CN" altLang="en-US" dirty="0" smtClean="0">
                <a:solidFill>
                  <a:schemeClr val="tx1"/>
                </a:solidFill>
              </a:rPr>
              <a:t>出</a:t>
            </a:r>
            <a:r>
              <a:rPr lang="zh-CN" altLang="en-US" dirty="0">
                <a:solidFill>
                  <a:schemeClr val="tx1"/>
                </a:solidFill>
              </a:rPr>
              <a:t>栈运算是指取出栈顶元素，赋给某一个指定变量</a:t>
            </a:r>
            <a:r>
              <a:rPr lang="en-US" altLang="zh-CN" dirty="0">
                <a:solidFill>
                  <a:schemeClr val="tx1"/>
                </a:solidFill>
              </a:rPr>
              <a:t>x</a:t>
            </a:r>
            <a:r>
              <a:rPr lang="zh-CN" altLang="en-US" dirty="0">
                <a:solidFill>
                  <a:schemeClr val="tx1"/>
                </a:solidFill>
              </a:rPr>
              <a:t>，其算法步骤为：</a:t>
            </a:r>
          </a:p>
          <a:p>
            <a:r>
              <a:rPr lang="en-US" altLang="zh-CN" dirty="0">
                <a:solidFill>
                  <a:schemeClr val="tx1"/>
                </a:solidFill>
              </a:rPr>
              <a:t>(a) </a:t>
            </a:r>
            <a:r>
              <a:rPr lang="zh-CN" altLang="en-US" dirty="0">
                <a:solidFill>
                  <a:schemeClr val="tx1"/>
                </a:solidFill>
              </a:rPr>
              <a:t>判栈是否为空，若栈空，作下溢处理，并返回</a:t>
            </a:r>
            <a:r>
              <a:rPr lang="en-US" altLang="zh-CN" dirty="0">
                <a:solidFill>
                  <a:schemeClr val="tx1"/>
                </a:solidFill>
              </a:rPr>
              <a:t>0</a:t>
            </a:r>
            <a:r>
              <a:rPr lang="zh-CN" altLang="en-US" dirty="0">
                <a:solidFill>
                  <a:schemeClr val="tx1"/>
                </a:solidFill>
              </a:rPr>
              <a:t>；</a:t>
            </a:r>
          </a:p>
          <a:p>
            <a:r>
              <a:rPr lang="en-US" altLang="zh-CN" dirty="0">
                <a:solidFill>
                  <a:schemeClr val="tx1"/>
                </a:solidFill>
              </a:rPr>
              <a:t>(b) </a:t>
            </a:r>
            <a:r>
              <a:rPr lang="zh-CN" altLang="en-US" dirty="0">
                <a:solidFill>
                  <a:schemeClr val="tx1"/>
                </a:solidFill>
              </a:rPr>
              <a:t>若栈非空，将栈顶元素赋给变量</a:t>
            </a:r>
            <a:r>
              <a:rPr lang="en-US" altLang="zh-CN" dirty="0">
                <a:solidFill>
                  <a:schemeClr val="tx1"/>
                </a:solidFill>
              </a:rPr>
              <a:t>x</a:t>
            </a:r>
            <a:r>
              <a:rPr lang="zh-CN" altLang="en-US" dirty="0">
                <a:solidFill>
                  <a:schemeClr val="tx1"/>
                </a:solidFill>
              </a:rPr>
              <a:t>；</a:t>
            </a:r>
          </a:p>
          <a:p>
            <a:r>
              <a:rPr lang="en-US" altLang="zh-CN" dirty="0">
                <a:solidFill>
                  <a:schemeClr val="tx1"/>
                </a:solidFill>
              </a:rPr>
              <a:t>(c) </a:t>
            </a:r>
            <a:r>
              <a:rPr lang="zh-CN" altLang="en-US" dirty="0">
                <a:solidFill>
                  <a:schemeClr val="tx1"/>
                </a:solidFill>
              </a:rPr>
              <a:t>指针</a:t>
            </a:r>
            <a:r>
              <a:rPr lang="en-US" altLang="zh-CN" dirty="0">
                <a:solidFill>
                  <a:schemeClr val="tx1"/>
                </a:solidFill>
              </a:rPr>
              <a:t>top</a:t>
            </a:r>
            <a:r>
              <a:rPr lang="zh-CN" altLang="en-US" dirty="0">
                <a:solidFill>
                  <a:schemeClr val="tx1"/>
                </a:solidFill>
              </a:rPr>
              <a:t>减</a:t>
            </a:r>
            <a:r>
              <a:rPr lang="en-US" altLang="zh-CN" dirty="0">
                <a:solidFill>
                  <a:schemeClr val="tx1"/>
                </a:solidFill>
              </a:rPr>
              <a:t>1</a:t>
            </a:r>
            <a:r>
              <a:rPr lang="zh-CN" altLang="en-US" dirty="0">
                <a:solidFill>
                  <a:schemeClr val="tx1"/>
                </a:solidFill>
              </a:rPr>
              <a:t>，并返回</a:t>
            </a:r>
            <a:r>
              <a:rPr lang="en-US" altLang="zh-CN" dirty="0">
                <a:solidFill>
                  <a:schemeClr val="tx1"/>
                </a:solidFill>
              </a:rPr>
              <a:t>1</a:t>
            </a:r>
            <a:r>
              <a:rPr lang="zh-CN" altLang="en-US" dirty="0">
                <a:solidFill>
                  <a:schemeClr val="tx1"/>
                </a:solidFill>
              </a:rPr>
              <a:t>。</a:t>
            </a:r>
          </a:p>
          <a:p>
            <a:endParaRPr lang="en-US" altLang="zh-CN" dirty="0"/>
          </a:p>
        </p:txBody>
      </p:sp>
    </p:spTree>
    <p:extLst>
      <p:ext uri="{BB962C8B-B14F-4D97-AF65-F5344CB8AC3E}">
        <p14:creationId xmlns:p14="http://schemas.microsoft.com/office/powerpoint/2010/main" xmlns="" val="7305799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heel(1)">
                                      <p:cBhvr>
                                        <p:cTn id="15" dur="2000"/>
                                        <p:tgtEl>
                                          <p:spTgt spid="5">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heel(1)">
                                      <p:cBhvr>
                                        <p:cTn id="18" dur="2000"/>
                                        <p:tgtEl>
                                          <p:spTgt spid="5">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heel(1)">
                                      <p:cBhvr>
                                        <p:cTn id="21"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
        <p:nvSpPr>
          <p:cNvPr id="5" name="Rectangle 3"/>
          <p:cNvSpPr txBox="1">
            <a:spLocks noChangeArrowheads="1"/>
          </p:cNvSpPr>
          <p:nvPr/>
        </p:nvSpPr>
        <p:spPr>
          <a:xfrm>
            <a:off x="0" y="1772816"/>
            <a:ext cx="9036496" cy="4478149"/>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defPPr>
              <a:defRPr lang="zh-CN"/>
            </a:defPPr>
            <a:lvl1pPr marL="109728" indent="0" eaLnBrk="1" latinLnBrk="0" hangingPunct="1">
              <a:lnSpc>
                <a:spcPct val="125000"/>
              </a:lnSpc>
              <a:buClr>
                <a:schemeClr val="accent1"/>
              </a:buClr>
              <a:buSzPct val="68000"/>
              <a:buFont typeface="Wingdings 3"/>
              <a:buNone/>
              <a:defRPr kumimoji="1" sz="2800">
                <a:solidFill>
                  <a:srgbClr val="5485C0"/>
                </a:solidFill>
                <a:latin typeface="楷体_GB2312" pitchFamily="49" charset="-122"/>
                <a:ea typeface="楷体_GB2312" pitchFamily="49" charset="-122"/>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lstStyle>
          <a:p>
            <a:r>
              <a:rPr lang="zh-CN" altLang="en-US" dirty="0"/>
              <a:t>（</a:t>
            </a:r>
            <a:r>
              <a:rPr lang="en-US" altLang="zh-CN" dirty="0"/>
              <a:t>3</a:t>
            </a:r>
            <a:r>
              <a:rPr lang="zh-CN" altLang="en-US" dirty="0"/>
              <a:t>）出</a:t>
            </a:r>
            <a:r>
              <a:rPr lang="zh-CN" altLang="en-US" dirty="0" smtClean="0"/>
              <a:t>栈</a:t>
            </a:r>
            <a:endParaRPr lang="en-US" altLang="zh-CN" dirty="0" smtClean="0"/>
          </a:p>
          <a:p>
            <a:endParaRPr lang="zh-CN" altLang="en-US" dirty="0"/>
          </a:p>
          <a:p>
            <a:r>
              <a:rPr lang="zh-CN" altLang="en-US" dirty="0"/>
              <a:t> </a:t>
            </a:r>
            <a:r>
              <a:rPr lang="zh-CN" altLang="en-US" dirty="0" smtClean="0"/>
              <a:t> </a:t>
            </a:r>
            <a:r>
              <a:rPr lang="en-US" altLang="zh-CN" sz="2400" dirty="0" err="1" smtClean="0">
                <a:solidFill>
                  <a:schemeClr val="tx1"/>
                </a:solidFill>
                <a:latin typeface="Times New Roman" panose="02020603050405020304" pitchFamily="18" charset="0"/>
                <a:cs typeface="Times New Roman" panose="02020603050405020304" pitchFamily="18" charset="0"/>
              </a:rPr>
              <a:t>int</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Pop</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err="1">
                <a:solidFill>
                  <a:schemeClr val="tx1"/>
                </a:solidFill>
                <a:latin typeface="Times New Roman" panose="02020603050405020304" pitchFamily="18" charset="0"/>
                <a:cs typeface="Times New Roman" panose="02020603050405020304" pitchFamily="18" charset="0"/>
              </a:rPr>
              <a:t>SeqStack</a:t>
            </a:r>
            <a:r>
              <a:rPr lang="en-US" altLang="zh-CN" sz="2400" dirty="0">
                <a:solidFill>
                  <a:schemeClr val="tx1"/>
                </a:solidFill>
                <a:latin typeface="Times New Roman" panose="02020603050405020304" pitchFamily="18" charset="0"/>
                <a:cs typeface="Times New Roman" panose="02020603050405020304" pitchFamily="18" charset="0"/>
              </a:rPr>
              <a:t>  *s</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err="1">
                <a:solidFill>
                  <a:schemeClr val="tx1"/>
                </a:solidFill>
                <a:latin typeface="Times New Roman" panose="02020603050405020304" pitchFamily="18" charset="0"/>
                <a:cs typeface="Times New Roman" panose="02020603050405020304" pitchFamily="18" charset="0"/>
              </a:rPr>
              <a:t>datatype</a:t>
            </a:r>
            <a:r>
              <a:rPr lang="en-US" altLang="zh-CN" sz="2400" dirty="0">
                <a:solidFill>
                  <a:schemeClr val="tx1"/>
                </a:solidFill>
                <a:latin typeface="Times New Roman" panose="02020603050405020304" pitchFamily="18" charset="0"/>
                <a:cs typeface="Times New Roman" panose="02020603050405020304" pitchFamily="18" charset="0"/>
              </a:rPr>
              <a:t>  *x</a:t>
            </a:r>
            <a:r>
              <a:rPr lang="zh-CN" altLang="en-US" sz="2400" dirty="0">
                <a:solidFill>
                  <a:schemeClr val="tx1"/>
                </a:solidFill>
                <a:latin typeface="Times New Roman" panose="02020603050405020304" pitchFamily="18" charset="0"/>
                <a:cs typeface="Times New Roman" panose="02020603050405020304" pitchFamily="18" charset="0"/>
              </a:rPr>
              <a:t>）</a:t>
            </a:r>
          </a:p>
          <a:p>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if  (</a:t>
            </a:r>
            <a:r>
              <a:rPr lang="en-US" altLang="zh-CN" sz="2400" dirty="0" err="1">
                <a:solidFill>
                  <a:schemeClr val="tx1"/>
                </a:solidFill>
                <a:latin typeface="Times New Roman" panose="02020603050405020304" pitchFamily="18" charset="0"/>
                <a:cs typeface="Times New Roman" panose="02020603050405020304" pitchFamily="18" charset="0"/>
              </a:rPr>
              <a:t>SEmpty</a:t>
            </a:r>
            <a:r>
              <a:rPr lang="en-US" altLang="zh-CN" sz="2400" dirty="0">
                <a:solidFill>
                  <a:schemeClr val="tx1"/>
                </a:solidFill>
                <a:latin typeface="Times New Roman" panose="02020603050405020304" pitchFamily="18" charset="0"/>
                <a:cs typeface="Times New Roman" panose="02020603050405020304" pitchFamily="18" charset="0"/>
              </a:rPr>
              <a:t> ( s ) )  return 0</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若栈空不能出栈 ，且返回</a:t>
            </a:r>
            <a:r>
              <a:rPr lang="en-US" altLang="zh-CN" sz="2400" dirty="0">
                <a:solidFill>
                  <a:schemeClr val="tx1"/>
                </a:solidFill>
                <a:latin typeface="Times New Roman" panose="02020603050405020304" pitchFamily="18" charset="0"/>
                <a:cs typeface="Times New Roman" panose="02020603050405020304" pitchFamily="18" charset="0"/>
              </a:rPr>
              <a:t>0</a:t>
            </a:r>
          </a:p>
          <a:p>
            <a:r>
              <a:rPr lang="en-US" altLang="zh-CN" sz="2400" dirty="0">
                <a:solidFill>
                  <a:schemeClr val="tx1"/>
                </a:solidFill>
                <a:latin typeface="Times New Roman" panose="02020603050405020304" pitchFamily="18" charset="0"/>
                <a:cs typeface="Times New Roman" panose="02020603050405020304" pitchFamily="18" charset="0"/>
              </a:rPr>
              <a:t>      else  {  *x=s-&gt;data[s-&gt;top]</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先出栈，数据存入*</a:t>
            </a:r>
            <a:r>
              <a:rPr lang="en-US" altLang="zh-CN" sz="2400" dirty="0">
                <a:solidFill>
                  <a:schemeClr val="tx1"/>
                </a:solidFill>
                <a:latin typeface="Times New Roman" panose="02020603050405020304" pitchFamily="18" charset="0"/>
                <a:cs typeface="Times New Roman" panose="02020603050405020304" pitchFamily="18" charset="0"/>
              </a:rPr>
              <a:t>x</a:t>
            </a:r>
          </a:p>
          <a:p>
            <a:r>
              <a:rPr lang="en-US" altLang="zh-CN" sz="2400" dirty="0">
                <a:solidFill>
                  <a:schemeClr val="tx1"/>
                </a:solidFill>
                <a:latin typeface="Times New Roman" panose="02020603050405020304" pitchFamily="18" charset="0"/>
                <a:cs typeface="Times New Roman" panose="02020603050405020304" pitchFamily="18" charset="0"/>
              </a:rPr>
              <a:t>                 s-&gt;top - -</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后修改指针</a:t>
            </a:r>
          </a:p>
          <a:p>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return 1</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 </a:t>
            </a:r>
            <a:r>
              <a:rPr lang="zh-CN" altLang="en-US" sz="2400" dirty="0">
                <a:solidFill>
                  <a:schemeClr val="tx1"/>
                </a:solidFill>
                <a:latin typeface="Times New Roman" panose="02020603050405020304" pitchFamily="18" charset="0"/>
                <a:cs typeface="Times New Roman" panose="02020603050405020304" pitchFamily="18" charset="0"/>
              </a:rPr>
              <a:t>出栈成功，返回</a:t>
            </a:r>
            <a:r>
              <a:rPr lang="en-US" altLang="zh-CN" sz="2400" dirty="0">
                <a:solidFill>
                  <a:schemeClr val="tx1"/>
                </a:solidFill>
                <a:latin typeface="Times New Roman" panose="02020603050405020304" pitchFamily="18" charset="0"/>
                <a:cs typeface="Times New Roman" panose="02020603050405020304" pitchFamily="18" charset="0"/>
              </a:rPr>
              <a:t>1</a:t>
            </a:r>
          </a:p>
          <a:p>
            <a:r>
              <a:rPr lang="en-US" altLang="zh-CN" sz="2400" dirty="0">
                <a:solidFill>
                  <a:schemeClr val="tx1"/>
                </a:solidFill>
                <a:latin typeface="Times New Roman" panose="02020603050405020304" pitchFamily="18" charset="0"/>
                <a:cs typeface="Times New Roman" panose="02020603050405020304" pitchFamily="18" charset="0"/>
              </a:rPr>
              <a:t>    }</a:t>
            </a:r>
          </a:p>
          <a:p>
            <a:endParaRPr lang="en-US" altLang="zh-C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59467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a:xfrm>
            <a:off x="301625" y="476250"/>
            <a:ext cx="8518525" cy="5040313"/>
          </a:xfrm>
        </p:spPr>
        <p:txBody>
          <a:bodyPr>
            <a:normAutofit/>
          </a:bodyPr>
          <a:lstStyle/>
          <a:p>
            <a:pPr>
              <a:spcBef>
                <a:spcPct val="50000"/>
              </a:spcBef>
              <a:buFontTx/>
              <a:buNone/>
            </a:pPr>
            <a:r>
              <a:rPr lang="zh-CN" alt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      本章</a:t>
            </a:r>
            <a:r>
              <a:rPr lang="zh-CN" altLang="en-US" sz="4100" b="1" dirty="0">
                <a:solidFill>
                  <a:schemeClr val="tx2"/>
                </a:solidFill>
                <a:effectLst>
                  <a:outerShdw blurRad="31750" dist="25400" dir="5400000" algn="tl" rotWithShape="0">
                    <a:srgbClr val="000000">
                      <a:alpha val="25000"/>
                    </a:srgbClr>
                  </a:outerShdw>
                </a:effectLst>
                <a:latin typeface="+mj-lt"/>
                <a:ea typeface="+mj-ea"/>
                <a:cs typeface="+mj-cs"/>
              </a:rPr>
              <a:t>主要内容</a:t>
            </a:r>
          </a:p>
          <a:p>
            <a:pPr algn="ctr">
              <a:spcBef>
                <a:spcPct val="50000"/>
              </a:spcBef>
              <a:buFontTx/>
              <a:buNone/>
            </a:pPr>
            <a:endParaRPr lang="zh-CN" altLang="en-US" sz="800" b="1" dirty="0">
              <a:ea typeface="黑体" panose="02010609060101010101" pitchFamily="49" charset="-122"/>
            </a:endParaRPr>
          </a:p>
          <a:p>
            <a:pPr>
              <a:spcBef>
                <a:spcPct val="50000"/>
              </a:spcBef>
              <a:buSzPct val="75000"/>
              <a:buFont typeface="Wingdings" panose="05000000000000000000" pitchFamily="2" charset="2"/>
              <a:buChar char="v"/>
            </a:pPr>
            <a:endParaRPr lang="zh-CN" altLang="en-US" sz="3600" b="1" dirty="0">
              <a:solidFill>
                <a:srgbClr val="FF0000"/>
              </a:solidFill>
              <a:latin typeface="楷体_GB2312" pitchFamily="49" charset="-122"/>
              <a:ea typeface="楷体_GB2312" pitchFamily="49" charset="-122"/>
              <a:cs typeface="Times New Roman" panose="02020603050405020304" pitchFamily="18" charset="0"/>
            </a:endParaRPr>
          </a:p>
          <a:p>
            <a:pPr>
              <a:spcBef>
                <a:spcPct val="50000"/>
              </a:spcBef>
              <a:buSzPct val="75000"/>
              <a:buFont typeface="Wingdings" panose="05000000000000000000" pitchFamily="2" charset="2"/>
              <a:buChar char="v"/>
            </a:pPr>
            <a:r>
              <a:rPr lang="en-US" altLang="zh-CN" sz="3600" b="1" dirty="0">
                <a:latin typeface="楷体_GB2312" pitchFamily="49" charset="-122"/>
                <a:ea typeface="楷体_GB2312" pitchFamily="49" charset="-122"/>
                <a:cs typeface="Times New Roman" panose="02020603050405020304" pitchFamily="18" charset="0"/>
              </a:rPr>
              <a:t>3</a:t>
            </a:r>
            <a:r>
              <a:rPr lang="en-US" altLang="zh-CN" sz="3600" b="1" dirty="0" smtClean="0">
                <a:latin typeface="楷体_GB2312" pitchFamily="49" charset="-122"/>
                <a:ea typeface="楷体_GB2312" pitchFamily="49" charset="-122"/>
                <a:cs typeface="Times New Roman" panose="02020603050405020304" pitchFamily="18" charset="0"/>
              </a:rPr>
              <a:t>.1 </a:t>
            </a:r>
            <a:r>
              <a:rPr lang="zh-CN" altLang="en-US" sz="3600" b="1" dirty="0">
                <a:latin typeface="楷体_GB2312" pitchFamily="49" charset="-122"/>
                <a:ea typeface="楷体_GB2312" pitchFamily="49" charset="-122"/>
                <a:cs typeface="Times New Roman" panose="02020603050405020304" pitchFamily="18" charset="0"/>
              </a:rPr>
              <a:t>栈</a:t>
            </a:r>
            <a:r>
              <a:rPr lang="zh-CN" altLang="en-US" sz="3600" b="1" dirty="0" smtClean="0">
                <a:latin typeface="楷体_GB2312" pitchFamily="49" charset="-122"/>
                <a:ea typeface="楷体_GB2312" pitchFamily="49" charset="-122"/>
                <a:cs typeface="Times New Roman" panose="02020603050405020304" pitchFamily="18" charset="0"/>
              </a:rPr>
              <a:t>的</a:t>
            </a:r>
            <a:r>
              <a:rPr lang="zh-CN" altLang="en-US" sz="3600" b="1" dirty="0">
                <a:latin typeface="楷体_GB2312" pitchFamily="49" charset="-122"/>
                <a:ea typeface="楷体_GB2312" pitchFamily="49" charset="-122"/>
                <a:cs typeface="Times New Roman" panose="02020603050405020304" pitchFamily="18" charset="0"/>
              </a:rPr>
              <a:t>表示</a:t>
            </a:r>
            <a:r>
              <a:rPr lang="zh-CN" altLang="en-US" sz="3600" b="1" dirty="0" smtClean="0">
                <a:latin typeface="楷体_GB2312" pitchFamily="49" charset="-122"/>
                <a:ea typeface="楷体_GB2312" pitchFamily="49" charset="-122"/>
                <a:cs typeface="Times New Roman" panose="02020603050405020304" pitchFamily="18" charset="0"/>
              </a:rPr>
              <a:t>及其运算</a:t>
            </a:r>
            <a:endParaRPr lang="zh-CN" altLang="en-US" sz="3600" b="1" dirty="0">
              <a:latin typeface="楷体_GB2312" pitchFamily="49" charset="-122"/>
              <a:ea typeface="楷体_GB2312" pitchFamily="49" charset="-122"/>
            </a:endParaRPr>
          </a:p>
          <a:p>
            <a:pPr>
              <a:spcBef>
                <a:spcPct val="50000"/>
              </a:spcBef>
              <a:buSzPct val="75000"/>
              <a:buFont typeface="Wingdings" panose="05000000000000000000" pitchFamily="2" charset="2"/>
              <a:buChar char="v"/>
            </a:pPr>
            <a:r>
              <a:rPr lang="en-US" altLang="zh-CN" sz="3600" b="1" dirty="0" smtClean="0">
                <a:latin typeface="楷体_GB2312" pitchFamily="49" charset="-122"/>
                <a:ea typeface="楷体_GB2312" pitchFamily="49" charset="-122"/>
              </a:rPr>
              <a:t>3.2 </a:t>
            </a:r>
            <a:r>
              <a:rPr lang="zh-CN" altLang="en-US" sz="3600" b="1" dirty="0" smtClean="0">
                <a:latin typeface="楷体_GB2312" pitchFamily="49" charset="-122"/>
                <a:ea typeface="楷体_GB2312" pitchFamily="49" charset="-122"/>
                <a:cs typeface="Times New Roman" panose="02020603050405020304" pitchFamily="18" charset="0"/>
              </a:rPr>
              <a:t>栈的应用举例</a:t>
            </a:r>
            <a:endParaRPr lang="en-US" altLang="zh-CN" sz="3600" b="1" dirty="0" smtClean="0">
              <a:latin typeface="楷体_GB2312" pitchFamily="49" charset="-122"/>
              <a:ea typeface="楷体_GB2312" pitchFamily="49" charset="-122"/>
            </a:endParaRPr>
          </a:p>
          <a:p>
            <a:pPr>
              <a:spcBef>
                <a:spcPct val="50000"/>
              </a:spcBef>
              <a:buSzPct val="75000"/>
              <a:buFont typeface="Wingdings" panose="05000000000000000000" pitchFamily="2" charset="2"/>
              <a:buChar char="v"/>
            </a:pPr>
            <a:r>
              <a:rPr lang="en-US" altLang="zh-CN" sz="3600" b="1" dirty="0" smtClean="0">
                <a:latin typeface="楷体_GB2312" pitchFamily="49" charset="-122"/>
                <a:ea typeface="楷体_GB2312" pitchFamily="49" charset="-122"/>
              </a:rPr>
              <a:t>3.3 </a:t>
            </a:r>
            <a:r>
              <a:rPr lang="zh-CN" altLang="en-US" sz="3600" b="1" dirty="0" smtClean="0">
                <a:latin typeface="楷体_GB2312" pitchFamily="49" charset="-122"/>
                <a:ea typeface="楷体_GB2312" pitchFamily="49" charset="-122"/>
              </a:rPr>
              <a:t>队列</a:t>
            </a:r>
            <a:r>
              <a:rPr lang="zh-CN" altLang="en-US" sz="3600" b="1" dirty="0">
                <a:latin typeface="楷体_GB2312" pitchFamily="49" charset="-122"/>
                <a:ea typeface="楷体_GB2312" pitchFamily="49" charset="-122"/>
              </a:rPr>
              <a:t>的定义及其</a:t>
            </a:r>
            <a:r>
              <a:rPr lang="zh-CN" altLang="en-US" sz="3600" b="1" dirty="0" smtClean="0">
                <a:latin typeface="楷体_GB2312" pitchFamily="49" charset="-122"/>
                <a:ea typeface="楷体_GB2312" pitchFamily="49" charset="-122"/>
              </a:rPr>
              <a:t>运算</a:t>
            </a:r>
            <a:endParaRPr lang="en-US" altLang="zh-CN" sz="3600" b="1" dirty="0" smtClean="0">
              <a:latin typeface="楷体_GB2312" pitchFamily="49" charset="-122"/>
              <a:ea typeface="楷体_GB2312" pitchFamily="49" charset="-122"/>
            </a:endParaRPr>
          </a:p>
          <a:p>
            <a:pPr>
              <a:spcBef>
                <a:spcPct val="50000"/>
              </a:spcBef>
              <a:buSzPct val="75000"/>
              <a:buFont typeface="Wingdings" panose="05000000000000000000" pitchFamily="2" charset="2"/>
              <a:buChar char="v"/>
            </a:pPr>
            <a:r>
              <a:rPr lang="en-US" altLang="zh-CN" sz="3600" b="1" dirty="0" smtClean="0">
                <a:latin typeface="楷体_GB2312" pitchFamily="49" charset="-122"/>
                <a:ea typeface="楷体_GB2312" pitchFamily="49" charset="-122"/>
              </a:rPr>
              <a:t>3.4 </a:t>
            </a:r>
            <a:r>
              <a:rPr lang="zh-CN" altLang="en-US" sz="3600" b="1" dirty="0" smtClean="0">
                <a:latin typeface="楷体_GB2312" pitchFamily="49" charset="-122"/>
                <a:ea typeface="楷体_GB2312" pitchFamily="49" charset="-122"/>
              </a:rPr>
              <a:t>循环</a:t>
            </a:r>
            <a:r>
              <a:rPr lang="zh-CN" altLang="en-US" sz="3600" b="1" dirty="0">
                <a:latin typeface="楷体_GB2312" pitchFamily="49" charset="-122"/>
                <a:ea typeface="楷体_GB2312" pitchFamily="49" charset="-122"/>
              </a:rPr>
              <a:t>队列</a:t>
            </a:r>
          </a:p>
          <a:p>
            <a:pPr>
              <a:spcBef>
                <a:spcPct val="50000"/>
              </a:spcBef>
              <a:buSzPct val="75000"/>
              <a:buFont typeface="Wingdings" panose="05000000000000000000" pitchFamily="2" charset="2"/>
              <a:buChar char="v"/>
            </a:pPr>
            <a:endParaRPr lang="en-US" altLang="zh-CN" sz="3600" b="1" dirty="0">
              <a:latin typeface="楷体_GB2312" pitchFamily="49" charset="-122"/>
              <a:ea typeface="楷体_GB2312" pitchFamily="49" charset="-122"/>
            </a:endParaRPr>
          </a:p>
        </p:txBody>
      </p:sp>
    </p:spTree>
    <p:extLst>
      <p:ext uri="{BB962C8B-B14F-4D97-AF65-F5344CB8AC3E}">
        <p14:creationId xmlns:p14="http://schemas.microsoft.com/office/powerpoint/2010/main" xmlns="" val="300247949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107504" y="1556792"/>
            <a:ext cx="8001000" cy="4862870"/>
          </a:xfr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indent="0" fontAlgn="base">
              <a:lnSpc>
                <a:spcPct val="125000"/>
              </a:lnSpc>
              <a:spcBef>
                <a:spcPct val="0"/>
              </a:spcBef>
              <a:spcAft>
                <a:spcPct val="0"/>
              </a:spcAft>
              <a:buNone/>
            </a:pPr>
            <a:r>
              <a:rPr kumimoji="1" lang="zh-CN" altLang="en-US" sz="2800" b="1" dirty="0">
                <a:solidFill>
                  <a:srgbClr val="5485C0"/>
                </a:solidFill>
                <a:latin typeface="楷体_GB2312" pitchFamily="49" charset="-122"/>
                <a:ea typeface="楷体_GB2312" pitchFamily="49" charset="-122"/>
              </a:rPr>
              <a:t>（</a:t>
            </a:r>
            <a:r>
              <a:rPr kumimoji="1" lang="en-US" altLang="zh-CN" sz="2800" b="1" dirty="0">
                <a:solidFill>
                  <a:srgbClr val="5485C0"/>
                </a:solidFill>
                <a:latin typeface="楷体_GB2312" pitchFamily="49" charset="-122"/>
                <a:ea typeface="楷体_GB2312" pitchFamily="49" charset="-122"/>
              </a:rPr>
              <a:t>4</a:t>
            </a:r>
            <a:r>
              <a:rPr kumimoji="1" lang="zh-CN" altLang="en-US" sz="2800" b="1" dirty="0">
                <a:solidFill>
                  <a:srgbClr val="5485C0"/>
                </a:solidFill>
                <a:latin typeface="楷体_GB2312" pitchFamily="49" charset="-122"/>
                <a:ea typeface="楷体_GB2312" pitchFamily="49" charset="-122"/>
              </a:rPr>
              <a:t>）读栈顶元素</a:t>
            </a:r>
          </a:p>
          <a:p>
            <a:pPr marL="109728" indent="0" fontAlgn="base">
              <a:lnSpc>
                <a:spcPct val="125000"/>
              </a:lnSpc>
              <a:spcBef>
                <a:spcPct val="0"/>
              </a:spcBef>
              <a:spcAft>
                <a:spcPct val="0"/>
              </a:spcAft>
              <a:buNone/>
            </a:pP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datatype</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ReadTop</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SeqStack</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*s</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if  (</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SEmpty</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 s ) )  return  0</a:t>
            </a: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若栈空，则返回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0</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else  return (s-&gt;data[s-&gt;top] )</a:t>
            </a:r>
            <a:r>
              <a:rPr kumimoji="1" lang="zh-CN" altLang="en-US" sz="24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smtClean="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读栈顶元素，但指针未</a:t>
            </a:r>
            <a:r>
              <a:rPr kumimoji="1" lang="zh-CN" altLang="en-US" sz="2400" b="1" dirty="0" smtClean="0">
                <a:latin typeface="Times New Roman" panose="02020603050405020304" pitchFamily="18" charset="0"/>
                <a:ea typeface="楷体_GB2312" pitchFamily="49" charset="-122"/>
                <a:cs typeface="Times New Roman" panose="02020603050405020304" pitchFamily="18" charset="0"/>
              </a:rPr>
              <a:t>动 </a:t>
            </a:r>
            <a:r>
              <a:rPr kumimoji="1" lang="en-US" altLang="zh-CN" sz="2400" b="1" dirty="0" smtClean="0">
                <a:latin typeface="Times New Roman" panose="02020603050405020304" pitchFamily="18" charset="0"/>
                <a:ea typeface="楷体_GB2312" pitchFamily="49" charset="-122"/>
                <a:cs typeface="Times New Roman" panose="02020603050405020304" pitchFamily="18" charset="0"/>
              </a:rPr>
              <a:t>}</a:t>
            </a:r>
            <a:endParaRPr kumimoji="1" lang="en-US" altLang="zh-CN" sz="2400" b="1" dirty="0">
              <a:latin typeface="Times New Roman" panose="02020603050405020304" pitchFamily="18" charset="0"/>
              <a:ea typeface="楷体_GB2312" pitchFamily="49" charset="-122"/>
              <a:cs typeface="Times New Roman" panose="02020603050405020304" pitchFamily="18" charset="0"/>
            </a:endParaRPr>
          </a:p>
          <a:p>
            <a:pPr marL="109728" indent="0" fontAlgn="base">
              <a:lnSpc>
                <a:spcPct val="125000"/>
              </a:lnSpc>
              <a:spcBef>
                <a:spcPct val="0"/>
              </a:spcBef>
              <a:spcAft>
                <a:spcPct val="0"/>
              </a:spcAft>
              <a:buNone/>
            </a:pPr>
            <a:r>
              <a:rPr kumimoji="1" lang="zh-CN" altLang="en-US" sz="2800" b="1" dirty="0">
                <a:solidFill>
                  <a:srgbClr val="5485C0"/>
                </a:solidFill>
                <a:latin typeface="楷体_GB2312" pitchFamily="49" charset="-122"/>
                <a:ea typeface="楷体_GB2312" pitchFamily="49" charset="-122"/>
              </a:rPr>
              <a:t>（</a:t>
            </a:r>
            <a:r>
              <a:rPr kumimoji="1" lang="en-US" altLang="zh-CN" sz="2800" b="1" dirty="0">
                <a:solidFill>
                  <a:srgbClr val="5485C0"/>
                </a:solidFill>
                <a:latin typeface="楷体_GB2312" pitchFamily="49" charset="-122"/>
                <a:ea typeface="楷体_GB2312" pitchFamily="49" charset="-122"/>
              </a:rPr>
              <a:t>5</a:t>
            </a:r>
            <a:r>
              <a:rPr kumimoji="1" lang="zh-CN" altLang="en-US" sz="2800" b="1" dirty="0">
                <a:solidFill>
                  <a:srgbClr val="5485C0"/>
                </a:solidFill>
                <a:latin typeface="楷体_GB2312" pitchFamily="49" charset="-122"/>
                <a:ea typeface="楷体_GB2312" pitchFamily="49" charset="-122"/>
              </a:rPr>
              <a:t>）判栈空</a:t>
            </a:r>
          </a:p>
          <a:p>
            <a:pPr marL="109728" indent="0" fontAlgn="base">
              <a:lnSpc>
                <a:spcPct val="125000"/>
              </a:lnSpc>
              <a:spcBef>
                <a:spcPct val="0"/>
              </a:spcBef>
              <a:spcAft>
                <a:spcPct val="0"/>
              </a:spcAft>
              <a:buNone/>
            </a:pPr>
            <a:r>
              <a:rPr kumimoji="1" lang="en-US" altLang="zh-CN" sz="24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err="1" smtClean="0">
                <a:latin typeface="Times New Roman" panose="02020603050405020304" pitchFamily="18" charset="0"/>
                <a:ea typeface="楷体_GB2312" pitchFamily="49" charset="-122"/>
                <a:cs typeface="Times New Roman" panose="02020603050405020304" pitchFamily="18" charset="0"/>
              </a:rPr>
              <a:t>int</a:t>
            </a:r>
            <a:r>
              <a:rPr kumimoji="1" lang="en-US" altLang="zh-CN" sz="24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SEmpty</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SeqStack</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*s</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if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r>
              <a:rPr kumimoji="1" lang="en-US" altLang="zh-CN" sz="2400" b="1" dirty="0">
                <a:latin typeface="Times New Roman" panose="02020603050405020304" pitchFamily="18" charset="0"/>
                <a:ea typeface="楷体_GB2312" pitchFamily="49" charset="-122"/>
                <a:cs typeface="Times New Roman" panose="02020603050405020304" pitchFamily="18" charset="0"/>
              </a:rPr>
              <a:t>s-&gt;top= = –1</a:t>
            </a: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return  1</a:t>
            </a: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若栈空，则返回</a:t>
            </a:r>
            <a:r>
              <a:rPr kumimoji="1" lang="en-US" altLang="zh-CN" sz="2400" b="1" dirty="0">
                <a:latin typeface="Times New Roman" panose="02020603050405020304" pitchFamily="18" charset="0"/>
                <a:ea typeface="楷体_GB2312" pitchFamily="49" charset="-122"/>
                <a:cs typeface="Times New Roman" panose="02020603050405020304" pitchFamily="18" charset="0"/>
              </a:rPr>
              <a:t>1</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else  return  0</a:t>
            </a: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否则返回</a:t>
            </a:r>
            <a:r>
              <a:rPr kumimoji="1" lang="en-US" altLang="zh-CN" sz="2400" b="1" dirty="0">
                <a:latin typeface="Times New Roman" panose="02020603050405020304" pitchFamily="18" charset="0"/>
                <a:ea typeface="楷体_GB2312" pitchFamily="49" charset="-122"/>
                <a:cs typeface="Times New Roman" panose="02020603050405020304" pitchFamily="18" charset="0"/>
              </a:rPr>
              <a:t>0</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p>
        </p:txBody>
      </p:sp>
      <p:sp>
        <p:nvSpPr>
          <p:cNvPr id="3"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Tree>
    <p:extLst>
      <p:ext uri="{BB962C8B-B14F-4D97-AF65-F5344CB8AC3E}">
        <p14:creationId xmlns:p14="http://schemas.microsoft.com/office/powerpoint/2010/main" xmlns="" val="20514404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682">
                                            <p:txEl>
                                              <p:pRg st="4" end="4"/>
                                            </p:txEl>
                                          </p:spTgt>
                                        </p:tgtEl>
                                        <p:attrNameLst>
                                          <p:attrName>style.visibility</p:attrName>
                                        </p:attrNameLst>
                                      </p:cBhvr>
                                      <p:to>
                                        <p:strVal val="visible"/>
                                      </p:to>
                                    </p:set>
                                    <p:animEffect transition="in" filter="wipe(down)">
                                      <p:cBhvr>
                                        <p:cTn id="7" dur="500"/>
                                        <p:tgtEl>
                                          <p:spTgt spid="71682">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682">
                                            <p:txEl>
                                              <p:pRg st="5" end="5"/>
                                            </p:txEl>
                                          </p:spTgt>
                                        </p:tgtEl>
                                        <p:attrNameLst>
                                          <p:attrName>style.visibility</p:attrName>
                                        </p:attrNameLst>
                                      </p:cBhvr>
                                      <p:to>
                                        <p:strVal val="visible"/>
                                      </p:to>
                                    </p:set>
                                    <p:animEffect transition="in" filter="wipe(down)">
                                      <p:cBhvr>
                                        <p:cTn id="10" dur="500"/>
                                        <p:tgtEl>
                                          <p:spTgt spid="71682">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1682">
                                            <p:txEl>
                                              <p:pRg st="6" end="6"/>
                                            </p:txEl>
                                          </p:spTgt>
                                        </p:tgtEl>
                                        <p:attrNameLst>
                                          <p:attrName>style.visibility</p:attrName>
                                        </p:attrNameLst>
                                      </p:cBhvr>
                                      <p:to>
                                        <p:strVal val="visible"/>
                                      </p:to>
                                    </p:set>
                                    <p:animEffect transition="in" filter="wipe(down)">
                                      <p:cBhvr>
                                        <p:cTn id="13" dur="500"/>
                                        <p:tgtEl>
                                          <p:spTgt spid="71682">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1682">
                                            <p:txEl>
                                              <p:pRg st="7" end="7"/>
                                            </p:txEl>
                                          </p:spTgt>
                                        </p:tgtEl>
                                        <p:attrNameLst>
                                          <p:attrName>style.visibility</p:attrName>
                                        </p:attrNameLst>
                                      </p:cBhvr>
                                      <p:to>
                                        <p:strVal val="visible"/>
                                      </p:to>
                                    </p:set>
                                    <p:animEffect transition="in" filter="wipe(down)">
                                      <p:cBhvr>
                                        <p:cTn id="16" dur="500"/>
                                        <p:tgtEl>
                                          <p:spTgt spid="71682">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71682">
                                            <p:txEl>
                                              <p:pRg st="8" end="8"/>
                                            </p:txEl>
                                          </p:spTgt>
                                        </p:tgtEl>
                                        <p:attrNameLst>
                                          <p:attrName>style.visibility</p:attrName>
                                        </p:attrNameLst>
                                      </p:cBhvr>
                                      <p:to>
                                        <p:strVal val="visible"/>
                                      </p:to>
                                    </p:set>
                                    <p:animEffect transition="in" filter="wipe(down)">
                                      <p:cBhvr>
                                        <p:cTn id="19" dur="500"/>
                                        <p:tgtEl>
                                          <p:spTgt spid="71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9965" y="1844824"/>
            <a:ext cx="8856984" cy="2554545"/>
          </a:xfr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indent="0" fontAlgn="base">
              <a:lnSpc>
                <a:spcPct val="125000"/>
              </a:lnSpc>
              <a:spcBef>
                <a:spcPct val="0"/>
              </a:spcBef>
              <a:spcAft>
                <a:spcPct val="0"/>
              </a:spcAft>
              <a:buNone/>
            </a:pPr>
            <a:r>
              <a:rPr kumimoji="1" lang="zh-CN" altLang="en-US" sz="2800" b="1" dirty="0">
                <a:solidFill>
                  <a:srgbClr val="5485C0"/>
                </a:solidFill>
                <a:latin typeface="楷体_GB2312" pitchFamily="49" charset="-122"/>
                <a:ea typeface="楷体_GB2312" pitchFamily="49" charset="-122"/>
              </a:rPr>
              <a:t>（</a:t>
            </a:r>
            <a:r>
              <a:rPr kumimoji="1" lang="en-US" altLang="zh-CN" sz="2800" b="1" dirty="0">
                <a:solidFill>
                  <a:srgbClr val="5485C0"/>
                </a:solidFill>
                <a:latin typeface="楷体_GB2312" pitchFamily="49" charset="-122"/>
                <a:ea typeface="楷体_GB2312" pitchFamily="49" charset="-122"/>
              </a:rPr>
              <a:t>6</a:t>
            </a:r>
            <a:r>
              <a:rPr kumimoji="1" lang="zh-CN" altLang="en-US" sz="2800" b="1" dirty="0">
                <a:solidFill>
                  <a:srgbClr val="5485C0"/>
                </a:solidFill>
                <a:latin typeface="楷体_GB2312" pitchFamily="49" charset="-122"/>
                <a:ea typeface="楷体_GB2312" pitchFamily="49" charset="-122"/>
              </a:rPr>
              <a:t>）判栈满</a:t>
            </a:r>
          </a:p>
          <a:p>
            <a:pPr marL="109728" indent="0" fontAlgn="base">
              <a:lnSpc>
                <a:spcPct val="125000"/>
              </a:lnSpc>
              <a:spcBef>
                <a:spcPct val="0"/>
              </a:spcBef>
              <a:spcAft>
                <a:spcPct val="0"/>
              </a:spcAft>
              <a:buNone/>
            </a:pPr>
            <a:r>
              <a:rPr kumimoji="1" lang="zh-CN" altLang="en-US" sz="2800" b="1" dirty="0">
                <a:solidFill>
                  <a:srgbClr val="5485C0"/>
                </a:solidFill>
                <a:latin typeface="楷体_GB2312" pitchFamily="49" charset="-122"/>
                <a:ea typeface="楷体_GB2312" pitchFamily="49" charset="-122"/>
              </a:rPr>
              <a:t> </a:t>
            </a:r>
            <a:r>
              <a:rPr kumimoji="1" lang="zh-CN" altLang="en-US" sz="2800" b="1" dirty="0" smtClean="0">
                <a:solidFill>
                  <a:srgbClr val="5485C0"/>
                </a:solidFill>
                <a:latin typeface="楷体_GB2312" pitchFamily="49" charset="-122"/>
                <a:ea typeface="楷体_GB2312" pitchFamily="49" charset="-122"/>
              </a:rPr>
              <a:t> </a:t>
            </a:r>
            <a:r>
              <a:rPr kumimoji="1" lang="en-US" altLang="zh-CN" sz="2400" b="1" dirty="0" err="1" smtClean="0">
                <a:latin typeface="Times New Roman" panose="02020603050405020304" pitchFamily="18" charset="0"/>
                <a:ea typeface="楷体_GB2312" pitchFamily="49" charset="-122"/>
                <a:cs typeface="Times New Roman" panose="02020603050405020304" pitchFamily="18" charset="0"/>
              </a:rPr>
              <a:t>int</a:t>
            </a:r>
            <a:r>
              <a:rPr kumimoji="1" lang="en-US" altLang="zh-CN" sz="2400" b="1" dirty="0" smtClean="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SFull</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r>
              <a:rPr kumimoji="1" lang="en-US" altLang="zh-CN" sz="2400" b="1" dirty="0" err="1">
                <a:latin typeface="Times New Roman" panose="02020603050405020304" pitchFamily="18" charset="0"/>
                <a:ea typeface="楷体_GB2312" pitchFamily="49" charset="-122"/>
                <a:cs typeface="Times New Roman" panose="02020603050405020304" pitchFamily="18" charset="0"/>
              </a:rPr>
              <a:t>SeqStack</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*s</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p>
          <a:p>
            <a:pPr marL="109728" indent="0" fontAlgn="base">
              <a:lnSpc>
                <a:spcPct val="125000"/>
              </a:lnSpc>
              <a:spcBef>
                <a:spcPct val="0"/>
              </a:spcBef>
              <a:spcAft>
                <a:spcPct val="0"/>
              </a:spcAft>
              <a:buNone/>
            </a:pP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if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r>
              <a:rPr kumimoji="1" lang="en-US" altLang="zh-CN" sz="2400" b="1" dirty="0">
                <a:latin typeface="Times New Roman" panose="02020603050405020304" pitchFamily="18" charset="0"/>
                <a:ea typeface="楷体_GB2312" pitchFamily="49" charset="-122"/>
                <a:cs typeface="Times New Roman" panose="02020603050405020304" pitchFamily="18" charset="0"/>
              </a:rPr>
              <a:t>s-&gt;top= =MAXLEN–1</a:t>
            </a: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return 1</a:t>
            </a:r>
            <a:r>
              <a:rPr kumimoji="1" lang="zh-CN" altLang="en-US" sz="2400" b="1" dirty="0">
                <a:latin typeface="Times New Roman" panose="02020603050405020304" pitchFamily="18" charset="0"/>
                <a:ea typeface="楷体_GB2312" pitchFamily="49" charset="-122"/>
                <a:cs typeface="Times New Roman" panose="02020603050405020304" pitchFamily="18" charset="0"/>
              </a:rPr>
              <a:t>；</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若栈满，则返回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1</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else  return  0</a:t>
            </a:r>
            <a:r>
              <a:rPr kumimoji="1" lang="zh-CN" altLang="en-US" sz="2400" b="1" dirty="0">
                <a:latin typeface="Times New Roman" panose="02020603050405020304" pitchFamily="18" charset="0"/>
                <a:ea typeface="楷体_GB2312" pitchFamily="49" charset="-122"/>
                <a:cs typeface="Times New Roman" panose="02020603050405020304" pitchFamily="18" charset="0"/>
              </a:rPr>
              <a:t>；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否则返回 </a:t>
            </a:r>
            <a:r>
              <a:rPr kumimoji="1" lang="en-US" altLang="zh-CN" sz="2400" b="1" dirty="0">
                <a:latin typeface="Times New Roman" panose="02020603050405020304" pitchFamily="18" charset="0"/>
                <a:ea typeface="楷体_GB2312" pitchFamily="49" charset="-122"/>
                <a:cs typeface="Times New Roman" panose="02020603050405020304" pitchFamily="18" charset="0"/>
              </a:rPr>
              <a:t>0</a:t>
            </a:r>
          </a:p>
          <a:p>
            <a:pPr marL="109728" indent="0" fontAlgn="base">
              <a:lnSpc>
                <a:spcPct val="125000"/>
              </a:lnSpc>
              <a:spcBef>
                <a:spcPct val="0"/>
              </a:spcBef>
              <a:spcAft>
                <a:spcPct val="0"/>
              </a:spcAft>
              <a:buNone/>
            </a:pPr>
            <a:r>
              <a:rPr kumimoji="1" lang="en-US" altLang="zh-CN" sz="2400" b="1" dirty="0">
                <a:latin typeface="Times New Roman" panose="02020603050405020304" pitchFamily="18" charset="0"/>
                <a:ea typeface="楷体_GB2312" pitchFamily="49" charset="-122"/>
                <a:cs typeface="Times New Roman" panose="02020603050405020304" pitchFamily="18" charset="0"/>
              </a:rPr>
              <a:t>   }</a:t>
            </a:r>
          </a:p>
        </p:txBody>
      </p:sp>
      <p:sp>
        <p:nvSpPr>
          <p:cNvPr id="3" name="Rectangle 2"/>
          <p:cNvSpPr>
            <a:spLocks noGrp="1" noChangeArrowheads="1"/>
          </p:cNvSpPr>
          <p:nvPr>
            <p:ph type="title"/>
          </p:nvPr>
        </p:nvSpPr>
        <p:spPr>
          <a:xfrm>
            <a:off x="1403648" y="404664"/>
            <a:ext cx="5112568"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的基本运算</a:t>
            </a:r>
            <a:endParaRPr lang="zh-CN" altLang="en-US" sz="4400" dirty="0"/>
          </a:p>
        </p:txBody>
      </p:sp>
    </p:spTree>
    <p:extLst>
      <p:ext uri="{BB962C8B-B14F-4D97-AF65-F5344CB8AC3E}">
        <p14:creationId xmlns:p14="http://schemas.microsoft.com/office/powerpoint/2010/main" xmlns="" val="17530047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50" name="Rectangle 106"/>
          <p:cNvSpPr>
            <a:spLocks noChangeArrowheads="1"/>
          </p:cNvSpPr>
          <p:nvPr/>
        </p:nvSpPr>
        <p:spPr bwMode="auto">
          <a:xfrm>
            <a:off x="6635750" y="549275"/>
            <a:ext cx="914400" cy="45720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459" name="AutoShape 115"/>
          <p:cNvSpPr>
            <a:spLocks noChangeArrowheads="1"/>
          </p:cNvSpPr>
          <p:nvPr/>
        </p:nvSpPr>
        <p:spPr bwMode="auto">
          <a:xfrm>
            <a:off x="5365750" y="61913"/>
            <a:ext cx="3886200" cy="1679575"/>
          </a:xfrm>
          <a:prstGeom prst="wedgeEllipseCallout">
            <a:avLst>
              <a:gd name="adj1" fmla="val -63769"/>
              <a:gd name="adj2" fmla="val 3310"/>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zh-CN" altLang="en-US" sz="2400" b="1">
                <a:latin typeface="Times New Roman" panose="02020603050405020304" pitchFamily="18" charset="0"/>
                <a:ea typeface="楷体_GB2312" pitchFamily="49" charset="-122"/>
              </a:rPr>
              <a:t>栈顶指针并不一定是指针变量，也可以是</a:t>
            </a:r>
            <a:r>
              <a:rPr kumimoji="1" lang="zh-CN" altLang="en-US" sz="2400" b="1">
                <a:solidFill>
                  <a:srgbClr val="3333FF"/>
                </a:solidFill>
                <a:latin typeface="Times New Roman" panose="02020603050405020304" pitchFamily="18" charset="0"/>
                <a:ea typeface="楷体_GB2312" pitchFamily="49" charset="-122"/>
              </a:rPr>
              <a:t>下标变量</a:t>
            </a:r>
          </a:p>
        </p:txBody>
      </p:sp>
      <p:sp>
        <p:nvSpPr>
          <p:cNvPr id="57460" name="Rectangle 116"/>
          <p:cNvSpPr>
            <a:spLocks noChangeArrowheads="1"/>
          </p:cNvSpPr>
          <p:nvPr/>
        </p:nvSpPr>
        <p:spPr bwMode="auto">
          <a:xfrm>
            <a:off x="3636963" y="1765300"/>
            <a:ext cx="3671887" cy="2311400"/>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sz="2400" b="1"/>
              <a:t>#define SIZE 50</a:t>
            </a:r>
          </a:p>
          <a:p>
            <a:pPr algn="l"/>
            <a:r>
              <a:rPr kumimoji="1" lang="en-US" altLang="zh-CN" sz="2400" b="1"/>
              <a:t>typedef struct</a:t>
            </a:r>
          </a:p>
          <a:p>
            <a:pPr algn="l"/>
            <a:r>
              <a:rPr kumimoji="1" lang="en-US" altLang="zh-CN" sz="2400" b="1"/>
              <a:t> {</a:t>
            </a:r>
          </a:p>
          <a:p>
            <a:pPr algn="l"/>
            <a:r>
              <a:rPr kumimoji="1" lang="en-US" altLang="zh-CN" sz="2400" b="1"/>
              <a:t>         char  data[SIZE];</a:t>
            </a:r>
          </a:p>
          <a:p>
            <a:pPr algn="l"/>
            <a:r>
              <a:rPr kumimoji="1" lang="en-US" altLang="zh-CN" sz="2400" b="1"/>
              <a:t>          int top;</a:t>
            </a:r>
          </a:p>
          <a:p>
            <a:pPr algn="l"/>
            <a:r>
              <a:rPr kumimoji="1" lang="en-US" altLang="zh-CN" sz="2400" b="1"/>
              <a:t>   }SeqStack;</a:t>
            </a:r>
          </a:p>
        </p:txBody>
      </p:sp>
      <p:sp>
        <p:nvSpPr>
          <p:cNvPr id="57479" name="Rectangle 135"/>
          <p:cNvSpPr>
            <a:spLocks noChangeArrowheads="1"/>
          </p:cNvSpPr>
          <p:nvPr/>
        </p:nvSpPr>
        <p:spPr bwMode="auto">
          <a:xfrm>
            <a:off x="3276600" y="4368800"/>
            <a:ext cx="4752975" cy="1581150"/>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en-US" altLang="zh-CN" sz="2400" b="1"/>
              <a:t>/*</a:t>
            </a:r>
            <a:r>
              <a:rPr lang="zh-CN" altLang="en-US" sz="2400" b="1"/>
              <a:t>置栈空*</a:t>
            </a:r>
            <a:r>
              <a:rPr lang="en-US" altLang="zh-CN" sz="2400" b="1"/>
              <a:t>/</a:t>
            </a:r>
            <a:br>
              <a:rPr lang="en-US" altLang="zh-CN" sz="2400" b="1"/>
            </a:br>
            <a:r>
              <a:rPr lang="en-US" altLang="zh-CN" sz="2400" b="1"/>
              <a:t>  void InitStack</a:t>
            </a:r>
            <a:r>
              <a:rPr lang="zh-CN" altLang="en-US" sz="2400" b="1"/>
              <a:t>（</a:t>
            </a:r>
            <a:r>
              <a:rPr lang="en-US" altLang="zh-CN" sz="2400" b="1"/>
              <a:t>SeqStack *S</a:t>
            </a:r>
            <a:r>
              <a:rPr lang="zh-CN" altLang="en-US" sz="2400" b="1"/>
              <a:t>）</a:t>
            </a:r>
            <a:br>
              <a:rPr lang="zh-CN" altLang="en-US" sz="2400" b="1"/>
            </a:br>
            <a:r>
              <a:rPr lang="zh-CN" altLang="en-US" sz="2400" b="1"/>
              <a:t>    </a:t>
            </a:r>
            <a:r>
              <a:rPr lang="en-US" altLang="zh-CN" sz="2400" b="1"/>
              <a:t>{    S-&gt;top=0;</a:t>
            </a:r>
            <a:br>
              <a:rPr lang="en-US" altLang="zh-CN" sz="2400" b="1"/>
            </a:br>
            <a:r>
              <a:rPr lang="en-US" altLang="zh-CN" sz="2400" b="1"/>
              <a:t>    } </a:t>
            </a:r>
          </a:p>
        </p:txBody>
      </p:sp>
      <p:sp>
        <p:nvSpPr>
          <p:cNvPr id="57480" name="Rectangle 136"/>
          <p:cNvSpPr>
            <a:spLocks noChangeArrowheads="1"/>
          </p:cNvSpPr>
          <p:nvPr/>
        </p:nvSpPr>
        <p:spPr bwMode="auto">
          <a:xfrm>
            <a:off x="2051050" y="2470150"/>
            <a:ext cx="6996113" cy="3406775"/>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rIns="18000" anchor="ctr">
            <a:spAutoFit/>
          </a:bodyPr>
          <a:lstStyle/>
          <a:p>
            <a:pPr algn="l"/>
            <a:r>
              <a:rPr lang="en-US" altLang="zh-CN" sz="2400" b="1"/>
              <a:t>/* </a:t>
            </a:r>
            <a:r>
              <a:rPr lang="zh-CN" altLang="en-US" sz="2400" b="1"/>
              <a:t>进栈*</a:t>
            </a:r>
            <a:r>
              <a:rPr lang="en-US" altLang="zh-CN" sz="2400" b="1"/>
              <a:t>/</a:t>
            </a:r>
            <a:br>
              <a:rPr lang="en-US" altLang="zh-CN" sz="2400" b="1"/>
            </a:br>
            <a:r>
              <a:rPr lang="en-US" altLang="zh-CN" sz="2400" b="1"/>
              <a:t>void Push</a:t>
            </a:r>
            <a:r>
              <a:rPr lang="zh-CN" altLang="en-US" sz="2400" b="1"/>
              <a:t>（</a:t>
            </a:r>
            <a:r>
              <a:rPr lang="en-US" altLang="zh-CN" sz="2400" b="1"/>
              <a:t>SeqStack *S</a:t>
            </a:r>
            <a:r>
              <a:rPr lang="zh-CN" altLang="en-US" sz="2400" b="1"/>
              <a:t>，</a:t>
            </a:r>
            <a:r>
              <a:rPr lang="en-US" altLang="zh-CN" sz="2400" b="1"/>
              <a:t>char x</a:t>
            </a:r>
            <a:r>
              <a:rPr lang="zh-CN" altLang="en-US" sz="2400" b="1"/>
              <a:t>）</a:t>
            </a:r>
            <a:br>
              <a:rPr lang="zh-CN" altLang="en-US" sz="2400" b="1"/>
            </a:br>
            <a:r>
              <a:rPr lang="zh-CN" altLang="en-US" sz="2400" b="1"/>
              <a:t> </a:t>
            </a:r>
            <a:r>
              <a:rPr lang="en-US" altLang="zh-CN" sz="2400" b="1"/>
              <a:t>{</a:t>
            </a:r>
            <a:br>
              <a:rPr lang="en-US" altLang="zh-CN" sz="2400" b="1"/>
            </a:br>
            <a:r>
              <a:rPr lang="en-US" altLang="zh-CN" sz="2400" b="1"/>
              <a:t>    if (StackFull(S))</a:t>
            </a:r>
            <a:br>
              <a:rPr lang="en-US" altLang="zh-CN" sz="2400" b="1"/>
            </a:br>
            <a:r>
              <a:rPr lang="en-US" altLang="zh-CN" sz="2400" b="1"/>
              <a:t>     { printf(“Stack overflow”); //</a:t>
            </a:r>
            <a:r>
              <a:rPr lang="zh-CN" altLang="en-US" sz="2400" b="1"/>
              <a:t>上溢，退出运行</a:t>
            </a:r>
          </a:p>
          <a:p>
            <a:pPr algn="l"/>
            <a:r>
              <a:rPr lang="zh-CN" altLang="en-US" sz="2400" b="1"/>
              <a:t>        </a:t>
            </a:r>
            <a:r>
              <a:rPr lang="en-US" altLang="zh-CN" sz="2400" b="1"/>
              <a:t>exit(0) ;}</a:t>
            </a:r>
            <a:br>
              <a:rPr lang="en-US" altLang="zh-CN" sz="2400" b="1"/>
            </a:br>
            <a:r>
              <a:rPr lang="en-US" altLang="zh-CN" sz="2400" b="1"/>
              <a:t>      S-&gt;data[S-&gt;top++]=x;//</a:t>
            </a:r>
            <a:r>
              <a:rPr lang="zh-CN" altLang="en-US" sz="2400" b="1"/>
              <a:t>将</a:t>
            </a:r>
            <a:r>
              <a:rPr lang="en-US" altLang="zh-CN" sz="2400" b="1"/>
              <a:t>x</a:t>
            </a:r>
            <a:r>
              <a:rPr lang="zh-CN" altLang="en-US" sz="2400" b="1"/>
              <a:t>入栈</a:t>
            </a:r>
            <a:r>
              <a:rPr lang="en-US" altLang="zh-CN" sz="2400" b="1"/>
              <a:t>,</a:t>
            </a:r>
            <a:r>
              <a:rPr lang="zh-CN" altLang="en-US" sz="2400" b="1"/>
              <a:t>栈顶指针加</a:t>
            </a:r>
            <a:r>
              <a:rPr lang="en-US" altLang="zh-CN" sz="2400" b="1"/>
              <a:t>1</a:t>
            </a:r>
            <a:br>
              <a:rPr lang="en-US" altLang="zh-CN" sz="2400" b="1"/>
            </a:br>
            <a:r>
              <a:rPr lang="en-US" altLang="zh-CN" sz="2400" b="1"/>
              <a:t>  }</a:t>
            </a:r>
            <a:br>
              <a:rPr lang="en-US" altLang="zh-CN" sz="2400" b="1"/>
            </a:br>
            <a:endParaRPr lang="en-US" altLang="zh-CN" sz="2400" b="1"/>
          </a:p>
        </p:txBody>
      </p:sp>
      <p:sp>
        <p:nvSpPr>
          <p:cNvPr id="57482" name="Rectangle 138"/>
          <p:cNvSpPr>
            <a:spLocks noChangeArrowheads="1"/>
          </p:cNvSpPr>
          <p:nvPr/>
        </p:nvSpPr>
        <p:spPr bwMode="auto">
          <a:xfrm>
            <a:off x="2051050" y="2420938"/>
            <a:ext cx="6889750" cy="3771900"/>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en-US" altLang="zh-CN" sz="2400" b="1" dirty="0"/>
              <a:t>/* </a:t>
            </a:r>
            <a:r>
              <a:rPr lang="zh-CN" altLang="en-US" sz="2400" b="1" dirty="0"/>
              <a:t>出栈*</a:t>
            </a:r>
            <a:r>
              <a:rPr lang="en-US" altLang="zh-CN" sz="2400" b="1" dirty="0"/>
              <a:t>/</a:t>
            </a:r>
            <a:br>
              <a:rPr lang="en-US" altLang="zh-CN" sz="2400" b="1" dirty="0"/>
            </a:br>
            <a:r>
              <a:rPr lang="en-US" altLang="zh-CN" sz="2400" b="1" dirty="0"/>
              <a:t>char  Pop</a:t>
            </a:r>
            <a:r>
              <a:rPr lang="zh-CN" altLang="en-US" sz="2400" b="1" dirty="0"/>
              <a:t>（</a:t>
            </a:r>
            <a:r>
              <a:rPr lang="en-US" altLang="zh-CN" sz="2400" b="1" dirty="0" err="1"/>
              <a:t>SeqStack</a:t>
            </a:r>
            <a:r>
              <a:rPr lang="en-US" altLang="zh-CN" sz="2400" b="1" dirty="0"/>
              <a:t> *S</a:t>
            </a:r>
            <a:r>
              <a:rPr lang="zh-CN" altLang="en-US" sz="2400" b="1" dirty="0"/>
              <a:t>）</a:t>
            </a:r>
            <a:br>
              <a:rPr lang="zh-CN" altLang="en-US" sz="2400" b="1" dirty="0"/>
            </a:br>
            <a:r>
              <a:rPr lang="en-US" altLang="zh-CN" sz="2400" b="1" dirty="0"/>
              <a:t>{</a:t>
            </a:r>
            <a:br>
              <a:rPr lang="en-US" altLang="zh-CN" sz="2400" b="1" dirty="0"/>
            </a:br>
            <a:r>
              <a:rPr lang="en-US" altLang="zh-CN" sz="2400" b="1" dirty="0"/>
              <a:t>   if(</a:t>
            </a:r>
            <a:r>
              <a:rPr lang="en-US" altLang="zh-CN" sz="2400" b="1" dirty="0" err="1"/>
              <a:t>StackEmpty</a:t>
            </a:r>
            <a:r>
              <a:rPr lang="en-US" altLang="zh-CN" sz="2400" b="1" dirty="0"/>
              <a:t>(S))</a:t>
            </a:r>
            <a:br>
              <a:rPr lang="en-US" altLang="zh-CN" sz="2400" b="1" dirty="0"/>
            </a:br>
            <a:r>
              <a:rPr lang="en-US" altLang="zh-CN" sz="2400" b="1" dirty="0"/>
              <a:t>    { </a:t>
            </a:r>
            <a:r>
              <a:rPr lang="en-US" altLang="zh-CN" sz="2400" b="1" dirty="0" err="1"/>
              <a:t>printf</a:t>
            </a:r>
            <a:r>
              <a:rPr lang="en-US" altLang="zh-CN" sz="2400" b="1" dirty="0"/>
              <a:t>(“Stack underflow”); //</a:t>
            </a:r>
            <a:r>
              <a:rPr lang="zh-CN" altLang="en-US" sz="2400" b="1" dirty="0"/>
              <a:t>下溢，退出运行</a:t>
            </a:r>
          </a:p>
          <a:p>
            <a:pPr algn="l"/>
            <a:r>
              <a:rPr lang="zh-CN" altLang="en-US" sz="2400" b="1" dirty="0"/>
              <a:t>      </a:t>
            </a:r>
            <a:r>
              <a:rPr lang="en-US" altLang="zh-CN" sz="2400" b="1" dirty="0"/>
              <a:t>exit(0);}</a:t>
            </a:r>
            <a:br>
              <a:rPr lang="en-US" altLang="zh-CN" sz="2400" b="1" dirty="0"/>
            </a:br>
            <a:r>
              <a:rPr lang="en-US" altLang="zh-CN" sz="2400" b="1" dirty="0"/>
              <a:t>      return S-&gt;data[</a:t>
            </a:r>
            <a:r>
              <a:rPr lang="en-US" altLang="zh-CN" sz="2400" b="1" dirty="0">
                <a:solidFill>
                  <a:srgbClr val="FF0000"/>
                </a:solidFill>
              </a:rPr>
              <a:t>--</a:t>
            </a:r>
            <a:r>
              <a:rPr lang="en-US" altLang="zh-CN" sz="2400" b="1" dirty="0"/>
              <a:t>S-&gt;</a:t>
            </a:r>
            <a:r>
              <a:rPr lang="en-US" altLang="zh-CN" sz="2400" b="1" dirty="0">
                <a:solidFill>
                  <a:srgbClr val="FF0000"/>
                </a:solidFill>
              </a:rPr>
              <a:t>top</a:t>
            </a:r>
            <a:r>
              <a:rPr lang="en-US" altLang="zh-CN" sz="2400" b="1" dirty="0"/>
              <a:t>];</a:t>
            </a:r>
          </a:p>
          <a:p>
            <a:pPr algn="l"/>
            <a:r>
              <a:rPr lang="en-US" altLang="zh-CN" sz="2400" b="1" dirty="0"/>
              <a:t>      //</a:t>
            </a:r>
            <a:r>
              <a:rPr lang="zh-CN" altLang="en-US" sz="2400" b="1" dirty="0"/>
              <a:t>将栈顶指针减</a:t>
            </a:r>
            <a:r>
              <a:rPr lang="en-US" altLang="zh-CN" sz="2400" b="1" dirty="0"/>
              <a:t>1</a:t>
            </a:r>
            <a:r>
              <a:rPr lang="zh-CN" altLang="en-US" sz="2400" b="1" dirty="0"/>
              <a:t>后，</a:t>
            </a:r>
            <a:r>
              <a:rPr lang="zh-CN" altLang="en-US" b="1" dirty="0"/>
              <a:t>栈顶元素返回</a:t>
            </a:r>
            <a:r>
              <a:rPr lang="zh-CN" altLang="en-US" sz="2400" b="1" dirty="0"/>
              <a:t/>
            </a:r>
            <a:br>
              <a:rPr lang="zh-CN" altLang="en-US" sz="2400" b="1" dirty="0"/>
            </a:br>
            <a:r>
              <a:rPr lang="zh-CN" altLang="en-US" sz="2400" b="1" dirty="0"/>
              <a:t>    </a:t>
            </a:r>
            <a:r>
              <a:rPr lang="en-US" altLang="zh-CN" sz="2400" b="1" dirty="0"/>
              <a:t>}</a:t>
            </a:r>
            <a:br>
              <a:rPr lang="en-US" altLang="zh-CN" sz="2400" b="1" dirty="0"/>
            </a:br>
            <a:endParaRPr lang="en-US" altLang="zh-CN" sz="2400" b="1" dirty="0"/>
          </a:p>
        </p:txBody>
      </p:sp>
      <p:sp>
        <p:nvSpPr>
          <p:cNvPr id="57346" name="Rectangle 2"/>
          <p:cNvSpPr>
            <a:spLocks noChangeArrowheads="1"/>
          </p:cNvSpPr>
          <p:nvPr/>
        </p:nvSpPr>
        <p:spPr bwMode="auto">
          <a:xfrm>
            <a:off x="201613" y="333375"/>
            <a:ext cx="1252537"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400" b="1"/>
          </a:p>
        </p:txBody>
      </p:sp>
      <p:sp>
        <p:nvSpPr>
          <p:cNvPr id="57348" name="Line 4"/>
          <p:cNvSpPr>
            <a:spLocks noChangeShapeType="1"/>
          </p:cNvSpPr>
          <p:nvPr/>
        </p:nvSpPr>
        <p:spPr bwMode="auto">
          <a:xfrm>
            <a:off x="900113" y="3068960"/>
            <a:ext cx="357187" cy="0"/>
          </a:xfrm>
          <a:prstGeom prst="line">
            <a:avLst/>
          </a:prstGeom>
          <a:noFill/>
          <a:ln w="38100">
            <a:solidFill>
              <a:srgbClr val="0000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349" name="Text Box 5"/>
          <p:cNvSpPr txBox="1">
            <a:spLocks noChangeArrowheads="1"/>
          </p:cNvSpPr>
          <p:nvPr/>
        </p:nvSpPr>
        <p:spPr bwMode="auto">
          <a:xfrm>
            <a:off x="1258888" y="2781300"/>
            <a:ext cx="808037"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dirty="0">
                <a:solidFill>
                  <a:srgbClr val="0000CC"/>
                </a:solidFill>
                <a:latin typeface="Times New Roman" panose="02020603050405020304" pitchFamily="18" charset="0"/>
              </a:rPr>
              <a:t>top=0</a:t>
            </a:r>
          </a:p>
        </p:txBody>
      </p:sp>
      <p:sp>
        <p:nvSpPr>
          <p:cNvPr id="57364" name="Text Box 20"/>
          <p:cNvSpPr txBox="1">
            <a:spLocks noChangeArrowheads="1"/>
          </p:cNvSpPr>
          <p:nvPr/>
        </p:nvSpPr>
        <p:spPr bwMode="auto">
          <a:xfrm>
            <a:off x="179388" y="3248149"/>
            <a:ext cx="692150" cy="3968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000" b="1" dirty="0">
                <a:solidFill>
                  <a:srgbClr val="FF0000"/>
                </a:solidFill>
                <a:latin typeface="Times New Roman" panose="02020603050405020304" pitchFamily="18" charset="0"/>
                <a:ea typeface="楷体_GB2312" pitchFamily="49" charset="-122"/>
              </a:rPr>
              <a:t>栈空</a:t>
            </a:r>
          </a:p>
        </p:txBody>
      </p:sp>
      <p:grpSp>
        <p:nvGrpSpPr>
          <p:cNvPr id="57487" name="Group 143"/>
          <p:cNvGrpSpPr>
            <a:grpSpLocks/>
          </p:cNvGrpSpPr>
          <p:nvPr/>
        </p:nvGrpSpPr>
        <p:grpSpPr bwMode="auto">
          <a:xfrm>
            <a:off x="179388" y="834901"/>
            <a:ext cx="1008062" cy="2378075"/>
            <a:chOff x="113" y="430"/>
            <a:chExt cx="635" cy="1498"/>
          </a:xfrm>
        </p:grpSpPr>
        <p:sp>
          <p:nvSpPr>
            <p:cNvPr id="57358" name="Text Box 14"/>
            <p:cNvSpPr txBox="1">
              <a:spLocks noChangeArrowheads="1"/>
            </p:cNvSpPr>
            <p:nvPr/>
          </p:nvSpPr>
          <p:spPr bwMode="auto">
            <a:xfrm>
              <a:off x="543" y="1434"/>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1</a:t>
              </a:r>
            </a:p>
          </p:txBody>
        </p:sp>
        <p:sp>
          <p:nvSpPr>
            <p:cNvPr id="57359" name="Text Box 15"/>
            <p:cNvSpPr txBox="1">
              <a:spLocks noChangeArrowheads="1"/>
            </p:cNvSpPr>
            <p:nvPr/>
          </p:nvSpPr>
          <p:spPr bwMode="auto">
            <a:xfrm>
              <a:off x="552" y="1206"/>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2</a:t>
              </a:r>
            </a:p>
          </p:txBody>
        </p:sp>
        <p:grpSp>
          <p:nvGrpSpPr>
            <p:cNvPr id="57485" name="Group 141"/>
            <p:cNvGrpSpPr>
              <a:grpSpLocks/>
            </p:cNvGrpSpPr>
            <p:nvPr/>
          </p:nvGrpSpPr>
          <p:grpSpPr bwMode="auto">
            <a:xfrm>
              <a:off x="113" y="430"/>
              <a:ext cx="609" cy="1498"/>
              <a:chOff x="56" y="430"/>
              <a:chExt cx="762" cy="1498"/>
            </a:xfrm>
          </p:grpSpPr>
          <p:grpSp>
            <p:nvGrpSpPr>
              <p:cNvPr id="57351" name="Group 7"/>
              <p:cNvGrpSpPr>
                <a:grpSpLocks/>
              </p:cNvGrpSpPr>
              <p:nvPr/>
            </p:nvGrpSpPr>
            <p:grpSpPr bwMode="auto">
              <a:xfrm>
                <a:off x="56" y="430"/>
                <a:ext cx="566" cy="1498"/>
                <a:chOff x="1568" y="1378"/>
                <a:chExt cx="1133" cy="1498"/>
              </a:xfrm>
            </p:grpSpPr>
            <p:sp>
              <p:nvSpPr>
                <p:cNvPr id="57352" name="Rectangle 8"/>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7353" name="Line 9"/>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354" name="Line 10"/>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355" name="Line 11"/>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356" name="Line 12"/>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endParaRPr lang="zh-CN" altLang="en-US"/>
                </a:p>
              </p:txBody>
            </p:sp>
            <p:sp>
              <p:nvSpPr>
                <p:cNvPr id="57357" name="Line 13"/>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grpSp>
          <p:sp>
            <p:nvSpPr>
              <p:cNvPr id="57360" name="Text Box 16"/>
              <p:cNvSpPr txBox="1">
                <a:spLocks noChangeArrowheads="1"/>
              </p:cNvSpPr>
              <p:nvPr/>
            </p:nvSpPr>
            <p:spPr bwMode="auto">
              <a:xfrm>
                <a:off x="573" y="954"/>
                <a:ext cx="245"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3</a:t>
                </a:r>
              </a:p>
            </p:txBody>
          </p:sp>
          <p:sp>
            <p:nvSpPr>
              <p:cNvPr id="57361" name="Text Box 17"/>
              <p:cNvSpPr txBox="1">
                <a:spLocks noChangeArrowheads="1"/>
              </p:cNvSpPr>
              <p:nvPr/>
            </p:nvSpPr>
            <p:spPr bwMode="auto">
              <a:xfrm>
                <a:off x="573" y="701"/>
                <a:ext cx="245"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4</a:t>
                </a:r>
              </a:p>
            </p:txBody>
          </p:sp>
        </p:grpSp>
        <p:sp>
          <p:nvSpPr>
            <p:cNvPr id="57362" name="Text Box 18"/>
            <p:cNvSpPr txBox="1">
              <a:spLocks noChangeArrowheads="1"/>
            </p:cNvSpPr>
            <p:nvPr/>
          </p:nvSpPr>
          <p:spPr bwMode="auto">
            <a:xfrm>
              <a:off x="551" y="449"/>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5</a:t>
              </a:r>
            </a:p>
          </p:txBody>
        </p:sp>
        <p:sp>
          <p:nvSpPr>
            <p:cNvPr id="57363" name="Text Box 19"/>
            <p:cNvSpPr txBox="1">
              <a:spLocks noChangeArrowheads="1"/>
            </p:cNvSpPr>
            <p:nvPr/>
          </p:nvSpPr>
          <p:spPr bwMode="auto">
            <a:xfrm>
              <a:off x="543" y="1661"/>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latin typeface="Times New Roman" panose="02020603050405020304" pitchFamily="18" charset="0"/>
                </a:rPr>
                <a:t>0</a:t>
              </a:r>
            </a:p>
          </p:txBody>
        </p:sp>
      </p:grpSp>
      <p:sp>
        <p:nvSpPr>
          <p:cNvPr id="57484" name="Text Box 140"/>
          <p:cNvSpPr txBox="1">
            <a:spLocks noChangeArrowheads="1"/>
          </p:cNvSpPr>
          <p:nvPr/>
        </p:nvSpPr>
        <p:spPr bwMode="auto">
          <a:xfrm>
            <a:off x="323850" y="2816101"/>
            <a:ext cx="368300"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dirty="0">
                <a:solidFill>
                  <a:schemeClr val="accent2"/>
                </a:solidFill>
                <a:latin typeface="Times New Roman" panose="02020603050405020304" pitchFamily="18" charset="0"/>
              </a:rPr>
              <a:t>A</a:t>
            </a:r>
          </a:p>
        </p:txBody>
      </p:sp>
      <p:sp>
        <p:nvSpPr>
          <p:cNvPr id="57488" name="Line 144"/>
          <p:cNvSpPr>
            <a:spLocks noChangeShapeType="1"/>
          </p:cNvSpPr>
          <p:nvPr/>
        </p:nvSpPr>
        <p:spPr bwMode="auto">
          <a:xfrm>
            <a:off x="900113" y="2565400"/>
            <a:ext cx="357187" cy="0"/>
          </a:xfrm>
          <a:prstGeom prst="line">
            <a:avLst/>
          </a:prstGeom>
          <a:noFill/>
          <a:ln w="38100">
            <a:solidFill>
              <a:srgbClr val="0000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489" name="Text Box 145"/>
          <p:cNvSpPr txBox="1">
            <a:spLocks noChangeArrowheads="1"/>
          </p:cNvSpPr>
          <p:nvPr/>
        </p:nvSpPr>
        <p:spPr bwMode="auto">
          <a:xfrm>
            <a:off x="1258888" y="2455863"/>
            <a:ext cx="808037"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00CC"/>
                </a:solidFill>
                <a:latin typeface="Times New Roman" panose="02020603050405020304" pitchFamily="18" charset="0"/>
              </a:rPr>
              <a:t>top=1</a:t>
            </a:r>
          </a:p>
        </p:txBody>
      </p:sp>
      <p:sp>
        <p:nvSpPr>
          <p:cNvPr id="57490" name="AutoShape 146"/>
          <p:cNvSpPr>
            <a:spLocks noChangeArrowheads="1"/>
          </p:cNvSpPr>
          <p:nvPr/>
        </p:nvSpPr>
        <p:spPr bwMode="auto">
          <a:xfrm>
            <a:off x="2339975" y="1268413"/>
            <a:ext cx="3746500" cy="1225550"/>
          </a:xfrm>
          <a:prstGeom prst="wedgeRectCallout">
            <a:avLst>
              <a:gd name="adj1" fmla="val -46019"/>
              <a:gd name="adj2" fmla="val 70986"/>
            </a:avLst>
          </a:prstGeom>
          <a:solidFill>
            <a:schemeClr val="bg1"/>
          </a:solidFill>
          <a:ln w="38100">
            <a:solidFill>
              <a:srgbClr val="33CCCC"/>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zh-CN" altLang="en-US" sz="2400" b="1">
                <a:solidFill>
                  <a:schemeClr val="tx2"/>
                </a:solidFill>
                <a:latin typeface="Times New Roman" panose="02020603050405020304" pitchFamily="18" charset="0"/>
              </a:rPr>
              <a:t>假设：调用两次</a:t>
            </a:r>
            <a:r>
              <a:rPr kumimoji="1" lang="en-US" altLang="zh-CN" sz="2400" b="1">
                <a:solidFill>
                  <a:schemeClr val="tx2"/>
                </a:solidFill>
                <a:latin typeface="Times New Roman" panose="02020603050405020304" pitchFamily="18" charset="0"/>
              </a:rPr>
              <a:t>Push</a:t>
            </a:r>
            <a:r>
              <a:rPr kumimoji="1" lang="zh-CN" altLang="en-US" sz="2400" b="1">
                <a:solidFill>
                  <a:schemeClr val="tx2"/>
                </a:solidFill>
                <a:latin typeface="Times New Roman" panose="02020603050405020304" pitchFamily="18" charset="0"/>
              </a:rPr>
              <a:t>函数</a:t>
            </a:r>
          </a:p>
          <a:p>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Push( S, ‘A’);</a:t>
            </a:r>
          </a:p>
          <a:p>
            <a:r>
              <a:rPr kumimoji="1" lang="en-US" altLang="zh-CN" sz="2400" b="1">
                <a:solidFill>
                  <a:schemeClr val="tx2"/>
                </a:solidFill>
                <a:latin typeface="Times New Roman" panose="02020603050405020304" pitchFamily="18" charset="0"/>
              </a:rPr>
              <a:t>Push(S, ’B’);</a:t>
            </a:r>
          </a:p>
        </p:txBody>
      </p:sp>
      <p:sp>
        <p:nvSpPr>
          <p:cNvPr id="57491" name="Line 147"/>
          <p:cNvSpPr>
            <a:spLocks noChangeShapeType="1"/>
          </p:cNvSpPr>
          <p:nvPr/>
        </p:nvSpPr>
        <p:spPr bwMode="auto">
          <a:xfrm>
            <a:off x="900113" y="2133600"/>
            <a:ext cx="357187" cy="0"/>
          </a:xfrm>
          <a:prstGeom prst="line">
            <a:avLst/>
          </a:prstGeom>
          <a:noFill/>
          <a:ln w="38100">
            <a:solidFill>
              <a:srgbClr val="0000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endParaRPr lang="zh-CN" altLang="en-US"/>
          </a:p>
        </p:txBody>
      </p:sp>
      <p:sp>
        <p:nvSpPr>
          <p:cNvPr id="57492" name="Text Box 148"/>
          <p:cNvSpPr txBox="1">
            <a:spLocks noChangeArrowheads="1"/>
          </p:cNvSpPr>
          <p:nvPr/>
        </p:nvSpPr>
        <p:spPr bwMode="auto">
          <a:xfrm>
            <a:off x="1258888" y="2060575"/>
            <a:ext cx="808037"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a:solidFill>
                  <a:srgbClr val="0000CC"/>
                </a:solidFill>
                <a:latin typeface="Times New Roman" panose="02020603050405020304" pitchFamily="18" charset="0"/>
              </a:rPr>
              <a:t>top=2</a:t>
            </a:r>
          </a:p>
        </p:txBody>
      </p:sp>
      <p:sp>
        <p:nvSpPr>
          <p:cNvPr id="57493" name="Text Box 149"/>
          <p:cNvSpPr txBox="1">
            <a:spLocks noChangeArrowheads="1"/>
          </p:cNvSpPr>
          <p:nvPr/>
        </p:nvSpPr>
        <p:spPr bwMode="auto">
          <a:xfrm>
            <a:off x="323850" y="2384053"/>
            <a:ext cx="354013" cy="396875"/>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en-US" altLang="zh-CN" sz="2000" b="1" dirty="0">
                <a:solidFill>
                  <a:schemeClr val="accent2"/>
                </a:solidFill>
                <a:latin typeface="Times New Roman" panose="02020603050405020304" pitchFamily="18" charset="0"/>
              </a:rPr>
              <a:t>B</a:t>
            </a:r>
          </a:p>
        </p:txBody>
      </p:sp>
      <p:sp>
        <p:nvSpPr>
          <p:cNvPr id="57494" name="AutoShape 150"/>
          <p:cNvSpPr>
            <a:spLocks noChangeArrowheads="1"/>
          </p:cNvSpPr>
          <p:nvPr/>
        </p:nvSpPr>
        <p:spPr bwMode="auto">
          <a:xfrm>
            <a:off x="2268538" y="1412875"/>
            <a:ext cx="3746500" cy="860425"/>
          </a:xfrm>
          <a:prstGeom prst="wedgeRectCallout">
            <a:avLst>
              <a:gd name="adj1" fmla="val -46019"/>
              <a:gd name="adj2" fmla="val 70986"/>
            </a:avLst>
          </a:prstGeom>
          <a:solidFill>
            <a:schemeClr val="bg1"/>
          </a:solidFill>
          <a:ln w="38100">
            <a:solidFill>
              <a:srgbClr val="33CCCC"/>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zh-CN" altLang="en-US" sz="2400" b="1">
                <a:solidFill>
                  <a:schemeClr val="tx2"/>
                </a:solidFill>
                <a:latin typeface="Times New Roman" panose="02020603050405020304" pitchFamily="18" charset="0"/>
              </a:rPr>
              <a:t>假设：调用一次</a:t>
            </a:r>
            <a:r>
              <a:rPr kumimoji="1" lang="en-US" altLang="zh-CN" sz="2400" b="1">
                <a:solidFill>
                  <a:schemeClr val="tx2"/>
                </a:solidFill>
                <a:latin typeface="Times New Roman" panose="02020603050405020304" pitchFamily="18" charset="0"/>
              </a:rPr>
              <a:t>Pop</a:t>
            </a:r>
            <a:r>
              <a:rPr kumimoji="1" lang="zh-CN" altLang="en-US" sz="2400" b="1">
                <a:solidFill>
                  <a:schemeClr val="tx2"/>
                </a:solidFill>
                <a:latin typeface="Times New Roman" panose="02020603050405020304" pitchFamily="18" charset="0"/>
              </a:rPr>
              <a:t>函数</a:t>
            </a:r>
          </a:p>
          <a:p>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Pop( S);</a:t>
            </a:r>
          </a:p>
        </p:txBody>
      </p:sp>
      <p:sp>
        <p:nvSpPr>
          <p:cNvPr id="37" name="Rectangle 2"/>
          <p:cNvSpPr>
            <a:spLocks noGrp="1" noChangeArrowheads="1"/>
          </p:cNvSpPr>
          <p:nvPr>
            <p:ph type="title"/>
          </p:nvPr>
        </p:nvSpPr>
        <p:spPr>
          <a:xfrm>
            <a:off x="1403648" y="404664"/>
            <a:ext cx="2664296" cy="685800"/>
          </a:xfrm>
        </p:spPr>
        <p:txBody>
          <a:bodyPr>
            <a:noAutofit/>
          </a:bodyPr>
          <a:lstStyle/>
          <a:p>
            <a:r>
              <a:rPr lang="zh-CN" altLang="en-US" sz="4400" dirty="0">
                <a:latin typeface="Times New Roman" panose="02020603050405020304" pitchFamily="18" charset="0"/>
              </a:rPr>
              <a:t>顺序</a:t>
            </a:r>
            <a:r>
              <a:rPr lang="zh-CN" altLang="en-GB" sz="4400" dirty="0" smtClean="0">
                <a:latin typeface="Times New Roman" panose="02020603050405020304" pitchFamily="18" charset="0"/>
              </a:rPr>
              <a:t>栈</a:t>
            </a:r>
            <a:endParaRPr lang="zh-CN" altLang="en-US" sz="4400" dirty="0"/>
          </a:p>
        </p:txBody>
      </p:sp>
    </p:spTree>
    <p:extLst>
      <p:ext uri="{BB962C8B-B14F-4D97-AF65-F5344CB8AC3E}">
        <p14:creationId xmlns:p14="http://schemas.microsoft.com/office/powerpoint/2010/main" xmlns="" val="34938357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459"/>
                                        </p:tgtEl>
                                        <p:attrNameLst>
                                          <p:attrName>style.visibility</p:attrName>
                                        </p:attrNameLst>
                                      </p:cBhvr>
                                      <p:to>
                                        <p:strVal val="visible"/>
                                      </p:to>
                                    </p:set>
                                    <p:animEffect transition="in" filter="box(out)">
                                      <p:cBhvr>
                                        <p:cTn id="7" dur="500"/>
                                        <p:tgtEl>
                                          <p:spTgt spid="5745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7460"/>
                                        </p:tgtEl>
                                        <p:attrNameLst>
                                          <p:attrName>style.visibility</p:attrName>
                                        </p:attrNameLst>
                                      </p:cBhvr>
                                      <p:to>
                                        <p:strVal val="visible"/>
                                      </p:to>
                                    </p:set>
                                    <p:anim calcmode="lin" valueType="num">
                                      <p:cBhvr>
                                        <p:cTn id="12" dur="500" fill="hold"/>
                                        <p:tgtEl>
                                          <p:spTgt spid="57460"/>
                                        </p:tgtEl>
                                        <p:attrNameLst>
                                          <p:attrName>ppt_w</p:attrName>
                                        </p:attrNameLst>
                                      </p:cBhvr>
                                      <p:tavLst>
                                        <p:tav tm="0">
                                          <p:val>
                                            <p:fltVal val="0"/>
                                          </p:val>
                                        </p:tav>
                                        <p:tav tm="100000">
                                          <p:val>
                                            <p:strVal val="#ppt_w"/>
                                          </p:val>
                                        </p:tav>
                                      </p:tavLst>
                                    </p:anim>
                                    <p:anim calcmode="lin" valueType="num">
                                      <p:cBhvr>
                                        <p:cTn id="13" dur="500" fill="hold"/>
                                        <p:tgtEl>
                                          <p:spTgt spid="57460"/>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57479"/>
                                        </p:tgtEl>
                                        <p:attrNameLst>
                                          <p:attrName>style.visibility</p:attrName>
                                        </p:attrNameLst>
                                      </p:cBhvr>
                                      <p:to>
                                        <p:strVal val="visible"/>
                                      </p:to>
                                    </p:set>
                                    <p:anim calcmode="lin" valueType="num">
                                      <p:cBhvr>
                                        <p:cTn id="18" dur="500" fill="hold"/>
                                        <p:tgtEl>
                                          <p:spTgt spid="57479"/>
                                        </p:tgtEl>
                                        <p:attrNameLst>
                                          <p:attrName>ppt_w</p:attrName>
                                        </p:attrNameLst>
                                      </p:cBhvr>
                                      <p:tavLst>
                                        <p:tav tm="0">
                                          <p:val>
                                            <p:fltVal val="0"/>
                                          </p:val>
                                        </p:tav>
                                        <p:tav tm="100000">
                                          <p:val>
                                            <p:strVal val="#ppt_w"/>
                                          </p:val>
                                        </p:tav>
                                      </p:tavLst>
                                    </p:anim>
                                    <p:anim calcmode="lin" valueType="num">
                                      <p:cBhvr>
                                        <p:cTn id="19" dur="500" fill="hold"/>
                                        <p:tgtEl>
                                          <p:spTgt spid="57479"/>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7490"/>
                                        </p:tgtEl>
                                        <p:attrNameLst>
                                          <p:attrName>style.visibility</p:attrName>
                                        </p:attrNameLst>
                                      </p:cBhvr>
                                      <p:to>
                                        <p:strVal val="visible"/>
                                      </p:to>
                                    </p:set>
                                    <p:anim calcmode="lin" valueType="num">
                                      <p:cBhvr additive="base">
                                        <p:cTn id="24" dur="500" fill="hold"/>
                                        <p:tgtEl>
                                          <p:spTgt spid="57490"/>
                                        </p:tgtEl>
                                        <p:attrNameLst>
                                          <p:attrName>ppt_x</p:attrName>
                                        </p:attrNameLst>
                                      </p:cBhvr>
                                      <p:tavLst>
                                        <p:tav tm="0">
                                          <p:val>
                                            <p:strVal val="0-#ppt_w/2"/>
                                          </p:val>
                                        </p:tav>
                                        <p:tav tm="100000">
                                          <p:val>
                                            <p:strVal val="#ppt_x"/>
                                          </p:val>
                                        </p:tav>
                                      </p:tavLst>
                                    </p:anim>
                                    <p:anim calcmode="lin" valueType="num">
                                      <p:cBhvr additive="base">
                                        <p:cTn id="25" dur="500" fill="hold"/>
                                        <p:tgtEl>
                                          <p:spTgt spid="57490"/>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3" presetClass="exit" presetSubtype="10" fill="hold" grpId="1" nodeType="afterEffect">
                                  <p:stCondLst>
                                    <p:cond delay="0"/>
                                  </p:stCondLst>
                                  <p:childTnLst>
                                    <p:animEffect transition="out" filter="blinds(horizontal)">
                                      <p:cBhvr>
                                        <p:cTn id="28" dur="500"/>
                                        <p:tgtEl>
                                          <p:spTgt spid="57460"/>
                                        </p:tgtEl>
                                      </p:cBhvr>
                                    </p:animEffect>
                                    <p:set>
                                      <p:cBhvr>
                                        <p:cTn id="29" dur="1" fill="hold">
                                          <p:stCondLst>
                                            <p:cond delay="499"/>
                                          </p:stCondLst>
                                        </p:cTn>
                                        <p:tgtEl>
                                          <p:spTgt spid="57460"/>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57479"/>
                                        </p:tgtEl>
                                      </p:cBhvr>
                                    </p:animEffect>
                                    <p:set>
                                      <p:cBhvr>
                                        <p:cTn id="32" dur="1" fill="hold">
                                          <p:stCondLst>
                                            <p:cond delay="499"/>
                                          </p:stCondLst>
                                        </p:cTn>
                                        <p:tgtEl>
                                          <p:spTgt spid="5747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0" nodeType="clickEffect">
                                  <p:stCondLst>
                                    <p:cond delay="0"/>
                                  </p:stCondLst>
                                  <p:childTnLst>
                                    <p:animEffect transition="out" filter="blinds(horizontal)">
                                      <p:cBhvr>
                                        <p:cTn id="36" dur="500"/>
                                        <p:tgtEl>
                                          <p:spTgt spid="57348"/>
                                        </p:tgtEl>
                                      </p:cBhvr>
                                    </p:animEffect>
                                    <p:set>
                                      <p:cBhvr>
                                        <p:cTn id="37" dur="1" fill="hold">
                                          <p:stCondLst>
                                            <p:cond delay="499"/>
                                          </p:stCondLst>
                                        </p:cTn>
                                        <p:tgtEl>
                                          <p:spTgt spid="57348"/>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57349"/>
                                        </p:tgtEl>
                                      </p:cBhvr>
                                    </p:animEffect>
                                    <p:set>
                                      <p:cBhvr>
                                        <p:cTn id="40" dur="1" fill="hold">
                                          <p:stCondLst>
                                            <p:cond delay="499"/>
                                          </p:stCondLst>
                                        </p:cTn>
                                        <p:tgtEl>
                                          <p:spTgt spid="5734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48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7488"/>
                                        </p:tgtEl>
                                        <p:attrNameLst>
                                          <p:attrName>style.visibility</p:attrName>
                                        </p:attrNameLst>
                                      </p:cBhvr>
                                      <p:to>
                                        <p:strVal val="visible"/>
                                      </p:to>
                                    </p:set>
                                    <p:animEffect transition="in" filter="slide(fromBottom)">
                                      <p:cBhvr>
                                        <p:cTn id="49" dur="500"/>
                                        <p:tgtEl>
                                          <p:spTgt spid="57488"/>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57489"/>
                                        </p:tgtEl>
                                        <p:attrNameLst>
                                          <p:attrName>style.visibility</p:attrName>
                                        </p:attrNameLst>
                                      </p:cBhvr>
                                      <p:to>
                                        <p:strVal val="visible"/>
                                      </p:to>
                                    </p:set>
                                    <p:animEffect transition="in" filter="slide(fromBottom)">
                                      <p:cBhvr>
                                        <p:cTn id="52" dur="500"/>
                                        <p:tgtEl>
                                          <p:spTgt spid="574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49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7491"/>
                                        </p:tgtEl>
                                        <p:attrNameLst>
                                          <p:attrName>style.visibility</p:attrName>
                                        </p:attrNameLst>
                                      </p:cBhvr>
                                      <p:to>
                                        <p:strVal val="visible"/>
                                      </p:to>
                                    </p:set>
                                    <p:animEffect transition="in" filter="slide(fromBottom)">
                                      <p:cBhvr>
                                        <p:cTn id="61" dur="500"/>
                                        <p:tgtEl>
                                          <p:spTgt spid="57491"/>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57492"/>
                                        </p:tgtEl>
                                        <p:attrNameLst>
                                          <p:attrName>style.visibility</p:attrName>
                                        </p:attrNameLst>
                                      </p:cBhvr>
                                      <p:to>
                                        <p:strVal val="visible"/>
                                      </p:to>
                                    </p:set>
                                    <p:animEffect transition="in" filter="slide(fromBottom)">
                                      <p:cBhvr>
                                        <p:cTn id="64" dur="500"/>
                                        <p:tgtEl>
                                          <p:spTgt spid="57492"/>
                                        </p:tgtEl>
                                      </p:cBhvr>
                                    </p:animEffect>
                                  </p:childTnLst>
                                </p:cTn>
                              </p:par>
                            </p:childTnLst>
                          </p:cTn>
                        </p:par>
                        <p:par>
                          <p:cTn id="65" fill="hold" nodeType="afterGroup">
                            <p:stCondLst>
                              <p:cond delay="500"/>
                            </p:stCondLst>
                            <p:childTnLst>
                              <p:par>
                                <p:cTn id="66" presetID="3" presetClass="exit" presetSubtype="10" fill="hold" grpId="1" nodeType="afterEffect">
                                  <p:stCondLst>
                                    <p:cond delay="0"/>
                                  </p:stCondLst>
                                  <p:childTnLst>
                                    <p:animEffect transition="out" filter="blinds(horizontal)">
                                      <p:cBhvr>
                                        <p:cTn id="67" dur="500"/>
                                        <p:tgtEl>
                                          <p:spTgt spid="57488"/>
                                        </p:tgtEl>
                                      </p:cBhvr>
                                    </p:animEffect>
                                    <p:set>
                                      <p:cBhvr>
                                        <p:cTn id="68" dur="1" fill="hold">
                                          <p:stCondLst>
                                            <p:cond delay="499"/>
                                          </p:stCondLst>
                                        </p:cTn>
                                        <p:tgtEl>
                                          <p:spTgt spid="57488"/>
                                        </p:tgtEl>
                                        <p:attrNameLst>
                                          <p:attrName>style.visibility</p:attrName>
                                        </p:attrNameLst>
                                      </p:cBhvr>
                                      <p:to>
                                        <p:strVal val="hidden"/>
                                      </p:to>
                                    </p:set>
                                  </p:childTnLst>
                                </p:cTn>
                              </p:par>
                            </p:childTnLst>
                          </p:cTn>
                        </p:par>
                        <p:par>
                          <p:cTn id="69" fill="hold" nodeType="afterGroup">
                            <p:stCondLst>
                              <p:cond delay="1000"/>
                            </p:stCondLst>
                            <p:childTnLst>
                              <p:par>
                                <p:cTn id="70" presetID="3" presetClass="exit" presetSubtype="10" fill="hold" grpId="1" nodeType="afterEffect">
                                  <p:stCondLst>
                                    <p:cond delay="0"/>
                                  </p:stCondLst>
                                  <p:childTnLst>
                                    <p:animEffect transition="out" filter="blinds(horizontal)">
                                      <p:cBhvr>
                                        <p:cTn id="71" dur="500"/>
                                        <p:tgtEl>
                                          <p:spTgt spid="57489"/>
                                        </p:tgtEl>
                                      </p:cBhvr>
                                    </p:animEffect>
                                    <p:set>
                                      <p:cBhvr>
                                        <p:cTn id="72" dur="1" fill="hold">
                                          <p:stCondLst>
                                            <p:cond delay="499"/>
                                          </p:stCondLst>
                                        </p:cTn>
                                        <p:tgtEl>
                                          <p:spTgt spid="57489"/>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57480"/>
                                        </p:tgtEl>
                                        <p:attrNameLst>
                                          <p:attrName>style.visibility</p:attrName>
                                        </p:attrNameLst>
                                      </p:cBhvr>
                                      <p:to>
                                        <p:strVal val="visible"/>
                                      </p:to>
                                    </p:set>
                                    <p:animEffect transition="in" filter="slide(fromBottom)">
                                      <p:cBhvr>
                                        <p:cTn id="77" dur="500"/>
                                        <p:tgtEl>
                                          <p:spTgt spid="574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xit" presetSubtype="10" fill="hold" grpId="1" nodeType="clickEffect">
                                  <p:stCondLst>
                                    <p:cond delay="0"/>
                                  </p:stCondLst>
                                  <p:childTnLst>
                                    <p:animEffect transition="out" filter="blinds(horizontal)">
                                      <p:cBhvr>
                                        <p:cTn id="81" dur="500"/>
                                        <p:tgtEl>
                                          <p:spTgt spid="57490"/>
                                        </p:tgtEl>
                                      </p:cBhvr>
                                    </p:animEffect>
                                    <p:set>
                                      <p:cBhvr>
                                        <p:cTn id="82" dur="1" fill="hold">
                                          <p:stCondLst>
                                            <p:cond delay="499"/>
                                          </p:stCondLst>
                                        </p:cTn>
                                        <p:tgtEl>
                                          <p:spTgt spid="57490"/>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57494"/>
                                        </p:tgtEl>
                                        <p:attrNameLst>
                                          <p:attrName>style.visibility</p:attrName>
                                        </p:attrNameLst>
                                      </p:cBhvr>
                                      <p:to>
                                        <p:strVal val="visible"/>
                                      </p:to>
                                    </p:set>
                                    <p:anim calcmode="lin" valueType="num">
                                      <p:cBhvr additive="base">
                                        <p:cTn id="87" dur="500" fill="hold"/>
                                        <p:tgtEl>
                                          <p:spTgt spid="57494"/>
                                        </p:tgtEl>
                                        <p:attrNameLst>
                                          <p:attrName>ppt_x</p:attrName>
                                        </p:attrNameLst>
                                      </p:cBhvr>
                                      <p:tavLst>
                                        <p:tav tm="0">
                                          <p:val>
                                            <p:strVal val="0-#ppt_w/2"/>
                                          </p:val>
                                        </p:tav>
                                        <p:tav tm="100000">
                                          <p:val>
                                            <p:strVal val="#ppt_x"/>
                                          </p:val>
                                        </p:tav>
                                      </p:tavLst>
                                    </p:anim>
                                    <p:anim calcmode="lin" valueType="num">
                                      <p:cBhvr additive="base">
                                        <p:cTn id="88" dur="500" fill="hold"/>
                                        <p:tgtEl>
                                          <p:spTgt spid="57494"/>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xit" presetSubtype="16" fill="hold" grpId="1" nodeType="clickEffect">
                                  <p:stCondLst>
                                    <p:cond delay="0"/>
                                  </p:stCondLst>
                                  <p:childTnLst>
                                    <p:animEffect transition="out" filter="box(in)">
                                      <p:cBhvr>
                                        <p:cTn id="92" dur="500"/>
                                        <p:tgtEl>
                                          <p:spTgt spid="57480"/>
                                        </p:tgtEl>
                                      </p:cBhvr>
                                    </p:animEffect>
                                    <p:set>
                                      <p:cBhvr>
                                        <p:cTn id="93" dur="1" fill="hold">
                                          <p:stCondLst>
                                            <p:cond delay="499"/>
                                          </p:stCondLst>
                                        </p:cTn>
                                        <p:tgtEl>
                                          <p:spTgt spid="57480"/>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xit" presetSubtype="4" fill="hold" grpId="1" nodeType="clickEffect">
                                  <p:stCondLst>
                                    <p:cond delay="0"/>
                                  </p:stCondLst>
                                  <p:childTnLst>
                                    <p:animEffect transition="out" filter="wipe(down)">
                                      <p:cBhvr>
                                        <p:cTn id="97" dur="500"/>
                                        <p:tgtEl>
                                          <p:spTgt spid="57491"/>
                                        </p:tgtEl>
                                      </p:cBhvr>
                                    </p:animEffect>
                                    <p:set>
                                      <p:cBhvr>
                                        <p:cTn id="98" dur="1" fill="hold">
                                          <p:stCondLst>
                                            <p:cond delay="499"/>
                                          </p:stCondLst>
                                        </p:cTn>
                                        <p:tgtEl>
                                          <p:spTgt spid="57491"/>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57492"/>
                                        </p:tgtEl>
                                      </p:cBhvr>
                                    </p:animEffect>
                                    <p:set>
                                      <p:cBhvr>
                                        <p:cTn id="101" dur="1" fill="hold">
                                          <p:stCondLst>
                                            <p:cond delay="499"/>
                                          </p:stCondLst>
                                        </p:cTn>
                                        <p:tgtEl>
                                          <p:spTgt spid="57492"/>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2" nodeType="clickEffect">
                                  <p:stCondLst>
                                    <p:cond delay="0"/>
                                  </p:stCondLst>
                                  <p:childTnLst>
                                    <p:set>
                                      <p:cBhvr>
                                        <p:cTn id="105" dur="1" fill="hold">
                                          <p:stCondLst>
                                            <p:cond delay="0"/>
                                          </p:stCondLst>
                                        </p:cTn>
                                        <p:tgtEl>
                                          <p:spTgt spid="57488"/>
                                        </p:tgtEl>
                                        <p:attrNameLst>
                                          <p:attrName>style.visibility</p:attrName>
                                        </p:attrNameLst>
                                      </p:cBhvr>
                                      <p:to>
                                        <p:strVal val="visible"/>
                                      </p:to>
                                    </p:set>
                                    <p:animEffect transition="in" filter="wipe(down)">
                                      <p:cBhvr>
                                        <p:cTn id="106" dur="500"/>
                                        <p:tgtEl>
                                          <p:spTgt spid="57488"/>
                                        </p:tgtEl>
                                      </p:cBhvr>
                                    </p:animEffect>
                                  </p:childTnLst>
                                </p:cTn>
                              </p:par>
                              <p:par>
                                <p:cTn id="107" presetID="22" presetClass="entr" presetSubtype="4" fill="hold" grpId="2" nodeType="withEffect">
                                  <p:stCondLst>
                                    <p:cond delay="0"/>
                                  </p:stCondLst>
                                  <p:childTnLst>
                                    <p:set>
                                      <p:cBhvr>
                                        <p:cTn id="108" dur="1" fill="hold">
                                          <p:stCondLst>
                                            <p:cond delay="0"/>
                                          </p:stCondLst>
                                        </p:cTn>
                                        <p:tgtEl>
                                          <p:spTgt spid="57489"/>
                                        </p:tgtEl>
                                        <p:attrNameLst>
                                          <p:attrName>style.visibility</p:attrName>
                                        </p:attrNameLst>
                                      </p:cBhvr>
                                      <p:to>
                                        <p:strVal val="visible"/>
                                      </p:to>
                                    </p:set>
                                    <p:animEffect transition="in" filter="wipe(down)">
                                      <p:cBhvr>
                                        <p:cTn id="109" dur="500"/>
                                        <p:tgtEl>
                                          <p:spTgt spid="5748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4" fill="hold" nodeType="clickEffect">
                                  <p:stCondLst>
                                    <p:cond delay="0"/>
                                  </p:stCondLst>
                                  <p:childTnLst>
                                    <p:set>
                                      <p:cBhvr>
                                        <p:cTn id="113" dur="1" fill="hold">
                                          <p:stCondLst>
                                            <p:cond delay="0"/>
                                          </p:stCondLst>
                                        </p:cTn>
                                        <p:tgtEl>
                                          <p:spTgt spid="57482"/>
                                        </p:tgtEl>
                                        <p:attrNameLst>
                                          <p:attrName>style.visibility</p:attrName>
                                        </p:attrNameLst>
                                      </p:cBhvr>
                                      <p:to>
                                        <p:strVal val="visible"/>
                                      </p:to>
                                    </p:set>
                                    <p:animEffect transition="in" filter="slide(fromBottom)">
                                      <p:cBhvr>
                                        <p:cTn id="114" dur="500"/>
                                        <p:tgtEl>
                                          <p:spTgt spid="57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9" grpId="0" animBg="1" autoUpdateAnimBg="0"/>
      <p:bldP spid="57460" grpId="0" animBg="1"/>
      <p:bldP spid="57460" grpId="1" animBg="1"/>
      <p:bldP spid="57479" grpId="0" animBg="1"/>
      <p:bldP spid="57479" grpId="1" animBg="1"/>
      <p:bldP spid="57480" grpId="0" animBg="1"/>
      <p:bldP spid="57480" grpId="1" animBg="1"/>
      <p:bldP spid="57348" grpId="0" animBg="1"/>
      <p:bldP spid="57349" grpId="0"/>
      <p:bldP spid="57484" grpId="0"/>
      <p:bldP spid="57488" grpId="0" animBg="1"/>
      <p:bldP spid="57488" grpId="1" animBg="1"/>
      <p:bldP spid="57488" grpId="2" animBg="1"/>
      <p:bldP spid="57489" grpId="0"/>
      <p:bldP spid="57489" grpId="1"/>
      <p:bldP spid="57489" grpId="2"/>
      <p:bldP spid="57490" grpId="0" animBg="1" autoUpdateAnimBg="0"/>
      <p:bldP spid="57490" grpId="1" animBg="1"/>
      <p:bldP spid="57491" grpId="0" animBg="1"/>
      <p:bldP spid="57491" grpId="1" animBg="1"/>
      <p:bldP spid="57492" grpId="0"/>
      <p:bldP spid="57492" grpId="1"/>
      <p:bldP spid="57493" grpId="0"/>
      <p:bldP spid="5749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xfrm>
            <a:off x="1403648" y="404664"/>
            <a:ext cx="6096000" cy="685800"/>
          </a:xfrm>
        </p:spPr>
        <p:txBody>
          <a:bodyPr vert="horz" rtlCol="0" anchor="ctr">
            <a:noAutofit/>
            <a:scene3d>
              <a:camera prst="orthographicFront"/>
              <a:lightRig rig="soft" dir="t"/>
            </a:scene3d>
            <a:sp3d prstMaterial="softEdge">
              <a:bevelT w="25400" h="25400"/>
            </a:sp3d>
          </a:bodyPr>
          <a:lstStyle/>
          <a:p>
            <a:r>
              <a:rPr lang="zh-CN" altLang="en-US" sz="4400" dirty="0">
                <a:latin typeface="Times New Roman" panose="02020603050405020304" pitchFamily="18" charset="0"/>
              </a:rPr>
              <a:t>多栈处理 栈浮动技术</a:t>
            </a:r>
          </a:p>
        </p:txBody>
      </p:sp>
      <p:sp>
        <p:nvSpPr>
          <p:cNvPr id="61444" name="Rectangle 4"/>
          <p:cNvSpPr>
            <a:spLocks noGrp="1" noChangeArrowheads="1"/>
          </p:cNvSpPr>
          <p:nvPr>
            <p:ph type="body" idx="1"/>
          </p:nvPr>
        </p:nvSpPr>
        <p:spPr>
          <a:xfrm>
            <a:off x="107504" y="1772816"/>
            <a:ext cx="8856240" cy="4401205"/>
          </a:xfr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indent="0" fontAlgn="base">
              <a:lnSpc>
                <a:spcPct val="125000"/>
              </a:lnSpc>
              <a:spcBef>
                <a:spcPct val="0"/>
              </a:spcBef>
              <a:spcAft>
                <a:spcPct val="0"/>
              </a:spcAft>
              <a:buNone/>
            </a:pPr>
            <a:r>
              <a:rPr kumimoji="1" lang="en-US" altLang="zh-CN" sz="2800" b="1" dirty="0" smtClean="0">
                <a:latin typeface="楷体_GB2312" pitchFamily="49" charset="-122"/>
                <a:ea typeface="楷体_GB2312" pitchFamily="49" charset="-122"/>
              </a:rPr>
              <a:t>   n</a:t>
            </a:r>
            <a:r>
              <a:rPr kumimoji="1" lang="zh-CN" altLang="en-US" sz="2800" b="1" dirty="0" smtClean="0">
                <a:latin typeface="楷体_GB2312" pitchFamily="49" charset="-122"/>
                <a:ea typeface="楷体_GB2312" pitchFamily="49" charset="-122"/>
              </a:rPr>
              <a:t>个</a:t>
            </a:r>
            <a:r>
              <a:rPr kumimoji="1" lang="zh-CN" altLang="en-US" sz="2800" b="1" dirty="0">
                <a:latin typeface="楷体_GB2312" pitchFamily="49" charset="-122"/>
                <a:ea typeface="楷体_GB2312" pitchFamily="49" charset="-122"/>
              </a:rPr>
              <a:t>栈共享一个数组空间</a:t>
            </a:r>
            <a:r>
              <a:rPr kumimoji="1" lang="en-US" altLang="zh-CN" sz="2800" b="1" dirty="0">
                <a:latin typeface="楷体_GB2312" pitchFamily="49" charset="-122"/>
                <a:ea typeface="楷体_GB2312" pitchFamily="49" charset="-122"/>
              </a:rPr>
              <a:t>V[m</a:t>
            </a:r>
            <a:r>
              <a:rPr kumimoji="1" lang="en-US" altLang="zh-CN" sz="2800" b="1" dirty="0" smtClean="0">
                <a:latin typeface="楷体_GB2312" pitchFamily="49" charset="-122"/>
                <a:ea typeface="楷体_GB2312" pitchFamily="49" charset="-122"/>
              </a:rPr>
              <a:t>]</a:t>
            </a:r>
            <a:r>
              <a:rPr kumimoji="1" lang="zh-CN" altLang="en-US" sz="2800" b="1" dirty="0" smtClean="0">
                <a:latin typeface="楷体_GB2312" pitchFamily="49" charset="-122"/>
                <a:ea typeface="楷体_GB2312" pitchFamily="49" charset="-122"/>
              </a:rPr>
              <a:t>，设立</a:t>
            </a:r>
            <a:r>
              <a:rPr kumimoji="1" lang="zh-CN" altLang="en-US" sz="2800" b="1" dirty="0">
                <a:latin typeface="楷体_GB2312" pitchFamily="49" charset="-122"/>
                <a:ea typeface="楷体_GB2312" pitchFamily="49" charset="-122"/>
              </a:rPr>
              <a:t>栈顶指针</a:t>
            </a:r>
            <a:r>
              <a:rPr kumimoji="1" lang="zh-CN" altLang="en-US" sz="2800" b="1" dirty="0" smtClean="0">
                <a:latin typeface="楷体_GB2312" pitchFamily="49" charset="-122"/>
                <a:ea typeface="楷体_GB2312" pitchFamily="49" charset="-122"/>
              </a:rPr>
              <a:t>数组</a:t>
            </a:r>
            <a:r>
              <a:rPr kumimoji="1" lang="en-US" altLang="zh-CN" sz="2800" b="1" dirty="0" smtClean="0">
                <a:latin typeface="楷体_GB2312" pitchFamily="49" charset="-122"/>
                <a:ea typeface="楷体_GB2312" pitchFamily="49" charset="-122"/>
              </a:rPr>
              <a:t>t[n+1]</a:t>
            </a:r>
            <a:r>
              <a:rPr kumimoji="1" lang="zh-CN" altLang="en-US" sz="2800" b="1" dirty="0" smtClean="0">
                <a:latin typeface="楷体_GB2312" pitchFamily="49" charset="-122"/>
                <a:ea typeface="楷体_GB2312" pitchFamily="49" charset="-122"/>
              </a:rPr>
              <a:t>和栈</a:t>
            </a:r>
            <a:r>
              <a:rPr kumimoji="1" lang="zh-CN" altLang="en-US" sz="2800" b="1" dirty="0">
                <a:latin typeface="楷体_GB2312" pitchFamily="49" charset="-122"/>
                <a:ea typeface="楷体_GB2312" pitchFamily="49" charset="-122"/>
              </a:rPr>
              <a:t>底指针</a:t>
            </a:r>
            <a:r>
              <a:rPr kumimoji="1" lang="zh-CN" altLang="en-US" sz="2800" b="1" dirty="0" smtClean="0">
                <a:latin typeface="楷体_GB2312" pitchFamily="49" charset="-122"/>
                <a:ea typeface="楷体_GB2312" pitchFamily="49" charset="-122"/>
              </a:rPr>
              <a:t>数组</a:t>
            </a:r>
            <a:r>
              <a:rPr kumimoji="1" lang="en-US" altLang="zh-CN" sz="2800" b="1" dirty="0" smtClean="0">
                <a:latin typeface="楷体_GB2312" pitchFamily="49" charset="-122"/>
                <a:ea typeface="楷体_GB2312" pitchFamily="49" charset="-122"/>
              </a:rPr>
              <a:t>b[n+1]</a:t>
            </a:r>
            <a:r>
              <a:rPr kumimoji="1" lang="zh-CN" altLang="en-US" sz="2800" b="1" dirty="0" smtClean="0">
                <a:latin typeface="楷体_GB2312" pitchFamily="49" charset="-122"/>
                <a:ea typeface="楷体_GB2312" pitchFamily="49" charset="-122"/>
              </a:rPr>
              <a:t>，</a:t>
            </a:r>
            <a:r>
              <a:rPr kumimoji="1" lang="en-US" altLang="zh-CN" sz="2800" b="1" dirty="0" smtClean="0">
                <a:latin typeface="楷体_GB2312" pitchFamily="49" charset="-122"/>
                <a:ea typeface="楷体_GB2312" pitchFamily="49" charset="-122"/>
              </a:rPr>
              <a:t>t[</a:t>
            </a:r>
            <a:r>
              <a:rPr kumimoji="1" lang="en-US" altLang="zh-CN" sz="2800" b="1" dirty="0" err="1" smtClean="0">
                <a:latin typeface="楷体_GB2312" pitchFamily="49" charset="-122"/>
                <a:ea typeface="楷体_GB2312" pitchFamily="49" charset="-122"/>
              </a:rPr>
              <a:t>i</a:t>
            </a:r>
            <a:r>
              <a:rPr kumimoji="1" lang="en-US" altLang="zh-CN" sz="2800" b="1" dirty="0">
                <a:latin typeface="楷体_GB2312" pitchFamily="49" charset="-122"/>
                <a:ea typeface="楷体_GB2312" pitchFamily="49" charset="-122"/>
              </a:rPr>
              <a:t>]</a:t>
            </a:r>
            <a:r>
              <a:rPr kumimoji="1" lang="zh-CN" altLang="zh-CN" sz="2800" b="1" dirty="0">
                <a:latin typeface="楷体_GB2312" pitchFamily="49" charset="-122"/>
                <a:ea typeface="楷体_GB2312" pitchFamily="49" charset="-122"/>
              </a:rPr>
              <a:t>和</a:t>
            </a:r>
            <a:r>
              <a:rPr kumimoji="1" lang="en-US" altLang="zh-CN" sz="2800" b="1" dirty="0">
                <a:latin typeface="楷体_GB2312" pitchFamily="49" charset="-122"/>
                <a:ea typeface="楷体_GB2312" pitchFamily="49" charset="-122"/>
              </a:rPr>
              <a:t>b[</a:t>
            </a:r>
            <a:r>
              <a:rPr kumimoji="1" lang="en-US" altLang="zh-CN" sz="2800" b="1" dirty="0" err="1">
                <a:latin typeface="楷体_GB2312" pitchFamily="49" charset="-122"/>
                <a:ea typeface="楷体_GB2312" pitchFamily="49" charset="-122"/>
              </a:rPr>
              <a:t>i</a:t>
            </a:r>
            <a:r>
              <a:rPr kumimoji="1" lang="en-US" altLang="zh-CN" sz="2800" b="1" dirty="0">
                <a:latin typeface="楷体_GB2312" pitchFamily="49" charset="-122"/>
                <a:ea typeface="楷体_GB2312" pitchFamily="49" charset="-122"/>
              </a:rPr>
              <a:t>]</a:t>
            </a:r>
            <a:r>
              <a:rPr kumimoji="1" lang="zh-CN" altLang="zh-CN" sz="2800" b="1" dirty="0">
                <a:latin typeface="楷体_GB2312" pitchFamily="49" charset="-122"/>
                <a:ea typeface="楷体_GB2312" pitchFamily="49" charset="-122"/>
              </a:rPr>
              <a:t>分别指示</a:t>
            </a:r>
            <a:r>
              <a:rPr kumimoji="1" lang="zh-CN" altLang="zh-CN" sz="2800" b="1" dirty="0" smtClean="0">
                <a:latin typeface="楷体_GB2312" pitchFamily="49" charset="-122"/>
                <a:ea typeface="楷体_GB2312" pitchFamily="49" charset="-122"/>
              </a:rPr>
              <a:t>第</a:t>
            </a:r>
            <a:r>
              <a:rPr kumimoji="1" lang="en-US" altLang="zh-CN" sz="2800" b="1" dirty="0" err="1" smtClean="0">
                <a:latin typeface="楷体_GB2312" pitchFamily="49" charset="-122"/>
                <a:ea typeface="楷体_GB2312" pitchFamily="49" charset="-122"/>
              </a:rPr>
              <a:t>i</a:t>
            </a:r>
            <a:r>
              <a:rPr kumimoji="1" lang="zh-CN" altLang="zh-CN" sz="2800" b="1" dirty="0" smtClean="0">
                <a:latin typeface="楷体_GB2312" pitchFamily="49" charset="-122"/>
                <a:ea typeface="楷体_GB2312" pitchFamily="49" charset="-122"/>
              </a:rPr>
              <a:t>个</a:t>
            </a:r>
            <a:r>
              <a:rPr kumimoji="1" lang="zh-CN" altLang="zh-CN" sz="2800" b="1" dirty="0">
                <a:latin typeface="楷体_GB2312" pitchFamily="49" charset="-122"/>
                <a:ea typeface="楷体_GB2312" pitchFamily="49" charset="-122"/>
              </a:rPr>
              <a:t>栈的栈顶与栈</a:t>
            </a:r>
            <a:r>
              <a:rPr kumimoji="1" lang="zh-CN" altLang="zh-CN" sz="2800" b="1" dirty="0" smtClean="0">
                <a:latin typeface="楷体_GB2312" pitchFamily="49" charset="-122"/>
                <a:ea typeface="楷体_GB2312" pitchFamily="49" charset="-122"/>
              </a:rPr>
              <a:t>底</a:t>
            </a:r>
            <a:r>
              <a:rPr kumimoji="1" lang="zh-CN" altLang="en-US" sz="2800" b="1" dirty="0" smtClean="0">
                <a:latin typeface="楷体_GB2312" pitchFamily="49" charset="-122"/>
                <a:ea typeface="楷体_GB2312" pitchFamily="49" charset="-122"/>
              </a:rPr>
              <a:t>，</a:t>
            </a:r>
            <a:r>
              <a:rPr kumimoji="1" lang="en-US" altLang="zh-CN" sz="2800" b="1" dirty="0" smtClean="0">
                <a:latin typeface="楷体_GB2312" pitchFamily="49" charset="-122"/>
                <a:ea typeface="楷体_GB2312" pitchFamily="49" charset="-122"/>
              </a:rPr>
              <a:t>b[n</a:t>
            </a:r>
            <a:r>
              <a:rPr kumimoji="1" lang="en-US" altLang="zh-CN" sz="2800" b="1" dirty="0">
                <a:latin typeface="楷体_GB2312" pitchFamily="49" charset="-122"/>
                <a:ea typeface="楷体_GB2312" pitchFamily="49" charset="-122"/>
              </a:rPr>
              <a:t>]</a:t>
            </a:r>
            <a:r>
              <a:rPr kumimoji="1" lang="zh-CN" altLang="zh-CN" sz="2800" b="1" dirty="0">
                <a:latin typeface="楷体_GB2312" pitchFamily="49" charset="-122"/>
                <a:ea typeface="楷体_GB2312" pitchFamily="49" charset="-122"/>
              </a:rPr>
              <a:t>作为控制量，指到数组最高</a:t>
            </a:r>
            <a:r>
              <a:rPr kumimoji="1" lang="zh-CN" altLang="zh-CN" sz="2800" b="1" dirty="0" smtClean="0">
                <a:latin typeface="楷体_GB2312" pitchFamily="49" charset="-122"/>
                <a:ea typeface="楷体_GB2312" pitchFamily="49" charset="-122"/>
              </a:rPr>
              <a:t>下标</a:t>
            </a:r>
            <a:r>
              <a:rPr kumimoji="1" lang="zh-CN" altLang="en-US" sz="2800" b="1" dirty="0" smtClean="0">
                <a:latin typeface="楷体_GB2312" pitchFamily="49" charset="-122"/>
                <a:ea typeface="楷体_GB2312" pitchFamily="49" charset="-122"/>
              </a:rPr>
              <a:t>。</a:t>
            </a:r>
            <a:endParaRPr kumimoji="1" lang="en-US" altLang="zh-CN" sz="2800" b="1" dirty="0" smtClean="0">
              <a:latin typeface="楷体_GB2312" pitchFamily="49" charset="-122"/>
              <a:ea typeface="楷体_GB2312" pitchFamily="49" charset="-122"/>
            </a:endParaRPr>
          </a:p>
          <a:p>
            <a:pPr marL="109728" indent="0" fontAlgn="base">
              <a:lnSpc>
                <a:spcPct val="125000"/>
              </a:lnSpc>
              <a:spcBef>
                <a:spcPct val="0"/>
              </a:spcBef>
              <a:spcAft>
                <a:spcPct val="0"/>
              </a:spcAft>
              <a:buNone/>
            </a:pPr>
            <a:r>
              <a:rPr kumimoji="1" lang="en-US" altLang="zh-CN" sz="2800" b="1" dirty="0">
                <a:latin typeface="楷体_GB2312" pitchFamily="49" charset="-122"/>
                <a:ea typeface="楷体_GB2312" pitchFamily="49" charset="-122"/>
              </a:rPr>
              <a:t> </a:t>
            </a:r>
            <a:r>
              <a:rPr kumimoji="1" lang="en-US" altLang="zh-CN" sz="2800" b="1" dirty="0" smtClean="0">
                <a:latin typeface="楷体_GB2312" pitchFamily="49" charset="-122"/>
                <a:ea typeface="楷体_GB2312" pitchFamily="49" charset="-122"/>
              </a:rPr>
              <a:t>  </a:t>
            </a:r>
            <a:r>
              <a:rPr kumimoji="1" lang="zh-CN" altLang="zh-CN" sz="2800" b="1" dirty="0" smtClean="0">
                <a:latin typeface="楷体_GB2312" pitchFamily="49" charset="-122"/>
                <a:ea typeface="楷体_GB2312" pitchFamily="49" charset="-122"/>
              </a:rPr>
              <a:t>各</a:t>
            </a:r>
            <a:r>
              <a:rPr kumimoji="1" lang="zh-CN" altLang="zh-CN" sz="2800" b="1" dirty="0">
                <a:latin typeface="楷体_GB2312" pitchFamily="49" charset="-122"/>
                <a:ea typeface="楷体_GB2312" pitchFamily="49" charset="-122"/>
              </a:rPr>
              <a:t>栈初始分配</a:t>
            </a:r>
            <a:r>
              <a:rPr kumimoji="1" lang="zh-CN" altLang="zh-CN" sz="2800" b="1" dirty="0" smtClean="0">
                <a:latin typeface="楷体_GB2312" pitchFamily="49" charset="-122"/>
                <a:ea typeface="楷体_GB2312" pitchFamily="49" charset="-122"/>
              </a:rPr>
              <a:t>空间</a:t>
            </a:r>
            <a:r>
              <a:rPr kumimoji="1" lang="en-US" altLang="zh-CN" sz="2800" b="1" dirty="0" smtClean="0">
                <a:latin typeface="楷体_GB2312" pitchFamily="49" charset="-122"/>
                <a:ea typeface="楷体_GB2312" pitchFamily="49" charset="-122"/>
              </a:rPr>
              <a:t>s=</a:t>
            </a:r>
            <a:r>
              <a:rPr kumimoji="1" lang="en-US" altLang="zh-CN" sz="2800" b="1" dirty="0" smtClean="0">
                <a:latin typeface="楷体_GB2312" pitchFamily="49" charset="-122"/>
                <a:ea typeface="楷体_GB2312" pitchFamily="49" charset="-122"/>
                <a:sym typeface="Symbol" panose="05050102010706020507" pitchFamily="18" charset="2"/>
              </a:rPr>
              <a:t>m/n</a:t>
            </a:r>
            <a:r>
              <a:rPr kumimoji="1" lang="zh-CN" altLang="en-US" sz="2800" b="1" dirty="0" smtClean="0">
                <a:latin typeface="楷体_GB2312" pitchFamily="49" charset="-122"/>
                <a:ea typeface="楷体_GB2312" pitchFamily="49" charset="-122"/>
                <a:sym typeface="Symbol" panose="05050102010706020507" pitchFamily="18" charset="2"/>
              </a:rPr>
              <a:t>，</a:t>
            </a:r>
            <a:endParaRPr kumimoji="1" lang="en-US" altLang="zh-CN" sz="2800" b="1" dirty="0" smtClean="0">
              <a:latin typeface="楷体_GB2312" pitchFamily="49" charset="-122"/>
              <a:ea typeface="楷体_GB2312" pitchFamily="49" charset="-122"/>
              <a:sym typeface="Symbol" panose="05050102010706020507" pitchFamily="18" charset="2"/>
            </a:endParaRPr>
          </a:p>
          <a:p>
            <a:pPr marL="109728" indent="0" fontAlgn="base">
              <a:lnSpc>
                <a:spcPct val="125000"/>
              </a:lnSpc>
              <a:spcBef>
                <a:spcPct val="0"/>
              </a:spcBef>
              <a:spcAft>
                <a:spcPct val="0"/>
              </a:spcAft>
              <a:buNone/>
            </a:pPr>
            <a:r>
              <a:rPr kumimoji="1" lang="en-US" altLang="zh-CN" sz="2800" b="1" dirty="0">
                <a:latin typeface="楷体_GB2312" pitchFamily="49" charset="-122"/>
                <a:ea typeface="楷体_GB2312" pitchFamily="49" charset="-122"/>
                <a:sym typeface="Symbol" panose="05050102010706020507" pitchFamily="18" charset="2"/>
              </a:rPr>
              <a:t> </a:t>
            </a:r>
            <a:r>
              <a:rPr kumimoji="1" lang="en-US" altLang="zh-CN" sz="2800" b="1" dirty="0" smtClean="0">
                <a:latin typeface="楷体_GB2312" pitchFamily="49" charset="-122"/>
                <a:ea typeface="楷体_GB2312" pitchFamily="49" charset="-122"/>
                <a:sym typeface="Symbol" panose="05050102010706020507" pitchFamily="18" charset="2"/>
              </a:rPr>
              <a:t>  </a:t>
            </a:r>
            <a:r>
              <a:rPr kumimoji="1" lang="zh-CN" altLang="zh-CN" sz="2800" b="1" dirty="0" smtClean="0">
                <a:latin typeface="楷体_GB2312" pitchFamily="49" charset="-122"/>
                <a:ea typeface="楷体_GB2312" pitchFamily="49" charset="-122"/>
              </a:rPr>
              <a:t>指针初始值</a:t>
            </a:r>
            <a:r>
              <a:rPr kumimoji="1" lang="en-US" altLang="zh-CN" sz="2800" b="1" dirty="0" smtClean="0">
                <a:latin typeface="楷体_GB2312" pitchFamily="49" charset="-122"/>
                <a:ea typeface="楷体_GB2312" pitchFamily="49" charset="-122"/>
              </a:rPr>
              <a:t>t[0]=b[0]= -1,</a:t>
            </a:r>
          </a:p>
          <a:p>
            <a:pPr marL="109728" indent="0" fontAlgn="base">
              <a:lnSpc>
                <a:spcPct val="125000"/>
              </a:lnSpc>
              <a:spcBef>
                <a:spcPct val="0"/>
              </a:spcBef>
              <a:spcAft>
                <a:spcPct val="0"/>
              </a:spcAft>
              <a:buNone/>
            </a:pPr>
            <a:r>
              <a:rPr kumimoji="1" lang="en-US" altLang="zh-CN" sz="2800" b="1" dirty="0">
                <a:latin typeface="楷体_GB2312" pitchFamily="49" charset="-122"/>
                <a:ea typeface="楷体_GB2312" pitchFamily="49" charset="-122"/>
              </a:rPr>
              <a:t> </a:t>
            </a:r>
            <a:r>
              <a:rPr kumimoji="1" lang="en-US" altLang="zh-CN" sz="2800" b="1" dirty="0" smtClean="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b[n</a:t>
            </a:r>
            <a:r>
              <a:rPr kumimoji="1" lang="en-US" altLang="zh-CN" sz="2800" b="1" dirty="0" smtClean="0">
                <a:latin typeface="楷体_GB2312" pitchFamily="49" charset="-122"/>
                <a:ea typeface="楷体_GB2312" pitchFamily="49" charset="-122"/>
              </a:rPr>
              <a:t>]=m-1  </a:t>
            </a:r>
            <a:endParaRPr kumimoji="1" lang="en-US" altLang="zh-CN" sz="2800" b="1" dirty="0">
              <a:latin typeface="楷体_GB2312" pitchFamily="49" charset="-122"/>
              <a:ea typeface="楷体_GB2312" pitchFamily="49" charset="-122"/>
            </a:endParaRPr>
          </a:p>
          <a:p>
            <a:pPr marL="109728" indent="0" fontAlgn="base">
              <a:lnSpc>
                <a:spcPct val="125000"/>
              </a:lnSpc>
              <a:spcBef>
                <a:spcPct val="0"/>
              </a:spcBef>
              <a:spcAft>
                <a:spcPct val="0"/>
              </a:spcAft>
              <a:buNone/>
            </a:pPr>
            <a:r>
              <a:rPr kumimoji="1" lang="en-US" altLang="zh-CN" sz="2800" b="1" dirty="0">
                <a:latin typeface="楷体_GB2312" pitchFamily="49" charset="-122"/>
                <a:ea typeface="楷体_GB2312" pitchFamily="49" charset="-122"/>
              </a:rPr>
              <a:t>      </a:t>
            </a:r>
            <a:r>
              <a:rPr kumimoji="1" lang="en-US" altLang="zh-CN" sz="2800" b="1" dirty="0" smtClean="0">
                <a:latin typeface="楷体_GB2312" pitchFamily="49" charset="-122"/>
                <a:ea typeface="楷体_GB2312" pitchFamily="49" charset="-122"/>
              </a:rPr>
              <a:t>       t[</a:t>
            </a:r>
            <a:r>
              <a:rPr kumimoji="1" lang="en-US" altLang="zh-CN" sz="2800" b="1" dirty="0" err="1" smtClean="0">
                <a:latin typeface="楷体_GB2312" pitchFamily="49" charset="-122"/>
                <a:ea typeface="楷体_GB2312" pitchFamily="49" charset="-122"/>
              </a:rPr>
              <a:t>i</a:t>
            </a:r>
            <a:r>
              <a:rPr kumimoji="1" lang="en-US" altLang="zh-CN" sz="2800" b="1" dirty="0" smtClean="0">
                <a:latin typeface="楷体_GB2312" pitchFamily="49" charset="-122"/>
                <a:ea typeface="楷体_GB2312" pitchFamily="49" charset="-122"/>
              </a:rPr>
              <a:t>]=b[</a:t>
            </a:r>
            <a:r>
              <a:rPr kumimoji="1" lang="en-US" altLang="zh-CN" sz="2800" b="1" dirty="0" err="1" smtClean="0">
                <a:latin typeface="楷体_GB2312" pitchFamily="49" charset="-122"/>
                <a:ea typeface="楷体_GB2312" pitchFamily="49" charset="-122"/>
              </a:rPr>
              <a:t>i</a:t>
            </a:r>
            <a:r>
              <a:rPr kumimoji="1" lang="en-US" altLang="zh-CN" sz="2800" b="1" dirty="0" smtClean="0">
                <a:latin typeface="楷体_GB2312" pitchFamily="49" charset="-122"/>
                <a:ea typeface="楷体_GB2312" pitchFamily="49" charset="-122"/>
              </a:rPr>
              <a:t>]=b[i-1]+ </a:t>
            </a:r>
            <a:r>
              <a:rPr kumimoji="1" lang="en-US" altLang="zh-CN" sz="2800" b="1" dirty="0" err="1" smtClean="0">
                <a:latin typeface="楷体_GB2312" pitchFamily="49" charset="-122"/>
                <a:ea typeface="楷体_GB2312" pitchFamily="49" charset="-122"/>
              </a:rPr>
              <a:t>s,i</a:t>
            </a:r>
            <a:r>
              <a:rPr kumimoji="1" lang="en-US" altLang="zh-CN" sz="2800" b="1" dirty="0" smtClean="0">
                <a:latin typeface="楷体_GB2312" pitchFamily="49" charset="-122"/>
                <a:ea typeface="楷体_GB2312" pitchFamily="49" charset="-122"/>
              </a:rPr>
              <a:t>=1,2,…,n-1 </a:t>
            </a:r>
            <a:endParaRPr kumimoji="1" lang="en-US" altLang="zh-CN" sz="2800" b="1" dirty="0">
              <a:latin typeface="楷体_GB2312" pitchFamily="49" charset="-122"/>
              <a:ea typeface="楷体_GB2312" pitchFamily="49" charset="-122"/>
            </a:endParaRPr>
          </a:p>
        </p:txBody>
      </p:sp>
    </p:spTree>
    <p:extLst>
      <p:ext uri="{BB962C8B-B14F-4D97-AF65-F5344CB8AC3E}">
        <p14:creationId xmlns:p14="http://schemas.microsoft.com/office/powerpoint/2010/main" xmlns="" val="3557437669"/>
      </p:ext>
    </p:extLst>
  </p:cSld>
  <p:clrMapOvr>
    <a:masterClrMapping/>
  </p:clrMapOvr>
  <p:transition>
    <p:cover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84784"/>
            <a:ext cx="9166074" cy="537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3"/>
          <p:cNvSpPr>
            <a:spLocks noGrp="1" noChangeArrowheads="1"/>
          </p:cNvSpPr>
          <p:nvPr>
            <p:ph type="title"/>
          </p:nvPr>
        </p:nvSpPr>
        <p:spPr>
          <a:xfrm>
            <a:off x="1403648" y="404664"/>
            <a:ext cx="6096000" cy="685800"/>
          </a:xfrm>
        </p:spPr>
        <p:txBody>
          <a:bodyPr vert="horz" rtlCol="0" anchor="ctr">
            <a:noAutofit/>
            <a:scene3d>
              <a:camera prst="orthographicFront"/>
              <a:lightRig rig="soft" dir="t"/>
            </a:scene3d>
            <a:sp3d prstMaterial="softEdge">
              <a:bevelT w="25400" h="25400"/>
            </a:sp3d>
          </a:bodyPr>
          <a:lstStyle/>
          <a:p>
            <a:r>
              <a:rPr lang="zh-CN" altLang="en-US" sz="4400" dirty="0">
                <a:latin typeface="Times New Roman" panose="02020603050405020304" pitchFamily="18" charset="0"/>
              </a:rPr>
              <a:t>多栈处理 栈浮动技术</a:t>
            </a:r>
          </a:p>
        </p:txBody>
      </p:sp>
    </p:spTree>
    <p:extLst>
      <p:ext uri="{BB962C8B-B14F-4D97-AF65-F5344CB8AC3E}">
        <p14:creationId xmlns:p14="http://schemas.microsoft.com/office/powerpoint/2010/main" xmlns="" val="3127129051"/>
      </p:ext>
    </p:extLst>
  </p:cSld>
  <p:clrMapOvr>
    <a:masterClrMapping/>
  </p:clrMapOvr>
  <p:transition>
    <p:cover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475656" y="438944"/>
            <a:ext cx="2664296" cy="685800"/>
          </a:xfrm>
        </p:spPr>
        <p:txBody>
          <a:bodyPr>
            <a:noAutofit/>
          </a:bodyPr>
          <a:lstStyle/>
          <a:p>
            <a:r>
              <a:rPr lang="zh-CN" altLang="en-US" sz="4400" dirty="0">
                <a:latin typeface="Times New Roman" panose="02020603050405020304" pitchFamily="18" charset="0"/>
              </a:rPr>
              <a:t>链式</a:t>
            </a:r>
            <a:r>
              <a:rPr lang="zh-CN" altLang="en-GB" sz="4400" dirty="0" smtClean="0">
                <a:latin typeface="Times New Roman" panose="02020603050405020304" pitchFamily="18" charset="0"/>
              </a:rPr>
              <a:t>栈</a:t>
            </a:r>
            <a:endParaRPr lang="zh-CN" altLang="en-US" sz="4400" dirty="0"/>
          </a:p>
        </p:txBody>
      </p:sp>
      <p:sp>
        <p:nvSpPr>
          <p:cNvPr id="2" name="矩形 1"/>
          <p:cNvSpPr/>
          <p:nvPr/>
        </p:nvSpPr>
        <p:spPr>
          <a:xfrm>
            <a:off x="107504" y="1628800"/>
            <a:ext cx="8496944" cy="4465838"/>
          </a:xfrm>
          <a:prstGeom prst="rect">
            <a:avLst/>
          </a:prstGeom>
        </p:spPr>
        <p:txBody>
          <a:bodyPr wrap="square">
            <a:spAutoFit/>
          </a:bodyPr>
          <a:lstStyle/>
          <a:p>
            <a:pPr marL="0" indent="0" algn="just">
              <a:lnSpc>
                <a:spcPct val="110000"/>
              </a:lnSpc>
              <a:spcBef>
                <a:spcPct val="5000"/>
              </a:spcBef>
              <a:buFont typeface="Wingdings" panose="05000000000000000000" pitchFamily="2" charset="2"/>
              <a:buNone/>
            </a:pPr>
            <a:r>
              <a:rPr lang="en-US" altLang="en-US" sz="2800" dirty="0" smtClean="0"/>
              <a:t>       用链式存储结构实现的栈称为链栈</a:t>
            </a:r>
            <a:r>
              <a:rPr lang="en-US" altLang="en-US" sz="2800" dirty="0"/>
              <a:t>。因为链栈的结点结构与单链表的结构相同，通常就用单链表来实现，在此用</a:t>
            </a:r>
            <a:r>
              <a:rPr lang="en-US" altLang="zh-CN" sz="2800" dirty="0" smtClean="0">
                <a:latin typeface="Times New Roman" panose="02020603050405020304" pitchFamily="18" charset="0"/>
                <a:cs typeface="Times New Roman" panose="02020603050405020304" pitchFamily="18" charset="0"/>
              </a:rPr>
              <a:t>Linkstack</a:t>
            </a:r>
            <a:r>
              <a:rPr lang="en-US" altLang="en-US" sz="2800" dirty="0"/>
              <a:t>表示，即有</a:t>
            </a:r>
            <a:r>
              <a:rPr lang="en-US" altLang="en-US" sz="2800" dirty="0" smtClean="0"/>
              <a:t>：</a:t>
            </a:r>
          </a:p>
          <a:p>
            <a:r>
              <a:rPr lang="zh-CN" altLang="en-US" sz="2800" dirty="0">
                <a:latin typeface="楷体_GB2312" pitchFamily="49" charset="-122"/>
              </a:rPr>
              <a:t> </a:t>
            </a:r>
            <a:r>
              <a:rPr lang="zh-CN" altLang="en-US" sz="2800" dirty="0" smtClean="0">
                <a:latin typeface="楷体_GB2312" pitchFamily="49" charset="-122"/>
              </a:rPr>
              <a:t>    </a:t>
            </a:r>
            <a:r>
              <a:rPr lang="en-US" altLang="zh-CN" sz="2800" dirty="0" err="1" smtClean="0">
                <a:latin typeface="Times New Roman" panose="02020603050405020304" pitchFamily="18" charset="0"/>
                <a:cs typeface="Times New Roman" panose="02020603050405020304" pitchFamily="18" charset="0"/>
              </a:rPr>
              <a:t>typedef</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stacknode</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p>
          <a:p>
            <a:r>
              <a:rPr lang="zh-CN" altLang="en-US"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datatype</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data;  </a:t>
            </a:r>
          </a:p>
          <a:p>
            <a:r>
              <a:rPr lang="zh-CN" altLang="en-US"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struct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stack</a:t>
            </a:r>
            <a:r>
              <a:rPr lang="en-US" altLang="zh-CN" sz="2800" dirty="0" err="1" smtClean="0">
                <a:latin typeface="Times New Roman" panose="02020603050405020304" pitchFamily="18" charset="0"/>
                <a:cs typeface="Times New Roman" panose="02020603050405020304" pitchFamily="18" charset="0"/>
              </a:rPr>
              <a:t>node</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*next; </a:t>
            </a:r>
          </a:p>
          <a:p>
            <a:pPr marL="0" indent="0" algn="just">
              <a:lnSpc>
                <a:spcPct val="90000"/>
              </a:lnSpc>
              <a:spcBef>
                <a:spcPct val="5000"/>
              </a:spcBef>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           } </a:t>
            </a:r>
            <a:r>
              <a:rPr lang="en-US" altLang="zh-CN" sz="2800" dirty="0" err="1">
                <a:latin typeface="Times New Roman" panose="02020603050405020304" pitchFamily="18" charset="0"/>
                <a:cs typeface="Times New Roman" panose="02020603050405020304" pitchFamily="18" charset="0"/>
              </a:rPr>
              <a:t>stacknode</a:t>
            </a:r>
            <a:r>
              <a:rPr lang="zh-CN" altLang="en-US"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Linkstack</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indent="0" algn="just">
              <a:lnSpc>
                <a:spcPct val="90000"/>
              </a:lnSpc>
              <a:spcBef>
                <a:spcPct val="5000"/>
              </a:spcBef>
              <a:buFont typeface="Wingdings" panose="05000000000000000000" pitchFamily="2" charset="2"/>
              <a:buNone/>
            </a:pPr>
            <a:endParaRPr lang="zh-CN" altLang="en-US" sz="2800" dirty="0" smtClean="0">
              <a:latin typeface="Times New Roman" panose="02020603050405020304" pitchFamily="18" charset="0"/>
              <a:cs typeface="Times New Roman" panose="02020603050405020304" pitchFamily="18" charset="0"/>
            </a:endParaRPr>
          </a:p>
          <a:p>
            <a:pPr marL="0" indent="0" algn="just">
              <a:lnSpc>
                <a:spcPct val="90000"/>
              </a:lnSpc>
              <a:spcBef>
                <a:spcPct val="5000"/>
              </a:spcBef>
              <a:buFont typeface="Wingdings" panose="05000000000000000000" pitchFamily="2" charset="2"/>
              <a:buNone/>
            </a:pPr>
            <a:r>
              <a:rPr lang="zh-CN" altLang="en-US" sz="2800" dirty="0" smtClean="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Linkstack</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top</a:t>
            </a:r>
            <a:r>
              <a:rPr lang="zh-CN" altLang="en-US"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top</a:t>
            </a:r>
            <a:r>
              <a:rPr lang="en-US" altLang="en-US" sz="2400" dirty="0" err="1" smtClean="0">
                <a:latin typeface="Times New Roman" panose="02020603050405020304" pitchFamily="18" charset="0"/>
                <a:cs typeface="Times New Roman" panose="02020603050405020304" pitchFamily="18" charset="0"/>
              </a:rPr>
              <a:t>为栈顶指针</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774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heel(1)">
                                      <p:cBhvr>
                                        <p:cTn id="15" dur="2000"/>
                                        <p:tgtEl>
                                          <p:spTgt spid="2">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heel(1)">
                                      <p:cBhvr>
                                        <p:cTn id="18" dur="2000"/>
                                        <p:tgtEl>
                                          <p:spTgt spid="2">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heel(1)">
                                      <p:cBhvr>
                                        <p:cTn id="21" dur="2000"/>
                                        <p:tgtEl>
                                          <p:spTgt spid="2">
                                            <p:txEl>
                                              <p:pRg st="4" end="4"/>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heel(1)">
                                      <p:cBhvr>
                                        <p:cTn id="24" dur="2000"/>
                                        <p:tgtEl>
                                          <p:spTgt spid="2">
                                            <p:txEl>
                                              <p:pRg st="5" end="5"/>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heel(1)">
                                      <p:cBhvr>
                                        <p:cTn id="27"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67544" y="1804971"/>
            <a:ext cx="8229600" cy="1040285"/>
          </a:xfrm>
        </p:spPr>
        <p:txBody>
          <a:bodyPr wrap="square">
            <a:spAutoFit/>
          </a:bodyPr>
          <a:lstStyle/>
          <a:p>
            <a:pPr marL="0" indent="0" algn="just" fontAlgn="base">
              <a:lnSpc>
                <a:spcPct val="110000"/>
              </a:lnSpc>
              <a:spcBef>
                <a:spcPct val="5000"/>
              </a:spcBef>
              <a:spcAft>
                <a:spcPct val="0"/>
              </a:spcAft>
              <a:buFont typeface="Wingdings" panose="05000000000000000000" pitchFamily="2" charset="2"/>
              <a:buNone/>
            </a:pPr>
            <a:r>
              <a:rPr lang="en-US" altLang="en-US" sz="2800" b="1" dirty="0">
                <a:latin typeface="Arial" charset="0"/>
                <a:ea typeface="宋体" pitchFamily="2" charset="-122"/>
              </a:rPr>
              <a:t>        </a:t>
            </a:r>
            <a:r>
              <a:rPr lang="en-US" altLang="en-US" sz="2800" b="1" dirty="0" err="1">
                <a:latin typeface="Arial" charset="0"/>
                <a:ea typeface="宋体" pitchFamily="2" charset="-122"/>
              </a:rPr>
              <a:t>由于栈的操作只能在栈顶进行的，</a:t>
            </a:r>
            <a:r>
              <a:rPr lang="en-US" altLang="en-US" sz="2800" b="1" dirty="0" err="1" smtClean="0">
                <a:latin typeface="Arial" charset="0"/>
                <a:ea typeface="宋体" pitchFamily="2" charset="-122"/>
              </a:rPr>
              <a:t>所以用链表的头部做栈顶是最合适的</a:t>
            </a:r>
            <a:r>
              <a:rPr lang="zh-CN" altLang="en-US" sz="2800" b="1" dirty="0" smtClean="0">
                <a:latin typeface="Arial" charset="0"/>
                <a:ea typeface="宋体" pitchFamily="2" charset="-122"/>
              </a:rPr>
              <a:t>，如图所示：</a:t>
            </a:r>
            <a:endParaRPr lang="en-US" altLang="en-US" sz="2800" b="1" dirty="0">
              <a:latin typeface="Arial" charset="0"/>
              <a:ea typeface="宋体" pitchFamily="2" charset="-122"/>
            </a:endParaRPr>
          </a:p>
        </p:txBody>
      </p:sp>
      <p:sp>
        <p:nvSpPr>
          <p:cNvPr id="73732" name="Text Box 4"/>
          <p:cNvSpPr txBox="1">
            <a:spLocks noChangeArrowheads="1"/>
          </p:cNvSpPr>
          <p:nvPr/>
        </p:nvSpPr>
        <p:spPr bwMode="auto">
          <a:xfrm>
            <a:off x="6135301" y="6350347"/>
            <a:ext cx="2065338" cy="388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en-US" sz="2000" b="1" dirty="0" smtClean="0"/>
              <a:t> </a:t>
            </a:r>
            <a:r>
              <a:rPr lang="en-US" altLang="en-US" sz="2000" b="1" dirty="0" err="1"/>
              <a:t>链栈示意图</a:t>
            </a:r>
            <a:endParaRPr lang="en-US" altLang="en-US" sz="2000" b="1" dirty="0"/>
          </a:p>
        </p:txBody>
      </p:sp>
      <p:sp>
        <p:nvSpPr>
          <p:cNvPr id="73734" name="Text Box 6"/>
          <p:cNvSpPr txBox="1">
            <a:spLocks noChangeArrowheads="1"/>
          </p:cNvSpPr>
          <p:nvPr/>
        </p:nvSpPr>
        <p:spPr bwMode="auto">
          <a:xfrm>
            <a:off x="4676312" y="3544726"/>
            <a:ext cx="752475" cy="3762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sz="2000" dirty="0">
                <a:solidFill>
                  <a:schemeClr val="tx2"/>
                </a:solidFill>
              </a:rPr>
              <a:t>top</a:t>
            </a:r>
          </a:p>
        </p:txBody>
      </p:sp>
      <p:grpSp>
        <p:nvGrpSpPr>
          <p:cNvPr id="73777" name="Group 49"/>
          <p:cNvGrpSpPr>
            <a:grpSpLocks/>
          </p:cNvGrpSpPr>
          <p:nvPr/>
        </p:nvGrpSpPr>
        <p:grpSpPr bwMode="auto">
          <a:xfrm>
            <a:off x="5119962" y="3573016"/>
            <a:ext cx="2390775" cy="2598738"/>
            <a:chOff x="1826" y="1340"/>
            <a:chExt cx="1506" cy="1637"/>
          </a:xfrm>
        </p:grpSpPr>
        <p:grpSp>
          <p:nvGrpSpPr>
            <p:cNvPr id="73761" name="Group 33"/>
            <p:cNvGrpSpPr>
              <a:grpSpLocks/>
            </p:cNvGrpSpPr>
            <p:nvPr/>
          </p:nvGrpSpPr>
          <p:grpSpPr bwMode="auto">
            <a:xfrm>
              <a:off x="2450" y="1340"/>
              <a:ext cx="882" cy="432"/>
              <a:chOff x="2352" y="1344"/>
              <a:chExt cx="882" cy="432"/>
            </a:xfrm>
          </p:grpSpPr>
          <p:sp>
            <p:nvSpPr>
              <p:cNvPr id="73747" name="Rectangle 19"/>
              <p:cNvSpPr>
                <a:spLocks noChangeArrowheads="1"/>
              </p:cNvSpPr>
              <p:nvPr/>
            </p:nvSpPr>
            <p:spPr bwMode="auto">
              <a:xfrm>
                <a:off x="2352" y="1344"/>
                <a:ext cx="882" cy="245"/>
              </a:xfrm>
              <a:prstGeom prst="rect">
                <a:avLst/>
              </a:prstGeom>
              <a:noFill/>
              <a:ln w="28575">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dirty="0"/>
                  <a:t>    </a:t>
                </a:r>
                <a:r>
                  <a:rPr lang="en-US" altLang="zh-CN" b="1" dirty="0"/>
                  <a:t>4</a:t>
                </a:r>
              </a:p>
            </p:txBody>
          </p:sp>
          <p:sp>
            <p:nvSpPr>
              <p:cNvPr id="73749" name="Line 21"/>
              <p:cNvSpPr>
                <a:spLocks noChangeShapeType="1"/>
              </p:cNvSpPr>
              <p:nvPr/>
            </p:nvSpPr>
            <p:spPr bwMode="auto">
              <a:xfrm>
                <a:off x="2811" y="1344"/>
                <a:ext cx="0" cy="245"/>
              </a:xfrm>
              <a:prstGeom prst="line">
                <a:avLst/>
              </a:prstGeom>
              <a:noFill/>
              <a:ln w="28575">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3758" name="Line 30"/>
              <p:cNvSpPr>
                <a:spLocks noChangeShapeType="1"/>
              </p:cNvSpPr>
              <p:nvPr/>
            </p:nvSpPr>
            <p:spPr bwMode="auto">
              <a:xfrm>
                <a:off x="2997" y="1480"/>
                <a:ext cx="0" cy="296"/>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73762" name="Group 34"/>
            <p:cNvGrpSpPr>
              <a:grpSpLocks/>
            </p:cNvGrpSpPr>
            <p:nvPr/>
          </p:nvGrpSpPr>
          <p:grpSpPr bwMode="auto">
            <a:xfrm>
              <a:off x="2438" y="1772"/>
              <a:ext cx="882" cy="432"/>
              <a:chOff x="2352" y="1344"/>
              <a:chExt cx="882" cy="432"/>
            </a:xfrm>
          </p:grpSpPr>
          <p:sp>
            <p:nvSpPr>
              <p:cNvPr id="73763" name="Rectangle 35"/>
              <p:cNvSpPr>
                <a:spLocks noChangeArrowheads="1"/>
              </p:cNvSpPr>
              <p:nvPr/>
            </p:nvSpPr>
            <p:spPr bwMode="auto">
              <a:xfrm>
                <a:off x="2352" y="1344"/>
                <a:ext cx="882" cy="245"/>
              </a:xfrm>
              <a:prstGeom prst="rect">
                <a:avLst/>
              </a:prstGeom>
              <a:noFill/>
              <a:ln w="28575">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3</a:t>
                </a:r>
              </a:p>
            </p:txBody>
          </p:sp>
          <p:sp>
            <p:nvSpPr>
              <p:cNvPr id="73764" name="Line 36"/>
              <p:cNvSpPr>
                <a:spLocks noChangeShapeType="1"/>
              </p:cNvSpPr>
              <p:nvPr/>
            </p:nvSpPr>
            <p:spPr bwMode="auto">
              <a:xfrm>
                <a:off x="2811" y="1344"/>
                <a:ext cx="0" cy="245"/>
              </a:xfrm>
              <a:prstGeom prst="line">
                <a:avLst/>
              </a:prstGeom>
              <a:noFill/>
              <a:ln w="28575">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3765" name="Line 37"/>
              <p:cNvSpPr>
                <a:spLocks noChangeShapeType="1"/>
              </p:cNvSpPr>
              <p:nvPr/>
            </p:nvSpPr>
            <p:spPr bwMode="auto">
              <a:xfrm>
                <a:off x="2997" y="1480"/>
                <a:ext cx="0" cy="296"/>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73766" name="Group 38"/>
            <p:cNvGrpSpPr>
              <a:grpSpLocks/>
            </p:cNvGrpSpPr>
            <p:nvPr/>
          </p:nvGrpSpPr>
          <p:grpSpPr bwMode="auto">
            <a:xfrm>
              <a:off x="2450" y="2252"/>
              <a:ext cx="882" cy="432"/>
              <a:chOff x="2352" y="1344"/>
              <a:chExt cx="882" cy="432"/>
            </a:xfrm>
          </p:grpSpPr>
          <p:sp>
            <p:nvSpPr>
              <p:cNvPr id="73767" name="Rectangle 39"/>
              <p:cNvSpPr>
                <a:spLocks noChangeArrowheads="1"/>
              </p:cNvSpPr>
              <p:nvPr/>
            </p:nvSpPr>
            <p:spPr bwMode="auto">
              <a:xfrm>
                <a:off x="2352" y="1344"/>
                <a:ext cx="882" cy="245"/>
              </a:xfrm>
              <a:prstGeom prst="rect">
                <a:avLst/>
              </a:prstGeom>
              <a:noFill/>
              <a:ln w="28575">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dirty="0"/>
                  <a:t>    </a:t>
                </a:r>
                <a:r>
                  <a:rPr lang="en-US" altLang="zh-CN" b="1" dirty="0"/>
                  <a:t>2</a:t>
                </a:r>
              </a:p>
            </p:txBody>
          </p:sp>
          <p:sp>
            <p:nvSpPr>
              <p:cNvPr id="73768" name="Line 40"/>
              <p:cNvSpPr>
                <a:spLocks noChangeShapeType="1"/>
              </p:cNvSpPr>
              <p:nvPr/>
            </p:nvSpPr>
            <p:spPr bwMode="auto">
              <a:xfrm>
                <a:off x="2811" y="1344"/>
                <a:ext cx="0" cy="245"/>
              </a:xfrm>
              <a:prstGeom prst="line">
                <a:avLst/>
              </a:prstGeom>
              <a:noFill/>
              <a:ln w="28575">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3769" name="Line 41"/>
              <p:cNvSpPr>
                <a:spLocks noChangeShapeType="1"/>
              </p:cNvSpPr>
              <p:nvPr/>
            </p:nvSpPr>
            <p:spPr bwMode="auto">
              <a:xfrm>
                <a:off x="2997" y="1480"/>
                <a:ext cx="0" cy="296"/>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sp>
          <p:nvSpPr>
            <p:cNvPr id="73771" name="Rectangle 43"/>
            <p:cNvSpPr>
              <a:spLocks noChangeArrowheads="1"/>
            </p:cNvSpPr>
            <p:nvPr/>
          </p:nvSpPr>
          <p:spPr bwMode="auto">
            <a:xfrm>
              <a:off x="2450" y="2732"/>
              <a:ext cx="882" cy="245"/>
            </a:xfrm>
            <a:prstGeom prst="rect">
              <a:avLst/>
            </a:prstGeom>
            <a:noFill/>
            <a:ln w="28575">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1       </a:t>
              </a:r>
              <a:r>
                <a:rPr lang="en-US" altLang="zh-CN" b="1">
                  <a:cs typeface="Times New Roman" panose="02020603050405020304" pitchFamily="18" charset="0"/>
                </a:rPr>
                <a:t>^</a:t>
              </a:r>
              <a:endParaRPr lang="en-US" altLang="zh-CN" b="1"/>
            </a:p>
          </p:txBody>
        </p:sp>
        <p:sp>
          <p:nvSpPr>
            <p:cNvPr id="73772" name="Line 44"/>
            <p:cNvSpPr>
              <a:spLocks noChangeShapeType="1"/>
            </p:cNvSpPr>
            <p:nvPr/>
          </p:nvSpPr>
          <p:spPr bwMode="auto">
            <a:xfrm>
              <a:off x="2909" y="2732"/>
              <a:ext cx="0" cy="245"/>
            </a:xfrm>
            <a:prstGeom prst="line">
              <a:avLst/>
            </a:prstGeom>
            <a:noFill/>
            <a:ln w="28575">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3774" name="Line 46"/>
            <p:cNvSpPr>
              <a:spLocks noChangeShapeType="1"/>
            </p:cNvSpPr>
            <p:nvPr/>
          </p:nvSpPr>
          <p:spPr bwMode="auto">
            <a:xfrm>
              <a:off x="1826" y="1436"/>
              <a:ext cx="6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1" name="Rectangle 2"/>
          <p:cNvSpPr>
            <a:spLocks noGrp="1" noChangeArrowheads="1"/>
          </p:cNvSpPr>
          <p:nvPr>
            <p:ph type="title"/>
          </p:nvPr>
        </p:nvSpPr>
        <p:spPr>
          <a:xfrm>
            <a:off x="1403648" y="419701"/>
            <a:ext cx="2664296" cy="685800"/>
          </a:xfrm>
        </p:spPr>
        <p:txBody>
          <a:bodyPr>
            <a:noAutofit/>
          </a:bodyPr>
          <a:lstStyle/>
          <a:p>
            <a:r>
              <a:rPr lang="zh-CN" altLang="en-US" sz="4400" dirty="0">
                <a:latin typeface="Times New Roman" panose="02020603050405020304" pitchFamily="18" charset="0"/>
              </a:rPr>
              <a:t>链式</a:t>
            </a:r>
            <a:r>
              <a:rPr lang="zh-CN" altLang="en-GB" sz="4400" dirty="0" smtClean="0">
                <a:latin typeface="Times New Roman" panose="02020603050405020304" pitchFamily="18" charset="0"/>
              </a:rPr>
              <a:t>栈</a:t>
            </a:r>
            <a:endParaRPr lang="zh-CN" altLang="en-US" sz="4400" dirty="0"/>
          </a:p>
        </p:txBody>
      </p:sp>
    </p:spTree>
    <p:extLst>
      <p:ext uri="{BB962C8B-B14F-4D97-AF65-F5344CB8AC3E}">
        <p14:creationId xmlns:p14="http://schemas.microsoft.com/office/powerpoint/2010/main" xmlns="" val="19376447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179512" y="1876898"/>
            <a:ext cx="7848600" cy="3539430"/>
          </a:xfrm>
        </p:spPr>
        <p:txBody>
          <a:bodyPr wrap="square">
            <a:spAutoFit/>
          </a:bodyPr>
          <a:lstStyle/>
          <a:p>
            <a:pPr marL="0" indent="0" algn="just" fontAlgn="base">
              <a:lnSpc>
                <a:spcPct val="110000"/>
              </a:lnSpc>
              <a:spcBef>
                <a:spcPct val="5000"/>
              </a:spcBef>
              <a:spcAft>
                <a:spcPct val="0"/>
              </a:spcAft>
              <a:buFont typeface="Wingdings" panose="05000000000000000000" pitchFamily="2" charset="2"/>
              <a:buNone/>
            </a:pPr>
            <a:r>
              <a:rPr lang="en-US" altLang="en-US" sz="2800" b="1" dirty="0" smtClean="0">
                <a:solidFill>
                  <a:srgbClr val="5485C0"/>
                </a:solidFill>
                <a:latin typeface="Arial" charset="0"/>
                <a:ea typeface="宋体" pitchFamily="2" charset="-122"/>
              </a:rPr>
              <a:t>（</a:t>
            </a:r>
            <a:r>
              <a:rPr lang="en-US" altLang="en-US" sz="2800" b="1" dirty="0">
                <a:solidFill>
                  <a:srgbClr val="5485C0"/>
                </a:solidFill>
                <a:latin typeface="Arial" charset="0"/>
                <a:ea typeface="宋体" pitchFamily="2" charset="-122"/>
              </a:rPr>
              <a:t>1）入栈</a:t>
            </a:r>
          </a:p>
          <a:p>
            <a:pPr marL="0" indent="0" algn="just" fontAlgn="base">
              <a:lnSpc>
                <a:spcPct val="110000"/>
              </a:lnSpc>
              <a:spcBef>
                <a:spcPct val="5000"/>
              </a:spcBef>
              <a:spcAft>
                <a:spcPct val="0"/>
              </a:spcAft>
              <a:buFont typeface="Wingdings" panose="05000000000000000000" pitchFamily="2" charset="2"/>
              <a:buNone/>
            </a:pPr>
            <a:r>
              <a:rPr lang="zh-CN" altLang="en-US" sz="2800" b="1" dirty="0">
                <a:latin typeface="Arial" charset="0"/>
                <a:ea typeface="宋体" pitchFamily="2" charset="-122"/>
              </a:rPr>
              <a:t>    </a:t>
            </a:r>
            <a:r>
              <a:rPr lang="en-US" altLang="zh-CN" sz="2800" b="1" dirty="0">
                <a:latin typeface="Arial" charset="0"/>
                <a:ea typeface="宋体" pitchFamily="2" charset="-122"/>
              </a:rPr>
              <a:t>void Push(</a:t>
            </a:r>
            <a:r>
              <a:rPr lang="en-US" altLang="zh-CN" sz="2800" b="1" dirty="0" err="1">
                <a:latin typeface="Arial" charset="0"/>
                <a:ea typeface="宋体" pitchFamily="2" charset="-122"/>
              </a:rPr>
              <a:t>linkstack</a:t>
            </a:r>
            <a:r>
              <a:rPr lang="en-US" altLang="zh-CN" sz="2800" b="1" dirty="0">
                <a:latin typeface="Arial" charset="0"/>
                <a:ea typeface="宋体" pitchFamily="2" charset="-122"/>
              </a:rPr>
              <a:t> *</a:t>
            </a:r>
            <a:r>
              <a:rPr lang="en-US" altLang="zh-CN" sz="2800" b="1" dirty="0" err="1">
                <a:latin typeface="Arial" charset="0"/>
                <a:ea typeface="宋体" pitchFamily="2" charset="-122"/>
              </a:rPr>
              <a:t>s,int</a:t>
            </a:r>
            <a:r>
              <a:rPr lang="en-US" altLang="zh-CN" sz="2800" b="1" dirty="0">
                <a:latin typeface="Arial" charset="0"/>
                <a:ea typeface="宋体" pitchFamily="2" charset="-122"/>
              </a:rPr>
              <a:t> x)</a:t>
            </a:r>
          </a:p>
          <a:p>
            <a:pPr marL="0" indent="0" algn="just" fontAlgn="base">
              <a:lnSpc>
                <a:spcPct val="110000"/>
              </a:lnSpc>
              <a:spcBef>
                <a:spcPct val="5000"/>
              </a:spcBef>
              <a:spcAft>
                <a:spcPct val="0"/>
              </a:spcAft>
              <a:buFont typeface="Wingdings" panose="05000000000000000000" pitchFamily="2" charset="2"/>
              <a:buNone/>
            </a:pPr>
            <a:r>
              <a:rPr lang="en-US" altLang="zh-CN" sz="2800" b="1" dirty="0">
                <a:latin typeface="Arial" charset="0"/>
                <a:ea typeface="宋体" pitchFamily="2" charset="-122"/>
              </a:rPr>
              <a:t>    {</a:t>
            </a:r>
            <a:r>
              <a:rPr lang="en-US" altLang="zh-CN" sz="2800" b="1" dirty="0" err="1">
                <a:latin typeface="Arial" charset="0"/>
                <a:ea typeface="宋体" pitchFamily="2" charset="-122"/>
              </a:rPr>
              <a:t>stacknode</a:t>
            </a:r>
            <a:r>
              <a:rPr lang="en-US" altLang="zh-CN" sz="2800" b="1" dirty="0">
                <a:latin typeface="Arial" charset="0"/>
                <a:ea typeface="宋体" pitchFamily="2" charset="-122"/>
              </a:rPr>
              <a:t> *p=new </a:t>
            </a:r>
            <a:r>
              <a:rPr lang="en-US" altLang="zh-CN" sz="2800" b="1" dirty="0" err="1">
                <a:latin typeface="Arial" charset="0"/>
                <a:ea typeface="宋体" pitchFamily="2" charset="-122"/>
              </a:rPr>
              <a:t>stacknode</a:t>
            </a:r>
            <a:r>
              <a:rPr lang="en-US" altLang="zh-CN" sz="2800" b="1" dirty="0">
                <a:latin typeface="Arial" charset="0"/>
                <a:ea typeface="宋体" pitchFamily="2" charset="-122"/>
              </a:rPr>
              <a:t>;  </a:t>
            </a:r>
            <a:endParaRPr lang="en-US" altLang="en-US" sz="28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zh-CN" sz="2800" b="1" dirty="0">
                <a:latin typeface="Arial" charset="0"/>
                <a:ea typeface="宋体" pitchFamily="2" charset="-122"/>
              </a:rPr>
              <a:t>      p-&gt;data=x;                      	 </a:t>
            </a:r>
          </a:p>
          <a:p>
            <a:pPr marL="0" indent="0" algn="just" fontAlgn="base">
              <a:lnSpc>
                <a:spcPct val="110000"/>
              </a:lnSpc>
              <a:spcBef>
                <a:spcPct val="5000"/>
              </a:spcBef>
              <a:spcAft>
                <a:spcPct val="0"/>
              </a:spcAft>
              <a:buFont typeface="Wingdings" panose="05000000000000000000" pitchFamily="2" charset="2"/>
              <a:buNone/>
            </a:pPr>
            <a:r>
              <a:rPr lang="en-US" altLang="zh-CN" sz="2800" b="1" dirty="0">
                <a:latin typeface="Arial" charset="0"/>
                <a:ea typeface="宋体" pitchFamily="2" charset="-122"/>
              </a:rPr>
              <a:t>      p-&gt;next=s-&gt;top;                             </a:t>
            </a:r>
            <a:endParaRPr lang="en-US" altLang="en-US" sz="28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zh-CN" sz="2800" b="1" dirty="0">
                <a:latin typeface="Arial" charset="0"/>
                <a:ea typeface="宋体" pitchFamily="2" charset="-122"/>
              </a:rPr>
              <a:t>      s-&gt;top=p;</a:t>
            </a:r>
          </a:p>
          <a:p>
            <a:pPr marL="0" indent="0" algn="just" fontAlgn="base">
              <a:lnSpc>
                <a:spcPct val="110000"/>
              </a:lnSpc>
              <a:spcBef>
                <a:spcPct val="5000"/>
              </a:spcBef>
              <a:spcAft>
                <a:spcPct val="0"/>
              </a:spcAft>
              <a:buFont typeface="Wingdings" panose="05000000000000000000" pitchFamily="2" charset="2"/>
              <a:buNone/>
            </a:pPr>
            <a:r>
              <a:rPr lang="en-US" altLang="zh-CN" sz="2800" b="1" dirty="0">
                <a:latin typeface="Arial" charset="0"/>
                <a:ea typeface="宋体" pitchFamily="2" charset="-122"/>
              </a:rPr>
              <a:t>     }</a:t>
            </a:r>
          </a:p>
        </p:txBody>
      </p:sp>
      <p:sp>
        <p:nvSpPr>
          <p:cNvPr id="74756" name="Text Box 4"/>
          <p:cNvSpPr txBox="1">
            <a:spLocks noChangeArrowheads="1"/>
          </p:cNvSpPr>
          <p:nvPr/>
        </p:nvSpPr>
        <p:spPr bwMode="auto">
          <a:xfrm>
            <a:off x="6266878" y="4756046"/>
            <a:ext cx="481013" cy="346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b="1" dirty="0">
                <a:solidFill>
                  <a:schemeClr val="tx2"/>
                </a:solidFill>
              </a:rPr>
              <a:t>top</a:t>
            </a:r>
          </a:p>
        </p:txBody>
      </p:sp>
      <p:grpSp>
        <p:nvGrpSpPr>
          <p:cNvPr id="74784" name="Group 32"/>
          <p:cNvGrpSpPr>
            <a:grpSpLocks/>
          </p:cNvGrpSpPr>
          <p:nvPr/>
        </p:nvGrpSpPr>
        <p:grpSpPr bwMode="auto">
          <a:xfrm>
            <a:off x="6702647" y="3501008"/>
            <a:ext cx="1524000" cy="3009900"/>
            <a:chOff x="4230" y="1056"/>
            <a:chExt cx="960" cy="1896"/>
          </a:xfrm>
        </p:grpSpPr>
        <p:grpSp>
          <p:nvGrpSpPr>
            <p:cNvPr id="74761" name="Group 9"/>
            <p:cNvGrpSpPr>
              <a:grpSpLocks/>
            </p:cNvGrpSpPr>
            <p:nvPr/>
          </p:nvGrpSpPr>
          <p:grpSpPr bwMode="auto">
            <a:xfrm>
              <a:off x="4619" y="1843"/>
              <a:ext cx="563" cy="397"/>
              <a:chOff x="2352" y="1344"/>
              <a:chExt cx="882" cy="432"/>
            </a:xfrm>
          </p:grpSpPr>
          <p:sp>
            <p:nvSpPr>
              <p:cNvPr id="74762" name="Rectangle 10"/>
              <p:cNvSpPr>
                <a:spLocks noChangeArrowheads="1"/>
              </p:cNvSpPr>
              <p:nvPr/>
            </p:nvSpPr>
            <p:spPr bwMode="auto">
              <a:xfrm>
                <a:off x="2352" y="1344"/>
                <a:ext cx="882" cy="245"/>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3</a:t>
                </a:r>
              </a:p>
            </p:txBody>
          </p:sp>
          <p:sp>
            <p:nvSpPr>
              <p:cNvPr id="74763" name="Line 11"/>
              <p:cNvSpPr>
                <a:spLocks noChangeShapeType="1"/>
              </p:cNvSpPr>
              <p:nvPr/>
            </p:nvSpPr>
            <p:spPr bwMode="auto">
              <a:xfrm>
                <a:off x="2811" y="1344"/>
                <a:ext cx="0" cy="245"/>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64" name="Line 12"/>
              <p:cNvSpPr>
                <a:spLocks noChangeShapeType="1"/>
              </p:cNvSpPr>
              <p:nvPr/>
            </p:nvSpPr>
            <p:spPr bwMode="auto">
              <a:xfrm>
                <a:off x="2997" y="1480"/>
                <a:ext cx="0" cy="29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74765" name="Group 13"/>
            <p:cNvGrpSpPr>
              <a:grpSpLocks/>
            </p:cNvGrpSpPr>
            <p:nvPr/>
          </p:nvGrpSpPr>
          <p:grpSpPr bwMode="auto">
            <a:xfrm>
              <a:off x="4626" y="2285"/>
              <a:ext cx="564" cy="397"/>
              <a:chOff x="2352" y="1344"/>
              <a:chExt cx="882" cy="432"/>
            </a:xfrm>
          </p:grpSpPr>
          <p:sp>
            <p:nvSpPr>
              <p:cNvPr id="74766" name="Rectangle 14"/>
              <p:cNvSpPr>
                <a:spLocks noChangeArrowheads="1"/>
              </p:cNvSpPr>
              <p:nvPr/>
            </p:nvSpPr>
            <p:spPr bwMode="auto">
              <a:xfrm>
                <a:off x="2352" y="1344"/>
                <a:ext cx="882" cy="245"/>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2</a:t>
                </a:r>
              </a:p>
            </p:txBody>
          </p:sp>
          <p:sp>
            <p:nvSpPr>
              <p:cNvPr id="74767" name="Line 15"/>
              <p:cNvSpPr>
                <a:spLocks noChangeShapeType="1"/>
              </p:cNvSpPr>
              <p:nvPr/>
            </p:nvSpPr>
            <p:spPr bwMode="auto">
              <a:xfrm>
                <a:off x="2811" y="1344"/>
                <a:ext cx="0" cy="245"/>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68" name="Line 16"/>
              <p:cNvSpPr>
                <a:spLocks noChangeShapeType="1"/>
              </p:cNvSpPr>
              <p:nvPr/>
            </p:nvSpPr>
            <p:spPr bwMode="auto">
              <a:xfrm>
                <a:off x="2997" y="1480"/>
                <a:ext cx="0" cy="29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sp>
          <p:nvSpPr>
            <p:cNvPr id="74769" name="Rectangle 17"/>
            <p:cNvSpPr>
              <a:spLocks noChangeArrowheads="1"/>
            </p:cNvSpPr>
            <p:nvPr/>
          </p:nvSpPr>
          <p:spPr bwMode="auto">
            <a:xfrm>
              <a:off x="4626" y="2726"/>
              <a:ext cx="564" cy="226"/>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1    </a:t>
              </a:r>
              <a:r>
                <a:rPr lang="en-US" altLang="zh-CN" b="1">
                  <a:cs typeface="Times New Roman" panose="02020603050405020304" pitchFamily="18" charset="0"/>
                </a:rPr>
                <a:t>^</a:t>
              </a:r>
              <a:endParaRPr lang="en-US" altLang="zh-CN" b="1"/>
            </a:p>
          </p:txBody>
        </p:sp>
        <p:sp>
          <p:nvSpPr>
            <p:cNvPr id="74770" name="Line 18"/>
            <p:cNvSpPr>
              <a:spLocks noChangeShapeType="1"/>
            </p:cNvSpPr>
            <p:nvPr/>
          </p:nvSpPr>
          <p:spPr bwMode="auto">
            <a:xfrm>
              <a:off x="4920" y="2726"/>
              <a:ext cx="0" cy="226"/>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71" name="Line 19"/>
            <p:cNvSpPr>
              <a:spLocks noChangeShapeType="1"/>
            </p:cNvSpPr>
            <p:nvPr/>
          </p:nvSpPr>
          <p:spPr bwMode="auto">
            <a:xfrm>
              <a:off x="4230" y="1944"/>
              <a:ext cx="3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4758" name="Rectangle 6"/>
            <p:cNvSpPr>
              <a:spLocks noChangeArrowheads="1"/>
            </p:cNvSpPr>
            <p:nvPr/>
          </p:nvSpPr>
          <p:spPr bwMode="auto">
            <a:xfrm>
              <a:off x="4608" y="1416"/>
              <a:ext cx="564" cy="226"/>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endParaRPr lang="en-US" altLang="zh-CN" b="1"/>
            </a:p>
          </p:txBody>
        </p:sp>
        <p:sp>
          <p:nvSpPr>
            <p:cNvPr id="74759" name="Line 7"/>
            <p:cNvSpPr>
              <a:spLocks noChangeShapeType="1"/>
            </p:cNvSpPr>
            <p:nvPr/>
          </p:nvSpPr>
          <p:spPr bwMode="auto">
            <a:xfrm>
              <a:off x="4896" y="1419"/>
              <a:ext cx="0" cy="226"/>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75" name="Line 23"/>
            <p:cNvSpPr>
              <a:spLocks noChangeShapeType="1"/>
            </p:cNvSpPr>
            <p:nvPr/>
          </p:nvSpPr>
          <p:spPr bwMode="auto">
            <a:xfrm>
              <a:off x="4752" y="1056"/>
              <a:ext cx="0" cy="3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4777" name="Line 25"/>
            <p:cNvSpPr>
              <a:spLocks noChangeShapeType="1"/>
            </p:cNvSpPr>
            <p:nvPr/>
          </p:nvSpPr>
          <p:spPr bwMode="auto">
            <a:xfrm>
              <a:off x="5037" y="1518"/>
              <a:ext cx="0" cy="3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4779" name="Text Box 27"/>
            <p:cNvSpPr txBox="1">
              <a:spLocks noChangeArrowheads="1"/>
            </p:cNvSpPr>
            <p:nvPr/>
          </p:nvSpPr>
          <p:spPr bwMode="auto">
            <a:xfrm>
              <a:off x="4599" y="1401"/>
              <a:ext cx="309" cy="24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50000"/>
                </a:spcBef>
              </a:pPr>
              <a:r>
                <a:rPr lang="en-US" altLang="zh-CN" sz="2000"/>
                <a:t>4</a:t>
              </a:r>
            </a:p>
          </p:txBody>
        </p:sp>
        <p:sp>
          <p:nvSpPr>
            <p:cNvPr id="74781" name="Text Box 29"/>
            <p:cNvSpPr txBox="1">
              <a:spLocks noChangeArrowheads="1"/>
            </p:cNvSpPr>
            <p:nvPr/>
          </p:nvSpPr>
          <p:spPr bwMode="auto">
            <a:xfrm>
              <a:off x="4467" y="1090"/>
              <a:ext cx="303" cy="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b="1" dirty="0">
                  <a:solidFill>
                    <a:schemeClr val="tx2"/>
                  </a:solidFill>
                </a:rPr>
                <a:t>top</a:t>
              </a:r>
            </a:p>
          </p:txBody>
        </p:sp>
      </p:grpSp>
      <p:sp>
        <p:nvSpPr>
          <p:cNvPr id="23" name="Rectangle 2"/>
          <p:cNvSpPr>
            <a:spLocks noGrp="1" noChangeArrowheads="1"/>
          </p:cNvSpPr>
          <p:nvPr>
            <p:ph type="title"/>
          </p:nvPr>
        </p:nvSpPr>
        <p:spPr>
          <a:xfrm>
            <a:off x="1403648" y="419701"/>
            <a:ext cx="4768552" cy="685800"/>
          </a:xfrm>
        </p:spPr>
        <p:txBody>
          <a:bodyPr>
            <a:noAutofit/>
          </a:bodyPr>
          <a:lstStyle/>
          <a:p>
            <a:r>
              <a:rPr lang="zh-CN" altLang="en-US" sz="4400" dirty="0">
                <a:latin typeface="Times New Roman" panose="02020603050405020304" pitchFamily="18" charset="0"/>
              </a:rPr>
              <a:t>链式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的基本操作</a:t>
            </a:r>
            <a:endParaRPr lang="zh-CN" altLang="en-US" sz="4400" dirty="0"/>
          </a:p>
        </p:txBody>
      </p:sp>
    </p:spTree>
    <p:extLst>
      <p:ext uri="{BB962C8B-B14F-4D97-AF65-F5344CB8AC3E}">
        <p14:creationId xmlns:p14="http://schemas.microsoft.com/office/powerpoint/2010/main" xmlns="" val="28663299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0" y="1627828"/>
            <a:ext cx="8712968" cy="4423775"/>
          </a:xfrm>
        </p:spPr>
        <p:txBody>
          <a:bodyPr wrap="square">
            <a:spAutoFit/>
          </a:bodyPr>
          <a:lstStyle/>
          <a:p>
            <a:pPr marL="0" indent="0" algn="just" fontAlgn="base">
              <a:lnSpc>
                <a:spcPct val="110000"/>
              </a:lnSpc>
              <a:spcBef>
                <a:spcPct val="5000"/>
              </a:spcBef>
              <a:spcAft>
                <a:spcPct val="0"/>
              </a:spcAft>
              <a:buFont typeface="Wingdings" panose="05000000000000000000" pitchFamily="2" charset="2"/>
              <a:buNone/>
            </a:pPr>
            <a:r>
              <a:rPr lang="en-US" altLang="en-US" sz="2800" b="1" dirty="0" smtClean="0">
                <a:solidFill>
                  <a:srgbClr val="5485C0"/>
                </a:solidFill>
                <a:latin typeface="Arial" charset="0"/>
                <a:ea typeface="宋体" pitchFamily="2" charset="-122"/>
              </a:rPr>
              <a:t>（2）</a:t>
            </a:r>
            <a:r>
              <a:rPr lang="zh-CN" altLang="en-US" sz="2800" b="1" dirty="0" smtClean="0">
                <a:solidFill>
                  <a:srgbClr val="5485C0"/>
                </a:solidFill>
                <a:latin typeface="Arial" charset="0"/>
                <a:ea typeface="宋体" pitchFamily="2" charset="-122"/>
              </a:rPr>
              <a:t>出</a:t>
            </a:r>
            <a:r>
              <a:rPr lang="en-US" altLang="en-US" sz="2800" b="1" dirty="0" smtClean="0">
                <a:solidFill>
                  <a:srgbClr val="5485C0"/>
                </a:solidFill>
                <a:latin typeface="Arial" charset="0"/>
                <a:ea typeface="宋体" pitchFamily="2" charset="-122"/>
              </a:rPr>
              <a:t>栈</a:t>
            </a:r>
            <a:endParaRPr lang="en-US" altLang="en-US" sz="2800" b="1" dirty="0">
              <a:solidFill>
                <a:srgbClr val="5485C0"/>
              </a:solidFill>
              <a:latin typeface="Arial" charset="0"/>
              <a:ea typeface="宋体" pitchFamily="2" charset="-122"/>
            </a:endParaRPr>
          </a:p>
          <a:p>
            <a:pPr marL="0" indent="0" algn="just">
              <a:buFont typeface="Wingdings" panose="05000000000000000000" pitchFamily="2" charset="2"/>
              <a:buNone/>
            </a:pPr>
            <a:r>
              <a:rPr lang="zh-CN" altLang="en-US" sz="2800" b="1" dirty="0">
                <a:latin typeface="Arial" charset="0"/>
                <a:ea typeface="宋体" pitchFamily="2" charset="-122"/>
              </a:rPr>
              <a:t>    </a:t>
            </a:r>
            <a:r>
              <a:rPr lang="en-US" altLang="zh-CN" sz="2800" b="1" dirty="0" err="1">
                <a:latin typeface="Arial" charset="0"/>
                <a:ea typeface="宋体" pitchFamily="2" charset="-122"/>
              </a:rPr>
              <a:t>int</a:t>
            </a:r>
            <a:r>
              <a:rPr lang="en-US" altLang="zh-CN" sz="2800" b="1" dirty="0">
                <a:latin typeface="Arial" charset="0"/>
                <a:ea typeface="宋体" pitchFamily="2" charset="-122"/>
              </a:rPr>
              <a:t> Pop(</a:t>
            </a:r>
            <a:r>
              <a:rPr lang="en-US" altLang="zh-CN" sz="2800" b="1" dirty="0" err="1">
                <a:latin typeface="Arial" charset="0"/>
                <a:ea typeface="宋体" pitchFamily="2" charset="-122"/>
              </a:rPr>
              <a:t>linkstack</a:t>
            </a:r>
            <a:r>
              <a:rPr lang="en-US" altLang="zh-CN" sz="2800" b="1" dirty="0">
                <a:latin typeface="Arial" charset="0"/>
                <a:ea typeface="宋体" pitchFamily="2" charset="-122"/>
              </a:rPr>
              <a:t> *s)</a:t>
            </a:r>
          </a:p>
          <a:p>
            <a:pPr marL="0" indent="0" algn="just">
              <a:buFont typeface="Wingdings" panose="05000000000000000000" pitchFamily="2" charset="2"/>
              <a:buNone/>
            </a:pPr>
            <a:r>
              <a:rPr lang="en-US" altLang="zh-CN" sz="2800" b="1" dirty="0"/>
              <a:t>   </a:t>
            </a:r>
            <a:r>
              <a:rPr lang="en-US" altLang="zh-CN" sz="2800" b="1" dirty="0">
                <a:latin typeface="Arial" charset="0"/>
                <a:ea typeface="宋体" pitchFamily="2" charset="-122"/>
              </a:rPr>
              <a:t>{  </a:t>
            </a:r>
            <a:r>
              <a:rPr lang="en-US" altLang="zh-CN" sz="2800" b="1" dirty="0" err="1">
                <a:latin typeface="Arial" charset="0"/>
                <a:ea typeface="宋体" pitchFamily="2" charset="-122"/>
              </a:rPr>
              <a:t>int</a:t>
            </a:r>
            <a:r>
              <a:rPr lang="en-US" altLang="zh-CN" sz="2800" b="1" dirty="0">
                <a:latin typeface="Arial" charset="0"/>
                <a:ea typeface="宋体" pitchFamily="2" charset="-122"/>
              </a:rPr>
              <a:t> x;              </a:t>
            </a:r>
            <a:r>
              <a:rPr lang="en-US" altLang="zh-CN" sz="2000" b="1" dirty="0">
                <a:latin typeface="宋体" panose="02010600030101010101" pitchFamily="2" charset="-122"/>
              </a:rPr>
              <a:t>// </a:t>
            </a:r>
            <a:r>
              <a:rPr lang="en-US" altLang="en-US" sz="2000" b="1" dirty="0" err="1">
                <a:latin typeface="宋体" panose="02010600030101010101" pitchFamily="2" charset="-122"/>
              </a:rPr>
              <a:t>定义一个变量</a:t>
            </a:r>
            <a:r>
              <a:rPr lang="en-US" altLang="zh-CN" sz="2000" b="1" dirty="0" err="1">
                <a:latin typeface="宋体" panose="02010600030101010101" pitchFamily="2" charset="-122"/>
              </a:rPr>
              <a:t>x</a:t>
            </a:r>
            <a:r>
              <a:rPr lang="zh-CN" altLang="en-US" sz="2000" b="1" dirty="0">
                <a:latin typeface="宋体" panose="02010600030101010101" pitchFamily="2" charset="-122"/>
              </a:rPr>
              <a:t>，</a:t>
            </a:r>
            <a:r>
              <a:rPr lang="en-US" altLang="en-US" sz="2000" b="1" dirty="0" err="1">
                <a:latin typeface="宋体" panose="02010600030101010101" pitchFamily="2" charset="-122"/>
              </a:rPr>
              <a:t>用以存放出栈的元素</a:t>
            </a:r>
            <a:endParaRPr lang="en-US" altLang="en-US" sz="2000" b="1" dirty="0"/>
          </a:p>
          <a:p>
            <a:pPr marL="0" indent="0" algn="just">
              <a:buNone/>
            </a:pPr>
            <a:r>
              <a:rPr lang="en-US" altLang="en-US" sz="2800" b="1" dirty="0"/>
              <a:t>      </a:t>
            </a:r>
            <a:r>
              <a:rPr lang="en-US" altLang="zh-CN" sz="2800" b="1" dirty="0" err="1">
                <a:latin typeface="Arial" charset="0"/>
                <a:ea typeface="宋体" pitchFamily="2" charset="-122"/>
              </a:rPr>
              <a:t>stacknode</a:t>
            </a:r>
            <a:r>
              <a:rPr lang="en-US" altLang="zh-CN" sz="2800" b="1" dirty="0">
                <a:latin typeface="Arial" charset="0"/>
                <a:ea typeface="宋体" pitchFamily="2" charset="-122"/>
              </a:rPr>
              <a:t> *p=s-&gt;top;     </a:t>
            </a:r>
            <a:r>
              <a:rPr lang="en-US" altLang="zh-CN" sz="2000" b="1" dirty="0" smtClean="0">
                <a:latin typeface="宋体" panose="02010600030101010101" pitchFamily="2" charset="-122"/>
                <a:ea typeface="宋体" panose="02010600030101010101" pitchFamily="2" charset="-122"/>
              </a:rPr>
              <a:t>// </a:t>
            </a:r>
            <a:r>
              <a:rPr lang="en-US" altLang="en-US" sz="2000" b="1" dirty="0" err="1">
                <a:latin typeface="Arial" charset="0"/>
                <a:ea typeface="宋体" pitchFamily="2" charset="-122"/>
              </a:rPr>
              <a:t>栈顶指针指向</a:t>
            </a:r>
            <a:r>
              <a:rPr lang="en-US" altLang="zh-CN" sz="2000" b="1" dirty="0" err="1">
                <a:latin typeface="Arial" charset="0"/>
                <a:ea typeface="宋体" pitchFamily="2" charset="-122"/>
              </a:rPr>
              <a:t>p</a:t>
            </a:r>
            <a:r>
              <a:rPr lang="en-US" altLang="zh-CN" sz="2000" b="1" dirty="0">
                <a:latin typeface="Arial" charset="0"/>
                <a:ea typeface="宋体" pitchFamily="2" charset="-122"/>
              </a:rPr>
              <a:t> </a:t>
            </a:r>
          </a:p>
          <a:p>
            <a:pPr marL="0" indent="0" algn="just">
              <a:buNone/>
            </a:pPr>
            <a:r>
              <a:rPr lang="en-US" altLang="zh-CN" sz="2800" b="1" dirty="0">
                <a:latin typeface="Arial" charset="0"/>
                <a:ea typeface="宋体" pitchFamily="2" charset="-122"/>
              </a:rPr>
              <a:t>       x=p-&gt;data;                   </a:t>
            </a:r>
            <a:r>
              <a:rPr lang="en-US" altLang="zh-CN" sz="2800" b="1" dirty="0" smtClean="0">
                <a:latin typeface="Arial" charset="0"/>
                <a:ea typeface="宋体" pitchFamily="2" charset="-122"/>
              </a:rPr>
              <a:t>   </a:t>
            </a:r>
            <a:r>
              <a:rPr lang="en-US" altLang="zh-CN" sz="2000" b="1" dirty="0" smtClean="0">
                <a:latin typeface="宋体" panose="02010600030101010101" pitchFamily="2" charset="-122"/>
              </a:rPr>
              <a:t>// </a:t>
            </a:r>
            <a:r>
              <a:rPr lang="en-US" altLang="en-US" sz="2000" b="1" dirty="0" err="1">
                <a:latin typeface="宋体" panose="02010600030101010101" pitchFamily="2" charset="-122"/>
              </a:rPr>
              <a:t>栈顶元素送</a:t>
            </a:r>
            <a:r>
              <a:rPr lang="en-US" altLang="zh-CN" sz="2400" b="1" dirty="0" err="1">
                <a:latin typeface="宋体" panose="02010600030101010101" pitchFamily="2" charset="-122"/>
              </a:rPr>
              <a:t>x</a:t>
            </a:r>
            <a:endParaRPr lang="en-US" altLang="zh-CN" sz="2400" b="1" dirty="0"/>
          </a:p>
          <a:p>
            <a:pPr marL="0" indent="0" algn="just">
              <a:buFont typeface="Wingdings" panose="05000000000000000000" pitchFamily="2" charset="2"/>
              <a:buNone/>
            </a:pPr>
            <a:r>
              <a:rPr lang="en-US" altLang="zh-CN" sz="2800" b="1" dirty="0"/>
              <a:t>      </a:t>
            </a:r>
            <a:r>
              <a:rPr lang="en-US" altLang="zh-CN" sz="2800" b="1" dirty="0" smtClean="0">
                <a:latin typeface="Arial" charset="0"/>
                <a:ea typeface="宋体" pitchFamily="2" charset="-122"/>
              </a:rPr>
              <a:t>s-</a:t>
            </a:r>
            <a:r>
              <a:rPr lang="en-US" altLang="zh-CN" sz="2800" b="1" dirty="0">
                <a:latin typeface="Arial" charset="0"/>
                <a:ea typeface="宋体" pitchFamily="2" charset="-122"/>
              </a:rPr>
              <a:t>&gt;top=p-&gt;next;          </a:t>
            </a:r>
            <a:r>
              <a:rPr lang="en-US" altLang="zh-CN" sz="2800" b="1" dirty="0" smtClean="0">
                <a:latin typeface="Arial" charset="0"/>
                <a:ea typeface="宋体" pitchFamily="2" charset="-122"/>
              </a:rPr>
              <a:t>  </a:t>
            </a:r>
            <a:r>
              <a:rPr lang="en-US" altLang="zh-CN" sz="2000" b="1" dirty="0">
                <a:latin typeface="宋体" panose="02010600030101010101" pitchFamily="2" charset="-122"/>
              </a:rPr>
              <a:t>// </a:t>
            </a:r>
            <a:r>
              <a:rPr lang="en-US" altLang="en-US" sz="2000" b="1" dirty="0" err="1">
                <a:latin typeface="宋体" panose="02010600030101010101" pitchFamily="2" charset="-122"/>
              </a:rPr>
              <a:t>修改栈顶指针</a:t>
            </a:r>
            <a:endParaRPr lang="en-US" altLang="en-US" sz="2000" b="1" dirty="0"/>
          </a:p>
          <a:p>
            <a:pPr marL="0" indent="0" algn="just">
              <a:buFont typeface="Wingdings" panose="05000000000000000000" pitchFamily="2" charset="2"/>
              <a:buNone/>
            </a:pPr>
            <a:r>
              <a:rPr lang="en-US" altLang="en-US" sz="2800" b="1" dirty="0"/>
              <a:t>      </a:t>
            </a:r>
            <a:r>
              <a:rPr lang="en-US" altLang="zh-CN" sz="2800" b="1" dirty="0" smtClean="0">
                <a:latin typeface="Arial" charset="0"/>
                <a:ea typeface="宋体" pitchFamily="2" charset="-122"/>
              </a:rPr>
              <a:t>delete </a:t>
            </a:r>
            <a:r>
              <a:rPr lang="en-US" altLang="zh-CN" sz="2800" b="1" dirty="0">
                <a:latin typeface="Arial" charset="0"/>
                <a:ea typeface="宋体" pitchFamily="2" charset="-122"/>
              </a:rPr>
              <a:t>p;                       </a:t>
            </a:r>
            <a:r>
              <a:rPr lang="en-US" altLang="zh-CN" sz="2800" b="1" dirty="0" smtClean="0">
                <a:latin typeface="Arial" charset="0"/>
                <a:ea typeface="宋体" pitchFamily="2" charset="-122"/>
              </a:rPr>
              <a:t> </a:t>
            </a:r>
            <a:r>
              <a:rPr lang="en-US" altLang="zh-CN" sz="2000" b="1" dirty="0">
                <a:latin typeface="宋体" panose="02010600030101010101" pitchFamily="2" charset="-122"/>
              </a:rPr>
              <a:t>// </a:t>
            </a:r>
            <a:r>
              <a:rPr lang="en-US" altLang="en-US" sz="2000" b="1" dirty="0" err="1">
                <a:latin typeface="宋体" panose="02010600030101010101" pitchFamily="2" charset="-122"/>
              </a:rPr>
              <a:t>回收结点</a:t>
            </a:r>
            <a:r>
              <a:rPr lang="en-US" altLang="zh-CN" sz="2000" b="1" dirty="0" err="1">
                <a:latin typeface="宋体" panose="02010600030101010101" pitchFamily="2" charset="-122"/>
              </a:rPr>
              <a:t>p</a:t>
            </a:r>
            <a:endParaRPr lang="en-US" altLang="zh-CN" sz="2000" b="1" dirty="0"/>
          </a:p>
          <a:p>
            <a:pPr marL="0" indent="0" algn="just">
              <a:buFont typeface="Wingdings" panose="05000000000000000000" pitchFamily="2" charset="2"/>
              <a:buNone/>
            </a:pPr>
            <a:r>
              <a:rPr lang="en-US" altLang="zh-CN" sz="2800" b="1" dirty="0"/>
              <a:t>      </a:t>
            </a:r>
            <a:r>
              <a:rPr lang="en-US" altLang="zh-CN" sz="2800" b="1" dirty="0" smtClean="0">
                <a:latin typeface="Arial" charset="0"/>
                <a:ea typeface="宋体" pitchFamily="2" charset="-122"/>
              </a:rPr>
              <a:t>return </a:t>
            </a:r>
            <a:r>
              <a:rPr lang="en-US" altLang="zh-CN" sz="2800" b="1" dirty="0">
                <a:latin typeface="Arial" charset="0"/>
                <a:ea typeface="宋体" pitchFamily="2" charset="-122"/>
              </a:rPr>
              <a:t>x;                        </a:t>
            </a:r>
            <a:r>
              <a:rPr lang="en-US" altLang="zh-CN" sz="2000" b="1" dirty="0" smtClean="0">
                <a:latin typeface="宋体" panose="02010600030101010101" pitchFamily="2" charset="-122"/>
              </a:rPr>
              <a:t>// </a:t>
            </a:r>
            <a:r>
              <a:rPr lang="en-US" altLang="en-US" sz="2000" b="1" dirty="0" err="1">
                <a:latin typeface="宋体" panose="02010600030101010101" pitchFamily="2" charset="-122"/>
              </a:rPr>
              <a:t>返回栈顶元素</a:t>
            </a:r>
            <a:endParaRPr lang="en-US" altLang="en-US" sz="2000" b="1" dirty="0"/>
          </a:p>
          <a:p>
            <a:pPr marL="0" indent="0" algn="just">
              <a:buFont typeface="Wingdings" panose="05000000000000000000" pitchFamily="2" charset="2"/>
              <a:buNone/>
            </a:pPr>
            <a:r>
              <a:rPr lang="en-US" altLang="en-US" sz="2800" b="1" dirty="0"/>
              <a:t>   </a:t>
            </a:r>
            <a:r>
              <a:rPr lang="en-US" altLang="en-US" sz="2800" b="1" dirty="0">
                <a:latin typeface="Arial" charset="0"/>
                <a:ea typeface="宋体" pitchFamily="2" charset="-122"/>
              </a:rPr>
              <a:t>}</a:t>
            </a:r>
          </a:p>
        </p:txBody>
      </p:sp>
      <p:sp>
        <p:nvSpPr>
          <p:cNvPr id="74756" name="Text Box 4"/>
          <p:cNvSpPr txBox="1">
            <a:spLocks noChangeArrowheads="1"/>
          </p:cNvSpPr>
          <p:nvPr/>
        </p:nvSpPr>
        <p:spPr bwMode="auto">
          <a:xfrm>
            <a:off x="6842365" y="4824745"/>
            <a:ext cx="481013" cy="346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b="1" dirty="0">
                <a:solidFill>
                  <a:schemeClr val="tx2"/>
                </a:solidFill>
              </a:rPr>
              <a:t>top</a:t>
            </a:r>
          </a:p>
        </p:txBody>
      </p:sp>
      <p:grpSp>
        <p:nvGrpSpPr>
          <p:cNvPr id="74784" name="Group 32"/>
          <p:cNvGrpSpPr>
            <a:grpSpLocks/>
          </p:cNvGrpSpPr>
          <p:nvPr/>
        </p:nvGrpSpPr>
        <p:grpSpPr bwMode="auto">
          <a:xfrm>
            <a:off x="7205954" y="3564030"/>
            <a:ext cx="1524000" cy="3009900"/>
            <a:chOff x="4230" y="1056"/>
            <a:chExt cx="960" cy="1896"/>
          </a:xfrm>
        </p:grpSpPr>
        <p:grpSp>
          <p:nvGrpSpPr>
            <p:cNvPr id="74761" name="Group 9"/>
            <p:cNvGrpSpPr>
              <a:grpSpLocks/>
            </p:cNvGrpSpPr>
            <p:nvPr/>
          </p:nvGrpSpPr>
          <p:grpSpPr bwMode="auto">
            <a:xfrm>
              <a:off x="4619" y="1843"/>
              <a:ext cx="563" cy="397"/>
              <a:chOff x="2352" y="1344"/>
              <a:chExt cx="882" cy="432"/>
            </a:xfrm>
          </p:grpSpPr>
          <p:sp>
            <p:nvSpPr>
              <p:cNvPr id="74762" name="Rectangle 10"/>
              <p:cNvSpPr>
                <a:spLocks noChangeArrowheads="1"/>
              </p:cNvSpPr>
              <p:nvPr/>
            </p:nvSpPr>
            <p:spPr bwMode="auto">
              <a:xfrm>
                <a:off x="2352" y="1344"/>
                <a:ext cx="882" cy="245"/>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3</a:t>
                </a:r>
              </a:p>
            </p:txBody>
          </p:sp>
          <p:sp>
            <p:nvSpPr>
              <p:cNvPr id="74763" name="Line 11"/>
              <p:cNvSpPr>
                <a:spLocks noChangeShapeType="1"/>
              </p:cNvSpPr>
              <p:nvPr/>
            </p:nvSpPr>
            <p:spPr bwMode="auto">
              <a:xfrm>
                <a:off x="2811" y="1344"/>
                <a:ext cx="0" cy="245"/>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64" name="Line 12"/>
              <p:cNvSpPr>
                <a:spLocks noChangeShapeType="1"/>
              </p:cNvSpPr>
              <p:nvPr/>
            </p:nvSpPr>
            <p:spPr bwMode="auto">
              <a:xfrm>
                <a:off x="2997" y="1480"/>
                <a:ext cx="0" cy="29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74765" name="Group 13"/>
            <p:cNvGrpSpPr>
              <a:grpSpLocks/>
            </p:cNvGrpSpPr>
            <p:nvPr/>
          </p:nvGrpSpPr>
          <p:grpSpPr bwMode="auto">
            <a:xfrm>
              <a:off x="4626" y="2285"/>
              <a:ext cx="564" cy="397"/>
              <a:chOff x="2352" y="1344"/>
              <a:chExt cx="882" cy="432"/>
            </a:xfrm>
          </p:grpSpPr>
          <p:sp>
            <p:nvSpPr>
              <p:cNvPr id="74766" name="Rectangle 14"/>
              <p:cNvSpPr>
                <a:spLocks noChangeArrowheads="1"/>
              </p:cNvSpPr>
              <p:nvPr/>
            </p:nvSpPr>
            <p:spPr bwMode="auto">
              <a:xfrm>
                <a:off x="2352" y="1344"/>
                <a:ext cx="882" cy="245"/>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dirty="0"/>
                  <a:t>  </a:t>
                </a:r>
                <a:r>
                  <a:rPr lang="en-US" altLang="zh-CN" b="1" dirty="0"/>
                  <a:t>2</a:t>
                </a:r>
              </a:p>
            </p:txBody>
          </p:sp>
          <p:sp>
            <p:nvSpPr>
              <p:cNvPr id="74767" name="Line 15"/>
              <p:cNvSpPr>
                <a:spLocks noChangeShapeType="1"/>
              </p:cNvSpPr>
              <p:nvPr/>
            </p:nvSpPr>
            <p:spPr bwMode="auto">
              <a:xfrm>
                <a:off x="2811" y="1344"/>
                <a:ext cx="0" cy="245"/>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68" name="Line 16"/>
              <p:cNvSpPr>
                <a:spLocks noChangeShapeType="1"/>
              </p:cNvSpPr>
              <p:nvPr/>
            </p:nvSpPr>
            <p:spPr bwMode="auto">
              <a:xfrm>
                <a:off x="2997" y="1480"/>
                <a:ext cx="0" cy="296"/>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sp>
          <p:nvSpPr>
            <p:cNvPr id="74769" name="Rectangle 17"/>
            <p:cNvSpPr>
              <a:spLocks noChangeArrowheads="1"/>
            </p:cNvSpPr>
            <p:nvPr/>
          </p:nvSpPr>
          <p:spPr bwMode="auto">
            <a:xfrm>
              <a:off x="4626" y="2726"/>
              <a:ext cx="564" cy="226"/>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r>
                <a:rPr lang="en-US" altLang="zh-CN" b="1"/>
                <a:t>1    </a:t>
              </a:r>
              <a:r>
                <a:rPr lang="en-US" altLang="zh-CN" b="1">
                  <a:cs typeface="Times New Roman" panose="02020603050405020304" pitchFamily="18" charset="0"/>
                </a:rPr>
                <a:t>^</a:t>
              </a:r>
              <a:endParaRPr lang="en-US" altLang="zh-CN" b="1"/>
            </a:p>
          </p:txBody>
        </p:sp>
        <p:sp>
          <p:nvSpPr>
            <p:cNvPr id="74770" name="Line 18"/>
            <p:cNvSpPr>
              <a:spLocks noChangeShapeType="1"/>
            </p:cNvSpPr>
            <p:nvPr/>
          </p:nvSpPr>
          <p:spPr bwMode="auto">
            <a:xfrm>
              <a:off x="4920" y="2726"/>
              <a:ext cx="0" cy="226"/>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71" name="Line 19"/>
            <p:cNvSpPr>
              <a:spLocks noChangeShapeType="1"/>
            </p:cNvSpPr>
            <p:nvPr/>
          </p:nvSpPr>
          <p:spPr bwMode="auto">
            <a:xfrm>
              <a:off x="4230" y="1944"/>
              <a:ext cx="3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4758" name="Rectangle 6"/>
            <p:cNvSpPr>
              <a:spLocks noChangeArrowheads="1"/>
            </p:cNvSpPr>
            <p:nvPr/>
          </p:nvSpPr>
          <p:spPr bwMode="auto">
            <a:xfrm>
              <a:off x="4608" y="1416"/>
              <a:ext cx="564" cy="226"/>
            </a:xfrm>
            <a:prstGeom prst="rect">
              <a:avLst/>
            </a:prstGeom>
            <a:noFill/>
            <a:ln w="25400">
              <a:solidFill>
                <a:schemeClr val="tx1"/>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r>
                <a:rPr lang="en-US" altLang="zh-CN"/>
                <a:t>  </a:t>
              </a:r>
              <a:endParaRPr lang="en-US" altLang="zh-CN" b="1"/>
            </a:p>
          </p:txBody>
        </p:sp>
        <p:sp>
          <p:nvSpPr>
            <p:cNvPr id="74759" name="Line 7"/>
            <p:cNvSpPr>
              <a:spLocks noChangeShapeType="1"/>
            </p:cNvSpPr>
            <p:nvPr/>
          </p:nvSpPr>
          <p:spPr bwMode="auto">
            <a:xfrm>
              <a:off x="4896" y="1419"/>
              <a:ext cx="0" cy="226"/>
            </a:xfrm>
            <a:prstGeom prst="line">
              <a:avLst/>
            </a:prstGeom>
            <a:noFill/>
            <a:ln w="254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74775" name="Line 23"/>
            <p:cNvSpPr>
              <a:spLocks noChangeShapeType="1"/>
            </p:cNvSpPr>
            <p:nvPr/>
          </p:nvSpPr>
          <p:spPr bwMode="auto">
            <a:xfrm>
              <a:off x="4752" y="1056"/>
              <a:ext cx="0" cy="3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4777" name="Line 25"/>
            <p:cNvSpPr>
              <a:spLocks noChangeShapeType="1"/>
            </p:cNvSpPr>
            <p:nvPr/>
          </p:nvSpPr>
          <p:spPr bwMode="auto">
            <a:xfrm>
              <a:off x="5037" y="1518"/>
              <a:ext cx="0" cy="3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4779" name="Text Box 27"/>
            <p:cNvSpPr txBox="1">
              <a:spLocks noChangeArrowheads="1"/>
            </p:cNvSpPr>
            <p:nvPr/>
          </p:nvSpPr>
          <p:spPr bwMode="auto">
            <a:xfrm>
              <a:off x="4599" y="1401"/>
              <a:ext cx="309" cy="24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50000"/>
                </a:spcBef>
              </a:pPr>
              <a:r>
                <a:rPr lang="en-US" altLang="zh-CN" sz="2000"/>
                <a:t>4</a:t>
              </a:r>
            </a:p>
          </p:txBody>
        </p:sp>
        <p:sp>
          <p:nvSpPr>
            <p:cNvPr id="74781" name="Text Box 29"/>
            <p:cNvSpPr txBox="1">
              <a:spLocks noChangeArrowheads="1"/>
            </p:cNvSpPr>
            <p:nvPr/>
          </p:nvSpPr>
          <p:spPr bwMode="auto">
            <a:xfrm>
              <a:off x="4467" y="1090"/>
              <a:ext cx="303" cy="2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just"/>
              <a:r>
                <a:rPr lang="en-US" altLang="zh-CN" b="1" dirty="0">
                  <a:solidFill>
                    <a:schemeClr val="tx2"/>
                  </a:solidFill>
                </a:rPr>
                <a:t>top</a:t>
              </a:r>
            </a:p>
          </p:txBody>
        </p:sp>
      </p:grpSp>
      <p:sp>
        <p:nvSpPr>
          <p:cNvPr id="23" name="Rectangle 2"/>
          <p:cNvSpPr>
            <a:spLocks noGrp="1" noChangeArrowheads="1"/>
          </p:cNvSpPr>
          <p:nvPr>
            <p:ph type="title"/>
          </p:nvPr>
        </p:nvSpPr>
        <p:spPr>
          <a:xfrm>
            <a:off x="1403648" y="419701"/>
            <a:ext cx="4768552" cy="685800"/>
          </a:xfrm>
        </p:spPr>
        <p:txBody>
          <a:bodyPr>
            <a:noAutofit/>
          </a:bodyPr>
          <a:lstStyle/>
          <a:p>
            <a:r>
              <a:rPr lang="zh-CN" altLang="en-US" sz="4400" dirty="0">
                <a:latin typeface="Times New Roman" panose="02020603050405020304" pitchFamily="18" charset="0"/>
              </a:rPr>
              <a:t>链式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的基本操作</a:t>
            </a:r>
            <a:endParaRPr lang="zh-CN" altLang="en-US" sz="4400" dirty="0"/>
          </a:p>
        </p:txBody>
      </p:sp>
    </p:spTree>
    <p:extLst>
      <p:ext uri="{BB962C8B-B14F-4D97-AF65-F5344CB8AC3E}">
        <p14:creationId xmlns:p14="http://schemas.microsoft.com/office/powerpoint/2010/main" xmlns="" val="14487710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12504" y="1484784"/>
            <a:ext cx="8712968" cy="5238357"/>
          </a:xfrm>
        </p:spPr>
        <p:txBody>
          <a:bodyPr vert="horz" wrap="square">
            <a:spAutoFit/>
          </a:bodyPr>
          <a:lstStyle/>
          <a:p>
            <a:pPr marL="0" indent="0" algn="just" fontAlgn="base">
              <a:lnSpc>
                <a:spcPct val="110000"/>
              </a:lnSpc>
              <a:spcBef>
                <a:spcPct val="5000"/>
              </a:spcBef>
              <a:spcAft>
                <a:spcPct val="0"/>
              </a:spcAft>
              <a:buFont typeface="Wingdings" panose="05000000000000000000" pitchFamily="2" charset="2"/>
              <a:buNone/>
            </a:pPr>
            <a:r>
              <a:rPr lang="en-US" altLang="en-US" sz="2800" b="1" dirty="0">
                <a:solidFill>
                  <a:srgbClr val="5485C0"/>
                </a:solidFill>
                <a:latin typeface="Arial" charset="0"/>
                <a:ea typeface="宋体" pitchFamily="2" charset="-122"/>
              </a:rPr>
              <a:t>（3）</a:t>
            </a:r>
            <a:r>
              <a:rPr lang="zh-CN" altLang="en-US" sz="2800" b="1" dirty="0">
                <a:solidFill>
                  <a:srgbClr val="5485C0"/>
                </a:solidFill>
                <a:latin typeface="Arial" charset="0"/>
                <a:ea typeface="宋体" pitchFamily="2" charset="-122"/>
              </a:rPr>
              <a:t>显示</a:t>
            </a:r>
            <a:endParaRPr lang="en-US" altLang="en-US" sz="2800" b="1" dirty="0">
              <a:solidFill>
                <a:srgbClr val="5485C0"/>
              </a:solidFill>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zh-CN" sz="2400" b="1" dirty="0" smtClean="0">
                <a:latin typeface="Arial" charset="0"/>
                <a:ea typeface="宋体" pitchFamily="2" charset="-122"/>
              </a:rPr>
              <a:t>     void </a:t>
            </a:r>
            <a:r>
              <a:rPr lang="en-US" altLang="zh-CN" sz="2400" b="1" dirty="0" err="1">
                <a:latin typeface="Arial" charset="0"/>
                <a:ea typeface="宋体" pitchFamily="2" charset="-122"/>
              </a:rPr>
              <a:t>ShowStack</a:t>
            </a:r>
            <a:r>
              <a:rPr lang="en-US" altLang="zh-CN" sz="2400" b="1" dirty="0">
                <a:latin typeface="Arial" charset="0"/>
                <a:ea typeface="宋体" pitchFamily="2" charset="-122"/>
              </a:rPr>
              <a:t> (</a:t>
            </a:r>
            <a:r>
              <a:rPr lang="en-US" altLang="zh-CN" sz="2400" b="1" dirty="0" err="1">
                <a:latin typeface="Arial" charset="0"/>
                <a:ea typeface="宋体" pitchFamily="2" charset="-122"/>
              </a:rPr>
              <a:t>linkstack</a:t>
            </a:r>
            <a:r>
              <a:rPr lang="en-US" altLang="zh-CN" sz="2400" b="1" dirty="0">
                <a:latin typeface="Arial" charset="0"/>
                <a:ea typeface="宋体" pitchFamily="2" charset="-122"/>
              </a:rPr>
              <a:t> *s)	</a:t>
            </a:r>
          </a:p>
          <a:p>
            <a:pPr marL="0" indent="0" algn="just" fontAlgn="base">
              <a:lnSpc>
                <a:spcPct val="110000"/>
              </a:lnSpc>
              <a:spcBef>
                <a:spcPct val="5000"/>
              </a:spcBef>
              <a:spcAft>
                <a:spcPct val="0"/>
              </a:spcAft>
              <a:buFont typeface="Wingdings" panose="05000000000000000000" pitchFamily="2" charset="2"/>
              <a:buNone/>
            </a:pPr>
            <a:r>
              <a:rPr lang="en-US" altLang="zh-CN" sz="2400" b="1" dirty="0">
                <a:latin typeface="Arial" charset="0"/>
                <a:ea typeface="宋体" pitchFamily="2" charset="-122"/>
              </a:rPr>
              <a:t>  {  </a:t>
            </a:r>
            <a:r>
              <a:rPr lang="en-US" altLang="zh-CN" sz="2400" b="1" dirty="0" err="1">
                <a:latin typeface="Arial" charset="0"/>
                <a:ea typeface="宋体" pitchFamily="2" charset="-122"/>
              </a:rPr>
              <a:t>stacknode</a:t>
            </a:r>
            <a:r>
              <a:rPr lang="en-US" altLang="zh-CN" sz="2400" b="1" dirty="0">
                <a:latin typeface="Arial" charset="0"/>
                <a:ea typeface="宋体" pitchFamily="2" charset="-122"/>
              </a:rPr>
              <a:t> *p=s-&gt;top;              </a:t>
            </a:r>
          </a:p>
          <a:p>
            <a:pPr marL="0" indent="0" algn="just" fontAlgn="base">
              <a:lnSpc>
                <a:spcPct val="110000"/>
              </a:lnSpc>
              <a:spcBef>
                <a:spcPct val="5000"/>
              </a:spcBef>
              <a:spcAft>
                <a:spcPct val="0"/>
              </a:spcAft>
              <a:buFont typeface="Wingdings" panose="05000000000000000000" pitchFamily="2" charset="2"/>
              <a:buNone/>
            </a:pPr>
            <a:r>
              <a:rPr lang="en-US" altLang="zh-CN" sz="2400" b="1" dirty="0">
                <a:latin typeface="Arial" charset="0"/>
                <a:ea typeface="宋体" pitchFamily="2" charset="-122"/>
              </a:rPr>
              <a:t>      if (p= =NULL)         </a:t>
            </a:r>
            <a:r>
              <a:rPr lang="en-US" altLang="zh-CN" sz="2400" b="1" dirty="0" smtClean="0">
                <a:latin typeface="Arial" charset="0"/>
                <a:ea typeface="宋体" pitchFamily="2" charset="-122"/>
              </a:rPr>
              <a:t>       </a:t>
            </a:r>
            <a:r>
              <a:rPr lang="en-US" altLang="zh-CN" sz="2400" b="1" dirty="0">
                <a:latin typeface="Arial" charset="0"/>
                <a:ea typeface="宋体" pitchFamily="2" charset="-122"/>
              </a:rPr>
              <a:t>// </a:t>
            </a:r>
            <a:r>
              <a:rPr lang="en-US" altLang="en-US" sz="2400" b="1" dirty="0" err="1">
                <a:latin typeface="Arial" charset="0"/>
                <a:ea typeface="宋体" pitchFamily="2" charset="-122"/>
              </a:rPr>
              <a:t>若栈空，作“栈空”显示</a:t>
            </a:r>
            <a:endParaRPr lang="en-US" altLang="en-US" sz="24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zh-CN" altLang="en-US" sz="2400" b="1" dirty="0">
                <a:latin typeface="Arial" charset="0"/>
                <a:ea typeface="宋体" pitchFamily="2" charset="-122"/>
              </a:rPr>
              <a:t>          </a:t>
            </a:r>
            <a:r>
              <a:rPr lang="en-US" altLang="zh-CN" sz="2400" b="1" dirty="0" err="1">
                <a:latin typeface="Arial" charset="0"/>
                <a:ea typeface="宋体" pitchFamily="2" charset="-122"/>
              </a:rPr>
              <a:t>printf</a:t>
            </a:r>
            <a:r>
              <a:rPr lang="en-US" altLang="zh-CN" sz="2400" b="1" dirty="0">
                <a:latin typeface="Arial" charset="0"/>
                <a:ea typeface="宋体" pitchFamily="2" charset="-122"/>
              </a:rPr>
              <a:t> ("</a:t>
            </a:r>
            <a:r>
              <a:rPr lang="en-US" altLang="en-US" sz="2400" b="1" dirty="0" err="1">
                <a:latin typeface="Arial" charset="0"/>
                <a:ea typeface="宋体" pitchFamily="2" charset="-122"/>
              </a:rPr>
              <a:t>栈为空</a:t>
            </a:r>
            <a:r>
              <a:rPr lang="en-US" altLang="en-US" sz="2400" b="1" dirty="0">
                <a:latin typeface="Arial" charset="0"/>
                <a:ea typeface="宋体" pitchFamily="2" charset="-122"/>
              </a:rPr>
              <a:t>");</a:t>
            </a:r>
          </a:p>
          <a:p>
            <a:pPr marL="0" indent="0" algn="just" fontAlgn="base">
              <a:lnSpc>
                <a:spcPct val="110000"/>
              </a:lnSpc>
              <a:spcBef>
                <a:spcPct val="5000"/>
              </a:spcBef>
              <a:spcAft>
                <a:spcPct val="0"/>
              </a:spcAft>
              <a:buFont typeface="Wingdings" panose="05000000000000000000" pitchFamily="2" charset="2"/>
              <a:buNone/>
            </a:pPr>
            <a:r>
              <a:rPr lang="en-US" altLang="zh-CN" sz="2400" b="1" dirty="0">
                <a:latin typeface="Arial" charset="0"/>
                <a:ea typeface="宋体" pitchFamily="2" charset="-122"/>
              </a:rPr>
              <a:t>      else</a:t>
            </a:r>
          </a:p>
          <a:p>
            <a:pPr marL="0" indent="0" algn="just" fontAlgn="base">
              <a:lnSpc>
                <a:spcPct val="110000"/>
              </a:lnSpc>
              <a:spcBef>
                <a:spcPct val="5000"/>
              </a:spcBef>
              <a:spcAft>
                <a:spcPct val="0"/>
              </a:spcAft>
              <a:buFont typeface="Wingdings" panose="05000000000000000000" pitchFamily="2" charset="2"/>
              <a:buNone/>
            </a:pPr>
            <a:r>
              <a:rPr lang="en-US" altLang="zh-CN" sz="2400" b="1" dirty="0">
                <a:latin typeface="Arial" charset="0"/>
                <a:ea typeface="宋体" pitchFamily="2" charset="-122"/>
              </a:rPr>
              <a:t>         { </a:t>
            </a:r>
            <a:r>
              <a:rPr lang="en-US" altLang="zh-CN" sz="2400" b="1" dirty="0" err="1">
                <a:latin typeface="Arial" charset="0"/>
                <a:ea typeface="宋体" pitchFamily="2" charset="-122"/>
              </a:rPr>
              <a:t>printf</a:t>
            </a:r>
            <a:r>
              <a:rPr lang="en-US" altLang="zh-CN" sz="2400" b="1" dirty="0">
                <a:latin typeface="Arial" charset="0"/>
                <a:ea typeface="宋体" pitchFamily="2" charset="-122"/>
              </a:rPr>
              <a:t> ("</a:t>
            </a:r>
            <a:r>
              <a:rPr lang="en-US" altLang="en-US" sz="2400" b="1" dirty="0" err="1">
                <a:latin typeface="Arial" charset="0"/>
                <a:ea typeface="宋体" pitchFamily="2" charset="-122"/>
              </a:rPr>
              <a:t>栈元素为</a:t>
            </a:r>
            <a:r>
              <a:rPr lang="en-US" altLang="en-US" sz="2400" b="1" dirty="0">
                <a:latin typeface="Arial" charset="0"/>
                <a:ea typeface="宋体" pitchFamily="2" charset="-122"/>
              </a:rPr>
              <a:t>：");          </a:t>
            </a:r>
          </a:p>
          <a:p>
            <a:pPr marL="0" indent="0" algn="just" fontAlgn="base">
              <a:lnSpc>
                <a:spcPct val="110000"/>
              </a:lnSpc>
              <a:spcBef>
                <a:spcPct val="5000"/>
              </a:spcBef>
              <a:spcAft>
                <a:spcPct val="0"/>
              </a:spcAft>
              <a:buFont typeface="Wingdings" panose="05000000000000000000" pitchFamily="2" charset="2"/>
              <a:buNone/>
            </a:pPr>
            <a:r>
              <a:rPr lang="en-US" altLang="en-US" sz="2400" b="1" dirty="0">
                <a:latin typeface="Arial" charset="0"/>
                <a:ea typeface="宋体" pitchFamily="2" charset="-122"/>
              </a:rPr>
              <a:t>           </a:t>
            </a:r>
            <a:r>
              <a:rPr lang="en-US" altLang="zh-CN" sz="2400" b="1" dirty="0">
                <a:latin typeface="Arial" charset="0"/>
                <a:ea typeface="宋体" pitchFamily="2" charset="-122"/>
              </a:rPr>
              <a:t>while (p!=NULL)       </a:t>
            </a:r>
            <a:r>
              <a:rPr lang="en-US" altLang="zh-CN" sz="2400" b="1" dirty="0" smtClean="0">
                <a:latin typeface="Arial" charset="0"/>
                <a:ea typeface="宋体" pitchFamily="2" charset="-122"/>
              </a:rPr>
              <a:t> </a:t>
            </a:r>
            <a:r>
              <a:rPr lang="en-US" altLang="zh-CN" sz="2400" b="1" dirty="0">
                <a:latin typeface="Arial" charset="0"/>
                <a:ea typeface="宋体" pitchFamily="2" charset="-122"/>
              </a:rPr>
              <a:t>//</a:t>
            </a:r>
            <a:r>
              <a:rPr lang="en-US" altLang="en-US" sz="2400" b="1" dirty="0" err="1">
                <a:latin typeface="Arial" charset="0"/>
                <a:ea typeface="宋体" pitchFamily="2" charset="-122"/>
              </a:rPr>
              <a:t>栈非空，则显示栈中所有元素</a:t>
            </a:r>
            <a:endParaRPr lang="en-US" altLang="en-US" sz="24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en-US" sz="2400" b="1" dirty="0">
                <a:latin typeface="Arial" charset="0"/>
                <a:ea typeface="宋体" pitchFamily="2" charset="-122"/>
              </a:rPr>
              <a:t>         {   </a:t>
            </a:r>
            <a:r>
              <a:rPr lang="en-US" altLang="zh-CN" sz="2400" b="1" dirty="0" err="1">
                <a:latin typeface="Arial" charset="0"/>
                <a:ea typeface="宋体" pitchFamily="2" charset="-122"/>
              </a:rPr>
              <a:t>printf</a:t>
            </a:r>
            <a:r>
              <a:rPr lang="en-US" altLang="zh-CN" sz="2400" b="1" dirty="0">
                <a:latin typeface="Arial" charset="0"/>
                <a:ea typeface="宋体" pitchFamily="2" charset="-122"/>
              </a:rPr>
              <a:t> ("%6d",p-&gt;data);  // </a:t>
            </a:r>
            <a:r>
              <a:rPr lang="en-US" altLang="en-US" sz="2400" b="1" dirty="0" err="1">
                <a:latin typeface="Arial" charset="0"/>
                <a:ea typeface="宋体" pitchFamily="2" charset="-122"/>
              </a:rPr>
              <a:t>输出一个元素</a:t>
            </a:r>
            <a:endParaRPr lang="en-US" altLang="en-US" sz="24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en-US" sz="2400" b="1" dirty="0">
                <a:latin typeface="Arial" charset="0"/>
                <a:ea typeface="宋体" pitchFamily="2" charset="-122"/>
              </a:rPr>
              <a:t>	  </a:t>
            </a:r>
            <a:r>
              <a:rPr lang="en-US" altLang="zh-CN" sz="2400" b="1" dirty="0">
                <a:latin typeface="Arial" charset="0"/>
                <a:ea typeface="宋体" pitchFamily="2" charset="-122"/>
              </a:rPr>
              <a:t>p=p-&gt;next; }                     // </a:t>
            </a:r>
            <a:r>
              <a:rPr lang="en-US" altLang="en-US" sz="2400" b="1" dirty="0" err="1">
                <a:latin typeface="Arial" charset="0"/>
                <a:ea typeface="宋体" pitchFamily="2" charset="-122"/>
              </a:rPr>
              <a:t>修改栈顶指针</a:t>
            </a:r>
            <a:endParaRPr lang="en-US" altLang="en-US" sz="24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en-US" sz="2400" b="1" dirty="0">
                <a:latin typeface="Arial" charset="0"/>
                <a:ea typeface="宋体" pitchFamily="2" charset="-122"/>
              </a:rPr>
              <a:t>	  </a:t>
            </a:r>
            <a:r>
              <a:rPr lang="en-US" altLang="zh-CN" sz="2400" b="1" dirty="0" err="1">
                <a:latin typeface="Arial" charset="0"/>
                <a:ea typeface="宋体" pitchFamily="2" charset="-122"/>
              </a:rPr>
              <a:t>printf</a:t>
            </a:r>
            <a:r>
              <a:rPr lang="en-US" altLang="zh-CN" sz="2400" b="1" dirty="0">
                <a:latin typeface="Arial" charset="0"/>
                <a:ea typeface="宋体" pitchFamily="2" charset="-122"/>
              </a:rPr>
              <a:t> ("\n");</a:t>
            </a:r>
          </a:p>
          <a:p>
            <a:pPr marL="0" indent="0" algn="just" fontAlgn="base">
              <a:lnSpc>
                <a:spcPct val="110000"/>
              </a:lnSpc>
              <a:spcBef>
                <a:spcPct val="5000"/>
              </a:spcBef>
              <a:spcAft>
                <a:spcPct val="0"/>
              </a:spcAft>
              <a:buFont typeface="Wingdings" panose="05000000000000000000" pitchFamily="2" charset="2"/>
              <a:buNone/>
            </a:pPr>
            <a:r>
              <a:rPr lang="en-US" altLang="zh-CN" sz="2400" b="1" dirty="0">
                <a:latin typeface="Arial" charset="0"/>
                <a:ea typeface="宋体" pitchFamily="2" charset="-122"/>
              </a:rPr>
              <a:t>         </a:t>
            </a:r>
            <a:r>
              <a:rPr lang="en-US" altLang="zh-CN" sz="2400" b="1" dirty="0" smtClean="0">
                <a:latin typeface="Arial" charset="0"/>
                <a:ea typeface="宋体" pitchFamily="2" charset="-122"/>
              </a:rPr>
              <a:t>}     </a:t>
            </a:r>
            <a:r>
              <a:rPr lang="en-US" altLang="zh-CN" sz="2400" b="1" dirty="0">
                <a:latin typeface="Arial" charset="0"/>
                <a:ea typeface="宋体" pitchFamily="2" charset="-122"/>
              </a:rPr>
              <a:t>}</a:t>
            </a:r>
          </a:p>
        </p:txBody>
      </p:sp>
      <p:sp>
        <p:nvSpPr>
          <p:cNvPr id="23" name="Rectangle 2"/>
          <p:cNvSpPr>
            <a:spLocks noGrp="1" noChangeArrowheads="1"/>
          </p:cNvSpPr>
          <p:nvPr>
            <p:ph type="title"/>
          </p:nvPr>
        </p:nvSpPr>
        <p:spPr>
          <a:xfrm>
            <a:off x="1403648" y="419701"/>
            <a:ext cx="4768552" cy="685800"/>
          </a:xfrm>
        </p:spPr>
        <p:txBody>
          <a:bodyPr>
            <a:noAutofit/>
          </a:bodyPr>
          <a:lstStyle/>
          <a:p>
            <a:r>
              <a:rPr lang="zh-CN" altLang="en-US" sz="4400" dirty="0">
                <a:latin typeface="Times New Roman" panose="02020603050405020304" pitchFamily="18" charset="0"/>
              </a:rPr>
              <a:t>链式</a:t>
            </a:r>
            <a:r>
              <a:rPr lang="zh-CN" altLang="en-GB" sz="4400" dirty="0" smtClean="0">
                <a:latin typeface="Times New Roman" panose="02020603050405020304" pitchFamily="18" charset="0"/>
              </a:rPr>
              <a:t>栈</a:t>
            </a:r>
            <a:r>
              <a:rPr lang="zh-CN" altLang="en-US" sz="4400" dirty="0" smtClean="0">
                <a:latin typeface="Times New Roman" panose="02020603050405020304" pitchFamily="18" charset="0"/>
              </a:rPr>
              <a:t>的基本操作</a:t>
            </a:r>
            <a:endParaRPr lang="zh-CN" altLang="en-US" sz="4400" dirty="0"/>
          </a:p>
        </p:txBody>
      </p:sp>
    </p:spTree>
    <p:extLst>
      <p:ext uri="{BB962C8B-B14F-4D97-AF65-F5344CB8AC3E}">
        <p14:creationId xmlns:p14="http://schemas.microsoft.com/office/powerpoint/2010/main" xmlns="" val="6857448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4544" y="6172168"/>
            <a:ext cx="9253090" cy="857232"/>
          </a:xfrm>
        </p:spPr>
        <p:txBody>
          <a:bodyPr>
            <a:normAutofit/>
          </a:bodyPr>
          <a:lstStyle/>
          <a:p>
            <a:r>
              <a:rPr lang="zh-CN" altLang="en-US" sz="2800" dirty="0" smtClean="0"/>
              <a:t>计算机科学技术学院           </a:t>
            </a:r>
            <a:r>
              <a:rPr lang="en-US" altLang="zh-CN" sz="2800" dirty="0" smtClean="0"/>
              <a:t>Email:</a:t>
            </a:r>
            <a:r>
              <a:rPr lang="zh-CN" altLang="en-US" sz="2800" dirty="0" smtClean="0"/>
              <a:t> </a:t>
            </a:r>
            <a:r>
              <a:rPr lang="en-US" altLang="zh-CN" sz="2400" dirty="0" smtClean="0"/>
              <a:t>zhaihy01@163.com</a:t>
            </a:r>
            <a:endParaRPr lang="zh-CN" altLang="en-US" sz="2400" dirty="0"/>
          </a:p>
        </p:txBody>
      </p:sp>
      <p:pic>
        <p:nvPicPr>
          <p:cNvPr id="4" name="Picture 3"/>
          <p:cNvPicPr>
            <a:picLocks noChangeAspect="1"/>
          </p:cNvPicPr>
          <p:nvPr/>
        </p:nvPicPr>
        <p:blipFill>
          <a:blip r:embed="rId3" cstate="print">
            <a:extLst/>
          </a:blip>
          <a:stretch>
            <a:fillRect/>
          </a:stretch>
        </p:blipFill>
        <p:spPr>
          <a:xfrm>
            <a:off x="251520" y="260648"/>
            <a:ext cx="1503618" cy="1512168"/>
          </a:xfrm>
          <a:prstGeom prst="ellipse">
            <a:avLst/>
          </a:prstGeom>
          <a:ln w="63500" cap="rnd">
            <a:noFill/>
          </a:ln>
          <a:effectLst>
            <a:glow rad="139700">
              <a:schemeClr val="tx2">
                <a:lumMod val="75000"/>
                <a:alpha val="69000"/>
              </a:schemeClr>
            </a:glow>
          </a:effectLst>
        </p:spPr>
      </p:pic>
      <p:sp>
        <p:nvSpPr>
          <p:cNvPr id="6" name="标题 1"/>
          <p:cNvSpPr txBox="1">
            <a:spLocks/>
          </p:cNvSpPr>
          <p:nvPr/>
        </p:nvSpPr>
        <p:spPr>
          <a:xfrm>
            <a:off x="611560" y="2502466"/>
            <a:ext cx="7772400" cy="1470025"/>
          </a:xfrm>
          <a:prstGeom prst="rect">
            <a:avLst/>
          </a:prstGeom>
        </p:spPr>
        <p:txBody>
          <a:bodyPr vert="horz" anchor="b">
            <a:normAutofit/>
            <a:scene3d>
              <a:camera prst="orthographicFront"/>
              <a:lightRig rig="soft" dir="t"/>
            </a:scene3d>
            <a:sp3d prstMaterial="softEdge">
              <a:bevelT w="25400" h="25400"/>
            </a:sp3d>
          </a:bodyPr>
          <a:lstStyle>
            <a:lvl1pPr algn="ctr" eaLnBrk="1" latinLnBrk="0" hangingPunct="1">
              <a:buNone/>
              <a:defRPr kumimoji="0" sz="48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a:t>3.1 </a:t>
            </a:r>
            <a:r>
              <a:rPr lang="zh-CN" altLang="en-US" dirty="0"/>
              <a:t>栈</a:t>
            </a:r>
            <a:r>
              <a:rPr lang="zh-CN" altLang="en-US" dirty="0" smtClean="0"/>
              <a:t>的</a:t>
            </a:r>
            <a:r>
              <a:rPr lang="zh-CN" altLang="en-US" dirty="0"/>
              <a:t>表示</a:t>
            </a:r>
            <a:r>
              <a:rPr lang="zh-CN" altLang="en-US" dirty="0" smtClean="0"/>
              <a:t>及其</a:t>
            </a:r>
            <a:r>
              <a:rPr lang="zh-CN" altLang="en-US" dirty="0"/>
              <a:t>运算</a:t>
            </a:r>
          </a:p>
        </p:txBody>
      </p:sp>
    </p:spTree>
    <p:extLst>
      <p:ext uri="{BB962C8B-B14F-4D97-AF65-F5344CB8AC3E}">
        <p14:creationId xmlns:p14="http://schemas.microsoft.com/office/powerpoint/2010/main" xmlns="" val="1984547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4544" y="6172168"/>
            <a:ext cx="9253090" cy="857232"/>
          </a:xfrm>
        </p:spPr>
        <p:txBody>
          <a:bodyPr>
            <a:normAutofit/>
          </a:bodyPr>
          <a:lstStyle/>
          <a:p>
            <a:r>
              <a:rPr lang="zh-CN" altLang="en-US" sz="2800" dirty="0" smtClean="0"/>
              <a:t>计算机科学技术学院           </a:t>
            </a:r>
            <a:r>
              <a:rPr lang="en-US" altLang="zh-CN" sz="2800" dirty="0" smtClean="0"/>
              <a:t>Email:</a:t>
            </a:r>
            <a:r>
              <a:rPr lang="zh-CN" altLang="en-US" sz="2800" dirty="0" smtClean="0"/>
              <a:t> </a:t>
            </a:r>
            <a:r>
              <a:rPr lang="en-US" altLang="zh-CN" sz="2400" dirty="0" smtClean="0"/>
              <a:t>zhaihy01@163.com</a:t>
            </a:r>
            <a:endParaRPr lang="zh-CN" altLang="en-US" sz="2400" dirty="0"/>
          </a:p>
        </p:txBody>
      </p:sp>
      <p:pic>
        <p:nvPicPr>
          <p:cNvPr id="4" name="Picture 3"/>
          <p:cNvPicPr>
            <a:picLocks noChangeAspect="1"/>
          </p:cNvPicPr>
          <p:nvPr/>
        </p:nvPicPr>
        <p:blipFill>
          <a:blip r:embed="rId3" cstate="print">
            <a:extLst/>
          </a:blip>
          <a:stretch>
            <a:fillRect/>
          </a:stretch>
        </p:blipFill>
        <p:spPr>
          <a:xfrm>
            <a:off x="251520" y="260648"/>
            <a:ext cx="1503618" cy="1512168"/>
          </a:xfrm>
          <a:prstGeom prst="ellipse">
            <a:avLst/>
          </a:prstGeom>
          <a:ln w="63500" cap="rnd">
            <a:noFill/>
          </a:ln>
          <a:effectLst>
            <a:glow rad="139700">
              <a:schemeClr val="tx2">
                <a:lumMod val="75000"/>
                <a:alpha val="69000"/>
              </a:schemeClr>
            </a:glow>
          </a:effectLst>
        </p:spPr>
      </p:pic>
      <p:sp>
        <p:nvSpPr>
          <p:cNvPr id="6" name="标题 1"/>
          <p:cNvSpPr txBox="1">
            <a:spLocks/>
          </p:cNvSpPr>
          <p:nvPr/>
        </p:nvSpPr>
        <p:spPr>
          <a:xfrm>
            <a:off x="611560" y="2502466"/>
            <a:ext cx="7772400" cy="1470025"/>
          </a:xfrm>
          <a:prstGeom prst="rect">
            <a:avLst/>
          </a:prstGeom>
        </p:spPr>
        <p:txBody>
          <a:bodyPr vert="horz" anchor="b">
            <a:normAutofit/>
            <a:scene3d>
              <a:camera prst="orthographicFront"/>
              <a:lightRig rig="soft" dir="t"/>
            </a:scene3d>
            <a:sp3d prstMaterial="softEdge">
              <a:bevelT w="25400" h="25400"/>
            </a:sp3d>
          </a:bodyPr>
          <a:lstStyle>
            <a:lvl1pPr algn="ctr" eaLnBrk="1" latinLnBrk="0" hangingPunct="1">
              <a:buNone/>
              <a:defRPr kumimoji="0" sz="48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t>3.2 </a:t>
            </a:r>
            <a:r>
              <a:rPr lang="zh-CN" altLang="en-US" dirty="0"/>
              <a:t>栈</a:t>
            </a:r>
            <a:r>
              <a:rPr lang="zh-CN" altLang="en-US" dirty="0" smtClean="0"/>
              <a:t>的应用举例</a:t>
            </a:r>
            <a:endParaRPr lang="zh-CN" altLang="en-US" dirty="0"/>
          </a:p>
        </p:txBody>
      </p:sp>
    </p:spTree>
    <p:extLst>
      <p:ext uri="{BB962C8B-B14F-4D97-AF65-F5344CB8AC3E}">
        <p14:creationId xmlns:p14="http://schemas.microsoft.com/office/powerpoint/2010/main" xmlns="" val="3556196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31640" y="476672"/>
            <a:ext cx="2734072" cy="762000"/>
          </a:xfrm>
        </p:spPr>
        <p:txBody>
          <a:bodyPr/>
          <a:lstStyle/>
          <a:p>
            <a:r>
              <a:rPr lang="zh-CN" altLang="en-US" dirty="0" smtClean="0"/>
              <a:t>数制转换</a:t>
            </a:r>
            <a:endParaRPr lang="zh-CN" altLang="en-US" dirty="0"/>
          </a:p>
        </p:txBody>
      </p:sp>
      <p:sp>
        <p:nvSpPr>
          <p:cNvPr id="10243" name="Rectangle 3"/>
          <p:cNvSpPr>
            <a:spLocks noGrp="1" noChangeArrowheads="1"/>
          </p:cNvSpPr>
          <p:nvPr>
            <p:ph type="body" idx="1"/>
          </p:nvPr>
        </p:nvSpPr>
        <p:spPr>
          <a:xfrm>
            <a:off x="323528" y="1916832"/>
            <a:ext cx="8064896" cy="3948773"/>
          </a:xfrm>
        </p:spPr>
        <p:txBody>
          <a:bodyPr vert="horz" wrap="square">
            <a:spAutoFit/>
          </a:bodyPr>
          <a:lstStyle/>
          <a:p>
            <a:pPr marL="0" indent="0" algn="just" fontAlgn="base">
              <a:lnSpc>
                <a:spcPct val="110000"/>
              </a:lnSpc>
              <a:spcBef>
                <a:spcPct val="5000"/>
              </a:spcBef>
              <a:spcAft>
                <a:spcPct val="0"/>
              </a:spcAft>
              <a:buFont typeface="Wingdings" panose="05000000000000000000" pitchFamily="2" charset="2"/>
              <a:buNone/>
            </a:pPr>
            <a:r>
              <a:rPr lang="zh-CN" altLang="en-US" sz="2800" b="1" dirty="0" smtClean="0">
                <a:latin typeface="Arial" charset="0"/>
                <a:ea typeface="宋体" pitchFamily="2" charset="-122"/>
              </a:rPr>
              <a:t>       数值</a:t>
            </a:r>
            <a:r>
              <a:rPr lang="zh-CN" altLang="en-US" sz="2800" b="1" dirty="0">
                <a:latin typeface="Arial" charset="0"/>
                <a:ea typeface="宋体" pitchFamily="2" charset="-122"/>
              </a:rPr>
              <a:t>进位制的换算是计算机实现计算和处理的基本问题。比如将十进制数</a:t>
            </a:r>
            <a:r>
              <a:rPr lang="en-US" altLang="zh-CN" sz="2800" b="1" dirty="0">
                <a:latin typeface="Arial" charset="0"/>
                <a:ea typeface="宋体" pitchFamily="2" charset="-122"/>
              </a:rPr>
              <a:t>N</a:t>
            </a:r>
            <a:r>
              <a:rPr lang="zh-CN" altLang="en-US" sz="2800" b="1" dirty="0">
                <a:latin typeface="Arial" charset="0"/>
                <a:ea typeface="宋体" pitchFamily="2" charset="-122"/>
              </a:rPr>
              <a:t>转换为</a:t>
            </a:r>
            <a:r>
              <a:rPr lang="en-US" altLang="zh-CN" sz="2800" b="1" dirty="0">
                <a:latin typeface="Arial" charset="0"/>
                <a:ea typeface="宋体" pitchFamily="2" charset="-122"/>
              </a:rPr>
              <a:t>j</a:t>
            </a:r>
            <a:r>
              <a:rPr lang="zh-CN" altLang="en-US" sz="2800" b="1" dirty="0">
                <a:latin typeface="Arial" charset="0"/>
                <a:ea typeface="宋体" pitchFamily="2" charset="-122"/>
              </a:rPr>
              <a:t>进制的数，其解决的方法很多，其中一个常用的算法是除</a:t>
            </a:r>
            <a:r>
              <a:rPr lang="en-US" altLang="zh-CN" sz="2800" b="1" dirty="0">
                <a:latin typeface="Arial" charset="0"/>
                <a:ea typeface="宋体" pitchFamily="2" charset="-122"/>
              </a:rPr>
              <a:t>j</a:t>
            </a:r>
            <a:r>
              <a:rPr lang="zh-CN" altLang="en-US" sz="2800" b="1" dirty="0">
                <a:latin typeface="Arial" charset="0"/>
                <a:ea typeface="宋体" pitchFamily="2" charset="-122"/>
              </a:rPr>
              <a:t>取余法。将十进制数每次除以</a:t>
            </a:r>
            <a:r>
              <a:rPr lang="en-US" altLang="zh-CN" sz="2800" b="1" dirty="0">
                <a:latin typeface="Arial" charset="0"/>
                <a:ea typeface="宋体" pitchFamily="2" charset="-122"/>
              </a:rPr>
              <a:t>j</a:t>
            </a:r>
            <a:r>
              <a:rPr lang="zh-CN" altLang="en-US" sz="2800" b="1" dirty="0">
                <a:latin typeface="Arial" charset="0"/>
                <a:ea typeface="宋体" pitchFamily="2" charset="-122"/>
              </a:rPr>
              <a:t>，所得的余数依次入栈，然后按“后进先出”的次序出栈便得到转换的结果。</a:t>
            </a:r>
          </a:p>
          <a:p>
            <a:pPr marL="0" indent="0" algn="just" fontAlgn="base">
              <a:lnSpc>
                <a:spcPct val="110000"/>
              </a:lnSpc>
              <a:spcBef>
                <a:spcPct val="5000"/>
              </a:spcBef>
              <a:spcAft>
                <a:spcPct val="0"/>
              </a:spcAft>
              <a:buFont typeface="Wingdings" panose="05000000000000000000" pitchFamily="2" charset="2"/>
              <a:buNone/>
            </a:pPr>
            <a:r>
              <a:rPr lang="zh-CN" altLang="en-US" sz="2800" b="1" dirty="0">
                <a:latin typeface="Arial" charset="0"/>
                <a:ea typeface="宋体" pitchFamily="2" charset="-122"/>
              </a:rPr>
              <a:t>       其算法原理是：</a:t>
            </a:r>
          </a:p>
          <a:p>
            <a:pPr marL="0" indent="0" algn="just" fontAlgn="base">
              <a:lnSpc>
                <a:spcPct val="110000"/>
              </a:lnSpc>
              <a:spcBef>
                <a:spcPct val="5000"/>
              </a:spcBef>
              <a:spcAft>
                <a:spcPct val="0"/>
              </a:spcAft>
              <a:buNone/>
            </a:pPr>
            <a:r>
              <a:rPr lang="zh-CN" altLang="en-US" sz="2800" b="1" dirty="0">
                <a:latin typeface="Arial" charset="0"/>
                <a:ea typeface="宋体" pitchFamily="2" charset="-122"/>
              </a:rPr>
              <a:t>        </a:t>
            </a:r>
            <a:r>
              <a:rPr lang="en-US" altLang="zh-CN" sz="2800" b="1" dirty="0">
                <a:latin typeface="Times New Roman" panose="02020603050405020304" pitchFamily="18" charset="0"/>
                <a:ea typeface="隶书" panose="02010509060101010101" pitchFamily="49" charset="-122"/>
              </a:rPr>
              <a:t>N</a:t>
            </a:r>
            <a:r>
              <a:rPr lang="zh-CN" altLang="en-US" sz="2800" b="1" dirty="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N div j</a:t>
            </a:r>
            <a:r>
              <a:rPr lang="zh-CN" altLang="en-US" sz="2800" b="1"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j</a:t>
            </a:r>
            <a:r>
              <a:rPr lang="zh-CN" altLang="en-US"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N mod j</a:t>
            </a:r>
            <a:endParaRPr lang="en-US" altLang="zh-CN" sz="2800" b="1" dirty="0">
              <a:latin typeface="Arial" charset="0"/>
              <a:ea typeface="宋体" pitchFamily="2" charset="-122"/>
            </a:endParaRPr>
          </a:p>
          <a:p>
            <a:pPr marL="0" indent="0" algn="just" fontAlgn="base">
              <a:lnSpc>
                <a:spcPct val="110000"/>
              </a:lnSpc>
              <a:spcBef>
                <a:spcPct val="5000"/>
              </a:spcBef>
              <a:spcAft>
                <a:spcPct val="0"/>
              </a:spcAft>
              <a:buFont typeface="Wingdings" panose="05000000000000000000" pitchFamily="2" charset="2"/>
              <a:buNone/>
            </a:pPr>
            <a:r>
              <a:rPr lang="en-US" altLang="zh-CN" sz="2800" b="1" dirty="0">
                <a:latin typeface="Arial" charset="0"/>
                <a:ea typeface="宋体" pitchFamily="2" charset="-122"/>
              </a:rPr>
              <a:t>       </a:t>
            </a:r>
            <a:r>
              <a:rPr lang="zh-CN" altLang="en-US" sz="2800" b="1" dirty="0">
                <a:latin typeface="Arial" charset="0"/>
                <a:ea typeface="宋体" pitchFamily="2" charset="-122"/>
              </a:rPr>
              <a:t>其中： </a:t>
            </a:r>
            <a:r>
              <a:rPr lang="en-US" altLang="zh-CN" sz="2800" b="1" dirty="0" smtClean="0">
                <a:latin typeface="Arial" charset="0"/>
                <a:ea typeface="宋体" pitchFamily="2" charset="-122"/>
              </a:rPr>
              <a:t>div</a:t>
            </a:r>
            <a:r>
              <a:rPr lang="zh-CN" altLang="en-US" sz="2800" b="1" dirty="0" smtClean="0">
                <a:latin typeface="Arial" charset="0"/>
                <a:ea typeface="宋体" pitchFamily="2" charset="-122"/>
              </a:rPr>
              <a:t>为</a:t>
            </a:r>
            <a:r>
              <a:rPr lang="zh-CN" altLang="en-US" sz="2800" b="1" dirty="0">
                <a:latin typeface="Arial" charset="0"/>
                <a:ea typeface="宋体" pitchFamily="2" charset="-122"/>
              </a:rPr>
              <a:t>整除</a:t>
            </a:r>
            <a:r>
              <a:rPr lang="zh-CN" altLang="en-US" sz="2800" b="1" dirty="0" smtClean="0">
                <a:latin typeface="Arial" charset="0"/>
                <a:ea typeface="宋体" pitchFamily="2" charset="-122"/>
              </a:rPr>
              <a:t>，</a:t>
            </a:r>
            <a:r>
              <a:rPr lang="en-US" altLang="zh-CN" sz="2800" b="1" dirty="0" smtClean="0">
                <a:latin typeface="Arial" charset="0"/>
                <a:ea typeface="宋体" pitchFamily="2" charset="-122"/>
              </a:rPr>
              <a:t>mod</a:t>
            </a:r>
            <a:r>
              <a:rPr lang="zh-CN" altLang="en-US" sz="2800" b="1" dirty="0" smtClean="0">
                <a:latin typeface="Arial" charset="0"/>
                <a:ea typeface="宋体" pitchFamily="2" charset="-122"/>
              </a:rPr>
              <a:t>为</a:t>
            </a:r>
            <a:r>
              <a:rPr lang="zh-CN" altLang="en-US" sz="2800" b="1" dirty="0">
                <a:latin typeface="Arial" charset="0"/>
                <a:ea typeface="宋体" pitchFamily="2" charset="-122"/>
              </a:rPr>
              <a:t>求余</a:t>
            </a:r>
          </a:p>
        </p:txBody>
      </p:sp>
    </p:spTree>
    <p:extLst>
      <p:ext uri="{BB962C8B-B14F-4D97-AF65-F5344CB8AC3E}">
        <p14:creationId xmlns:p14="http://schemas.microsoft.com/office/powerpoint/2010/main" xmlns="" val="36929743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down)">
                                      <p:cBhvr>
                                        <p:cTn id="17" dur="500"/>
                                        <p:tgtEl>
                                          <p:spTgt spid="1024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wipe(down)">
                                      <p:cBhvr>
                                        <p:cTn id="20"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251520" y="1622425"/>
            <a:ext cx="9144000" cy="5235575"/>
          </a:xfrm>
        </p:spPr>
        <p:txBody>
          <a:bodyPr>
            <a:normAutofit/>
          </a:bodyPr>
          <a:lstStyle/>
          <a:p>
            <a:pPr marL="109728" indent="0">
              <a:lnSpc>
                <a:spcPct val="80000"/>
              </a:lnSpc>
              <a:buNone/>
            </a:pPr>
            <a:r>
              <a:rPr lang="zh-CN" altLang="en-US" sz="2800" b="1" dirty="0" smtClean="0">
                <a:latin typeface="楷体_GB2312" pitchFamily="49" charset="-122"/>
                <a:ea typeface="楷体_GB2312" pitchFamily="49" charset="-122"/>
              </a:rPr>
              <a:t>例： </a:t>
            </a:r>
            <a:r>
              <a:rPr lang="en-US" altLang="zh-CN" sz="2800" b="1" dirty="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1946)</a:t>
            </a:r>
            <a:r>
              <a:rPr lang="en-US" altLang="zh-CN" sz="2800" b="1" baseline="-25000" dirty="0" smtClean="0">
                <a:latin typeface="隶书" panose="02010509060101010101" pitchFamily="49" charset="-122"/>
                <a:ea typeface="隶书" panose="02010509060101010101" pitchFamily="49" charset="-122"/>
              </a:rPr>
              <a:t>10</a:t>
            </a:r>
            <a:r>
              <a:rPr lang="zh-CN" altLang="en-US" sz="2800" b="1" dirty="0" smtClean="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(3632)</a:t>
            </a:r>
            <a:r>
              <a:rPr lang="en-US" altLang="zh-CN" sz="2800" b="1" baseline="-25000" dirty="0" smtClean="0">
                <a:latin typeface="隶书" panose="02010509060101010101" pitchFamily="49" charset="-122"/>
                <a:ea typeface="隶书" panose="02010509060101010101" pitchFamily="49" charset="-122"/>
              </a:rPr>
              <a:t>8</a:t>
            </a:r>
          </a:p>
          <a:p>
            <a:pPr marL="109728" indent="0">
              <a:lnSpc>
                <a:spcPct val="80000"/>
              </a:lnSpc>
              <a:buNone/>
            </a:pPr>
            <a:endParaRPr lang="en-US" altLang="zh-CN" sz="2800" b="1" baseline="-25000" dirty="0">
              <a:latin typeface="隶书" panose="02010509060101010101" pitchFamily="49" charset="-122"/>
              <a:ea typeface="隶书" panose="02010509060101010101" pitchFamily="49" charset="-122"/>
            </a:endParaRPr>
          </a:p>
          <a:p>
            <a:pPr marL="109728" indent="0">
              <a:lnSpc>
                <a:spcPct val="80000"/>
              </a:lnSpc>
              <a:buNone/>
            </a:pPr>
            <a:r>
              <a:rPr lang="zh-CN" altLang="en-US" sz="2800" b="1" dirty="0" smtClean="0">
                <a:latin typeface="楷体_GB2312" pitchFamily="49" charset="-122"/>
                <a:ea typeface="楷体_GB2312" pitchFamily="49" charset="-122"/>
              </a:rPr>
              <a:t>其</a:t>
            </a:r>
            <a:r>
              <a:rPr lang="zh-CN" altLang="en-US" sz="2800" b="1" dirty="0">
                <a:latin typeface="楷体_GB2312" pitchFamily="49" charset="-122"/>
                <a:ea typeface="楷体_GB2312" pitchFamily="49" charset="-122"/>
              </a:rPr>
              <a:t>运算过程如下</a:t>
            </a:r>
            <a:r>
              <a:rPr lang="zh-CN" altLang="en-US" sz="2800" dirty="0" smtClean="0">
                <a:latin typeface="隶书" panose="02010509060101010101" pitchFamily="49" charset="-122"/>
                <a:ea typeface="隶书" panose="02010509060101010101" pitchFamily="49" charset="-122"/>
              </a:rPr>
              <a:t>：</a:t>
            </a:r>
            <a:endParaRPr lang="en-US" altLang="zh-CN" sz="2800" dirty="0" smtClean="0">
              <a:latin typeface="隶书" panose="02010509060101010101" pitchFamily="49" charset="-122"/>
              <a:ea typeface="隶书" panose="02010509060101010101" pitchFamily="49" charset="-122"/>
            </a:endParaRPr>
          </a:p>
          <a:p>
            <a:pPr marL="109728" indent="0">
              <a:lnSpc>
                <a:spcPct val="80000"/>
              </a:lnSpc>
              <a:buNone/>
            </a:pPr>
            <a:r>
              <a:rPr lang="zh-CN" altLang="en-US" sz="2800" dirty="0" smtClean="0">
                <a:latin typeface="隶书" panose="02010509060101010101" pitchFamily="49" charset="-122"/>
                <a:ea typeface="隶书" panose="02010509060101010101" pitchFamily="49" charset="-122"/>
              </a:rPr>
              <a:t>  </a:t>
            </a:r>
            <a:endParaRPr lang="zh-CN" altLang="en-US" sz="2800" dirty="0">
              <a:latin typeface="隶书" panose="02010509060101010101" pitchFamily="49" charset="-122"/>
              <a:ea typeface="隶书" panose="02010509060101010101" pitchFamily="49" charset="-122"/>
            </a:endParaRPr>
          </a:p>
          <a:p>
            <a:pPr marL="109728" indent="0">
              <a:lnSpc>
                <a:spcPct val="80000"/>
              </a:lnSpc>
              <a:buNone/>
            </a:pPr>
            <a:r>
              <a:rPr lang="zh-CN" altLang="en-US" sz="2800" dirty="0">
                <a:latin typeface="隶书" panose="02010509060101010101" pitchFamily="49" charset="-122"/>
                <a:ea typeface="隶书" panose="02010509060101010101" pitchFamily="49" charset="-122"/>
              </a:rPr>
              <a:t>      </a:t>
            </a:r>
            <a:r>
              <a:rPr lang="en-US" altLang="zh-CN" sz="2800" dirty="0">
                <a:latin typeface="隶书" panose="02010509060101010101" pitchFamily="49" charset="-122"/>
                <a:ea typeface="隶书" panose="02010509060101010101" pitchFamily="49" charset="-122"/>
              </a:rPr>
              <a:t>N</a:t>
            </a:r>
            <a:r>
              <a:rPr lang="zh-CN" altLang="en-US" sz="2800" dirty="0">
                <a:latin typeface="隶书" panose="02010509060101010101" pitchFamily="49" charset="-122"/>
                <a:ea typeface="隶书" panose="02010509060101010101" pitchFamily="49" charset="-122"/>
              </a:rPr>
              <a:t>　　　　</a:t>
            </a:r>
            <a:r>
              <a:rPr lang="en-US" altLang="zh-CN" sz="2800" dirty="0" smtClean="0">
                <a:latin typeface="隶书" panose="02010509060101010101" pitchFamily="49" charset="-122"/>
                <a:ea typeface="隶书" panose="02010509060101010101" pitchFamily="49" charset="-122"/>
              </a:rPr>
              <a:t>N div </a:t>
            </a:r>
            <a:r>
              <a:rPr lang="en-US" altLang="zh-CN" sz="2800" dirty="0">
                <a:latin typeface="隶书" panose="02010509060101010101" pitchFamily="49" charset="-122"/>
                <a:ea typeface="隶书" panose="02010509060101010101" pitchFamily="49" charset="-122"/>
              </a:rPr>
              <a:t>8</a:t>
            </a:r>
            <a:r>
              <a:rPr lang="zh-CN" altLang="en-US" sz="2800" dirty="0">
                <a:latin typeface="隶书" panose="02010509060101010101" pitchFamily="49" charset="-122"/>
                <a:ea typeface="隶书" panose="02010509060101010101" pitchFamily="49" charset="-122"/>
              </a:rPr>
              <a:t>　　　</a:t>
            </a:r>
            <a:r>
              <a:rPr lang="en-US" altLang="zh-CN" sz="2800" dirty="0">
                <a:latin typeface="隶书" panose="02010509060101010101" pitchFamily="49" charset="-122"/>
                <a:ea typeface="隶书" panose="02010509060101010101" pitchFamily="49" charset="-122"/>
              </a:rPr>
              <a:t>N mod 8</a:t>
            </a:r>
          </a:p>
          <a:p>
            <a:pPr marL="109728" indent="0">
              <a:lnSpc>
                <a:spcPct val="80000"/>
              </a:lnSpc>
              <a:buNone/>
            </a:pPr>
            <a:r>
              <a:rPr lang="en-US" altLang="zh-CN" sz="2800" dirty="0">
                <a:latin typeface="隶书" panose="02010509060101010101" pitchFamily="49" charset="-122"/>
                <a:ea typeface="隶书" panose="02010509060101010101" pitchFamily="49" charset="-122"/>
              </a:rPr>
              <a:t>     1946        243           2</a:t>
            </a:r>
          </a:p>
          <a:p>
            <a:pPr marL="109728" indent="0">
              <a:lnSpc>
                <a:spcPct val="80000"/>
              </a:lnSpc>
              <a:buNone/>
            </a:pPr>
            <a:r>
              <a:rPr lang="en-US" altLang="zh-CN" sz="2800" dirty="0">
                <a:latin typeface="隶书" panose="02010509060101010101" pitchFamily="49" charset="-122"/>
                <a:ea typeface="隶书" panose="02010509060101010101" pitchFamily="49" charset="-122"/>
              </a:rPr>
              <a:t>      243        30            3</a:t>
            </a:r>
          </a:p>
          <a:p>
            <a:pPr marL="109728" indent="0">
              <a:lnSpc>
                <a:spcPct val="80000"/>
              </a:lnSpc>
              <a:buNone/>
            </a:pPr>
            <a:r>
              <a:rPr lang="en-US" altLang="zh-CN" sz="2800" dirty="0">
                <a:latin typeface="隶书" panose="02010509060101010101" pitchFamily="49" charset="-122"/>
                <a:ea typeface="隶书" panose="02010509060101010101" pitchFamily="49" charset="-122"/>
              </a:rPr>
              <a:t>       30         3            6</a:t>
            </a:r>
          </a:p>
          <a:p>
            <a:pPr marL="109728" indent="0">
              <a:lnSpc>
                <a:spcPct val="80000"/>
              </a:lnSpc>
              <a:buNone/>
            </a:pPr>
            <a:r>
              <a:rPr lang="en-US" altLang="zh-CN" sz="2800" dirty="0">
                <a:latin typeface="隶书" panose="02010509060101010101" pitchFamily="49" charset="-122"/>
                <a:ea typeface="隶书" panose="02010509060101010101" pitchFamily="49" charset="-122"/>
              </a:rPr>
              <a:t>        3         0            3</a:t>
            </a:r>
          </a:p>
          <a:p>
            <a:pPr marL="109728" indent="0">
              <a:lnSpc>
                <a:spcPct val="80000"/>
              </a:lnSpc>
              <a:buNone/>
            </a:pPr>
            <a:r>
              <a:rPr lang="en-US" altLang="zh-CN" sz="2800" dirty="0">
                <a:latin typeface="隶书" panose="02010509060101010101" pitchFamily="49" charset="-122"/>
                <a:ea typeface="隶书" panose="02010509060101010101" pitchFamily="49" charset="-122"/>
              </a:rPr>
              <a:t>   </a:t>
            </a:r>
            <a:endParaRPr lang="en-US" altLang="zh-CN" sz="2800" dirty="0" smtClean="0">
              <a:latin typeface="隶书" panose="02010509060101010101" pitchFamily="49" charset="-122"/>
              <a:ea typeface="隶书" panose="02010509060101010101" pitchFamily="49" charset="-122"/>
            </a:endParaRPr>
          </a:p>
          <a:p>
            <a:pPr marL="109728" indent="0">
              <a:lnSpc>
                <a:spcPct val="80000"/>
              </a:lnSpc>
              <a:buNone/>
            </a:pPr>
            <a:r>
              <a:rPr lang="en-US" altLang="zh-CN" sz="2800" dirty="0">
                <a:latin typeface="隶书" panose="02010509060101010101" pitchFamily="49" charset="-122"/>
                <a:ea typeface="隶书" panose="02010509060101010101" pitchFamily="49" charset="-122"/>
              </a:rPr>
              <a:t> </a:t>
            </a:r>
            <a:r>
              <a:rPr lang="en-US" altLang="zh-CN" sz="2800" dirty="0" smtClean="0">
                <a:latin typeface="隶书" panose="02010509060101010101" pitchFamily="49" charset="-122"/>
                <a:ea typeface="隶书" panose="02010509060101010101" pitchFamily="49" charset="-122"/>
              </a:rPr>
              <a:t>   </a:t>
            </a:r>
            <a:r>
              <a:rPr lang="zh-CN" altLang="en-US" sz="2800" b="1" dirty="0" smtClean="0">
                <a:latin typeface="楷体_GB2312" pitchFamily="49" charset="-122"/>
                <a:ea typeface="楷体_GB2312" pitchFamily="49" charset="-122"/>
              </a:rPr>
              <a:t>由于</a:t>
            </a:r>
            <a:r>
              <a:rPr lang="zh-CN" altLang="en-US" sz="2800" b="1" dirty="0">
                <a:latin typeface="楷体_GB2312" pitchFamily="49" charset="-122"/>
                <a:ea typeface="楷体_GB2312" pitchFamily="49" charset="-122"/>
              </a:rPr>
              <a:t>上述计算过程与打印输出的过程相反。因此，若将计算过程中得到的八进制数的各位顺序进栈，则按出栈序列打印输出的即为与输入对应的八进制数。</a:t>
            </a:r>
            <a:r>
              <a:rPr lang="zh-CN" altLang="en-US" sz="2800" dirty="0">
                <a:latin typeface="隶书" panose="02010509060101010101" pitchFamily="49" charset="-122"/>
                <a:ea typeface="隶书" panose="02010509060101010101" pitchFamily="49" charset="-122"/>
              </a:rPr>
              <a:t>        </a:t>
            </a:r>
            <a:r>
              <a:rPr lang="zh-CN" altLang="en-US" sz="2800" dirty="0">
                <a:solidFill>
                  <a:srgbClr val="FF0000"/>
                </a:solidFill>
                <a:latin typeface="隶书" panose="02010509060101010101" pitchFamily="49" charset="-122"/>
                <a:ea typeface="隶书" panose="02010509060101010101" pitchFamily="49" charset="-122"/>
              </a:rPr>
              <a:t>  </a:t>
            </a:r>
          </a:p>
        </p:txBody>
      </p:sp>
      <p:sp>
        <p:nvSpPr>
          <p:cNvPr id="3" name="Rectangle 2"/>
          <p:cNvSpPr>
            <a:spLocks noGrp="1" noChangeArrowheads="1"/>
          </p:cNvSpPr>
          <p:nvPr>
            <p:ph type="title"/>
          </p:nvPr>
        </p:nvSpPr>
        <p:spPr>
          <a:xfrm>
            <a:off x="1331640" y="476672"/>
            <a:ext cx="2734072" cy="762000"/>
          </a:xfrm>
        </p:spPr>
        <p:txBody>
          <a:bodyPr/>
          <a:lstStyle/>
          <a:p>
            <a:r>
              <a:rPr lang="zh-CN" altLang="en-US" dirty="0" smtClean="0"/>
              <a:t>数制转换</a:t>
            </a:r>
            <a:endParaRPr lang="zh-CN" altLang="en-US" dirty="0"/>
          </a:p>
        </p:txBody>
      </p:sp>
      <p:sp>
        <p:nvSpPr>
          <p:cNvPr id="4" name="Line 10"/>
          <p:cNvSpPr>
            <a:spLocks noChangeShapeType="1"/>
          </p:cNvSpPr>
          <p:nvPr/>
        </p:nvSpPr>
        <p:spPr bwMode="auto">
          <a:xfrm flipV="1">
            <a:off x="6372200" y="3573016"/>
            <a:ext cx="0" cy="136815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 name="Line 10"/>
          <p:cNvSpPr>
            <a:spLocks noChangeShapeType="1"/>
          </p:cNvSpPr>
          <p:nvPr/>
        </p:nvSpPr>
        <p:spPr bwMode="auto">
          <a:xfrm>
            <a:off x="5724128" y="3573016"/>
            <a:ext cx="0" cy="129614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378162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042">
                                            <p:txEl>
                                              <p:pRg st="10" end="10"/>
                                            </p:txEl>
                                          </p:spTgt>
                                        </p:tgtEl>
                                        <p:attrNameLst>
                                          <p:attrName>style.visibility</p:attrName>
                                        </p:attrNameLst>
                                      </p:cBhvr>
                                      <p:to>
                                        <p:strVal val="visible"/>
                                      </p:to>
                                    </p:set>
                                    <p:animEffect transition="in" filter="wipe(down)">
                                      <p:cBhvr>
                                        <p:cTn id="7" dur="500"/>
                                        <p:tgtEl>
                                          <p:spTgt spid="87042">
                                            <p:txEl>
                                              <p:pRg st="10" end="1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331640" y="476672"/>
            <a:ext cx="2734072" cy="762000"/>
          </a:xfrm>
        </p:spPr>
        <p:txBody>
          <a:bodyPr/>
          <a:lstStyle/>
          <a:p>
            <a:r>
              <a:rPr lang="zh-CN" altLang="en-US" dirty="0" smtClean="0"/>
              <a:t>数制转换</a:t>
            </a:r>
            <a:endParaRPr lang="zh-CN" altLang="en-US" dirty="0"/>
          </a:p>
        </p:txBody>
      </p:sp>
      <p:sp>
        <p:nvSpPr>
          <p:cNvPr id="7" name="Rectangle 3"/>
          <p:cNvSpPr txBox="1">
            <a:spLocks noChangeArrowheads="1"/>
          </p:cNvSpPr>
          <p:nvPr/>
        </p:nvSpPr>
        <p:spPr>
          <a:xfrm>
            <a:off x="18975" y="1772816"/>
            <a:ext cx="8640960" cy="4419600"/>
          </a:xfrm>
          <a:prstGeom prst="rect">
            <a:avLst/>
          </a:prstGeom>
        </p:spPr>
        <p:txBody>
          <a:bodyPr vert="horz">
            <a:normAutofit/>
          </a:bodyPr>
          <a:lstStyle>
            <a:lvl1pPr marL="109728" indent="0" eaLnBrk="1" latinLnBrk="0" hangingPunct="1">
              <a:lnSpc>
                <a:spcPct val="80000"/>
              </a:lnSpc>
              <a:spcBef>
                <a:spcPts val="400"/>
              </a:spcBef>
              <a:spcAft>
                <a:spcPts val="0"/>
              </a:spcAft>
              <a:buClr>
                <a:schemeClr val="accent1"/>
              </a:buClr>
              <a:buSzPct val="68000"/>
              <a:buFont typeface="Wingdings 3"/>
              <a:buNone/>
              <a:defRPr kumimoji="0" sz="2800">
                <a:latin typeface="楷体_GB2312" pitchFamily="49" charset="-122"/>
                <a:ea typeface="楷体_GB2312" pitchFamily="49" charset="-122"/>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extLst/>
          </a:lstStyle>
          <a:p>
            <a:r>
              <a:rPr lang="en-US" altLang="zh-CN" dirty="0"/>
              <a:t> </a:t>
            </a:r>
            <a:r>
              <a:rPr lang="en-US" altLang="zh-CN" dirty="0">
                <a:solidFill>
                  <a:srgbClr val="5485C0"/>
                </a:solidFill>
              </a:rPr>
              <a:t>1</a:t>
            </a:r>
            <a:r>
              <a:rPr lang="zh-CN" altLang="en-US" dirty="0">
                <a:solidFill>
                  <a:srgbClr val="5485C0"/>
                </a:solidFill>
              </a:rPr>
              <a:t>．算法思想如下</a:t>
            </a:r>
            <a:r>
              <a:rPr lang="zh-CN" altLang="en-US" dirty="0" smtClean="0">
                <a:solidFill>
                  <a:srgbClr val="5485C0"/>
                </a:solidFill>
              </a:rPr>
              <a:t>：</a:t>
            </a:r>
            <a:endParaRPr lang="en-US" altLang="zh-CN" dirty="0" smtClean="0">
              <a:solidFill>
                <a:srgbClr val="5485C0"/>
              </a:solidFill>
            </a:endParaRPr>
          </a:p>
          <a:p>
            <a:endParaRPr lang="zh-CN" altLang="en-US" dirty="0">
              <a:solidFill>
                <a:srgbClr val="5485C0"/>
              </a:solidFill>
            </a:endParaRPr>
          </a:p>
          <a:p>
            <a:r>
              <a:rPr lang="zh-CN" altLang="en-US" dirty="0"/>
              <a:t>（</a:t>
            </a:r>
            <a:r>
              <a:rPr lang="en-US" altLang="zh-CN" dirty="0" smtClean="0"/>
              <a:t>1</a:t>
            </a:r>
            <a:r>
              <a:rPr lang="zh-CN" altLang="en-US" dirty="0" smtClean="0"/>
              <a:t>）若</a:t>
            </a:r>
            <a:r>
              <a:rPr lang="en-US" altLang="zh-CN"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&lt;&gt;0</a:t>
            </a:r>
            <a:r>
              <a:rPr lang="zh-CN" altLang="en-US" dirty="0"/>
              <a:t>，则将</a:t>
            </a:r>
            <a:r>
              <a:rPr lang="en-US" altLang="zh-CN" dirty="0">
                <a:latin typeface="Times New Roman" panose="02020603050405020304" pitchFamily="18" charset="0"/>
                <a:cs typeface="Times New Roman" panose="02020603050405020304" pitchFamily="18" charset="0"/>
              </a:rPr>
              <a:t>N % j </a:t>
            </a:r>
            <a:r>
              <a:rPr lang="zh-CN" altLang="en-US" dirty="0"/>
              <a:t>取得的余数压入栈</a:t>
            </a:r>
            <a:r>
              <a:rPr lang="en-US" altLang="zh-CN" dirty="0">
                <a:latin typeface="Times New Roman" panose="02020603050405020304" pitchFamily="18" charset="0"/>
                <a:cs typeface="Times New Roman" panose="02020603050405020304" pitchFamily="18" charset="0"/>
              </a:rPr>
              <a:t>s</a:t>
            </a:r>
            <a:r>
              <a:rPr lang="zh-CN" altLang="en-US" dirty="0"/>
              <a:t>中 ，执行</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en-US" dirty="0"/>
              <a:t>；</a:t>
            </a:r>
          </a:p>
          <a:p>
            <a:r>
              <a:rPr lang="zh-CN" altLang="en-US" dirty="0"/>
              <a:t>     </a:t>
            </a:r>
            <a:r>
              <a:rPr lang="zh-CN" altLang="en-US" dirty="0" smtClean="0"/>
              <a:t>若</a:t>
            </a:r>
            <a:r>
              <a:rPr lang="en-US" altLang="zh-CN" dirty="0">
                <a:latin typeface="Times New Roman" panose="02020603050405020304" pitchFamily="18" charset="0"/>
                <a:cs typeface="Times New Roman" panose="02020603050405020304" pitchFamily="18" charset="0"/>
              </a:rPr>
              <a:t>N=0</a:t>
            </a:r>
            <a:r>
              <a:rPr lang="zh-CN" altLang="en-US" dirty="0"/>
              <a:t>，将栈</a:t>
            </a:r>
            <a:r>
              <a:rPr lang="en-US" altLang="zh-CN" dirty="0">
                <a:latin typeface="Times New Roman" panose="02020603050405020304" pitchFamily="18" charset="0"/>
                <a:cs typeface="Times New Roman" panose="02020603050405020304" pitchFamily="18" charset="0"/>
              </a:rPr>
              <a:t>s</a:t>
            </a:r>
            <a:r>
              <a:rPr lang="zh-CN" altLang="en-US" dirty="0"/>
              <a:t>的内容依次出栈，算法结束。</a:t>
            </a:r>
          </a:p>
          <a:p>
            <a:r>
              <a:rPr lang="zh-CN" altLang="en-US" dirty="0" smtClean="0"/>
              <a:t>（</a:t>
            </a:r>
            <a:r>
              <a:rPr lang="en-US" altLang="zh-CN" dirty="0"/>
              <a:t>2</a:t>
            </a:r>
            <a:r>
              <a:rPr lang="zh-CN" altLang="en-US" dirty="0" smtClean="0"/>
              <a:t>）用</a:t>
            </a:r>
            <a:r>
              <a:rPr lang="en-US" altLang="zh-CN" dirty="0">
                <a:latin typeface="Times New Roman" panose="02020603050405020304" pitchFamily="18" charset="0"/>
                <a:cs typeface="Times New Roman" panose="02020603050405020304" pitchFamily="18" charset="0"/>
              </a:rPr>
              <a:t>N / j </a:t>
            </a:r>
            <a:r>
              <a:rPr lang="zh-CN" altLang="en-US" dirty="0"/>
              <a:t>代替 </a:t>
            </a:r>
            <a:r>
              <a:rPr lang="en-US" altLang="zh-CN" dirty="0" smtClean="0">
                <a:latin typeface="Times New Roman" panose="02020603050405020304" pitchFamily="18" charset="0"/>
                <a:cs typeface="Times New Roman" panose="02020603050405020304" pitchFamily="18" charset="0"/>
              </a:rPr>
              <a:t>N;</a:t>
            </a:r>
          </a:p>
          <a:p>
            <a:endParaRPr lang="en-US" altLang="zh-CN" dirty="0">
              <a:latin typeface="Times New Roman" panose="02020603050405020304" pitchFamily="18" charset="0"/>
              <a:cs typeface="Times New Roman" panose="02020603050405020304" pitchFamily="18" charset="0"/>
            </a:endParaRPr>
          </a:p>
          <a:p>
            <a:r>
              <a:rPr lang="zh-CN" altLang="en-US" dirty="0" smtClean="0"/>
              <a:t>（</a:t>
            </a:r>
            <a:r>
              <a:rPr lang="en-US" altLang="zh-CN" dirty="0"/>
              <a:t>3</a:t>
            </a:r>
            <a:r>
              <a:rPr lang="zh-CN" altLang="en-US" dirty="0" smtClean="0"/>
              <a:t>）当</a:t>
            </a:r>
            <a:r>
              <a:rPr lang="en-US" altLang="zh-CN" dirty="0">
                <a:latin typeface="Times New Roman" panose="02020603050405020304" pitchFamily="18" charset="0"/>
                <a:cs typeface="Times New Roman" panose="02020603050405020304" pitchFamily="18" charset="0"/>
              </a:rPr>
              <a:t>N&gt;0</a:t>
            </a:r>
            <a:r>
              <a:rPr lang="zh-CN" altLang="en-US" dirty="0"/>
              <a:t>，则重复步骤</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en-US" dirty="0"/>
              <a:t>。    </a:t>
            </a:r>
          </a:p>
        </p:txBody>
      </p:sp>
    </p:spTree>
    <p:extLst>
      <p:ext uri="{BB962C8B-B14F-4D97-AF65-F5344CB8AC3E}">
        <p14:creationId xmlns:p14="http://schemas.microsoft.com/office/powerpoint/2010/main" xmlns="" val="2954510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331640" y="476672"/>
            <a:ext cx="2734072" cy="762000"/>
          </a:xfrm>
        </p:spPr>
        <p:txBody>
          <a:bodyPr/>
          <a:lstStyle/>
          <a:p>
            <a:r>
              <a:rPr lang="zh-CN" altLang="en-US" dirty="0" smtClean="0"/>
              <a:t>数制转换</a:t>
            </a:r>
            <a:endParaRPr lang="zh-CN" altLang="en-US" dirty="0"/>
          </a:p>
        </p:txBody>
      </p:sp>
      <p:sp>
        <p:nvSpPr>
          <p:cNvPr id="7" name="Rectangle 3"/>
          <p:cNvSpPr txBox="1">
            <a:spLocks noChangeArrowheads="1"/>
          </p:cNvSpPr>
          <p:nvPr/>
        </p:nvSpPr>
        <p:spPr>
          <a:xfrm>
            <a:off x="107504" y="1556792"/>
            <a:ext cx="8640960" cy="5616624"/>
          </a:xfrm>
          <a:prstGeom prst="rect">
            <a:avLst/>
          </a:prstGeom>
        </p:spPr>
        <p:txBody>
          <a:bodyPr vert="horz">
            <a:noAutofit/>
          </a:bodyPr>
          <a:lstStyle>
            <a:lvl1pPr marL="109728" indent="0" eaLnBrk="1" latinLnBrk="0" hangingPunct="1">
              <a:lnSpc>
                <a:spcPct val="80000"/>
              </a:lnSpc>
              <a:spcBef>
                <a:spcPts val="400"/>
              </a:spcBef>
              <a:spcAft>
                <a:spcPts val="0"/>
              </a:spcAft>
              <a:buClr>
                <a:schemeClr val="accent1"/>
              </a:buClr>
              <a:buSzPct val="68000"/>
              <a:buFont typeface="Wingdings 3"/>
              <a:buNone/>
              <a:defRPr kumimoji="0" sz="2800">
                <a:latin typeface="楷体_GB2312" pitchFamily="49" charset="-122"/>
                <a:ea typeface="楷体_GB2312" pitchFamily="49" charset="-122"/>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extLst/>
          </a:lstStyle>
          <a:p>
            <a:r>
              <a:rPr lang="en-US" altLang="zh-CN" sz="2400" dirty="0"/>
              <a:t> </a:t>
            </a:r>
            <a:r>
              <a:rPr lang="en-US" altLang="zh-CN" sz="2400" dirty="0" smtClean="0">
                <a:solidFill>
                  <a:srgbClr val="5485C0"/>
                </a:solidFill>
              </a:rPr>
              <a:t>2</a:t>
            </a:r>
            <a:r>
              <a:rPr lang="zh-CN" altLang="en-US" sz="2400" dirty="0" smtClean="0">
                <a:solidFill>
                  <a:srgbClr val="5485C0"/>
                </a:solidFill>
              </a:rPr>
              <a:t>．算法的实现：</a:t>
            </a:r>
            <a:endParaRPr lang="zh-CN" altLang="en-US" sz="2400" dirty="0">
              <a:solidFill>
                <a:srgbClr val="5485C0"/>
              </a:solidFill>
            </a:endParaRPr>
          </a:p>
          <a:p>
            <a:pPr>
              <a:lnSpc>
                <a:spcPct val="90000"/>
              </a:lnSpc>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InitStack</a:t>
            </a:r>
            <a:r>
              <a:rPr lang="en-US" altLang="zh-CN" sz="2400" dirty="0" smtClean="0">
                <a:latin typeface="Times New Roman" panose="02020603050405020304" pitchFamily="18" charset="0"/>
              </a:rPr>
              <a:t>(S</a:t>
            </a:r>
            <a:r>
              <a:rPr lang="en-US" altLang="zh-CN" sz="2400" dirty="0">
                <a:latin typeface="Times New Roman" panose="02020603050405020304" pitchFamily="18" charset="0"/>
              </a:rPr>
              <a:t>);</a:t>
            </a:r>
            <a:r>
              <a:rPr lang="zh-CN" altLang="en-US" sz="2400" dirty="0"/>
              <a:t>　 　</a:t>
            </a:r>
            <a:r>
              <a:rPr lang="zh-CN" altLang="en-US" sz="2400" dirty="0" smtClean="0"/>
              <a:t>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构造</a:t>
            </a:r>
            <a:r>
              <a:rPr lang="zh-CN" altLang="en-US" sz="2000" dirty="0">
                <a:latin typeface="Times New Roman" panose="02020603050405020304" pitchFamily="18" charset="0"/>
                <a:cs typeface="Times New Roman" panose="02020603050405020304" pitchFamily="18" charset="0"/>
              </a:rPr>
              <a:t>空栈</a:t>
            </a:r>
          </a:p>
          <a:p>
            <a:pPr>
              <a:lnSpc>
                <a:spcPct val="90000"/>
              </a:lnSpc>
            </a:pPr>
            <a:r>
              <a:rPr lang="zh-CN" altLang="en-US" sz="2400" dirty="0" smtClean="0">
                <a:latin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cin</a:t>
            </a:r>
            <a:r>
              <a:rPr lang="zh-CN" altLang="zh-CN" sz="2400" dirty="0">
                <a:latin typeface="Times New Roman" panose="02020603050405020304" pitchFamily="18" charset="0"/>
                <a:cs typeface="Times New Roman" panose="02020603050405020304" pitchFamily="18" charset="0"/>
              </a:rPr>
              <a:t>&gt;&gt; </a:t>
            </a:r>
            <a:r>
              <a:rPr lang="en-US" altLang="zh-CN" sz="2400"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输入一个整数</a:t>
            </a:r>
            <a:r>
              <a:rPr lang="en-US" altLang="zh-CN" sz="2000" dirty="0">
                <a:latin typeface="Times New Roman" panose="02020603050405020304" pitchFamily="18" charset="0"/>
                <a:cs typeface="Times New Roman" panose="02020603050405020304" pitchFamily="18" charset="0"/>
              </a:rPr>
              <a:t>N </a:t>
            </a:r>
          </a:p>
          <a:p>
            <a:pPr>
              <a:lnSpc>
                <a:spcPct val="90000"/>
              </a:lnSpc>
            </a:pPr>
            <a:r>
              <a:rPr lang="en-US" altLang="zh-CN" sz="2400" dirty="0" smtClean="0">
                <a:latin typeface="Times New Roman" panose="02020603050405020304" pitchFamily="18" charset="0"/>
                <a:cs typeface="Times New Roman" panose="02020603050405020304" pitchFamily="18" charset="0"/>
              </a:rPr>
              <a:t>      while </a:t>
            </a:r>
            <a:r>
              <a:rPr lang="en-US" altLang="zh-CN" sz="2400" dirty="0">
                <a:latin typeface="Times New Roman" panose="02020603050405020304" pitchFamily="18" charset="0"/>
                <a:cs typeface="Times New Roman" panose="02020603050405020304" pitchFamily="18" charset="0"/>
              </a:rPr>
              <a:t>(N) </a:t>
            </a:r>
          </a:p>
          <a:p>
            <a:pPr>
              <a:lnSpc>
                <a:spcPct val="90000"/>
              </a:lnSpc>
            </a:pPr>
            <a:r>
              <a:rPr lang="en-US" altLang="zh-CN" sz="2400" dirty="0" smtClean="0">
                <a:latin typeface="Times New Roman" panose="02020603050405020304" pitchFamily="18" charset="0"/>
                <a:cs typeface="Times New Roman" panose="02020603050405020304" pitchFamily="18" charset="0"/>
              </a:rPr>
              <a:t>       {</a:t>
            </a: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Push </a:t>
            </a:r>
            <a:r>
              <a:rPr lang="en-US" altLang="zh-CN" sz="2400" dirty="0">
                <a:latin typeface="Times New Roman" panose="02020603050405020304" pitchFamily="18" charset="0"/>
                <a:cs typeface="Times New Roman" panose="02020603050405020304" pitchFamily="18" charset="0"/>
              </a:rPr>
              <a:t>(S,N%8); </a:t>
            </a:r>
            <a:r>
              <a:rPr lang="en-US" altLang="zh-CN"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把</a:t>
            </a:r>
            <a:r>
              <a:rPr lang="en-US" altLang="zh-CN" sz="2000"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除</a:t>
            </a:r>
            <a:r>
              <a:rPr lang="en-US" altLang="zh-CN" sz="2000" dirty="0" smtClean="0">
                <a:latin typeface="Times New Roman" panose="02020603050405020304" pitchFamily="18" charset="0"/>
                <a:cs typeface="Times New Roman" panose="02020603050405020304" pitchFamily="18" charset="0"/>
              </a:rPr>
              <a:t>8</a:t>
            </a:r>
            <a:r>
              <a:rPr lang="zh-CN" altLang="en-US" sz="2000" dirty="0" smtClean="0">
                <a:latin typeface="Times New Roman" panose="02020603050405020304" pitchFamily="18" charset="0"/>
                <a:cs typeface="Times New Roman" panose="02020603050405020304" pitchFamily="18" charset="0"/>
              </a:rPr>
              <a:t>所得余数压入栈</a:t>
            </a:r>
            <a:r>
              <a:rPr lang="en-US" altLang="zh-CN" sz="2000" dirty="0" smtClean="0">
                <a:latin typeface="Times New Roman" panose="02020603050405020304" pitchFamily="18" charset="0"/>
                <a:cs typeface="Times New Roman" panose="02020603050405020304" pitchFamily="18" charset="0"/>
              </a:rPr>
              <a:t>S</a:t>
            </a:r>
          </a:p>
          <a:p>
            <a:pPr>
              <a:lnSpc>
                <a:spcPct val="90000"/>
              </a:lnSpc>
            </a:pPr>
            <a:r>
              <a:rPr lang="en-US" altLang="zh-CN" sz="2400" dirty="0" smtClean="0">
                <a:latin typeface="Times New Roman" panose="02020603050405020304" pitchFamily="18" charset="0"/>
                <a:cs typeface="Times New Roman" panose="02020603050405020304" pitchFamily="18" charset="0"/>
              </a:rPr>
              <a:t>	N=N/8;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把</a:t>
            </a:r>
            <a:r>
              <a:rPr lang="en-US" altLang="zh-CN" sz="2000"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除</a:t>
            </a:r>
            <a:r>
              <a:rPr lang="en-US" altLang="zh-CN" sz="2000" dirty="0" smtClean="0">
                <a:latin typeface="Times New Roman" panose="02020603050405020304" pitchFamily="18" charset="0"/>
                <a:cs typeface="Times New Roman" panose="02020603050405020304" pitchFamily="18" charset="0"/>
              </a:rPr>
              <a:t>8</a:t>
            </a:r>
            <a:r>
              <a:rPr lang="zh-CN" altLang="en-US" sz="2000" dirty="0" smtClean="0">
                <a:latin typeface="Times New Roman" panose="02020603050405020304" pitchFamily="18" charset="0"/>
                <a:cs typeface="Times New Roman" panose="02020603050405020304" pitchFamily="18" charset="0"/>
              </a:rPr>
              <a:t>所得商送给</a:t>
            </a:r>
            <a:r>
              <a:rPr lang="en-US" altLang="zh-CN" sz="2000" dirty="0" smtClean="0">
                <a:latin typeface="Times New Roman" panose="02020603050405020304" pitchFamily="18" charset="0"/>
                <a:cs typeface="Times New Roman" panose="02020603050405020304" pitchFamily="18" charset="0"/>
              </a:rPr>
              <a:t>N</a:t>
            </a:r>
          </a:p>
          <a:p>
            <a:pPr>
              <a:lnSpc>
                <a:spcPct val="9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90000"/>
              </a:lnSpc>
            </a:pPr>
            <a:r>
              <a:rPr lang="en-US" altLang="zh-CN" sz="2400" dirty="0" smtClean="0">
                <a:latin typeface="Times New Roman" panose="02020603050405020304" pitchFamily="18" charset="0"/>
                <a:cs typeface="Times New Roman" panose="02020603050405020304" pitchFamily="18" charset="0"/>
              </a:rPr>
              <a:t>      while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StackEmpty</a:t>
            </a:r>
            <a:r>
              <a:rPr lang="en-US" altLang="zh-CN" sz="2400" dirty="0">
                <a:latin typeface="Times New Roman" panose="02020603050405020304" pitchFamily="18" charset="0"/>
                <a:cs typeface="Times New Roman" panose="02020603050405020304" pitchFamily="18" charset="0"/>
              </a:rPr>
              <a:t>(s)) </a:t>
            </a:r>
            <a:r>
              <a:rPr lang="en-US" altLang="zh-CN"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当栈</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不空时</a:t>
            </a:r>
          </a:p>
          <a:p>
            <a:pPr>
              <a:lnSpc>
                <a:spcPct val="9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Pop(</a:t>
            </a:r>
            <a:r>
              <a:rPr lang="en-US" altLang="zh-CN" sz="2400" dirty="0" err="1" smtClean="0">
                <a:latin typeface="Times New Roman" panose="02020603050405020304" pitchFamily="18" charset="0"/>
                <a:cs typeface="Times New Roman" panose="02020603050405020304" pitchFamily="18" charset="0"/>
              </a:rPr>
              <a:t>S,e</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从</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中弹出栈顶元素送入</a:t>
            </a:r>
            <a:r>
              <a:rPr lang="en-US" altLang="zh-CN" sz="2000" dirty="0">
                <a:latin typeface="Times New Roman" panose="02020603050405020304" pitchFamily="18" charset="0"/>
                <a:cs typeface="Times New Roman" panose="02020603050405020304" pitchFamily="18" charset="0"/>
              </a:rPr>
              <a:t>e</a:t>
            </a: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&lt;&lt;e;</a:t>
            </a:r>
          </a:p>
          <a:p>
            <a:pPr>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21572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331640" y="476672"/>
            <a:ext cx="2734072" cy="762000"/>
          </a:xfrm>
        </p:spPr>
        <p:txBody>
          <a:bodyPr>
            <a:normAutofit fontScale="90000"/>
          </a:bodyPr>
          <a:lstStyle/>
          <a:p>
            <a:r>
              <a:rPr lang="zh-CN" altLang="en-US" dirty="0" smtClean="0"/>
              <a:t>表达式求值</a:t>
            </a:r>
            <a:endParaRPr lang="zh-CN" altLang="en-US" dirty="0"/>
          </a:p>
        </p:txBody>
      </p:sp>
      <p:sp>
        <p:nvSpPr>
          <p:cNvPr id="2" name="矩形 1"/>
          <p:cNvSpPr/>
          <p:nvPr/>
        </p:nvSpPr>
        <p:spPr>
          <a:xfrm>
            <a:off x="251520" y="1621244"/>
            <a:ext cx="8640960" cy="4832092"/>
          </a:xfrm>
          <a:prstGeom prst="rect">
            <a:avLst/>
          </a:prstGeom>
        </p:spPr>
        <p:txBody>
          <a:bodyPr wrap="square">
            <a:spAutoFit/>
          </a:bodyPr>
          <a:lstStyle/>
          <a:p>
            <a:pPr marL="0" indent="0">
              <a:lnSpc>
                <a:spcPct val="110000"/>
              </a:lnSpc>
              <a:buFont typeface="Wingdings" panose="05000000000000000000" pitchFamily="2" charset="2"/>
              <a:buNone/>
            </a:pPr>
            <a:r>
              <a:rPr lang="zh-CN" altLang="en-US" sz="2800" dirty="0" smtClean="0"/>
              <a:t>       表达式</a:t>
            </a:r>
            <a:r>
              <a:rPr lang="zh-CN" altLang="en-US" sz="2800" dirty="0"/>
              <a:t>是由运算对象、运算符、括号等组成的有意义式子。</a:t>
            </a:r>
            <a:endParaRPr lang="zh-CN" altLang="en-US" sz="2800" dirty="0">
              <a:latin typeface="宋体" panose="02010600030101010101" pitchFamily="2" charset="-122"/>
            </a:endParaRPr>
          </a:p>
          <a:p>
            <a:pPr marL="0" indent="0" algn="just">
              <a:lnSpc>
                <a:spcPct val="110000"/>
              </a:lnSpc>
              <a:buFont typeface="Wingdings" panose="05000000000000000000" pitchFamily="2" charset="2"/>
              <a:buNone/>
            </a:pPr>
            <a:r>
              <a:rPr lang="en-US" altLang="zh-CN" sz="2800" dirty="0">
                <a:solidFill>
                  <a:srgbClr val="5485C0"/>
                </a:solidFill>
                <a:latin typeface="宋体" panose="02010600030101010101" pitchFamily="2" charset="-122"/>
              </a:rPr>
              <a:t>1</a:t>
            </a:r>
            <a:r>
              <a:rPr lang="zh-CN" altLang="en-US" sz="2800" dirty="0">
                <a:solidFill>
                  <a:srgbClr val="5485C0"/>
                </a:solidFill>
              </a:rPr>
              <a:t>．中缀表达式（</a:t>
            </a:r>
            <a:r>
              <a:rPr lang="en-US" altLang="zh-CN" sz="2800" dirty="0">
                <a:solidFill>
                  <a:srgbClr val="5485C0"/>
                </a:solidFill>
                <a:latin typeface="宋体" panose="02010600030101010101" pitchFamily="2" charset="-122"/>
              </a:rPr>
              <a:t>Infix Notation</a:t>
            </a:r>
            <a:r>
              <a:rPr lang="zh-CN" altLang="en-US" sz="2800" dirty="0">
                <a:solidFill>
                  <a:srgbClr val="5485C0"/>
                </a:solidFill>
              </a:rPr>
              <a:t>）</a:t>
            </a:r>
            <a:endParaRPr lang="zh-CN" altLang="en-US" sz="2800" dirty="0">
              <a:solidFill>
                <a:srgbClr val="5485C0"/>
              </a:solidFill>
              <a:latin typeface="宋体" panose="02010600030101010101" pitchFamily="2" charset="-122"/>
            </a:endParaRPr>
          </a:p>
          <a:p>
            <a:pPr marL="0" indent="0" algn="just">
              <a:lnSpc>
                <a:spcPct val="110000"/>
              </a:lnSpc>
              <a:buFont typeface="Wingdings" panose="05000000000000000000" pitchFamily="2" charset="2"/>
              <a:buNone/>
            </a:pPr>
            <a:r>
              <a:rPr lang="zh-CN" altLang="en-US" sz="2800" dirty="0"/>
              <a:t>        一般我们所用表达式是将运算符号放在两运算对象的中间</a:t>
            </a:r>
            <a:r>
              <a:rPr lang="zh-CN" altLang="en-US" sz="2800" dirty="0" smtClean="0"/>
              <a:t>，例如</a:t>
            </a:r>
            <a:r>
              <a:rPr lang="zh-CN" altLang="en-US" sz="2800" dirty="0"/>
              <a:t>：</a:t>
            </a:r>
            <a:r>
              <a:rPr lang="en-US" altLang="zh-CN" sz="2800" dirty="0" err="1" smtClean="0">
                <a:latin typeface="宋体" panose="02010600030101010101" pitchFamily="2" charset="-122"/>
              </a:rPr>
              <a:t>a+b</a:t>
            </a:r>
            <a:r>
              <a:rPr lang="zh-CN" altLang="en-US" sz="2800" dirty="0" smtClean="0">
                <a:latin typeface="宋体" panose="02010600030101010101" pitchFamily="2" charset="-122"/>
              </a:rPr>
              <a:t>。</a:t>
            </a:r>
            <a:endParaRPr lang="zh-CN" altLang="en-US" sz="2800" dirty="0"/>
          </a:p>
          <a:p>
            <a:pPr marL="0" indent="0" algn="just">
              <a:lnSpc>
                <a:spcPct val="110000"/>
              </a:lnSpc>
              <a:buFont typeface="Wingdings" panose="05000000000000000000" pitchFamily="2" charset="2"/>
              <a:buNone/>
            </a:pPr>
            <a:r>
              <a:rPr lang="en-US" altLang="zh-CN" sz="2800" dirty="0">
                <a:solidFill>
                  <a:srgbClr val="5485C0"/>
                </a:solidFill>
                <a:latin typeface="宋体" panose="02010600030101010101" pitchFamily="2" charset="-122"/>
              </a:rPr>
              <a:t>2</a:t>
            </a:r>
            <a:r>
              <a:rPr lang="zh-CN" altLang="en-US" sz="2800" dirty="0">
                <a:solidFill>
                  <a:srgbClr val="5485C0"/>
                </a:solidFill>
              </a:rPr>
              <a:t>．后缀表达式（</a:t>
            </a:r>
            <a:r>
              <a:rPr lang="en-US" altLang="zh-CN" sz="2800" dirty="0">
                <a:solidFill>
                  <a:srgbClr val="5485C0"/>
                </a:solidFill>
                <a:latin typeface="宋体" panose="02010600030101010101" pitchFamily="2" charset="-122"/>
              </a:rPr>
              <a:t>Postfix Notation</a:t>
            </a:r>
            <a:r>
              <a:rPr lang="zh-CN" altLang="en-US" sz="2800" dirty="0">
                <a:solidFill>
                  <a:srgbClr val="5485C0"/>
                </a:solidFill>
              </a:rPr>
              <a:t>）</a:t>
            </a:r>
            <a:endParaRPr lang="zh-CN" altLang="en-US" sz="2800" dirty="0">
              <a:solidFill>
                <a:srgbClr val="5485C0"/>
              </a:solidFill>
              <a:latin typeface="宋体" panose="02010600030101010101" pitchFamily="2" charset="-122"/>
            </a:endParaRPr>
          </a:p>
          <a:p>
            <a:pPr marL="0" indent="0">
              <a:lnSpc>
                <a:spcPct val="110000"/>
              </a:lnSpc>
              <a:buFont typeface="Wingdings" panose="05000000000000000000" pitchFamily="2" charset="2"/>
              <a:buNone/>
            </a:pPr>
            <a:r>
              <a:rPr lang="zh-CN" altLang="en-US" sz="2800" dirty="0">
                <a:latin typeface="宋体" panose="02010600030101010101" pitchFamily="2" charset="-122"/>
              </a:rPr>
              <a:t>    </a:t>
            </a:r>
            <a:r>
              <a:rPr lang="zh-CN" altLang="en-US" sz="2800" dirty="0" smtClean="0">
                <a:latin typeface="宋体" panose="02010600030101010101" pitchFamily="2" charset="-122"/>
              </a:rPr>
              <a:t>规定</a:t>
            </a:r>
            <a:r>
              <a:rPr lang="zh-CN" altLang="en-US" sz="2800" dirty="0">
                <a:latin typeface="宋体" panose="02010600030101010101" pitchFamily="2" charset="-122"/>
              </a:rPr>
              <a:t>把运算符放在两个运算对象（操作数）的后面</a:t>
            </a:r>
            <a:r>
              <a:rPr lang="zh-CN" altLang="en-US" sz="2800" dirty="0" smtClean="0">
                <a:latin typeface="宋体" panose="02010600030101010101" pitchFamily="2" charset="-122"/>
              </a:rPr>
              <a:t>。在后缀表达式中，不存在运算符的优先级问题，也不存在任何括号，计算</a:t>
            </a:r>
            <a:r>
              <a:rPr lang="zh-CN" altLang="en-US" sz="2800" dirty="0">
                <a:latin typeface="宋体" panose="02010600030101010101" pitchFamily="2" charset="-122"/>
              </a:rPr>
              <a:t>的顺序完全按照运算符出现的先后次次序进行。 </a:t>
            </a:r>
          </a:p>
        </p:txBody>
      </p:sp>
    </p:spTree>
    <p:extLst>
      <p:ext uri="{BB962C8B-B14F-4D97-AF65-F5344CB8AC3E}">
        <p14:creationId xmlns:p14="http://schemas.microsoft.com/office/powerpoint/2010/main" xmlns="" val="205955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331640" y="476672"/>
            <a:ext cx="2734072" cy="762000"/>
          </a:xfrm>
        </p:spPr>
        <p:txBody>
          <a:bodyPr>
            <a:normAutofit fontScale="90000"/>
          </a:bodyPr>
          <a:lstStyle/>
          <a:p>
            <a:r>
              <a:rPr lang="zh-CN" altLang="en-US" dirty="0" smtClean="0"/>
              <a:t>表达式求值</a:t>
            </a:r>
            <a:endParaRPr lang="zh-CN" altLang="en-US" dirty="0"/>
          </a:p>
        </p:txBody>
      </p:sp>
      <p:sp>
        <p:nvSpPr>
          <p:cNvPr id="2" name="矩形 1"/>
          <p:cNvSpPr/>
          <p:nvPr/>
        </p:nvSpPr>
        <p:spPr>
          <a:xfrm>
            <a:off x="179512" y="1556792"/>
            <a:ext cx="8640960" cy="4832092"/>
          </a:xfrm>
          <a:prstGeom prst="rect">
            <a:avLst/>
          </a:prstGeom>
        </p:spPr>
        <p:txBody>
          <a:bodyPr wrap="square">
            <a:spAutoFit/>
          </a:bodyPr>
          <a:lstStyle/>
          <a:p>
            <a:pPr marL="0" indent="0" algn="just">
              <a:lnSpc>
                <a:spcPct val="110000"/>
              </a:lnSpc>
              <a:buFont typeface="Wingdings" panose="05000000000000000000" pitchFamily="2" charset="2"/>
              <a:buNone/>
            </a:pPr>
            <a:r>
              <a:rPr lang="zh-CN" altLang="en-US" sz="2800" dirty="0" smtClean="0">
                <a:solidFill>
                  <a:srgbClr val="5485C0"/>
                </a:solidFill>
              </a:rPr>
              <a:t>中缀</a:t>
            </a:r>
            <a:r>
              <a:rPr lang="zh-CN" altLang="en-US" sz="2800" dirty="0">
                <a:solidFill>
                  <a:srgbClr val="5485C0"/>
                </a:solidFill>
              </a:rPr>
              <a:t>表达式转换为后缀表达式</a:t>
            </a:r>
            <a:endParaRPr lang="zh-CN" altLang="en-US" sz="2800" dirty="0">
              <a:solidFill>
                <a:srgbClr val="5485C0"/>
              </a:solidFill>
              <a:latin typeface="宋体" panose="02010600030101010101" pitchFamily="2" charset="-122"/>
            </a:endParaRPr>
          </a:p>
          <a:p>
            <a:pPr algn="just">
              <a:lnSpc>
                <a:spcPct val="110000"/>
              </a:lnSpc>
            </a:pPr>
            <a:r>
              <a:rPr lang="zh-CN" altLang="en-US" sz="2800" dirty="0"/>
              <a:t>        其转换方法采用运算符优先算法。转换过程需</a:t>
            </a:r>
            <a:r>
              <a:rPr lang="zh-CN" altLang="en-US" sz="2800" dirty="0" smtClean="0"/>
              <a:t>要一</a:t>
            </a:r>
            <a:r>
              <a:rPr lang="zh-CN" altLang="en-US" sz="2800" dirty="0"/>
              <a:t>个运算符号栈和一个后缀表达式输</a:t>
            </a:r>
            <a:r>
              <a:rPr lang="zh-CN" altLang="en-US" sz="2800" dirty="0" smtClean="0"/>
              <a:t>出</a:t>
            </a:r>
            <a:r>
              <a:rPr lang="zh-CN" altLang="en-US" sz="2800" dirty="0" smtClean="0"/>
              <a:t>存</a:t>
            </a:r>
            <a:r>
              <a:rPr lang="zh-CN" altLang="en-US" sz="2800" dirty="0" smtClean="0"/>
              <a:t>放数组</a:t>
            </a:r>
            <a:r>
              <a:rPr lang="zh-CN" altLang="en-US" sz="2800" dirty="0" smtClean="0"/>
              <a:t>。</a:t>
            </a:r>
            <a:endParaRPr lang="en-US" altLang="zh-CN" sz="2800" dirty="0" smtClean="0"/>
          </a:p>
          <a:p>
            <a:pPr algn="just">
              <a:lnSpc>
                <a:spcPct val="110000"/>
              </a:lnSpc>
            </a:pPr>
            <a:r>
              <a:rPr lang="zh-CN" altLang="en-US" sz="2800" dirty="0" smtClean="0"/>
              <a:t>（</a:t>
            </a:r>
            <a:r>
              <a:rPr lang="en-US" altLang="zh-CN" sz="2800" dirty="0" smtClean="0">
                <a:latin typeface="宋体" panose="02010600030101010101" pitchFamily="2" charset="-122"/>
              </a:rPr>
              <a:t>1</a:t>
            </a:r>
            <a:r>
              <a:rPr lang="zh-CN" altLang="en-US" sz="2800" dirty="0">
                <a:latin typeface="宋体" panose="02010600030101010101" pitchFamily="2" charset="-122"/>
              </a:rPr>
              <a:t>）读入操作数，直接送输</a:t>
            </a:r>
            <a:r>
              <a:rPr lang="zh-CN" altLang="en-US" sz="2800" dirty="0" smtClean="0">
                <a:latin typeface="宋体" panose="02010600030101010101" pitchFamily="2" charset="-122"/>
              </a:rPr>
              <a:t>出存放数组。</a:t>
            </a:r>
            <a:endParaRPr lang="zh-CN" altLang="en-US" sz="2800" dirty="0">
              <a:latin typeface="宋体" panose="02010600030101010101" pitchFamily="2" charset="-122"/>
            </a:endParaRPr>
          </a:p>
          <a:p>
            <a:pPr algn="just">
              <a:lnSpc>
                <a:spcPct val="110000"/>
              </a:lnSpc>
            </a:pP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）读入运算符，压入运算符号栈。</a:t>
            </a:r>
          </a:p>
          <a:p>
            <a:pPr algn="just">
              <a:lnSpc>
                <a:spcPct val="110000"/>
              </a:lnSpc>
            </a:pPr>
            <a:r>
              <a:rPr lang="en-US" altLang="zh-CN" sz="2800" dirty="0">
                <a:latin typeface="宋体" panose="02010600030101010101" pitchFamily="2" charset="-122"/>
              </a:rPr>
              <a:t>(a) </a:t>
            </a:r>
            <a:r>
              <a:rPr lang="zh-CN" altLang="en-US" sz="2800" dirty="0">
                <a:latin typeface="宋体" panose="02010600030101010101" pitchFamily="2" charset="-122"/>
              </a:rPr>
              <a:t>若后进的运算符优先级高于先进的，则继续进栈；</a:t>
            </a:r>
          </a:p>
          <a:p>
            <a:pPr algn="just">
              <a:lnSpc>
                <a:spcPct val="110000"/>
              </a:lnSpc>
            </a:pPr>
            <a:r>
              <a:rPr lang="en-US" altLang="zh-CN" sz="2800" dirty="0">
                <a:latin typeface="宋体" panose="02010600030101010101" pitchFamily="2" charset="-122"/>
              </a:rPr>
              <a:t>(b) </a:t>
            </a:r>
            <a:r>
              <a:rPr lang="zh-CN" altLang="en-US" sz="2800" dirty="0">
                <a:latin typeface="宋体" panose="02010600030101010101" pitchFamily="2" charset="-122"/>
              </a:rPr>
              <a:t>若后进的运算符优先级不高于先进的，则将运算符号栈内高于或等于后进运算符级别的运算符依次弹出</a:t>
            </a:r>
            <a:r>
              <a:rPr lang="zh-CN" altLang="en-US" sz="2800" dirty="0" smtClean="0">
                <a:latin typeface="宋体" panose="02010600030101010101" pitchFamily="2" charset="-122"/>
              </a:rPr>
              <a:t>后存入输出存放数组。</a:t>
            </a:r>
            <a:endParaRPr lang="zh-CN" altLang="en-US" sz="2800" dirty="0">
              <a:latin typeface="宋体" panose="02010600030101010101" pitchFamily="2" charset="-122"/>
            </a:endParaRPr>
          </a:p>
          <a:p>
            <a:pPr marL="0" indent="0" algn="just">
              <a:lnSpc>
                <a:spcPct val="110000"/>
              </a:lnSpc>
              <a:buFont typeface="Wingdings" panose="05000000000000000000" pitchFamily="2" charset="2"/>
              <a:buNone/>
            </a:pPr>
            <a:endParaRPr lang="zh-CN" altLang="en-US" sz="2800" dirty="0">
              <a:latin typeface="宋体" panose="02010600030101010101" pitchFamily="2" charset="-122"/>
            </a:endParaRPr>
          </a:p>
        </p:txBody>
      </p:sp>
    </p:spTree>
    <p:extLst>
      <p:ext uri="{BB962C8B-B14F-4D97-AF65-F5344CB8AC3E}">
        <p14:creationId xmlns:p14="http://schemas.microsoft.com/office/powerpoint/2010/main" xmlns="" val="34264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down)">
                                      <p:cBhvr>
                                        <p:cTn id="20" dur="500"/>
                                        <p:tgtEl>
                                          <p:spTgt spid="2">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331640" y="476672"/>
            <a:ext cx="2734072" cy="762000"/>
          </a:xfrm>
        </p:spPr>
        <p:txBody>
          <a:bodyPr>
            <a:normAutofit fontScale="90000"/>
          </a:bodyPr>
          <a:lstStyle/>
          <a:p>
            <a:r>
              <a:rPr lang="zh-CN" altLang="en-US" dirty="0" smtClean="0"/>
              <a:t>表达式求值</a:t>
            </a:r>
            <a:endParaRPr lang="zh-CN" altLang="en-US" dirty="0"/>
          </a:p>
        </p:txBody>
      </p:sp>
      <p:sp>
        <p:nvSpPr>
          <p:cNvPr id="2" name="矩形 1"/>
          <p:cNvSpPr/>
          <p:nvPr/>
        </p:nvSpPr>
        <p:spPr>
          <a:xfrm>
            <a:off x="179512" y="1772816"/>
            <a:ext cx="8640960" cy="4358116"/>
          </a:xfrm>
          <a:prstGeom prst="rect">
            <a:avLst/>
          </a:prstGeom>
        </p:spPr>
        <p:txBody>
          <a:bodyPr wrap="square">
            <a:spAutoFit/>
          </a:bodyPr>
          <a:lstStyle/>
          <a:p>
            <a:pPr marL="0" indent="0" algn="just">
              <a:lnSpc>
                <a:spcPct val="110000"/>
              </a:lnSpc>
              <a:buFont typeface="Wingdings" panose="05000000000000000000" pitchFamily="2" charset="2"/>
              <a:buNone/>
            </a:pPr>
            <a:r>
              <a:rPr lang="zh-CN" altLang="en-US" sz="2800" dirty="0" smtClean="0">
                <a:solidFill>
                  <a:srgbClr val="5485C0"/>
                </a:solidFill>
              </a:rPr>
              <a:t>中缀</a:t>
            </a:r>
            <a:r>
              <a:rPr lang="zh-CN" altLang="en-US" sz="2800" dirty="0">
                <a:solidFill>
                  <a:srgbClr val="5485C0"/>
                </a:solidFill>
              </a:rPr>
              <a:t>表达式转换为后缀表达式</a:t>
            </a:r>
            <a:endParaRPr lang="zh-CN" altLang="en-US" sz="2800" dirty="0">
              <a:solidFill>
                <a:srgbClr val="5485C0"/>
              </a:solidFill>
              <a:latin typeface="宋体" panose="02010600030101010101" pitchFamily="2" charset="-122"/>
            </a:endParaRPr>
          </a:p>
          <a:p>
            <a:pPr algn="just">
              <a:lnSpc>
                <a:spcPct val="110000"/>
              </a:lnSpc>
            </a:pPr>
            <a:r>
              <a:rPr lang="zh-CN" altLang="en-US" sz="2800" dirty="0">
                <a:latin typeface="宋体" panose="02010600030101010101" pitchFamily="2" charset="-122"/>
              </a:rPr>
              <a:t>（</a:t>
            </a:r>
            <a:r>
              <a:rPr lang="en-US" altLang="zh-CN" sz="2800" dirty="0">
                <a:latin typeface="宋体" panose="02010600030101010101" pitchFamily="2" charset="-122"/>
              </a:rPr>
              <a:t>3</a:t>
            </a:r>
            <a:r>
              <a:rPr lang="zh-CN" altLang="en-US" sz="2800" dirty="0">
                <a:latin typeface="宋体" panose="02010600030101010101" pitchFamily="2" charset="-122"/>
              </a:rPr>
              <a:t>）括号处理：</a:t>
            </a:r>
          </a:p>
          <a:p>
            <a:pPr algn="just">
              <a:lnSpc>
                <a:spcPct val="110000"/>
              </a:lnSpc>
            </a:pPr>
            <a:r>
              <a:rPr lang="en-US" altLang="zh-CN" sz="2800" dirty="0">
                <a:latin typeface="宋体" panose="02010600030101010101" pitchFamily="2" charset="-122"/>
              </a:rPr>
              <a:t>(a) </a:t>
            </a:r>
            <a:r>
              <a:rPr lang="zh-CN" altLang="en-US" sz="2800" dirty="0">
                <a:latin typeface="宋体" panose="02010600030101010101" pitchFamily="2" charset="-122"/>
              </a:rPr>
              <a:t>遇到开括号“（”，进运算符号栈；</a:t>
            </a:r>
          </a:p>
          <a:p>
            <a:pPr algn="just">
              <a:lnSpc>
                <a:spcPct val="110000"/>
              </a:lnSpc>
            </a:pPr>
            <a:r>
              <a:rPr lang="en-US" altLang="zh-CN" sz="2800" dirty="0">
                <a:latin typeface="宋体" panose="02010600030101010101" pitchFamily="2" charset="-122"/>
              </a:rPr>
              <a:t>(b</a:t>
            </a:r>
            <a:r>
              <a:rPr lang="en-US" altLang="zh-CN" sz="2800" dirty="0" smtClean="0">
                <a:latin typeface="宋体" panose="02010600030101010101" pitchFamily="2" charset="-122"/>
              </a:rPr>
              <a:t>) </a:t>
            </a:r>
            <a:r>
              <a:rPr lang="zh-CN" altLang="en-US" sz="2800" dirty="0" smtClean="0">
                <a:latin typeface="宋体" panose="02010600030101010101" pitchFamily="2" charset="-122"/>
              </a:rPr>
              <a:t>遇到</a:t>
            </a:r>
            <a:r>
              <a:rPr lang="zh-CN" altLang="en-US" sz="2800" dirty="0">
                <a:latin typeface="宋体" panose="02010600030101010101" pitchFamily="2" charset="-122"/>
              </a:rPr>
              <a:t>闭括号“）”，则把最靠近的开括号“（”，以及其后进栈的运算符依次弹出</a:t>
            </a:r>
            <a:r>
              <a:rPr lang="zh-CN" altLang="en-US" sz="2800" dirty="0" smtClean="0">
                <a:latin typeface="宋体" panose="02010600030101010101" pitchFamily="2" charset="-122"/>
              </a:rPr>
              <a:t>到输出存放数组，</a:t>
            </a:r>
            <a:r>
              <a:rPr lang="zh-CN" altLang="en-US" sz="2800" dirty="0">
                <a:latin typeface="宋体" panose="02010600030101010101" pitchFamily="2" charset="-122"/>
              </a:rPr>
              <a:t>而括号不压入符号栈。</a:t>
            </a:r>
          </a:p>
          <a:p>
            <a:pPr algn="just">
              <a:lnSpc>
                <a:spcPct val="110000"/>
              </a:lnSpc>
            </a:pPr>
            <a:r>
              <a:rPr lang="zh-CN" altLang="en-US" sz="2800" dirty="0">
                <a:latin typeface="宋体" panose="02010600030101010101" pitchFamily="2" charset="-122"/>
              </a:rPr>
              <a:t>（</a:t>
            </a:r>
            <a:r>
              <a:rPr lang="en-US" altLang="zh-CN" sz="2800" dirty="0">
                <a:latin typeface="宋体" panose="02010600030101010101" pitchFamily="2" charset="-122"/>
              </a:rPr>
              <a:t>4</a:t>
            </a:r>
            <a:r>
              <a:rPr lang="zh-CN" altLang="en-US" sz="2800" dirty="0">
                <a:latin typeface="宋体" panose="02010600030101010101" pitchFamily="2" charset="-122"/>
              </a:rPr>
              <a:t>）遇到结束符“</a:t>
            </a:r>
            <a:r>
              <a:rPr lang="en-US" altLang="zh-CN" sz="2800" dirty="0">
                <a:latin typeface="宋体" panose="02010600030101010101" pitchFamily="2" charset="-122"/>
              </a:rPr>
              <a:t>#”</a:t>
            </a:r>
            <a:r>
              <a:rPr lang="zh-CN" altLang="en-US" sz="2800" dirty="0">
                <a:latin typeface="宋体" panose="02010600030101010101" pitchFamily="2" charset="-122"/>
              </a:rPr>
              <a:t>，则把运算符号栈内的所有运算符号依次弹出，并压入输</a:t>
            </a:r>
            <a:r>
              <a:rPr lang="zh-CN" altLang="en-US" sz="2800" dirty="0" smtClean="0">
                <a:latin typeface="宋体" panose="02010600030101010101" pitchFamily="2" charset="-122"/>
              </a:rPr>
              <a:t>出存放数组。</a:t>
            </a:r>
            <a:endParaRPr lang="zh-CN" altLang="en-US" sz="2800" dirty="0">
              <a:latin typeface="宋体" panose="02010600030101010101" pitchFamily="2" charset="-122"/>
            </a:endParaRPr>
          </a:p>
          <a:p>
            <a:pPr marL="0" indent="0" algn="just">
              <a:lnSpc>
                <a:spcPct val="110000"/>
              </a:lnSpc>
              <a:buFont typeface="Wingdings" panose="05000000000000000000" pitchFamily="2" charset="2"/>
              <a:buNone/>
            </a:pPr>
            <a:endParaRPr lang="zh-CN" altLang="en-US" sz="2800" dirty="0">
              <a:latin typeface="宋体" panose="02010600030101010101" pitchFamily="2" charset="-122"/>
            </a:endParaRPr>
          </a:p>
        </p:txBody>
      </p:sp>
    </p:spTree>
    <p:extLst>
      <p:ext uri="{BB962C8B-B14F-4D97-AF65-F5344CB8AC3E}">
        <p14:creationId xmlns:p14="http://schemas.microsoft.com/office/powerpoint/2010/main" xmlns="" val="20622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4294967295"/>
          </p:nvPr>
        </p:nvSpPr>
        <p:spPr>
          <a:xfrm>
            <a:off x="601137" y="188640"/>
            <a:ext cx="8534400" cy="457200"/>
          </a:xfrm>
        </p:spPr>
        <p:txBody>
          <a:bodyPr>
            <a:noAutofit/>
          </a:bodyPr>
          <a:lstStyle/>
          <a:p>
            <a:pPr marL="0" indent="0" algn="just">
              <a:lnSpc>
                <a:spcPct val="110000"/>
              </a:lnSpc>
              <a:buFont typeface="Wingdings" panose="05000000000000000000" pitchFamily="2" charset="2"/>
              <a:buNone/>
            </a:pPr>
            <a:r>
              <a:rPr lang="zh-CN" altLang="en-US" sz="2800" b="1" dirty="0" smtClean="0">
                <a:latin typeface="宋体" panose="02010600030101010101" pitchFamily="2" charset="-122"/>
              </a:rPr>
              <a:t>例如： </a:t>
            </a:r>
            <a:r>
              <a:rPr lang="en-US" altLang="zh-CN" sz="2800" b="1" dirty="0" smtClean="0">
                <a:latin typeface="宋体" panose="02010600030101010101" pitchFamily="2" charset="-122"/>
              </a:rPr>
              <a:t>3 </a:t>
            </a:r>
            <a:r>
              <a:rPr lang="en-US" altLang="zh-CN" sz="2800" b="1" dirty="0">
                <a:latin typeface="宋体" panose="02010600030101010101" pitchFamily="2" charset="-122"/>
              </a:rPr>
              <a:t>+ 4 /</a:t>
            </a:r>
            <a:r>
              <a:rPr lang="zh-CN" altLang="en-US" sz="2800" b="1" dirty="0"/>
              <a:t>（</a:t>
            </a:r>
            <a:r>
              <a:rPr lang="en-US" altLang="zh-CN" sz="2800" b="1" dirty="0">
                <a:latin typeface="宋体" panose="02010600030101010101" pitchFamily="2" charset="-122"/>
              </a:rPr>
              <a:t>25</a:t>
            </a:r>
            <a:r>
              <a:rPr lang="en-US" altLang="zh-CN" sz="2800" b="1" dirty="0"/>
              <a:t>–</a:t>
            </a:r>
            <a:r>
              <a:rPr lang="zh-CN" altLang="en-US" sz="2800" b="1" dirty="0">
                <a:latin typeface="宋体" panose="02010600030101010101" pitchFamily="2" charset="-122"/>
              </a:rPr>
              <a:t>（</a:t>
            </a:r>
            <a:r>
              <a:rPr lang="en-US" altLang="zh-CN" sz="2800" b="1" dirty="0">
                <a:latin typeface="宋体" panose="02010600030101010101" pitchFamily="2" charset="-122"/>
              </a:rPr>
              <a:t>6 + 15</a:t>
            </a:r>
            <a:r>
              <a:rPr lang="zh-CN" altLang="en-US" sz="2800" b="1" dirty="0">
                <a:latin typeface="宋体" panose="02010600030101010101" pitchFamily="2" charset="-122"/>
              </a:rPr>
              <a:t>））* </a:t>
            </a:r>
            <a:r>
              <a:rPr lang="en-US" altLang="zh-CN" sz="2800" b="1" dirty="0">
                <a:latin typeface="宋体" panose="02010600030101010101" pitchFamily="2" charset="-122"/>
              </a:rPr>
              <a:t>8</a:t>
            </a:r>
          </a:p>
          <a:p>
            <a:pPr marL="0" indent="0" algn="just">
              <a:lnSpc>
                <a:spcPct val="110000"/>
              </a:lnSpc>
              <a:buFont typeface="Wingdings" panose="05000000000000000000" pitchFamily="2" charset="2"/>
              <a:buNone/>
            </a:pPr>
            <a:r>
              <a:rPr lang="en-US" altLang="zh-CN" sz="2800" b="1" dirty="0">
                <a:latin typeface="宋体" panose="02010600030101010101" pitchFamily="2" charset="-122"/>
              </a:rPr>
              <a:t>   </a:t>
            </a:r>
          </a:p>
        </p:txBody>
      </p:sp>
      <p:graphicFrame>
        <p:nvGraphicFramePr>
          <p:cNvPr id="94353" name="Group 145"/>
          <p:cNvGraphicFramePr>
            <a:graphicFrameLocks noGrp="1"/>
          </p:cNvGraphicFramePr>
          <p:nvPr>
            <p:extLst>
              <p:ext uri="{D42A27DB-BD31-4B8C-83A1-F6EECF244321}">
                <p14:modId xmlns:p14="http://schemas.microsoft.com/office/powerpoint/2010/main" xmlns="" val="1358973383"/>
              </p:ext>
            </p:extLst>
          </p:nvPr>
        </p:nvGraphicFramePr>
        <p:xfrm>
          <a:off x="609600" y="836712"/>
          <a:ext cx="7848600" cy="5779008"/>
        </p:xfrm>
        <a:graphic>
          <a:graphicData uri="http://schemas.openxmlformats.org/drawingml/2006/table">
            <a:tbl>
              <a:tblPr/>
              <a:tblGrid>
                <a:gridCol w="1066800"/>
                <a:gridCol w="1143000"/>
                <a:gridCol w="2362200"/>
                <a:gridCol w="3276600"/>
              </a:tblGrid>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tx2"/>
                        </a:buClr>
                        <a:buSzPct val="80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输入符号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tx2"/>
                        </a:buClr>
                        <a:buSzPct val="80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运算符栈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tx2"/>
                        </a:buClr>
                        <a:buSzPct val="8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tx2"/>
                        </a:buClr>
                        <a:buSzPct val="80000"/>
                        <a:buFont typeface="Wingdings" panose="05000000000000000000" pitchFamily="2" charset="2"/>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继续进栈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（再进栈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遇），依次弹出第</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个（后的符号</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遇），依次弹出第</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个（后的符号</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弹出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，但*高于</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，继续进栈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3,4,25,6,15,+,-,/,8,*,+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
                          <a:schemeClr val="tx2"/>
                        </a:buClr>
                        <a:buSzPct val="80000"/>
                        <a:buFont typeface="Wingdings" panose="05000000000000000000" pitchFamily="2" charset="2"/>
                        <a:buNone/>
                        <a:tabLst/>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遇到结束符</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，依次弹出*，</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0756563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331640" y="476672"/>
            <a:ext cx="3888432" cy="762000"/>
          </a:xfrm>
        </p:spPr>
        <p:txBody>
          <a:bodyPr>
            <a:normAutofit/>
          </a:bodyPr>
          <a:lstStyle/>
          <a:p>
            <a:r>
              <a:rPr lang="zh-CN" altLang="en-US" dirty="0" smtClean="0"/>
              <a:t>后缀表达式求值</a:t>
            </a:r>
            <a:endParaRPr lang="zh-CN" altLang="en-US" dirty="0"/>
          </a:p>
        </p:txBody>
      </p:sp>
      <p:sp>
        <p:nvSpPr>
          <p:cNvPr id="2" name="矩形 1"/>
          <p:cNvSpPr/>
          <p:nvPr/>
        </p:nvSpPr>
        <p:spPr>
          <a:xfrm>
            <a:off x="179512" y="1556792"/>
            <a:ext cx="8640960" cy="5090624"/>
          </a:xfrm>
          <a:prstGeom prst="rect">
            <a:avLst/>
          </a:prstGeom>
        </p:spPr>
        <p:txBody>
          <a:bodyPr wrap="square">
            <a:spAutoFit/>
          </a:bodyPr>
          <a:lstStyle/>
          <a:p>
            <a:pPr marL="0" indent="0" algn="just">
              <a:lnSpc>
                <a:spcPct val="110000"/>
              </a:lnSpc>
              <a:buFont typeface="Wingdings" panose="05000000000000000000" pitchFamily="2" charset="2"/>
              <a:buNone/>
            </a:pPr>
            <a:r>
              <a:rPr lang="zh-CN" altLang="en-US" sz="2800" dirty="0" smtClean="0">
                <a:solidFill>
                  <a:srgbClr val="5485C0"/>
                </a:solidFill>
              </a:rPr>
              <a:t>算法思想如下：</a:t>
            </a:r>
            <a:endParaRPr lang="en-US" altLang="zh-CN" sz="2800" dirty="0" smtClean="0">
              <a:solidFill>
                <a:srgbClr val="5485C0"/>
              </a:solidFill>
            </a:endParaRPr>
          </a:p>
          <a:p>
            <a:pPr marL="0" indent="0" algn="just">
              <a:lnSpc>
                <a:spcPct val="110000"/>
              </a:lnSpc>
              <a:buFont typeface="Wingdings" panose="05000000000000000000" pitchFamily="2" charset="2"/>
              <a:buNone/>
            </a:pPr>
            <a:r>
              <a:rPr lang="en-US" altLang="zh-CN" sz="2800" dirty="0">
                <a:solidFill>
                  <a:srgbClr val="5485C0"/>
                </a:solidFill>
              </a:rPr>
              <a:t> </a:t>
            </a:r>
            <a:r>
              <a:rPr lang="en-US" altLang="zh-CN" sz="2800" dirty="0" smtClean="0">
                <a:solidFill>
                  <a:srgbClr val="5485C0"/>
                </a:solidFill>
              </a:rPr>
              <a:t>       </a:t>
            </a:r>
            <a:r>
              <a:rPr lang="zh-CN" altLang="en-US" sz="2800" dirty="0" smtClean="0"/>
              <a:t>后缀</a:t>
            </a:r>
            <a:r>
              <a:rPr lang="zh-CN" altLang="en-US" sz="2800" dirty="0"/>
              <a:t>表达式求值的运算要用到一个数栈</a:t>
            </a:r>
            <a:r>
              <a:rPr lang="en-US" altLang="zh-CN" sz="2800" dirty="0">
                <a:latin typeface="宋体" panose="02010600030101010101" pitchFamily="2" charset="-122"/>
              </a:rPr>
              <a:t>stack</a:t>
            </a:r>
            <a:r>
              <a:rPr lang="zh-CN" altLang="en-US" sz="2800" dirty="0"/>
              <a:t>和一个存放后缀表达式的字符型数组</a:t>
            </a:r>
            <a:r>
              <a:rPr lang="en-US" altLang="zh-CN" sz="2800" dirty="0" err="1">
                <a:latin typeface="宋体" panose="02010600030101010101" pitchFamily="2" charset="-122"/>
              </a:rPr>
              <a:t>exp</a:t>
            </a:r>
            <a:r>
              <a:rPr lang="zh-CN" altLang="en-US" sz="2800" dirty="0"/>
              <a:t>。其实现过程就是从头至尾扫描数组中的后缀表达式：</a:t>
            </a:r>
            <a:endParaRPr lang="zh-CN" altLang="en-US" sz="2800" dirty="0">
              <a:latin typeface="宋体" panose="02010600030101010101" pitchFamily="2" charset="-122"/>
            </a:endParaRPr>
          </a:p>
          <a:p>
            <a:pPr marL="0" indent="0" algn="just">
              <a:lnSpc>
                <a:spcPct val="105000"/>
              </a:lnSpc>
              <a:spcBef>
                <a:spcPct val="30000"/>
              </a:spcBef>
              <a:buFont typeface="Wingdings" panose="05000000000000000000" pitchFamily="2" charset="2"/>
              <a:buNone/>
            </a:pPr>
            <a:r>
              <a:rPr lang="zh-CN" altLang="en-US" sz="2800" dirty="0"/>
              <a:t>（</a:t>
            </a:r>
            <a:r>
              <a:rPr lang="en-US" altLang="zh-CN" sz="2800" dirty="0">
                <a:latin typeface="宋体" panose="02010600030101010101" pitchFamily="2" charset="-122"/>
              </a:rPr>
              <a:t>1</a:t>
            </a:r>
            <a:r>
              <a:rPr lang="zh-CN" altLang="en-US" sz="2800" dirty="0"/>
              <a:t>）当遇到运算对象时，就把它插入到数栈</a:t>
            </a:r>
            <a:r>
              <a:rPr lang="en-US" altLang="zh-CN" sz="2800" dirty="0">
                <a:latin typeface="宋体" panose="02010600030101010101" pitchFamily="2" charset="-122"/>
              </a:rPr>
              <a:t>stack</a:t>
            </a:r>
            <a:r>
              <a:rPr lang="zh-CN" altLang="en-US" sz="2800" dirty="0"/>
              <a:t>中；</a:t>
            </a:r>
            <a:endParaRPr lang="zh-CN" altLang="en-US" sz="2800" dirty="0">
              <a:latin typeface="宋体" panose="02010600030101010101" pitchFamily="2" charset="-122"/>
            </a:endParaRPr>
          </a:p>
          <a:p>
            <a:pPr marL="0" indent="0" algn="just">
              <a:lnSpc>
                <a:spcPct val="105000"/>
              </a:lnSpc>
              <a:spcBef>
                <a:spcPct val="30000"/>
              </a:spcBef>
              <a:buFont typeface="Wingdings" panose="05000000000000000000" pitchFamily="2" charset="2"/>
              <a:buNone/>
            </a:pPr>
            <a:r>
              <a:rPr lang="zh-CN" altLang="en-US" sz="2800" dirty="0"/>
              <a:t>（</a:t>
            </a:r>
            <a:r>
              <a:rPr lang="en-US" altLang="zh-CN" sz="2800" dirty="0">
                <a:latin typeface="宋体" panose="02010600030101010101" pitchFamily="2" charset="-122"/>
              </a:rPr>
              <a:t>2</a:t>
            </a:r>
            <a:r>
              <a:rPr lang="zh-CN" altLang="en-US" sz="2800" dirty="0"/>
              <a:t>）当遇到运算符时，就执行两次出栈的操作，对出栈的数进行该运算符指定的运算，并把计算的结果压入到数栈</a:t>
            </a:r>
            <a:r>
              <a:rPr lang="en-US" altLang="zh-CN" sz="2800" dirty="0">
                <a:latin typeface="宋体" panose="02010600030101010101" pitchFamily="2" charset="-122"/>
              </a:rPr>
              <a:t>stack</a:t>
            </a:r>
            <a:r>
              <a:rPr lang="zh-CN" altLang="en-US" sz="2800" dirty="0"/>
              <a:t>。把它插入到数栈</a:t>
            </a:r>
            <a:r>
              <a:rPr lang="en-US" altLang="zh-CN" sz="2800" dirty="0">
                <a:latin typeface="宋体" panose="02010600030101010101" pitchFamily="2" charset="-122"/>
              </a:rPr>
              <a:t>stack</a:t>
            </a:r>
            <a:r>
              <a:rPr lang="zh-CN" altLang="en-US" sz="2800" dirty="0"/>
              <a:t>中；</a:t>
            </a:r>
            <a:endParaRPr lang="zh-CN" altLang="en-US" sz="2800" dirty="0">
              <a:latin typeface="宋体" panose="02010600030101010101" pitchFamily="2" charset="-122"/>
            </a:endParaRPr>
          </a:p>
          <a:p>
            <a:pPr marL="0" indent="0" algn="just">
              <a:lnSpc>
                <a:spcPct val="105000"/>
              </a:lnSpc>
              <a:spcBef>
                <a:spcPct val="30000"/>
              </a:spcBef>
              <a:buFont typeface="Wingdings" panose="05000000000000000000" pitchFamily="2" charset="2"/>
              <a:buNone/>
            </a:pPr>
            <a:r>
              <a:rPr lang="zh-CN" altLang="en-US" sz="2800" dirty="0"/>
              <a:t>（</a:t>
            </a:r>
            <a:r>
              <a:rPr lang="en-US" altLang="zh-CN" sz="2800" dirty="0">
                <a:latin typeface="宋体" panose="02010600030101010101" pitchFamily="2" charset="-122"/>
              </a:rPr>
              <a:t>3</a:t>
            </a:r>
            <a:r>
              <a:rPr lang="zh-CN" altLang="en-US" sz="2800" dirty="0"/>
              <a:t>）重复（</a:t>
            </a:r>
            <a:r>
              <a:rPr lang="en-US" altLang="zh-CN" sz="2800" dirty="0">
                <a:latin typeface="宋体" panose="02010600030101010101" pitchFamily="2" charset="-122"/>
              </a:rPr>
              <a:t>1</a:t>
            </a:r>
            <a:r>
              <a:rPr lang="zh-CN" altLang="en-US" sz="2800" dirty="0"/>
              <a:t>）、（</a:t>
            </a:r>
            <a:r>
              <a:rPr lang="en-US" altLang="zh-CN" sz="2800" dirty="0">
                <a:latin typeface="宋体" panose="02010600030101010101" pitchFamily="2" charset="-122"/>
              </a:rPr>
              <a:t>2</a:t>
            </a:r>
            <a:r>
              <a:rPr lang="zh-CN" altLang="en-US" sz="2800" dirty="0"/>
              <a:t>），直至扫描到表达式的终止符“</a:t>
            </a:r>
            <a:r>
              <a:rPr lang="en-US" altLang="zh-CN" sz="2800" dirty="0">
                <a:latin typeface="宋体" panose="02010600030101010101" pitchFamily="2" charset="-122"/>
              </a:rPr>
              <a:t>#</a:t>
            </a:r>
            <a:r>
              <a:rPr lang="en-US" altLang="zh-CN" sz="2800" dirty="0"/>
              <a:t>”</a:t>
            </a:r>
            <a:r>
              <a:rPr lang="zh-CN" altLang="en-US" sz="2800" dirty="0"/>
              <a:t>，在数栈的栈顶得到表达式的值。</a:t>
            </a:r>
            <a:endParaRPr lang="zh-CN" altLang="en-US" sz="2800" dirty="0">
              <a:latin typeface="宋体" panose="02010600030101010101" pitchFamily="2" charset="-122"/>
            </a:endParaRPr>
          </a:p>
        </p:txBody>
      </p:sp>
    </p:spTree>
    <p:extLst>
      <p:ext uri="{BB962C8B-B14F-4D97-AF65-F5344CB8AC3E}">
        <p14:creationId xmlns:p14="http://schemas.microsoft.com/office/powerpoint/2010/main" xmlns="" val="20206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36340" y="446944"/>
            <a:ext cx="3047628" cy="685800"/>
          </a:xfrm>
        </p:spPr>
        <p:txBody>
          <a:bodyPr vert="horz" rtlCol="0" anchor="ctr">
            <a:noAutofit/>
            <a:scene3d>
              <a:camera prst="orthographicFront"/>
              <a:lightRig rig="soft" dir="t"/>
            </a:scene3d>
            <a:sp3d prstMaterial="softEdge">
              <a:bevelT w="25400" h="25400"/>
            </a:sp3d>
          </a:bodyPr>
          <a:lstStyle/>
          <a:p>
            <a:r>
              <a:rPr lang="en-US" altLang="zh-CN" sz="4400" dirty="0">
                <a:latin typeface="+mj-ea"/>
              </a:rPr>
              <a:t> </a:t>
            </a:r>
            <a:r>
              <a:rPr lang="zh-CN" altLang="en-US" sz="4400" dirty="0">
                <a:latin typeface="+mj-ea"/>
              </a:rPr>
              <a:t>栈的定义</a:t>
            </a:r>
          </a:p>
        </p:txBody>
      </p:sp>
      <p:sp>
        <p:nvSpPr>
          <p:cNvPr id="7171" name="Rectangle 3"/>
          <p:cNvSpPr>
            <a:spLocks noGrp="1" noChangeArrowheads="1"/>
          </p:cNvSpPr>
          <p:nvPr>
            <p:ph type="body" idx="1"/>
          </p:nvPr>
        </p:nvSpPr>
        <p:spPr>
          <a:xfrm>
            <a:off x="0" y="1637144"/>
            <a:ext cx="8712968" cy="1643527"/>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109728" indent="0"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    栈是一种操作受限制的线性表。</a:t>
            </a:r>
            <a:endParaRPr lang="en-US" altLang="zh-CN" sz="2800" b="1" dirty="0" smtClean="0">
              <a:solidFill>
                <a:srgbClr val="000000"/>
              </a:solidFill>
              <a:latin typeface="楷体_GB2312" pitchFamily="49" charset="-122"/>
              <a:ea typeface="楷体_GB2312" pitchFamily="49" charset="-122"/>
            </a:endParaRPr>
          </a:p>
          <a:p>
            <a:pPr marL="109728" indent="0"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    栈</a:t>
            </a:r>
            <a:r>
              <a:rPr lang="zh-CN" altLang="en-US" sz="2800" b="1" dirty="0">
                <a:solidFill>
                  <a:srgbClr val="000000"/>
                </a:solidFill>
                <a:latin typeface="楷体_GB2312" pitchFamily="49" charset="-122"/>
                <a:ea typeface="楷体_GB2312" pitchFamily="49" charset="-122"/>
              </a:rPr>
              <a:t>是插入和删除只能</a:t>
            </a:r>
            <a:r>
              <a:rPr lang="zh-CN" altLang="en-US" sz="2800" b="1" dirty="0" smtClean="0">
                <a:solidFill>
                  <a:srgbClr val="000000"/>
                </a:solidFill>
                <a:latin typeface="楷体_GB2312" pitchFamily="49" charset="-122"/>
                <a:ea typeface="楷体_GB2312" pitchFamily="49" charset="-122"/>
              </a:rPr>
              <a:t>在表一端</a:t>
            </a:r>
            <a:r>
              <a:rPr lang="zh-CN" altLang="en-US" sz="2800" b="1" dirty="0">
                <a:solidFill>
                  <a:srgbClr val="000000"/>
                </a:solidFill>
                <a:latin typeface="楷体_GB2312" pitchFamily="49" charset="-122"/>
                <a:ea typeface="楷体_GB2312" pitchFamily="49" charset="-122"/>
              </a:rPr>
              <a:t>进行的线性表。并按</a:t>
            </a:r>
            <a:r>
              <a:rPr lang="zh-CN" altLang="en-US" sz="2800" b="1" dirty="0" smtClean="0">
                <a:solidFill>
                  <a:srgbClr val="000000"/>
                </a:solidFill>
                <a:latin typeface="楷体_GB2312" pitchFamily="49" charset="-122"/>
                <a:ea typeface="楷体_GB2312" pitchFamily="49" charset="-122"/>
              </a:rPr>
              <a:t>后进先出的</a:t>
            </a:r>
            <a:r>
              <a:rPr lang="zh-CN" altLang="en-US" sz="2800" b="1" dirty="0">
                <a:solidFill>
                  <a:srgbClr val="000000"/>
                </a:solidFill>
                <a:latin typeface="楷体_GB2312" pitchFamily="49" charset="-122"/>
                <a:ea typeface="楷体_GB2312" pitchFamily="49" charset="-122"/>
              </a:rPr>
              <a:t>原则进行操作</a:t>
            </a:r>
            <a:r>
              <a:rPr lang="zh-CN" altLang="en-US" sz="2800" b="1" dirty="0" smtClean="0">
                <a:solidFill>
                  <a:srgbClr val="000000"/>
                </a:solidFill>
                <a:latin typeface="楷体_GB2312" pitchFamily="49" charset="-122"/>
                <a:ea typeface="楷体_GB2312" pitchFamily="49" charset="-122"/>
              </a:rPr>
              <a:t>。</a:t>
            </a:r>
            <a:endParaRPr lang="en-US" altLang="zh-CN" sz="2800" b="1" dirty="0">
              <a:solidFill>
                <a:srgbClr val="000000"/>
              </a:solidFill>
              <a:latin typeface="楷体_GB2312" pitchFamily="49" charset="-122"/>
              <a:ea typeface="楷体_GB2312" pitchFamily="49" charset="-122"/>
            </a:endParaRPr>
          </a:p>
        </p:txBody>
      </p:sp>
      <p:sp>
        <p:nvSpPr>
          <p:cNvPr id="7178" name="Rectangle 10"/>
          <p:cNvSpPr>
            <a:spLocks noChangeArrowheads="1"/>
          </p:cNvSpPr>
          <p:nvPr/>
        </p:nvSpPr>
        <p:spPr bwMode="auto">
          <a:xfrm>
            <a:off x="6084168" y="5775325"/>
            <a:ext cx="1600200"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buBlip>
                <a:blip r:embed="rId2"/>
              </a:buBlip>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buBlip>
                <a:blip r:embed="rId3"/>
              </a:buBlip>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a</a:t>
            </a:r>
            <a:r>
              <a:rPr lang="en-US" altLang="zh-CN" baseline="-25000"/>
              <a:t>1</a:t>
            </a:r>
          </a:p>
        </p:txBody>
      </p:sp>
      <p:sp>
        <p:nvSpPr>
          <p:cNvPr id="7177" name="Rectangle 9"/>
          <p:cNvSpPr>
            <a:spLocks noChangeArrowheads="1"/>
          </p:cNvSpPr>
          <p:nvPr/>
        </p:nvSpPr>
        <p:spPr bwMode="auto">
          <a:xfrm>
            <a:off x="6084168" y="5246687"/>
            <a:ext cx="1600200" cy="528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buBlip>
                <a:blip r:embed="rId2"/>
              </a:buBlip>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buBlip>
                <a:blip r:embed="rId3"/>
              </a:buBlip>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a</a:t>
            </a:r>
            <a:r>
              <a:rPr lang="en-US" altLang="zh-CN" baseline="-25000"/>
              <a:t>2</a:t>
            </a:r>
          </a:p>
        </p:txBody>
      </p:sp>
      <p:sp>
        <p:nvSpPr>
          <p:cNvPr id="7176" name="Rectangle 8"/>
          <p:cNvSpPr>
            <a:spLocks noChangeArrowheads="1"/>
          </p:cNvSpPr>
          <p:nvPr/>
        </p:nvSpPr>
        <p:spPr bwMode="auto">
          <a:xfrm>
            <a:off x="6084168" y="4719637"/>
            <a:ext cx="1600200" cy="527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buBlip>
                <a:blip r:embed="rId2"/>
              </a:buBlip>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buBlip>
                <a:blip r:embed="rId3"/>
              </a:buBlip>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a</a:t>
            </a:r>
            <a:r>
              <a:rPr lang="en-US" altLang="zh-CN" baseline="-25000"/>
              <a:t>3</a:t>
            </a:r>
          </a:p>
        </p:txBody>
      </p:sp>
      <p:sp>
        <p:nvSpPr>
          <p:cNvPr id="7175" name="Rectangle 7"/>
          <p:cNvSpPr>
            <a:spLocks noChangeArrowheads="1"/>
          </p:cNvSpPr>
          <p:nvPr/>
        </p:nvSpPr>
        <p:spPr bwMode="auto">
          <a:xfrm>
            <a:off x="6084168" y="4191000"/>
            <a:ext cx="1600200"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buBlip>
                <a:blip r:embed="rId2"/>
              </a:buBlip>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buBlip>
                <a:blip r:embed="rId3"/>
              </a:buBlip>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a:t>
            </a:r>
          </a:p>
        </p:txBody>
      </p:sp>
      <p:sp>
        <p:nvSpPr>
          <p:cNvPr id="7174" name="Rectangle 6"/>
          <p:cNvSpPr>
            <a:spLocks noChangeArrowheads="1"/>
          </p:cNvSpPr>
          <p:nvPr/>
        </p:nvSpPr>
        <p:spPr bwMode="auto">
          <a:xfrm>
            <a:off x="6084168" y="3662362"/>
            <a:ext cx="1600200" cy="528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buBlip>
                <a:blip r:embed="rId2"/>
              </a:buBlip>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buBlip>
                <a:blip r:embed="rId3"/>
              </a:buBlip>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a:t>a</a:t>
            </a:r>
            <a:r>
              <a:rPr lang="en-US" altLang="zh-CN" baseline="-25000"/>
              <a:t>n</a:t>
            </a:r>
          </a:p>
        </p:txBody>
      </p:sp>
      <p:sp>
        <p:nvSpPr>
          <p:cNvPr id="7179" name="Line 11"/>
          <p:cNvSpPr>
            <a:spLocks noChangeShapeType="1"/>
          </p:cNvSpPr>
          <p:nvPr/>
        </p:nvSpPr>
        <p:spPr bwMode="auto">
          <a:xfrm>
            <a:off x="6084168" y="3662362"/>
            <a:ext cx="160020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0" name="Line 12"/>
          <p:cNvSpPr>
            <a:spLocks noChangeShapeType="1"/>
          </p:cNvSpPr>
          <p:nvPr/>
        </p:nvSpPr>
        <p:spPr bwMode="auto">
          <a:xfrm>
            <a:off x="6084168" y="4191000"/>
            <a:ext cx="1600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1" name="Line 13"/>
          <p:cNvSpPr>
            <a:spLocks noChangeShapeType="1"/>
          </p:cNvSpPr>
          <p:nvPr/>
        </p:nvSpPr>
        <p:spPr bwMode="auto">
          <a:xfrm>
            <a:off x="6084168" y="4719637"/>
            <a:ext cx="1600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2" name="Line 14"/>
          <p:cNvSpPr>
            <a:spLocks noChangeShapeType="1"/>
          </p:cNvSpPr>
          <p:nvPr/>
        </p:nvSpPr>
        <p:spPr bwMode="auto">
          <a:xfrm>
            <a:off x="6084168" y="5246687"/>
            <a:ext cx="1600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3" name="Line 15"/>
          <p:cNvSpPr>
            <a:spLocks noChangeShapeType="1"/>
          </p:cNvSpPr>
          <p:nvPr/>
        </p:nvSpPr>
        <p:spPr bwMode="auto">
          <a:xfrm>
            <a:off x="6084168" y="5775325"/>
            <a:ext cx="1600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4" name="Line 16"/>
          <p:cNvSpPr>
            <a:spLocks noChangeShapeType="1"/>
          </p:cNvSpPr>
          <p:nvPr/>
        </p:nvSpPr>
        <p:spPr bwMode="auto">
          <a:xfrm>
            <a:off x="6084168" y="6303962"/>
            <a:ext cx="160020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5" name="Line 17"/>
          <p:cNvSpPr>
            <a:spLocks noChangeShapeType="1"/>
          </p:cNvSpPr>
          <p:nvPr/>
        </p:nvSpPr>
        <p:spPr bwMode="auto">
          <a:xfrm>
            <a:off x="6084168" y="3662362"/>
            <a:ext cx="0" cy="264160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86" name="Line 18"/>
          <p:cNvSpPr>
            <a:spLocks noChangeShapeType="1"/>
          </p:cNvSpPr>
          <p:nvPr/>
        </p:nvSpPr>
        <p:spPr bwMode="auto">
          <a:xfrm>
            <a:off x="7684368" y="3662362"/>
            <a:ext cx="0" cy="264160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92" name="Line 24"/>
          <p:cNvSpPr>
            <a:spLocks noChangeShapeType="1"/>
          </p:cNvSpPr>
          <p:nvPr/>
        </p:nvSpPr>
        <p:spPr bwMode="auto">
          <a:xfrm>
            <a:off x="5931768" y="3281361"/>
            <a:ext cx="718862" cy="38099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93" name="Line 25"/>
          <p:cNvSpPr>
            <a:spLocks noChangeShapeType="1"/>
          </p:cNvSpPr>
          <p:nvPr/>
        </p:nvSpPr>
        <p:spPr bwMode="auto">
          <a:xfrm flipV="1">
            <a:off x="7127156" y="3281362"/>
            <a:ext cx="6858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94" name="Rectangle 26"/>
          <p:cNvSpPr>
            <a:spLocks noChangeArrowheads="1"/>
          </p:cNvSpPr>
          <p:nvPr/>
        </p:nvSpPr>
        <p:spPr bwMode="auto">
          <a:xfrm>
            <a:off x="5348362" y="3304573"/>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dirty="0"/>
              <a:t>进栈</a:t>
            </a:r>
          </a:p>
        </p:txBody>
      </p:sp>
      <p:sp>
        <p:nvSpPr>
          <p:cNvPr id="7195" name="Rectangle 27"/>
          <p:cNvSpPr>
            <a:spLocks noChangeArrowheads="1"/>
          </p:cNvSpPr>
          <p:nvPr/>
        </p:nvSpPr>
        <p:spPr bwMode="auto">
          <a:xfrm>
            <a:off x="7591224" y="3288881"/>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dirty="0"/>
              <a:t>出栈</a:t>
            </a:r>
          </a:p>
        </p:txBody>
      </p:sp>
      <p:sp>
        <p:nvSpPr>
          <p:cNvPr id="7198" name="Rectangle 30"/>
          <p:cNvSpPr>
            <a:spLocks noChangeArrowheads="1"/>
          </p:cNvSpPr>
          <p:nvPr/>
        </p:nvSpPr>
        <p:spPr bwMode="auto">
          <a:xfrm>
            <a:off x="5855568" y="6414584"/>
            <a:ext cx="22860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smtClean="0"/>
              <a:t>栈的示意图</a:t>
            </a:r>
            <a:endParaRPr lang="zh-CN" altLang="en-US" sz="2000" b="1" dirty="0"/>
          </a:p>
        </p:txBody>
      </p:sp>
    </p:spTree>
    <p:extLst>
      <p:ext uri="{BB962C8B-B14F-4D97-AF65-F5344CB8AC3E}">
        <p14:creationId xmlns:p14="http://schemas.microsoft.com/office/powerpoint/2010/main" xmlns="" val="36921888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611560" y="1675997"/>
            <a:ext cx="8382000" cy="5867400"/>
          </a:xfrm>
        </p:spPr>
        <p:txBody>
          <a:bodyPr/>
          <a:lstStyle/>
          <a:p>
            <a:pPr marL="0" indent="0" algn="just">
              <a:lnSpc>
                <a:spcPct val="110000"/>
              </a:lnSpc>
              <a:buNone/>
            </a:pPr>
            <a:r>
              <a:rPr lang="en-US" altLang="zh-CN" sz="2800" b="1" dirty="0" smtClean="0">
                <a:latin typeface="宋体" panose="02010600030101010101" pitchFamily="2" charset="-122"/>
              </a:rPr>
              <a:t> 3 4 </a:t>
            </a:r>
            <a:r>
              <a:rPr lang="en-US" altLang="zh-CN" sz="2800" b="1" dirty="0">
                <a:latin typeface="宋体" panose="02010600030101010101" pitchFamily="2" charset="-122"/>
              </a:rPr>
              <a:t>25 6  15 + - / 8 * + </a:t>
            </a:r>
          </a:p>
          <a:p>
            <a:pPr marL="0" indent="0" algn="just">
              <a:buFont typeface="Wingdings" panose="05000000000000000000" pitchFamily="2" charset="2"/>
              <a:buNone/>
            </a:pPr>
            <a:r>
              <a:rPr lang="en-US" altLang="zh-CN" sz="2800" b="1" dirty="0">
                <a:latin typeface="宋体" panose="02010600030101010101" pitchFamily="2" charset="-122"/>
              </a:rPr>
              <a:t> </a:t>
            </a:r>
            <a:r>
              <a:rPr lang="en-US" altLang="zh-CN" sz="2400" b="1" dirty="0">
                <a:latin typeface="宋体" panose="02010600030101010101" pitchFamily="2" charset="-122"/>
              </a:rPr>
              <a:t>                                </a:t>
            </a:r>
            <a:r>
              <a:rPr lang="zh-CN" altLang="en-US" sz="2400" b="1" dirty="0">
                <a:latin typeface="宋体" panose="02010600030101010101" pitchFamily="2" charset="-122"/>
              </a:rPr>
              <a:t>第</a:t>
            </a:r>
            <a:r>
              <a:rPr lang="en-US" altLang="zh-CN" sz="2400" b="1" dirty="0">
                <a:latin typeface="宋体" panose="02010600030101010101" pitchFamily="2" charset="-122"/>
              </a:rPr>
              <a:t>1</a:t>
            </a:r>
            <a:r>
              <a:rPr lang="zh-CN" altLang="en-US" sz="2400" b="1" dirty="0">
                <a:latin typeface="宋体" panose="02010600030101010101" pitchFamily="2" charset="-122"/>
              </a:rPr>
              <a:t>次计算结果为：</a:t>
            </a:r>
            <a:r>
              <a:rPr lang="en-US" altLang="zh-CN" sz="2400" b="1" dirty="0">
                <a:latin typeface="宋体" panose="02010600030101010101" pitchFamily="2" charset="-122"/>
              </a:rPr>
              <a:t>21</a:t>
            </a:r>
          </a:p>
          <a:p>
            <a:pPr marL="0" indent="0" algn="just">
              <a:buFont typeface="Wingdings" panose="05000000000000000000" pitchFamily="2" charset="2"/>
              <a:buNone/>
            </a:pPr>
            <a:r>
              <a:rPr lang="en-US" altLang="zh-CN" sz="2400" b="1" dirty="0">
                <a:latin typeface="宋体" panose="02010600030101010101" pitchFamily="2" charset="-122"/>
              </a:rPr>
              <a:t>                                 </a:t>
            </a:r>
          </a:p>
          <a:p>
            <a:pPr marL="0" indent="0" algn="just">
              <a:buFont typeface="Wingdings" panose="05000000000000000000" pitchFamily="2" charset="2"/>
              <a:buNone/>
            </a:pPr>
            <a:r>
              <a:rPr lang="en-US" altLang="zh-CN" sz="2400" b="1" dirty="0">
                <a:latin typeface="宋体" panose="02010600030101010101" pitchFamily="2" charset="-122"/>
              </a:rPr>
              <a:t>                                 </a:t>
            </a:r>
            <a:r>
              <a:rPr lang="zh-CN" altLang="en-US" sz="2400" b="1" dirty="0">
                <a:latin typeface="宋体" panose="02010600030101010101" pitchFamily="2" charset="-122"/>
              </a:rPr>
              <a:t>第</a:t>
            </a:r>
            <a:r>
              <a:rPr lang="en-US" altLang="zh-CN" sz="2400" b="1" dirty="0">
                <a:latin typeface="宋体" panose="02010600030101010101" pitchFamily="2" charset="-122"/>
              </a:rPr>
              <a:t>2</a:t>
            </a:r>
            <a:r>
              <a:rPr lang="zh-CN" altLang="en-US" sz="2400" b="1" dirty="0">
                <a:latin typeface="宋体" panose="02010600030101010101" pitchFamily="2" charset="-122"/>
              </a:rPr>
              <a:t>次计算结果为：</a:t>
            </a:r>
            <a:r>
              <a:rPr lang="en-US" altLang="zh-CN" sz="2400" b="1" dirty="0">
                <a:latin typeface="宋体" panose="02010600030101010101" pitchFamily="2" charset="-122"/>
              </a:rPr>
              <a:t>4</a:t>
            </a:r>
          </a:p>
          <a:p>
            <a:pPr marL="0" indent="0" algn="just">
              <a:buFont typeface="Wingdings" panose="05000000000000000000" pitchFamily="2" charset="2"/>
              <a:buNone/>
            </a:pPr>
            <a:endParaRPr lang="en-US" altLang="zh-CN" sz="2400" b="1" dirty="0">
              <a:latin typeface="宋体" panose="02010600030101010101" pitchFamily="2" charset="-122"/>
            </a:endParaRPr>
          </a:p>
          <a:p>
            <a:pPr marL="0" indent="0" algn="just">
              <a:buFont typeface="Wingdings" panose="05000000000000000000" pitchFamily="2" charset="2"/>
              <a:buNone/>
            </a:pPr>
            <a:r>
              <a:rPr lang="en-US" altLang="zh-CN" sz="2400" b="1" dirty="0">
                <a:latin typeface="宋体" panose="02010600030101010101" pitchFamily="2" charset="-122"/>
              </a:rPr>
              <a:t>                                 </a:t>
            </a:r>
            <a:r>
              <a:rPr lang="zh-CN" altLang="en-US" sz="2400" b="1" dirty="0">
                <a:latin typeface="宋体" panose="02010600030101010101" pitchFamily="2" charset="-122"/>
              </a:rPr>
              <a:t>第</a:t>
            </a:r>
            <a:r>
              <a:rPr lang="en-US" altLang="zh-CN" sz="2400" b="1" dirty="0">
                <a:latin typeface="宋体" panose="02010600030101010101" pitchFamily="2" charset="-122"/>
              </a:rPr>
              <a:t>3</a:t>
            </a:r>
            <a:r>
              <a:rPr lang="zh-CN" altLang="en-US" sz="2400" b="1" dirty="0">
                <a:latin typeface="宋体" panose="02010600030101010101" pitchFamily="2" charset="-122"/>
              </a:rPr>
              <a:t>次计算结果为：</a:t>
            </a:r>
            <a:r>
              <a:rPr lang="en-US" altLang="zh-CN" sz="2400" b="1" dirty="0">
                <a:latin typeface="宋体" panose="02010600030101010101" pitchFamily="2" charset="-122"/>
              </a:rPr>
              <a:t>1</a:t>
            </a:r>
          </a:p>
          <a:p>
            <a:pPr marL="0" indent="0" algn="just">
              <a:buFont typeface="Wingdings" panose="05000000000000000000" pitchFamily="2" charset="2"/>
              <a:buNone/>
            </a:pPr>
            <a:endParaRPr lang="en-US" altLang="zh-CN" sz="2400" b="1" dirty="0">
              <a:latin typeface="宋体" panose="02010600030101010101" pitchFamily="2" charset="-122"/>
            </a:endParaRPr>
          </a:p>
          <a:p>
            <a:pPr marL="0" indent="0" algn="just">
              <a:buFont typeface="Wingdings" panose="05000000000000000000" pitchFamily="2" charset="2"/>
              <a:buNone/>
            </a:pPr>
            <a:r>
              <a:rPr lang="en-US" altLang="zh-CN" sz="2400" b="1" dirty="0">
                <a:latin typeface="宋体" panose="02010600030101010101" pitchFamily="2" charset="-122"/>
              </a:rPr>
              <a:t>                                 </a:t>
            </a:r>
            <a:r>
              <a:rPr lang="zh-CN" altLang="en-US" sz="2400" b="1" dirty="0">
                <a:latin typeface="宋体" panose="02010600030101010101" pitchFamily="2" charset="-122"/>
              </a:rPr>
              <a:t>第</a:t>
            </a:r>
            <a:r>
              <a:rPr lang="en-US" altLang="zh-CN" sz="2400" b="1" dirty="0">
                <a:latin typeface="宋体" panose="02010600030101010101" pitchFamily="2" charset="-122"/>
              </a:rPr>
              <a:t>4</a:t>
            </a:r>
            <a:r>
              <a:rPr lang="zh-CN" altLang="en-US" sz="2400" b="1" dirty="0">
                <a:latin typeface="宋体" panose="02010600030101010101" pitchFamily="2" charset="-122"/>
              </a:rPr>
              <a:t>次计算结果为：</a:t>
            </a:r>
            <a:r>
              <a:rPr lang="en-US" altLang="zh-CN" sz="2400" b="1" dirty="0">
                <a:latin typeface="宋体" panose="02010600030101010101" pitchFamily="2" charset="-122"/>
              </a:rPr>
              <a:t>8</a:t>
            </a:r>
          </a:p>
          <a:p>
            <a:pPr marL="0" indent="0" algn="just">
              <a:buFont typeface="Wingdings" panose="05000000000000000000" pitchFamily="2" charset="2"/>
              <a:buNone/>
            </a:pPr>
            <a:endParaRPr lang="en-US" altLang="zh-CN" sz="2400" b="1" dirty="0">
              <a:latin typeface="宋体" panose="02010600030101010101" pitchFamily="2" charset="-122"/>
            </a:endParaRPr>
          </a:p>
          <a:p>
            <a:pPr marL="0" indent="0" algn="just">
              <a:buFont typeface="Wingdings" panose="05000000000000000000" pitchFamily="2" charset="2"/>
              <a:buNone/>
            </a:pPr>
            <a:r>
              <a:rPr lang="en-US" altLang="zh-CN" sz="2400" b="1" dirty="0">
                <a:latin typeface="宋体" panose="02010600030101010101" pitchFamily="2" charset="-122"/>
              </a:rPr>
              <a:t>                                 </a:t>
            </a:r>
            <a:r>
              <a:rPr lang="zh-CN" altLang="en-US" sz="2400" b="1" dirty="0">
                <a:latin typeface="宋体" panose="02010600030101010101" pitchFamily="2" charset="-122"/>
              </a:rPr>
              <a:t>第</a:t>
            </a:r>
            <a:r>
              <a:rPr lang="en-US" altLang="zh-CN" sz="2400" b="1" dirty="0">
                <a:latin typeface="宋体" panose="02010600030101010101" pitchFamily="2" charset="-122"/>
              </a:rPr>
              <a:t>5</a:t>
            </a:r>
            <a:r>
              <a:rPr lang="zh-CN" altLang="en-US" sz="2400" b="1" dirty="0">
                <a:latin typeface="宋体" panose="02010600030101010101" pitchFamily="2" charset="-122"/>
              </a:rPr>
              <a:t>次计算结果为：</a:t>
            </a:r>
            <a:r>
              <a:rPr lang="en-US" altLang="zh-CN" sz="2400" b="1" dirty="0">
                <a:latin typeface="宋体" panose="02010600030101010101" pitchFamily="2" charset="-122"/>
              </a:rPr>
              <a:t>11</a:t>
            </a:r>
          </a:p>
        </p:txBody>
      </p:sp>
      <p:grpSp>
        <p:nvGrpSpPr>
          <p:cNvPr id="81938" name="Group 18"/>
          <p:cNvGrpSpPr>
            <a:grpSpLocks/>
          </p:cNvGrpSpPr>
          <p:nvPr/>
        </p:nvGrpSpPr>
        <p:grpSpPr bwMode="auto">
          <a:xfrm>
            <a:off x="971600" y="2247900"/>
            <a:ext cx="4114800" cy="3962400"/>
            <a:chOff x="660" y="1293"/>
            <a:chExt cx="1404" cy="1120"/>
          </a:xfrm>
        </p:grpSpPr>
        <p:sp>
          <p:nvSpPr>
            <p:cNvPr id="81923" name="Line 3"/>
            <p:cNvSpPr>
              <a:spLocks noChangeShapeType="1"/>
            </p:cNvSpPr>
            <p:nvPr/>
          </p:nvSpPr>
          <p:spPr bwMode="auto">
            <a:xfrm flipV="1">
              <a:off x="1113" y="1293"/>
              <a:ext cx="0" cy="125"/>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24" name="Line 4"/>
            <p:cNvSpPr>
              <a:spLocks noChangeShapeType="1"/>
            </p:cNvSpPr>
            <p:nvPr/>
          </p:nvSpPr>
          <p:spPr bwMode="auto">
            <a:xfrm flipV="1">
              <a:off x="1484" y="1293"/>
              <a:ext cx="0" cy="125"/>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25" name="Line 5"/>
            <p:cNvSpPr>
              <a:spLocks noChangeShapeType="1"/>
            </p:cNvSpPr>
            <p:nvPr/>
          </p:nvSpPr>
          <p:spPr bwMode="auto">
            <a:xfrm>
              <a:off x="989" y="1666"/>
              <a:ext cx="618"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26" name="Line 6"/>
            <p:cNvSpPr>
              <a:spLocks noChangeShapeType="1"/>
            </p:cNvSpPr>
            <p:nvPr/>
          </p:nvSpPr>
          <p:spPr bwMode="auto">
            <a:xfrm flipV="1">
              <a:off x="989" y="1293"/>
              <a:ext cx="0" cy="37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27" name="Line 7"/>
            <p:cNvSpPr>
              <a:spLocks noChangeShapeType="1"/>
            </p:cNvSpPr>
            <p:nvPr/>
          </p:nvSpPr>
          <p:spPr bwMode="auto">
            <a:xfrm flipV="1">
              <a:off x="1607" y="1293"/>
              <a:ext cx="0" cy="373"/>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28" name="Line 8"/>
            <p:cNvSpPr>
              <a:spLocks noChangeShapeType="1"/>
            </p:cNvSpPr>
            <p:nvPr/>
          </p:nvSpPr>
          <p:spPr bwMode="auto">
            <a:xfrm>
              <a:off x="824" y="1915"/>
              <a:ext cx="907"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29" name="Line 9"/>
            <p:cNvSpPr>
              <a:spLocks noChangeShapeType="1"/>
            </p:cNvSpPr>
            <p:nvPr/>
          </p:nvSpPr>
          <p:spPr bwMode="auto">
            <a:xfrm flipV="1">
              <a:off x="824" y="1293"/>
              <a:ext cx="0" cy="622"/>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0" name="Line 10"/>
            <p:cNvSpPr>
              <a:spLocks noChangeShapeType="1"/>
            </p:cNvSpPr>
            <p:nvPr/>
          </p:nvSpPr>
          <p:spPr bwMode="auto">
            <a:xfrm flipH="1" flipV="1">
              <a:off x="1728" y="1296"/>
              <a:ext cx="3" cy="619"/>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1" name="Line 11"/>
            <p:cNvSpPr>
              <a:spLocks noChangeShapeType="1"/>
            </p:cNvSpPr>
            <p:nvPr/>
          </p:nvSpPr>
          <p:spPr bwMode="auto">
            <a:xfrm>
              <a:off x="1236" y="2164"/>
              <a:ext cx="701"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2" name="Line 12"/>
            <p:cNvSpPr>
              <a:spLocks noChangeShapeType="1"/>
            </p:cNvSpPr>
            <p:nvPr/>
          </p:nvSpPr>
          <p:spPr bwMode="auto">
            <a:xfrm flipV="1">
              <a:off x="1937" y="1293"/>
              <a:ext cx="0" cy="871"/>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3" name="Line 13"/>
            <p:cNvSpPr>
              <a:spLocks noChangeShapeType="1"/>
            </p:cNvSpPr>
            <p:nvPr/>
          </p:nvSpPr>
          <p:spPr bwMode="auto">
            <a:xfrm flipV="1">
              <a:off x="1236" y="2040"/>
              <a:ext cx="0" cy="124"/>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4" name="Line 14"/>
            <p:cNvSpPr>
              <a:spLocks noChangeShapeType="1"/>
            </p:cNvSpPr>
            <p:nvPr/>
          </p:nvSpPr>
          <p:spPr bwMode="auto">
            <a:xfrm flipV="1">
              <a:off x="660" y="1293"/>
              <a:ext cx="0" cy="112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5" name="Line 15"/>
            <p:cNvSpPr>
              <a:spLocks noChangeShapeType="1"/>
            </p:cNvSpPr>
            <p:nvPr/>
          </p:nvSpPr>
          <p:spPr bwMode="auto">
            <a:xfrm flipV="1">
              <a:off x="2060" y="1293"/>
              <a:ext cx="0" cy="112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6" name="Line 16"/>
            <p:cNvSpPr>
              <a:spLocks noChangeShapeType="1"/>
            </p:cNvSpPr>
            <p:nvPr/>
          </p:nvSpPr>
          <p:spPr bwMode="auto">
            <a:xfrm>
              <a:off x="1113" y="1418"/>
              <a:ext cx="371"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1937" name="Line 17"/>
            <p:cNvSpPr>
              <a:spLocks noChangeShapeType="1"/>
            </p:cNvSpPr>
            <p:nvPr/>
          </p:nvSpPr>
          <p:spPr bwMode="auto">
            <a:xfrm flipV="1">
              <a:off x="660" y="2400"/>
              <a:ext cx="1404" cy="13"/>
            </a:xfrm>
            <a:prstGeom prst="line">
              <a:avLst/>
            </a:prstGeom>
            <a:noFill/>
            <a:ln w="3810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sp>
        <p:nvSpPr>
          <p:cNvPr id="20" name="Rectangle 2"/>
          <p:cNvSpPr>
            <a:spLocks noGrp="1" noChangeArrowheads="1"/>
          </p:cNvSpPr>
          <p:nvPr>
            <p:ph type="title"/>
          </p:nvPr>
        </p:nvSpPr>
        <p:spPr>
          <a:xfrm>
            <a:off x="1331640" y="476672"/>
            <a:ext cx="3888432" cy="762000"/>
          </a:xfrm>
        </p:spPr>
        <p:txBody>
          <a:bodyPr>
            <a:normAutofit/>
          </a:bodyPr>
          <a:lstStyle/>
          <a:p>
            <a:r>
              <a:rPr lang="zh-CN" altLang="en-US" dirty="0" smtClean="0"/>
              <a:t>后缀表达式求值</a:t>
            </a:r>
            <a:endParaRPr lang="zh-CN" altLang="en-US" dirty="0"/>
          </a:p>
        </p:txBody>
      </p:sp>
    </p:spTree>
    <p:extLst>
      <p:ext uri="{BB962C8B-B14F-4D97-AF65-F5344CB8AC3E}">
        <p14:creationId xmlns:p14="http://schemas.microsoft.com/office/powerpoint/2010/main" xmlns="" val="29090385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331640" y="476672"/>
            <a:ext cx="7920880" cy="762000"/>
          </a:xfrm>
        </p:spPr>
        <p:txBody>
          <a:bodyPr>
            <a:normAutofit fontScale="90000"/>
          </a:bodyPr>
          <a:lstStyle/>
          <a:p>
            <a:pPr algn="just">
              <a:lnSpc>
                <a:spcPct val="110000"/>
              </a:lnSpc>
            </a:pPr>
            <a:r>
              <a:rPr lang="zh-CN" altLang="en-US" sz="4400" dirty="0">
                <a:latin typeface="宋体" panose="02010600030101010101" pitchFamily="2" charset="-122"/>
              </a:rPr>
              <a:t>子程序调用（</a:t>
            </a:r>
            <a:r>
              <a:rPr lang="en-US" altLang="zh-CN" sz="4400" dirty="0">
                <a:latin typeface="宋体" panose="02010600030101010101" pitchFamily="2" charset="-122"/>
              </a:rPr>
              <a:t>Subroutine Call</a:t>
            </a:r>
            <a:r>
              <a:rPr lang="zh-CN" altLang="en-US" sz="4400" dirty="0">
                <a:latin typeface="宋体" panose="02010600030101010101" pitchFamily="2" charset="-122"/>
              </a:rPr>
              <a:t>）</a:t>
            </a:r>
            <a:endParaRPr lang="zh-CN" altLang="en-US" dirty="0">
              <a:latin typeface="宋体" panose="02010600030101010101" pitchFamily="2" charset="-122"/>
            </a:endParaRPr>
          </a:p>
        </p:txBody>
      </p:sp>
      <p:sp>
        <p:nvSpPr>
          <p:cNvPr id="3" name="矩形 2"/>
          <p:cNvSpPr/>
          <p:nvPr/>
        </p:nvSpPr>
        <p:spPr>
          <a:xfrm>
            <a:off x="323528" y="1844824"/>
            <a:ext cx="8496944" cy="4142673"/>
          </a:xfrm>
          <a:prstGeom prst="rect">
            <a:avLst/>
          </a:prstGeom>
        </p:spPr>
        <p:txBody>
          <a:bodyPr wrap="square">
            <a:spAutoFit/>
          </a:bodyPr>
          <a:lstStyle/>
          <a:p>
            <a:pPr marL="0" indent="0" algn="just">
              <a:lnSpc>
                <a:spcPct val="110000"/>
              </a:lnSpc>
              <a:spcBef>
                <a:spcPct val="30000"/>
              </a:spcBef>
              <a:buFont typeface="Wingdings" panose="05000000000000000000" pitchFamily="2" charset="2"/>
              <a:buNone/>
            </a:pPr>
            <a:r>
              <a:rPr lang="zh-CN" altLang="en-US" sz="2800" dirty="0" smtClean="0"/>
              <a:t>       在</a:t>
            </a:r>
            <a:r>
              <a:rPr lang="zh-CN" altLang="en-US" sz="2800" dirty="0"/>
              <a:t>计算机程序设计中，子程序的调用及返回地址就是利用堆栈来完成的。</a:t>
            </a:r>
            <a:endParaRPr lang="zh-CN" altLang="en-US" sz="2800" dirty="0">
              <a:latin typeface="宋体" panose="02010600030101010101" pitchFamily="2" charset="-122"/>
            </a:endParaRPr>
          </a:p>
          <a:p>
            <a:pPr marL="0" indent="0" algn="just">
              <a:lnSpc>
                <a:spcPct val="110000"/>
              </a:lnSpc>
              <a:spcBef>
                <a:spcPct val="30000"/>
              </a:spcBef>
              <a:buFont typeface="Wingdings" panose="05000000000000000000" pitchFamily="2" charset="2"/>
              <a:buNone/>
            </a:pPr>
            <a:r>
              <a:rPr lang="zh-CN" altLang="en-US" sz="2800" dirty="0"/>
              <a:t>        在</a:t>
            </a:r>
            <a:r>
              <a:rPr lang="en-US" altLang="zh-CN" sz="2800" dirty="0">
                <a:latin typeface="宋体" panose="02010600030101010101" pitchFamily="2" charset="-122"/>
              </a:rPr>
              <a:t>C(</a:t>
            </a:r>
            <a:r>
              <a:rPr lang="zh-CN" altLang="en-US" sz="2800" dirty="0">
                <a:latin typeface="宋体" panose="02010600030101010101" pitchFamily="2" charset="-122"/>
              </a:rPr>
              <a:t>或</a:t>
            </a:r>
            <a:r>
              <a:rPr lang="en-US" altLang="zh-CN" sz="2800" dirty="0">
                <a:latin typeface="宋体" panose="02010600030101010101" pitchFamily="2" charset="-122"/>
              </a:rPr>
              <a:t>C++)</a:t>
            </a:r>
            <a:r>
              <a:rPr lang="zh-CN" altLang="en-US" sz="2800" dirty="0"/>
              <a:t>语言的主函数对无参子函数的嵌套调用过程中，在调用子程序前，先将返回地址保存到堆栈中，然后才转去执行子程序。当子函数执行到</a:t>
            </a:r>
            <a:r>
              <a:rPr lang="en-US" altLang="zh-CN" sz="2800" dirty="0">
                <a:latin typeface="宋体" panose="02010600030101010101" pitchFamily="2" charset="-122"/>
              </a:rPr>
              <a:t>return</a:t>
            </a:r>
            <a:r>
              <a:rPr lang="zh-CN" altLang="en-US" sz="2800" dirty="0"/>
              <a:t>语句（或函数结束）时，便从栈中弹出返回地址，从该地址处继续执行程序。</a:t>
            </a:r>
            <a:endParaRPr lang="zh-CN" altLang="en-US" sz="2800" dirty="0">
              <a:latin typeface="宋体" panose="02010600030101010101" pitchFamily="2" charset="-122"/>
            </a:endParaRPr>
          </a:p>
          <a:p>
            <a:pPr marL="0" indent="0" algn="just">
              <a:lnSpc>
                <a:spcPct val="110000"/>
              </a:lnSpc>
              <a:spcBef>
                <a:spcPct val="30000"/>
              </a:spcBef>
              <a:buFont typeface="Wingdings" panose="05000000000000000000" pitchFamily="2" charset="2"/>
              <a:buNone/>
            </a:pPr>
            <a:r>
              <a:rPr lang="zh-CN" altLang="en-US" sz="2800" dirty="0"/>
              <a:t>        </a:t>
            </a:r>
          </a:p>
        </p:txBody>
      </p:sp>
    </p:spTree>
    <p:extLst>
      <p:ext uri="{BB962C8B-B14F-4D97-AF65-F5344CB8AC3E}">
        <p14:creationId xmlns:p14="http://schemas.microsoft.com/office/powerpoint/2010/main" xmlns="" val="175318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331640" y="476672"/>
            <a:ext cx="7920880" cy="762000"/>
          </a:xfrm>
        </p:spPr>
        <p:txBody>
          <a:bodyPr>
            <a:normAutofit fontScale="90000"/>
          </a:bodyPr>
          <a:lstStyle/>
          <a:p>
            <a:pPr algn="just">
              <a:lnSpc>
                <a:spcPct val="110000"/>
              </a:lnSpc>
            </a:pPr>
            <a:r>
              <a:rPr lang="zh-CN" altLang="en-US" sz="4400" dirty="0">
                <a:latin typeface="宋体" panose="02010600030101010101" pitchFamily="2" charset="-122"/>
              </a:rPr>
              <a:t>子程序调用（</a:t>
            </a:r>
            <a:r>
              <a:rPr lang="en-US" altLang="zh-CN" sz="4400" dirty="0">
                <a:latin typeface="宋体" panose="02010600030101010101" pitchFamily="2" charset="-122"/>
              </a:rPr>
              <a:t>Subroutine Call</a:t>
            </a:r>
            <a:r>
              <a:rPr lang="zh-CN" altLang="en-US" sz="4400" dirty="0">
                <a:latin typeface="宋体" panose="02010600030101010101" pitchFamily="2" charset="-122"/>
              </a:rPr>
              <a:t>）</a:t>
            </a:r>
            <a:endParaRPr lang="zh-CN" altLang="en-US" dirty="0">
              <a:latin typeface="宋体" panose="02010600030101010101" pitchFamily="2" charset="-122"/>
            </a:endParaRPr>
          </a:p>
        </p:txBody>
      </p:sp>
      <p:sp>
        <p:nvSpPr>
          <p:cNvPr id="3" name="矩形 2"/>
          <p:cNvSpPr/>
          <p:nvPr/>
        </p:nvSpPr>
        <p:spPr>
          <a:xfrm>
            <a:off x="251520" y="1628800"/>
            <a:ext cx="8640960" cy="2462213"/>
          </a:xfrm>
          <a:prstGeom prst="rect">
            <a:avLst/>
          </a:prstGeom>
        </p:spPr>
        <p:txBody>
          <a:bodyPr wrap="square">
            <a:spAutoFit/>
          </a:bodyPr>
          <a:lstStyle/>
          <a:p>
            <a:pPr marL="0" indent="0" algn="just">
              <a:lnSpc>
                <a:spcPct val="110000"/>
              </a:lnSpc>
              <a:spcBef>
                <a:spcPct val="30000"/>
              </a:spcBef>
              <a:buFont typeface="Wingdings" panose="05000000000000000000" pitchFamily="2" charset="2"/>
              <a:buNone/>
            </a:pPr>
            <a:r>
              <a:rPr lang="zh-CN" altLang="en-US" sz="2800" dirty="0" smtClean="0"/>
              <a:t>       例如</a:t>
            </a:r>
            <a:r>
              <a:rPr lang="zh-CN" altLang="en-US" sz="2800" dirty="0"/>
              <a:t>：主函数调用子函数</a:t>
            </a:r>
            <a:r>
              <a:rPr lang="en-US" altLang="zh-CN" sz="2800" dirty="0">
                <a:latin typeface="宋体" panose="02010600030101010101" pitchFamily="2" charset="-122"/>
              </a:rPr>
              <a:t>a</a:t>
            </a:r>
            <a:r>
              <a:rPr lang="en-US" altLang="zh-CN" sz="2800" dirty="0" smtClean="0">
                <a:latin typeface="宋体" panose="02010600030101010101" pitchFamily="2" charset="-122"/>
              </a:rPr>
              <a:t>( )</a:t>
            </a:r>
            <a:r>
              <a:rPr lang="zh-CN" altLang="en-US" sz="2800" dirty="0"/>
              <a:t>时，则在调用之前先将</a:t>
            </a:r>
            <a:r>
              <a:rPr lang="en-US" altLang="zh-CN" sz="2800" dirty="0">
                <a:latin typeface="宋体" panose="02010600030101010101" pitchFamily="2" charset="-122"/>
              </a:rPr>
              <a:t>a</a:t>
            </a:r>
            <a:r>
              <a:rPr lang="zh-CN" altLang="en-US" sz="2800" dirty="0"/>
              <a:t>函数返回地址压入栈中；在子函数</a:t>
            </a:r>
            <a:r>
              <a:rPr lang="en-US" altLang="zh-CN" sz="2800" dirty="0">
                <a:latin typeface="宋体" panose="02010600030101010101" pitchFamily="2" charset="-122"/>
              </a:rPr>
              <a:t>a</a:t>
            </a:r>
            <a:r>
              <a:rPr lang="en-US" altLang="zh-CN" sz="2800" dirty="0" smtClean="0">
                <a:latin typeface="宋体" panose="02010600030101010101" pitchFamily="2" charset="-122"/>
              </a:rPr>
              <a:t>( )</a:t>
            </a:r>
            <a:r>
              <a:rPr lang="zh-CN" altLang="en-US" sz="2800" dirty="0"/>
              <a:t>中调用子函数</a:t>
            </a:r>
            <a:r>
              <a:rPr lang="en-US" altLang="zh-CN" sz="2800" dirty="0">
                <a:latin typeface="宋体" panose="02010600030101010101" pitchFamily="2" charset="-122"/>
              </a:rPr>
              <a:t>b</a:t>
            </a:r>
            <a:r>
              <a:rPr lang="en-US" altLang="zh-CN" sz="2800" dirty="0" smtClean="0">
                <a:latin typeface="宋体" panose="02010600030101010101" pitchFamily="2" charset="-122"/>
              </a:rPr>
              <a:t>( )</a:t>
            </a:r>
            <a:r>
              <a:rPr lang="zh-CN" altLang="en-US" sz="2800" dirty="0"/>
              <a:t>时，又将</a:t>
            </a:r>
            <a:r>
              <a:rPr lang="en-US" altLang="zh-CN" sz="2800" dirty="0">
                <a:latin typeface="宋体" panose="02010600030101010101" pitchFamily="2" charset="-122"/>
              </a:rPr>
              <a:t>b</a:t>
            </a:r>
            <a:r>
              <a:rPr lang="zh-CN" altLang="en-US" sz="2800" dirty="0"/>
              <a:t>函数返回地址压人栈中；同样，在子函数</a:t>
            </a:r>
            <a:r>
              <a:rPr lang="en-US" altLang="zh-CN" sz="2800" dirty="0">
                <a:latin typeface="宋体" panose="02010600030101010101" pitchFamily="2" charset="-122"/>
              </a:rPr>
              <a:t>b</a:t>
            </a:r>
            <a:r>
              <a:rPr lang="en-US" altLang="zh-CN" sz="2800" dirty="0" smtClean="0">
                <a:latin typeface="宋体" panose="02010600030101010101" pitchFamily="2" charset="-122"/>
              </a:rPr>
              <a:t>( )</a:t>
            </a:r>
            <a:r>
              <a:rPr lang="zh-CN" altLang="en-US" sz="2800" dirty="0"/>
              <a:t>中调用子函数</a:t>
            </a:r>
            <a:r>
              <a:rPr lang="en-US" altLang="zh-CN" sz="2800" dirty="0">
                <a:latin typeface="宋体" panose="02010600030101010101" pitchFamily="2" charset="-122"/>
              </a:rPr>
              <a:t>c</a:t>
            </a:r>
            <a:r>
              <a:rPr lang="en-US" altLang="zh-CN" sz="2800" dirty="0" smtClean="0">
                <a:latin typeface="宋体" panose="02010600030101010101" pitchFamily="2" charset="-122"/>
              </a:rPr>
              <a:t>( )</a:t>
            </a:r>
            <a:r>
              <a:rPr lang="zh-CN" altLang="en-US" sz="2800" dirty="0"/>
              <a:t>时，又将</a:t>
            </a:r>
            <a:r>
              <a:rPr lang="en-US" altLang="zh-CN" sz="2800" dirty="0">
                <a:latin typeface="宋体" panose="02010600030101010101" pitchFamily="2" charset="-122"/>
              </a:rPr>
              <a:t>c</a:t>
            </a:r>
            <a:r>
              <a:rPr lang="zh-CN" altLang="en-US" sz="2800" dirty="0"/>
              <a:t>函数返回地址压人栈中。其调用返回地址进栈示意图如</a:t>
            </a:r>
            <a:r>
              <a:rPr lang="zh-CN" altLang="en-US" sz="2800" dirty="0" smtClean="0"/>
              <a:t>图所示：</a:t>
            </a:r>
            <a:endParaRPr lang="zh-CN" altLang="en-US" sz="2800" dirty="0"/>
          </a:p>
        </p:txBody>
      </p:sp>
      <p:graphicFrame>
        <p:nvGraphicFramePr>
          <p:cNvPr id="4" name="Group 26"/>
          <p:cNvGraphicFramePr>
            <a:graphicFrameLocks noGrp="1"/>
          </p:cNvGraphicFramePr>
          <p:nvPr>
            <p:extLst>
              <p:ext uri="{D42A27DB-BD31-4B8C-83A1-F6EECF244321}">
                <p14:modId xmlns:p14="http://schemas.microsoft.com/office/powerpoint/2010/main" xmlns="" val="2135366738"/>
              </p:ext>
            </p:extLst>
          </p:nvPr>
        </p:nvGraphicFramePr>
        <p:xfrm>
          <a:off x="6516216" y="4221088"/>
          <a:ext cx="1981200" cy="2432052"/>
        </p:xfrm>
        <a:graphic>
          <a:graphicData uri="http://schemas.openxmlformats.org/drawingml/2006/table">
            <a:tbl>
              <a:tblPr/>
              <a:tblGrid>
                <a:gridCol w="1981200"/>
              </a:tblGrid>
              <a:tr h="487363">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函数返回地址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函数返回地址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函数返回地址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1528180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331640" y="476672"/>
            <a:ext cx="7920880" cy="762000"/>
          </a:xfrm>
        </p:spPr>
        <p:txBody>
          <a:bodyPr>
            <a:normAutofit fontScale="90000"/>
          </a:bodyPr>
          <a:lstStyle/>
          <a:p>
            <a:pPr algn="just">
              <a:lnSpc>
                <a:spcPct val="110000"/>
              </a:lnSpc>
            </a:pPr>
            <a:r>
              <a:rPr lang="zh-CN" altLang="en-US" sz="4400" dirty="0">
                <a:latin typeface="宋体" panose="02010600030101010101" pitchFamily="2" charset="-122"/>
              </a:rPr>
              <a:t>子程序调用（</a:t>
            </a:r>
            <a:r>
              <a:rPr lang="en-US" altLang="zh-CN" sz="4400" dirty="0">
                <a:latin typeface="宋体" panose="02010600030101010101" pitchFamily="2" charset="-122"/>
              </a:rPr>
              <a:t>Subroutine Call</a:t>
            </a:r>
            <a:r>
              <a:rPr lang="zh-CN" altLang="en-US" sz="4400" dirty="0">
                <a:latin typeface="宋体" panose="02010600030101010101" pitchFamily="2" charset="-122"/>
              </a:rPr>
              <a:t>）</a:t>
            </a:r>
            <a:endParaRPr lang="zh-CN" altLang="en-US" dirty="0">
              <a:latin typeface="宋体" panose="02010600030101010101" pitchFamily="2" charset="-122"/>
            </a:endParaRPr>
          </a:p>
        </p:txBody>
      </p:sp>
      <p:sp>
        <p:nvSpPr>
          <p:cNvPr id="3" name="矩形 2"/>
          <p:cNvSpPr/>
          <p:nvPr/>
        </p:nvSpPr>
        <p:spPr>
          <a:xfrm>
            <a:off x="251520" y="1484784"/>
            <a:ext cx="8640960" cy="2895601"/>
          </a:xfrm>
          <a:prstGeom prst="rect">
            <a:avLst/>
          </a:prstGeom>
        </p:spPr>
        <p:txBody>
          <a:bodyPr wrap="square">
            <a:spAutoFit/>
          </a:bodyPr>
          <a:lstStyle/>
          <a:p>
            <a:pPr marL="0" indent="0" algn="just">
              <a:lnSpc>
                <a:spcPct val="110000"/>
              </a:lnSpc>
              <a:buFont typeface="Wingdings" panose="05000000000000000000" pitchFamily="2" charset="2"/>
              <a:buNone/>
            </a:pPr>
            <a:r>
              <a:rPr lang="zh-CN" altLang="en-US" sz="2800" dirty="0" smtClean="0"/>
              <a:t>        当</a:t>
            </a:r>
            <a:r>
              <a:rPr lang="zh-CN" altLang="en-US" sz="2800" dirty="0"/>
              <a:t>执行完子函数</a:t>
            </a:r>
            <a:r>
              <a:rPr lang="en-US" altLang="zh-CN" sz="2800" dirty="0">
                <a:latin typeface="宋体" panose="02010600030101010101" pitchFamily="2" charset="-122"/>
              </a:rPr>
              <a:t>c</a:t>
            </a:r>
            <a:r>
              <a:rPr lang="en-US" altLang="zh-CN" sz="2000" dirty="0" smtClean="0">
                <a:latin typeface="宋体" panose="02010600030101010101" pitchFamily="2" charset="-122"/>
              </a:rPr>
              <a:t>( )</a:t>
            </a:r>
            <a:r>
              <a:rPr lang="zh-CN" altLang="en-US" sz="2800" dirty="0"/>
              <a:t>以后，就从栈顶弹出</a:t>
            </a:r>
            <a:r>
              <a:rPr lang="en-US" altLang="zh-CN" sz="2800" dirty="0">
                <a:latin typeface="宋体" panose="02010600030101010101" pitchFamily="2" charset="-122"/>
              </a:rPr>
              <a:t>c</a:t>
            </a:r>
            <a:r>
              <a:rPr lang="en-US" altLang="zh-CN" sz="2000" dirty="0" smtClean="0">
                <a:latin typeface="宋体" panose="02010600030101010101" pitchFamily="2" charset="-122"/>
              </a:rPr>
              <a:t>( )</a:t>
            </a:r>
            <a:r>
              <a:rPr lang="zh-CN" altLang="en-US" sz="2800" dirty="0"/>
              <a:t>函数返回地址，回到子函数</a:t>
            </a:r>
            <a:r>
              <a:rPr lang="en-US" altLang="zh-CN" sz="2800" dirty="0">
                <a:latin typeface="宋体" panose="02010600030101010101" pitchFamily="2" charset="-122"/>
              </a:rPr>
              <a:t>b</a:t>
            </a:r>
            <a:r>
              <a:rPr lang="en-US" altLang="zh-CN" sz="2000" dirty="0" smtClean="0">
                <a:latin typeface="宋体" panose="02010600030101010101" pitchFamily="2" charset="-122"/>
              </a:rPr>
              <a:t>( )</a:t>
            </a:r>
            <a:r>
              <a:rPr lang="zh-CN" altLang="en-US" sz="2800" dirty="0"/>
              <a:t>；子函数</a:t>
            </a:r>
            <a:r>
              <a:rPr lang="en-US" altLang="zh-CN" sz="2800" dirty="0">
                <a:latin typeface="宋体" panose="02010600030101010101" pitchFamily="2" charset="-122"/>
              </a:rPr>
              <a:t>b</a:t>
            </a:r>
            <a:r>
              <a:rPr lang="en-US" altLang="zh-CN" sz="2000" dirty="0" smtClean="0">
                <a:latin typeface="宋体" panose="02010600030101010101" pitchFamily="2" charset="-122"/>
              </a:rPr>
              <a:t>( )</a:t>
            </a:r>
            <a:r>
              <a:rPr lang="zh-CN" altLang="en-US" sz="2800" dirty="0"/>
              <a:t>执行完毕返回时，又从栈顶弹出</a:t>
            </a:r>
            <a:r>
              <a:rPr lang="en-US" altLang="zh-CN" sz="2800" dirty="0">
                <a:latin typeface="宋体" panose="02010600030101010101" pitchFamily="2" charset="-122"/>
              </a:rPr>
              <a:t>b</a:t>
            </a:r>
            <a:r>
              <a:rPr lang="zh-CN" altLang="en-US" sz="2800" dirty="0"/>
              <a:t>函数返回地址，回到子函数</a:t>
            </a:r>
            <a:r>
              <a:rPr lang="en-US" altLang="zh-CN" sz="2800" dirty="0">
                <a:latin typeface="宋体" panose="02010600030101010101" pitchFamily="2" charset="-122"/>
              </a:rPr>
              <a:t>a</a:t>
            </a:r>
            <a:r>
              <a:rPr lang="en-US" altLang="zh-CN" sz="2000" dirty="0" smtClean="0">
                <a:latin typeface="宋体" panose="02010600030101010101" pitchFamily="2" charset="-122"/>
              </a:rPr>
              <a:t>( )</a:t>
            </a:r>
            <a:r>
              <a:rPr lang="zh-CN" altLang="en-US" sz="2800" dirty="0"/>
              <a:t>；子函数</a:t>
            </a:r>
            <a:r>
              <a:rPr lang="en-US" altLang="zh-CN" sz="2800" dirty="0">
                <a:latin typeface="宋体" panose="02010600030101010101" pitchFamily="2" charset="-122"/>
              </a:rPr>
              <a:t>a</a:t>
            </a:r>
            <a:r>
              <a:rPr lang="en-US" altLang="zh-CN" sz="2000" dirty="0" smtClean="0">
                <a:latin typeface="宋体" panose="02010600030101010101" pitchFamily="2" charset="-122"/>
              </a:rPr>
              <a:t>( )</a:t>
            </a:r>
            <a:r>
              <a:rPr lang="zh-CN" altLang="en-US" sz="2800" dirty="0"/>
              <a:t>返回时，再在栈顶弹出</a:t>
            </a:r>
            <a:r>
              <a:rPr lang="en-US" altLang="zh-CN" sz="2800" dirty="0">
                <a:latin typeface="宋体" panose="02010600030101010101" pitchFamily="2" charset="-122"/>
              </a:rPr>
              <a:t>a</a:t>
            </a:r>
            <a:r>
              <a:rPr lang="zh-CN" altLang="en-US" sz="2800" dirty="0"/>
              <a:t>函数返回地址，回到主函数，继续执行主函数程序。无参函数嵌调用返回示意图如</a:t>
            </a:r>
            <a:r>
              <a:rPr lang="zh-CN" altLang="en-US" sz="2800" dirty="0" smtClean="0"/>
              <a:t>图所示：</a:t>
            </a:r>
            <a:endParaRPr lang="zh-CN" altLang="en-US" sz="2800" dirty="0"/>
          </a:p>
        </p:txBody>
      </p:sp>
      <p:graphicFrame>
        <p:nvGraphicFramePr>
          <p:cNvPr id="4" name="Object 1027"/>
          <p:cNvGraphicFramePr>
            <a:graphicFrameLocks noChangeAspect="1"/>
          </p:cNvGraphicFramePr>
          <p:nvPr>
            <p:extLst>
              <p:ext uri="{D42A27DB-BD31-4B8C-83A1-F6EECF244321}">
                <p14:modId xmlns:p14="http://schemas.microsoft.com/office/powerpoint/2010/main" xmlns="" val="3128408302"/>
              </p:ext>
            </p:extLst>
          </p:nvPr>
        </p:nvGraphicFramePr>
        <p:xfrm>
          <a:off x="3781567" y="3861048"/>
          <a:ext cx="5254929" cy="2996952"/>
        </p:xfrm>
        <a:graphic>
          <a:graphicData uri="http://schemas.openxmlformats.org/presentationml/2006/ole">
            <p:oleObj spid="_x0000_s7204" name="位图图像" r:id="rId3" imgW="4123810" imgH="2219635" progId="PBrush">
              <p:embed/>
            </p:oleObj>
          </a:graphicData>
        </a:graphic>
      </p:graphicFrame>
    </p:spTree>
    <p:extLst>
      <p:ext uri="{BB962C8B-B14F-4D97-AF65-F5344CB8AC3E}">
        <p14:creationId xmlns:p14="http://schemas.microsoft.com/office/powerpoint/2010/main" xmlns="" val="8254196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691680" y="332656"/>
            <a:ext cx="3096344" cy="762000"/>
          </a:xfrm>
        </p:spPr>
        <p:txBody>
          <a:bodyPr>
            <a:normAutofit fontScale="90000"/>
          </a:bodyPr>
          <a:lstStyle/>
          <a:p>
            <a:pPr algn="just">
              <a:lnSpc>
                <a:spcPct val="110000"/>
              </a:lnSpc>
            </a:pPr>
            <a:r>
              <a:rPr lang="zh-CN" altLang="en-US" sz="4400" dirty="0" smtClean="0">
                <a:latin typeface="宋体" panose="02010600030101010101" pitchFamily="2" charset="-122"/>
              </a:rPr>
              <a:t>递归调用</a:t>
            </a:r>
            <a:endParaRPr lang="zh-CN" altLang="en-US" dirty="0">
              <a:latin typeface="宋体" panose="02010600030101010101" pitchFamily="2" charset="-122"/>
            </a:endParaRPr>
          </a:p>
        </p:txBody>
      </p:sp>
      <p:sp>
        <p:nvSpPr>
          <p:cNvPr id="2" name="矩形 1"/>
          <p:cNvSpPr/>
          <p:nvPr/>
        </p:nvSpPr>
        <p:spPr>
          <a:xfrm>
            <a:off x="323528" y="1988840"/>
            <a:ext cx="8280920" cy="3711785"/>
          </a:xfrm>
          <a:prstGeom prst="rect">
            <a:avLst/>
          </a:prstGeom>
        </p:spPr>
        <p:txBody>
          <a:bodyPr wrap="square">
            <a:spAutoFit/>
          </a:bodyPr>
          <a:lstStyle/>
          <a:p>
            <a:pPr>
              <a:lnSpc>
                <a:spcPct val="120000"/>
              </a:lnSpc>
            </a:pPr>
            <a:r>
              <a:rPr lang="zh-CN" altLang="en-US" sz="2800" dirty="0"/>
              <a:t> </a:t>
            </a:r>
            <a:r>
              <a:rPr lang="zh-CN" altLang="en-US" sz="2800" dirty="0" smtClean="0"/>
              <a:t>       一</a:t>
            </a:r>
            <a:r>
              <a:rPr lang="zh-CN" altLang="en-US" sz="2800" dirty="0"/>
              <a:t>个直接调用自己，或者通过一系列调用语句间接地调用自己的函数称为递归函数</a:t>
            </a:r>
            <a:r>
              <a:rPr lang="zh-CN" altLang="en-US" sz="2800" dirty="0" smtClean="0"/>
              <a:t>。</a:t>
            </a:r>
            <a:endParaRPr lang="en-US" altLang="zh-CN" sz="2800" dirty="0" smtClean="0"/>
          </a:p>
          <a:p>
            <a:pPr>
              <a:lnSpc>
                <a:spcPct val="120000"/>
              </a:lnSpc>
            </a:pPr>
            <a:endParaRPr lang="en-US" altLang="zh-CN" sz="2800" dirty="0" smtClean="0"/>
          </a:p>
          <a:p>
            <a:pPr>
              <a:lnSpc>
                <a:spcPct val="120000"/>
              </a:lnSpc>
            </a:pPr>
            <a:r>
              <a:rPr lang="en-US" altLang="zh-CN" sz="2800" dirty="0"/>
              <a:t> </a:t>
            </a:r>
            <a:r>
              <a:rPr lang="en-US" altLang="zh-CN" sz="2800" dirty="0" smtClean="0"/>
              <a:t>      </a:t>
            </a:r>
            <a:r>
              <a:rPr lang="zh-CN" altLang="en-US" sz="2800" dirty="0" smtClean="0"/>
              <a:t>在</a:t>
            </a:r>
            <a:r>
              <a:rPr lang="zh-CN" altLang="en-US" sz="2800" dirty="0"/>
              <a:t>程序设计中，有许多实际问题是递归定义的，使用递归的方法编写程序将使许多复杂的问题大大简化。所以，递归是程序设计中的一个强有力的工具。</a:t>
            </a:r>
          </a:p>
        </p:txBody>
      </p:sp>
    </p:spTree>
    <p:extLst>
      <p:ext uri="{BB962C8B-B14F-4D97-AF65-F5344CB8AC3E}">
        <p14:creationId xmlns:p14="http://schemas.microsoft.com/office/powerpoint/2010/main" xmlns="" val="1931717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heel(1)">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691680" y="332656"/>
            <a:ext cx="4608512" cy="762000"/>
          </a:xfrm>
        </p:spPr>
        <p:txBody>
          <a:bodyPr>
            <a:normAutofit fontScale="90000"/>
          </a:bodyPr>
          <a:lstStyle/>
          <a:p>
            <a:pPr algn="just">
              <a:lnSpc>
                <a:spcPct val="110000"/>
              </a:lnSpc>
            </a:pPr>
            <a:r>
              <a:rPr lang="zh-CN" altLang="en-US" sz="4400" dirty="0" smtClean="0">
                <a:latin typeface="宋体" panose="02010600030101010101" pitchFamily="2" charset="-122"/>
              </a:rPr>
              <a:t>递归典型举例</a:t>
            </a:r>
            <a:endParaRPr lang="zh-CN" altLang="en-US" dirty="0">
              <a:latin typeface="宋体" panose="02010600030101010101" pitchFamily="2" charset="-122"/>
            </a:endParaRPr>
          </a:p>
        </p:txBody>
      </p:sp>
      <p:sp>
        <p:nvSpPr>
          <p:cNvPr id="3" name="矩形 2"/>
          <p:cNvSpPr/>
          <p:nvPr/>
        </p:nvSpPr>
        <p:spPr>
          <a:xfrm>
            <a:off x="323528" y="1700808"/>
            <a:ext cx="1988045" cy="523220"/>
          </a:xfrm>
          <a:prstGeom prst="rect">
            <a:avLst/>
          </a:prstGeom>
        </p:spPr>
        <p:txBody>
          <a:bodyPr wrap="none">
            <a:spAutoFit/>
          </a:bodyPr>
          <a:lstStyle/>
          <a:p>
            <a:r>
              <a:rPr lang="zh-CN" altLang="en-US" sz="2800" dirty="0">
                <a:solidFill>
                  <a:srgbClr val="5485C0"/>
                </a:solidFill>
                <a:latin typeface="Times New Roman" panose="02020603050405020304" pitchFamily="18" charset="0"/>
              </a:rPr>
              <a:t>汉诺塔问题</a:t>
            </a:r>
            <a:endParaRPr lang="zh-CN" altLang="en-US" sz="2800" dirty="0">
              <a:solidFill>
                <a:srgbClr val="5485C0"/>
              </a:solidFill>
            </a:endParaRPr>
          </a:p>
        </p:txBody>
      </p:sp>
      <p:pic>
        <p:nvPicPr>
          <p:cNvPr id="9" name="Picture 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0" y="44624"/>
            <a:ext cx="9144000" cy="6858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10246019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35728" y="1628800"/>
            <a:ext cx="9144000" cy="6524625"/>
          </a:xfrm>
        </p:spPr>
        <p:txBody>
          <a:bodyPr/>
          <a:lstStyle/>
          <a:p>
            <a:pPr>
              <a:buFont typeface="Wingdings" panose="05000000000000000000" pitchFamily="2" charset="2"/>
              <a:buNone/>
            </a:pPr>
            <a:r>
              <a:rPr lang="zh-CN" altLang="en-US" b="1" dirty="0">
                <a:latin typeface="Times New Roman" panose="02020603050405020304" pitchFamily="18" charset="0"/>
                <a:ea typeface="楷体_GB2312" pitchFamily="49" charset="-122"/>
              </a:rPr>
              <a:t>对于</a:t>
            </a:r>
            <a:r>
              <a:rPr lang="en-US" altLang="zh-CN" b="1"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阶汉诺塔进行一下分析：</a:t>
            </a:r>
          </a:p>
          <a:p>
            <a:pPr>
              <a:buFont typeface="Wingdings" panose="05000000000000000000" pitchFamily="2" charset="2"/>
              <a:buNone/>
            </a:pP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把</a:t>
            </a:r>
            <a:r>
              <a:rPr lang="en-US" altLang="zh-CN" b="1"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个盘子从上到下编号</a:t>
            </a:r>
            <a:r>
              <a:rPr lang="en-US" altLang="zh-CN" b="1" dirty="0">
                <a:latin typeface="Times New Roman" panose="02020603050405020304" pitchFamily="18" charset="0"/>
                <a:ea typeface="楷体_GB2312" pitchFamily="49" charset="-122"/>
              </a:rPr>
              <a:t>1……n</a:t>
            </a:r>
            <a:r>
              <a:rPr lang="zh-CN" altLang="en-US" b="1" dirty="0">
                <a:latin typeface="Times New Roman" panose="02020603050405020304" pitchFamily="18" charset="0"/>
                <a:ea typeface="楷体_GB2312" pitchFamily="49" charset="-122"/>
              </a:rPr>
              <a:t>，要把</a:t>
            </a:r>
            <a:r>
              <a:rPr lang="en-US" altLang="zh-CN" b="1"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个盘子从</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塔移动到</a:t>
            </a:r>
            <a:r>
              <a:rPr lang="en-US" altLang="zh-CN" b="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塔，首先借用</a:t>
            </a:r>
            <a:r>
              <a:rPr lang="en-US" altLang="zh-CN" b="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塔作为存放盘子的临时塔，把上面的</a:t>
            </a:r>
            <a:r>
              <a:rPr lang="en-US" altLang="zh-CN" b="1" dirty="0">
                <a:latin typeface="Times New Roman" panose="02020603050405020304" pitchFamily="18" charset="0"/>
                <a:ea typeface="楷体_GB2312" pitchFamily="49" charset="-122"/>
              </a:rPr>
              <a:t>n-1</a:t>
            </a:r>
            <a:r>
              <a:rPr lang="zh-CN" altLang="en-US" b="1" dirty="0">
                <a:latin typeface="Times New Roman" panose="02020603050405020304" pitchFamily="18" charset="0"/>
                <a:ea typeface="楷体_GB2312" pitchFamily="49" charset="-122"/>
              </a:rPr>
              <a:t>个盘子移动到</a:t>
            </a:r>
            <a:r>
              <a:rPr lang="en-US" altLang="zh-CN" b="1" dirty="0">
                <a:latin typeface="Times New Roman" panose="02020603050405020304" pitchFamily="18" charset="0"/>
                <a:ea typeface="楷体_GB2312" pitchFamily="49" charset="-122"/>
              </a:rPr>
              <a:t>b</a:t>
            </a:r>
            <a:r>
              <a:rPr lang="zh-CN" altLang="en-US" b="1" dirty="0">
                <a:latin typeface="Times New Roman" panose="02020603050405020304" pitchFamily="18" charset="0"/>
                <a:ea typeface="楷体_GB2312" pitchFamily="49" charset="-122"/>
              </a:rPr>
              <a:t>塔；</a:t>
            </a:r>
            <a:endParaRPr lang="en-US" altLang="zh-CN" b="1" dirty="0">
              <a:latin typeface="Times New Roman" panose="02020603050405020304" pitchFamily="18" charset="0"/>
              <a:ea typeface="楷体_GB2312" pitchFamily="49" charset="-122"/>
            </a:endParaRPr>
          </a:p>
          <a:p>
            <a:pPr>
              <a:buFont typeface="Wingdings" panose="05000000000000000000" pitchFamily="2" charset="2"/>
              <a:buNone/>
            </a:pP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把第</a:t>
            </a:r>
            <a:r>
              <a:rPr lang="en-US" altLang="zh-CN" b="1"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个盘子移动到</a:t>
            </a:r>
            <a:r>
              <a:rPr lang="en-US" altLang="zh-CN" b="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塔；</a:t>
            </a:r>
            <a:endParaRPr lang="en-US" altLang="zh-CN" b="1" dirty="0">
              <a:latin typeface="Times New Roman" panose="02020603050405020304" pitchFamily="18" charset="0"/>
              <a:ea typeface="楷体_GB2312" pitchFamily="49" charset="-122"/>
            </a:endParaRPr>
          </a:p>
          <a:p>
            <a:pPr>
              <a:buFont typeface="Wingdings" panose="05000000000000000000" pitchFamily="2" charset="2"/>
              <a:buNone/>
            </a:pPr>
            <a:r>
              <a:rPr lang="en-US" altLang="zh-CN" b="1"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那么如何把第</a:t>
            </a:r>
            <a:r>
              <a:rPr lang="en-US" altLang="zh-CN" b="1" dirty="0">
                <a:latin typeface="Times New Roman" panose="02020603050405020304" pitchFamily="18" charset="0"/>
                <a:ea typeface="楷体_GB2312" pitchFamily="49" charset="-122"/>
              </a:rPr>
              <a:t>n-1</a:t>
            </a:r>
            <a:r>
              <a:rPr lang="zh-CN" altLang="en-US" b="1" dirty="0">
                <a:latin typeface="Times New Roman" panose="02020603050405020304" pitchFamily="18" charset="0"/>
                <a:ea typeface="楷体_GB2312" pitchFamily="49" charset="-122"/>
              </a:rPr>
              <a:t>个盘子移动到</a:t>
            </a:r>
            <a:r>
              <a:rPr lang="en-US" altLang="zh-CN" b="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a:t>
            </a:r>
          </a:p>
          <a:p>
            <a:pPr>
              <a:buFont typeface="Wingdings" panose="05000000000000000000" pitchFamily="2" charset="2"/>
              <a:buNone/>
            </a:pPr>
            <a:r>
              <a:rPr lang="zh-CN" altLang="en-US" b="1" dirty="0">
                <a:latin typeface="Times New Roman" panose="02020603050405020304" pitchFamily="18" charset="0"/>
                <a:ea typeface="楷体_GB2312" pitchFamily="49" charset="-122"/>
              </a:rPr>
              <a:t>       可以把</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作为临时塔，把第</a:t>
            </a:r>
            <a:r>
              <a:rPr lang="en-US" altLang="zh-CN" b="1" dirty="0">
                <a:latin typeface="Times New Roman" panose="02020603050405020304" pitchFamily="18" charset="0"/>
                <a:ea typeface="楷体_GB2312" pitchFamily="49" charset="-122"/>
              </a:rPr>
              <a:t>n-1</a:t>
            </a:r>
            <a:r>
              <a:rPr lang="zh-CN" altLang="en-US" b="1" dirty="0">
                <a:latin typeface="Times New Roman" panose="02020603050405020304" pitchFamily="18" charset="0"/>
                <a:ea typeface="楷体_GB2312" pitchFamily="49" charset="-122"/>
              </a:rPr>
              <a:t>个盘子上面的</a:t>
            </a:r>
            <a:r>
              <a:rPr lang="en-US" altLang="zh-CN" b="1" dirty="0">
                <a:latin typeface="Times New Roman" panose="02020603050405020304" pitchFamily="18" charset="0"/>
                <a:ea typeface="楷体_GB2312" pitchFamily="49" charset="-122"/>
              </a:rPr>
              <a:t>n-2</a:t>
            </a:r>
            <a:r>
              <a:rPr lang="zh-CN" altLang="en-US" b="1" dirty="0">
                <a:latin typeface="Times New Roman" panose="02020603050405020304" pitchFamily="18" charset="0"/>
                <a:ea typeface="楷体_GB2312" pitchFamily="49" charset="-122"/>
              </a:rPr>
              <a:t>个盘子从</a:t>
            </a:r>
            <a:r>
              <a:rPr lang="en-US" altLang="zh-CN" b="1" dirty="0">
                <a:latin typeface="Times New Roman" panose="02020603050405020304" pitchFamily="18" charset="0"/>
                <a:ea typeface="楷体_GB2312" pitchFamily="49" charset="-122"/>
              </a:rPr>
              <a:t>b</a:t>
            </a:r>
            <a:r>
              <a:rPr lang="zh-CN" altLang="en-US" b="1" dirty="0">
                <a:latin typeface="Times New Roman" panose="02020603050405020304" pitchFamily="18" charset="0"/>
                <a:ea typeface="楷体_GB2312" pitchFamily="49" charset="-122"/>
              </a:rPr>
              <a:t>移动到</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，把第</a:t>
            </a:r>
            <a:r>
              <a:rPr lang="en-US" altLang="zh-CN" b="1" dirty="0">
                <a:latin typeface="Times New Roman" panose="02020603050405020304" pitchFamily="18" charset="0"/>
                <a:ea typeface="楷体_GB2312" pitchFamily="49" charset="-122"/>
              </a:rPr>
              <a:t>n-1</a:t>
            </a:r>
            <a:r>
              <a:rPr lang="zh-CN" altLang="en-US" b="1" dirty="0">
                <a:latin typeface="Times New Roman" panose="02020603050405020304" pitchFamily="18" charset="0"/>
                <a:ea typeface="楷体_GB2312" pitchFamily="49" charset="-122"/>
              </a:rPr>
              <a:t>个盘子移动到</a:t>
            </a:r>
            <a:r>
              <a:rPr lang="en-US" altLang="zh-CN" b="1" dirty="0">
                <a:latin typeface="Times New Roman" panose="02020603050405020304" pitchFamily="18" charset="0"/>
                <a:ea typeface="楷体_GB2312" pitchFamily="49" charset="-122"/>
              </a:rPr>
              <a:t>c</a:t>
            </a:r>
            <a:r>
              <a:rPr lang="zh-CN" altLang="en-US" b="1" dirty="0">
                <a:latin typeface="Times New Roman" panose="02020603050405020304" pitchFamily="18" charset="0"/>
                <a:ea typeface="楷体_GB2312" pitchFamily="49" charset="-122"/>
              </a:rPr>
              <a:t>。这样</a:t>
            </a:r>
            <a:r>
              <a:rPr lang="en-US" altLang="zh-CN" b="1" dirty="0">
                <a:latin typeface="Times New Roman" panose="02020603050405020304" pitchFamily="18" charset="0"/>
                <a:ea typeface="楷体_GB2312" pitchFamily="49" charset="-122"/>
              </a:rPr>
              <a:t>n-2</a:t>
            </a:r>
            <a:r>
              <a:rPr lang="zh-CN" altLang="en-US" b="1" dirty="0">
                <a:latin typeface="Times New Roman" panose="02020603050405020304" pitchFamily="18" charset="0"/>
                <a:ea typeface="楷体_GB2312" pitchFamily="49" charset="-122"/>
              </a:rPr>
              <a:t>个盘子又回到了</a:t>
            </a:r>
            <a:r>
              <a:rPr lang="en-US" altLang="zh-CN" b="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上；</a:t>
            </a:r>
          </a:p>
          <a:p>
            <a:pPr>
              <a:buFont typeface="Wingdings" panose="05000000000000000000" pitchFamily="2" charset="2"/>
              <a:buNone/>
            </a:pPr>
            <a:r>
              <a:rPr lang="en-US" altLang="zh-CN" b="1" dirty="0">
                <a:latin typeface="Times New Roman" panose="02020603050405020304" pitchFamily="18" charset="0"/>
                <a:ea typeface="楷体_GB2312" pitchFamily="49" charset="-122"/>
              </a:rPr>
              <a:t>4.</a:t>
            </a:r>
            <a:r>
              <a:rPr lang="zh-CN" altLang="en-US" b="1" dirty="0">
                <a:latin typeface="Times New Roman" panose="02020603050405020304" pitchFamily="18" charset="0"/>
                <a:ea typeface="楷体_GB2312" pitchFamily="49" charset="-122"/>
              </a:rPr>
              <a:t>以此类推，下面</a:t>
            </a:r>
            <a:r>
              <a:rPr lang="en-US" altLang="zh-CN" b="1" dirty="0">
                <a:latin typeface="Times New Roman" panose="02020603050405020304" pitchFamily="18" charset="0"/>
                <a:ea typeface="楷体_GB2312" pitchFamily="49" charset="-122"/>
              </a:rPr>
              <a:t>n-2</a:t>
            </a:r>
            <a:r>
              <a:rPr lang="zh-CN" altLang="en-US" b="1" dirty="0">
                <a:latin typeface="Times New Roman" panose="02020603050405020304" pitchFamily="18" charset="0"/>
                <a:ea typeface="楷体_GB2312" pitchFamily="49" charset="-122"/>
              </a:rPr>
              <a:t>个盘子的移动仿佛是在重复第</a:t>
            </a: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步操作，这个问题变成了典型的递归问题。</a:t>
            </a:r>
          </a:p>
        </p:txBody>
      </p:sp>
      <p:sp>
        <p:nvSpPr>
          <p:cNvPr id="3" name="Rectangle 2"/>
          <p:cNvSpPr>
            <a:spLocks noGrp="1" noChangeArrowheads="1"/>
          </p:cNvSpPr>
          <p:nvPr>
            <p:ph type="title"/>
          </p:nvPr>
        </p:nvSpPr>
        <p:spPr>
          <a:xfrm>
            <a:off x="1691680" y="332656"/>
            <a:ext cx="3096344" cy="762000"/>
          </a:xfrm>
        </p:spPr>
        <p:txBody>
          <a:bodyPr>
            <a:normAutofit fontScale="90000"/>
          </a:bodyPr>
          <a:lstStyle/>
          <a:p>
            <a:pPr algn="just">
              <a:lnSpc>
                <a:spcPct val="110000"/>
              </a:lnSpc>
            </a:pPr>
            <a:r>
              <a:rPr lang="zh-CN" altLang="en-US" sz="4400" dirty="0" smtClean="0">
                <a:latin typeface="宋体" panose="02010600030101010101" pitchFamily="2" charset="-122"/>
              </a:rPr>
              <a:t>递归调用</a:t>
            </a:r>
            <a:endParaRPr lang="zh-CN" altLang="en-US" dirty="0">
              <a:latin typeface="宋体" panose="02010600030101010101" pitchFamily="2" charset="-122"/>
            </a:endParaRPr>
          </a:p>
        </p:txBody>
      </p:sp>
    </p:spTree>
    <p:extLst>
      <p:ext uri="{BB962C8B-B14F-4D97-AF65-F5344CB8AC3E}">
        <p14:creationId xmlns:p14="http://schemas.microsoft.com/office/powerpoint/2010/main" xmlns="" val="35214965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07505" y="620688"/>
            <a:ext cx="8784976"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r>
              <a:rPr kumimoji="1" lang="en-US" altLang="zh-CN" sz="2800" b="1" dirty="0">
                <a:latin typeface="Times New Roman" panose="02020603050405020304" pitchFamily="18" charset="0"/>
              </a:rPr>
              <a:t>#include &lt;</a:t>
            </a:r>
            <a:r>
              <a:rPr kumimoji="1" lang="en-US" altLang="zh-CN" sz="2800" b="1" dirty="0" err="1">
                <a:latin typeface="Times New Roman" panose="02020603050405020304" pitchFamily="18" charset="0"/>
              </a:rPr>
              <a:t>iostream.h</a:t>
            </a:r>
            <a:r>
              <a:rPr kumimoji="1" lang="en-US" altLang="zh-CN" sz="2800" b="1" dirty="0">
                <a:latin typeface="Times New Roman" panose="02020603050405020304" pitchFamily="18" charset="0"/>
              </a:rPr>
              <a:t>&gt;</a:t>
            </a:r>
          </a:p>
          <a:p>
            <a:pPr algn="l"/>
            <a:r>
              <a:rPr kumimoji="1" lang="en-US" altLang="zh-CN" sz="2800" b="1" dirty="0">
                <a:latin typeface="Times New Roman" panose="02020603050405020304" pitchFamily="18" charset="0"/>
              </a:rPr>
              <a:t>#include "</a:t>
            </a:r>
            <a:r>
              <a:rPr kumimoji="1" lang="en-US" altLang="zh-CN" sz="2800" b="1" dirty="0" err="1">
                <a:latin typeface="Times New Roman" panose="02020603050405020304" pitchFamily="18" charset="0"/>
              </a:rPr>
              <a:t>strclass.h</a:t>
            </a:r>
            <a:r>
              <a:rPr kumimoji="1" lang="en-US" altLang="zh-CN" sz="2800" b="1" dirty="0">
                <a:latin typeface="Times New Roman" panose="02020603050405020304" pitchFamily="18" charset="0"/>
              </a:rPr>
              <a:t>”</a:t>
            </a:r>
          </a:p>
          <a:p>
            <a:pPr algn="l"/>
            <a:r>
              <a:rPr kumimoji="1" lang="en-US" altLang="zh-CN" sz="2800" b="1" dirty="0">
                <a:latin typeface="Times New Roman" panose="02020603050405020304" pitchFamily="18" charset="0"/>
              </a:rPr>
              <a:t>void</a:t>
            </a:r>
            <a:r>
              <a:rPr kumimoji="1" lang="en-US" altLang="zh-CN" sz="2800" b="1" i="1" dirty="0">
                <a:latin typeface="Times New Roman" panose="02020603050405020304" pitchFamily="18" charset="0"/>
              </a:rPr>
              <a:t> Hanoi</a:t>
            </a:r>
            <a:r>
              <a:rPr kumimoji="1" lang="en-US" altLang="zh-CN" sz="2800" b="1" dirty="0">
                <a:latin typeface="Times New Roman" panose="02020603050405020304" pitchFamily="18" charset="0"/>
              </a:rPr>
              <a:t> (</a:t>
            </a:r>
            <a:r>
              <a:rPr kumimoji="1" lang="en-US" altLang="zh-CN" sz="2800" b="1" dirty="0" err="1">
                <a:latin typeface="Times New Roman" panose="02020603050405020304" pitchFamily="18" charset="0"/>
              </a:rPr>
              <a:t>int</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n</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String</a:t>
            </a:r>
            <a:r>
              <a:rPr kumimoji="1" lang="en-US" altLang="zh-CN" sz="2800" b="1" dirty="0">
                <a:latin typeface="Times New Roman" panose="02020603050405020304" pitchFamily="18" charset="0"/>
              </a:rPr>
              <a:t> A,</a:t>
            </a:r>
            <a:r>
              <a:rPr kumimoji="1" lang="en-US" altLang="zh-CN" sz="2800" b="1" i="1" dirty="0">
                <a:latin typeface="Times New Roman" panose="02020603050405020304" pitchFamily="18" charset="0"/>
              </a:rPr>
              <a:t> String</a:t>
            </a:r>
            <a:r>
              <a:rPr kumimoji="1" lang="en-US" altLang="zh-CN" sz="2800" b="1" dirty="0">
                <a:latin typeface="Times New Roman" panose="02020603050405020304" pitchFamily="18" charset="0"/>
              </a:rPr>
              <a:t> B, </a:t>
            </a:r>
            <a:r>
              <a:rPr kumimoji="1" lang="en-US" altLang="zh-CN" sz="2800" b="1" i="1" dirty="0">
                <a:latin typeface="Times New Roman" panose="02020603050405020304" pitchFamily="18" charset="0"/>
              </a:rPr>
              <a:t>String</a:t>
            </a:r>
            <a:r>
              <a:rPr kumimoji="1" lang="en-US" altLang="zh-CN" sz="2800" b="1" dirty="0">
                <a:latin typeface="Times New Roman" panose="02020603050405020304" pitchFamily="18" charset="0"/>
              </a:rPr>
              <a:t> C ) {  </a:t>
            </a:r>
            <a:endParaRPr kumimoji="1" lang="en-US" altLang="zh-CN" sz="2800" b="1" dirty="0" smtClean="0">
              <a:latin typeface="Times New Roman" panose="02020603050405020304" pitchFamily="18" charset="0"/>
            </a:endParaRPr>
          </a:p>
          <a:p>
            <a:pPr algn="l"/>
            <a:r>
              <a:rPr kumimoji="1" lang="en-US" altLang="zh-CN" sz="2800" b="1" dirty="0" smtClean="0">
                <a:latin typeface="Times New Roman" panose="02020603050405020304" pitchFamily="18" charset="0"/>
              </a:rPr>
              <a:t>//</a:t>
            </a:r>
            <a:r>
              <a:rPr kumimoji="1" lang="zh-CN" altLang="en-US" sz="2800" b="1" dirty="0">
                <a:effectLst>
                  <a:outerShdw blurRad="38100" dist="38100" dir="2700000" algn="tl">
                    <a:srgbClr val="000000"/>
                  </a:outerShdw>
                </a:effectLst>
                <a:latin typeface="Times New Roman" panose="02020603050405020304" pitchFamily="18" charset="0"/>
                <a:ea typeface="楷体_GB2312" pitchFamily="49" charset="-122"/>
              </a:rPr>
              <a:t>解决汉诺塔问题的算法</a:t>
            </a:r>
            <a:endParaRPr kumimoji="1" lang="zh-CN" altLang="en-US" sz="2800" b="1" dirty="0">
              <a:latin typeface="Times New Roman" panose="02020603050405020304" pitchFamily="18" charset="0"/>
            </a:endParaRPr>
          </a:p>
          <a:p>
            <a:pPr algn="l"/>
            <a:r>
              <a:rPr kumimoji="1" lang="zh-CN" altLang="en-US" sz="2800" b="1" dirty="0">
                <a:latin typeface="Times New Roman" panose="02020603050405020304" pitchFamily="18" charset="0"/>
              </a:rPr>
              <a:t>    </a:t>
            </a:r>
            <a:r>
              <a:rPr kumimoji="1" lang="en-US" altLang="zh-CN" sz="2800" b="1" dirty="0">
                <a:latin typeface="Times New Roman" panose="02020603050405020304" pitchFamily="18" charset="0"/>
              </a:rPr>
              <a:t>if ( </a:t>
            </a:r>
            <a:r>
              <a:rPr kumimoji="1" lang="en-US" altLang="zh-CN" sz="2800" b="1" i="1" dirty="0">
                <a:latin typeface="Times New Roman" panose="02020603050405020304" pitchFamily="18" charset="0"/>
              </a:rPr>
              <a:t>n == </a:t>
            </a:r>
            <a:r>
              <a:rPr kumimoji="1" lang="en-US" altLang="zh-CN" sz="2800" b="1" dirty="0">
                <a:latin typeface="Times New Roman" panose="02020603050405020304" pitchFamily="18" charset="0"/>
              </a:rPr>
              <a:t>1 ) </a:t>
            </a:r>
            <a:r>
              <a:rPr kumimoji="1" lang="en-US" altLang="zh-CN" sz="2800" b="1" dirty="0" err="1">
                <a:latin typeface="Times New Roman" panose="02020603050405020304" pitchFamily="18" charset="0"/>
              </a:rPr>
              <a:t>cout</a:t>
            </a:r>
            <a:r>
              <a:rPr kumimoji="1" lang="en-US" altLang="zh-CN" sz="2800" b="1" dirty="0">
                <a:latin typeface="Times New Roman" panose="02020603050405020304" pitchFamily="18" charset="0"/>
              </a:rPr>
              <a:t> &lt;&lt; "</a:t>
            </a:r>
            <a:r>
              <a:rPr kumimoji="1" lang="en-US" altLang="zh-CN" sz="2800" b="1" i="1" dirty="0">
                <a:latin typeface="Times New Roman" panose="02020603050405020304" pitchFamily="18" charset="0"/>
              </a:rPr>
              <a:t> move</a:t>
            </a:r>
            <a:r>
              <a:rPr kumimoji="1" lang="en-US" altLang="zh-CN" sz="2800" b="1" dirty="0">
                <a:latin typeface="Times New Roman" panose="02020603050405020304" pitchFamily="18" charset="0"/>
              </a:rPr>
              <a:t> " &lt;&lt; </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 &lt;&lt; " </a:t>
            </a:r>
            <a:r>
              <a:rPr kumimoji="1" lang="en-US" altLang="zh-CN" sz="2800" b="1" i="1" dirty="0">
                <a:latin typeface="Times New Roman" panose="02020603050405020304" pitchFamily="18" charset="0"/>
              </a:rPr>
              <a:t>to</a:t>
            </a:r>
            <a:r>
              <a:rPr kumimoji="1" lang="en-US" altLang="zh-CN" sz="2800" b="1" dirty="0">
                <a:latin typeface="Times New Roman" panose="02020603050405020304" pitchFamily="18" charset="0"/>
              </a:rPr>
              <a:t> ”</a:t>
            </a:r>
          </a:p>
          <a:p>
            <a:pPr algn="l"/>
            <a:r>
              <a:rPr kumimoji="1" lang="en-US" altLang="zh-CN" sz="2800" b="1" dirty="0">
                <a:latin typeface="Times New Roman" panose="02020603050405020304" pitchFamily="18" charset="0"/>
              </a:rPr>
              <a:t>          &lt;&lt; </a:t>
            </a:r>
            <a:r>
              <a:rPr kumimoji="1" lang="en-US" altLang="zh-CN" sz="2800" b="1" i="1" dirty="0">
                <a:latin typeface="Times New Roman" panose="02020603050405020304" pitchFamily="18" charset="0"/>
              </a:rPr>
              <a:t>C</a:t>
            </a:r>
            <a:r>
              <a:rPr kumimoji="1" lang="en-US" altLang="zh-CN" sz="2800" b="1" dirty="0">
                <a:latin typeface="Times New Roman" panose="02020603050405020304" pitchFamily="18" charset="0"/>
              </a:rPr>
              <a:t> &lt;&lt; </a:t>
            </a:r>
            <a:r>
              <a:rPr kumimoji="1" lang="en-US" altLang="zh-CN" sz="2800" b="1" dirty="0" err="1">
                <a:latin typeface="Times New Roman" panose="02020603050405020304" pitchFamily="18" charset="0"/>
              </a:rPr>
              <a:t>endl</a:t>
            </a:r>
            <a:r>
              <a:rPr kumimoji="1" lang="en-US" altLang="zh-CN" sz="2800" b="1" dirty="0">
                <a:latin typeface="Times New Roman" panose="02020603050405020304" pitchFamily="18" charset="0"/>
              </a:rPr>
              <a:t>;	   </a:t>
            </a:r>
          </a:p>
          <a:p>
            <a:pPr algn="l"/>
            <a:r>
              <a:rPr kumimoji="1" lang="en-US" altLang="zh-CN" sz="2800" b="1" dirty="0">
                <a:latin typeface="Times New Roman" panose="02020603050405020304" pitchFamily="18" charset="0"/>
              </a:rPr>
              <a:t>    else { </a:t>
            </a:r>
            <a:endParaRPr kumimoji="1" lang="en-US" altLang="zh-CN" sz="2800" b="1" dirty="0" smtClean="0">
              <a:latin typeface="Times New Roman" panose="02020603050405020304" pitchFamily="18" charset="0"/>
            </a:endParaRPr>
          </a:p>
          <a:p>
            <a:pPr algn="l"/>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            </a:t>
            </a:r>
            <a:r>
              <a:rPr kumimoji="1" lang="en-US" altLang="zh-CN" sz="2800" b="1" dirty="0" smtClean="0">
                <a:latin typeface="Times New Roman" panose="02020603050405020304" pitchFamily="18" charset="0"/>
              </a:rPr>
              <a:t> </a:t>
            </a:r>
            <a:r>
              <a:rPr kumimoji="1" lang="en-US" altLang="zh-CN" sz="2800" b="1" i="1" dirty="0">
                <a:latin typeface="Times New Roman" panose="02020603050405020304" pitchFamily="18" charset="0"/>
              </a:rPr>
              <a:t>Hanoi</a:t>
            </a:r>
            <a:r>
              <a:rPr kumimoji="1" lang="en-US" altLang="zh-CN" sz="2800" b="1" dirty="0">
                <a:latin typeface="Times New Roman" panose="02020603050405020304" pitchFamily="18" charset="0"/>
              </a:rPr>
              <a:t> ( </a:t>
            </a:r>
            <a:r>
              <a:rPr kumimoji="1" lang="en-US" altLang="zh-CN" sz="2800" b="1" i="1" dirty="0">
                <a:latin typeface="Times New Roman" panose="02020603050405020304" pitchFamily="18" charset="0"/>
              </a:rPr>
              <a:t>n</a:t>
            </a:r>
            <a:r>
              <a:rPr kumimoji="1" lang="en-US" altLang="zh-CN" sz="2800" b="1" dirty="0">
                <a:latin typeface="Times New Roman" panose="02020603050405020304" pitchFamily="18" charset="0"/>
              </a:rPr>
              <a:t>-1, </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C</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 </a:t>
            </a:r>
            <a:r>
              <a:rPr kumimoji="1" lang="en-US" altLang="zh-CN" sz="2800" b="1" dirty="0" smtClean="0">
                <a:latin typeface="Times New Roman" panose="02020603050405020304" pitchFamily="18" charset="0"/>
              </a:rPr>
              <a:t>);</a:t>
            </a:r>
          </a:p>
          <a:p>
            <a:pPr algn="l"/>
            <a:r>
              <a:rPr kumimoji="1" lang="en-US" altLang="zh-CN" sz="2800" b="1" dirty="0" smtClean="0">
                <a:latin typeface="Times New Roman" panose="02020603050405020304" pitchFamily="18" charset="0"/>
              </a:rPr>
              <a:t>               </a:t>
            </a:r>
            <a:r>
              <a:rPr kumimoji="1" lang="en-US" altLang="zh-CN" sz="2800" b="1" dirty="0" err="1" smtClean="0">
                <a:latin typeface="Times New Roman" panose="02020603050405020304" pitchFamily="18" charset="0"/>
              </a:rPr>
              <a:t>cout</a:t>
            </a:r>
            <a:r>
              <a:rPr kumimoji="1" lang="en-US" altLang="zh-CN" sz="2800" b="1" dirty="0" smtClean="0">
                <a:latin typeface="Times New Roman" panose="02020603050405020304" pitchFamily="18" charset="0"/>
              </a:rPr>
              <a:t> </a:t>
            </a:r>
            <a:r>
              <a:rPr kumimoji="1" lang="en-US" altLang="zh-CN" sz="2800" b="1" dirty="0">
                <a:latin typeface="Times New Roman" panose="02020603050405020304" pitchFamily="18" charset="0"/>
              </a:rPr>
              <a:t>&lt;&lt; " </a:t>
            </a:r>
            <a:r>
              <a:rPr kumimoji="1" lang="en-US" altLang="zh-CN" sz="2800" b="1" i="1" dirty="0">
                <a:latin typeface="Times New Roman" panose="02020603050405020304" pitchFamily="18" charset="0"/>
              </a:rPr>
              <a:t>move</a:t>
            </a:r>
            <a:r>
              <a:rPr kumimoji="1" lang="en-US" altLang="zh-CN" sz="2800" b="1" dirty="0">
                <a:latin typeface="Times New Roman" panose="02020603050405020304" pitchFamily="18" charset="0"/>
              </a:rPr>
              <a:t> " &lt;&lt; </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 &lt;&lt; " </a:t>
            </a:r>
            <a:r>
              <a:rPr kumimoji="1" lang="en-US" altLang="zh-CN" sz="2800" b="1" i="1" dirty="0">
                <a:latin typeface="Times New Roman" panose="02020603050405020304" pitchFamily="18" charset="0"/>
              </a:rPr>
              <a:t>to</a:t>
            </a:r>
            <a:r>
              <a:rPr kumimoji="1" lang="en-US" altLang="zh-CN" sz="2800" b="1" dirty="0">
                <a:latin typeface="Times New Roman" panose="02020603050405020304" pitchFamily="18" charset="0"/>
              </a:rPr>
              <a:t> " &lt;&lt; </a:t>
            </a:r>
            <a:r>
              <a:rPr kumimoji="1" lang="en-US" altLang="zh-CN" sz="2800" b="1" i="1" dirty="0" smtClean="0">
                <a:latin typeface="Times New Roman" panose="02020603050405020304" pitchFamily="18" charset="0"/>
              </a:rPr>
              <a:t>C</a:t>
            </a:r>
            <a:r>
              <a:rPr kumimoji="1" lang="en-US" altLang="zh-CN" sz="2800" b="1" dirty="0" smtClean="0">
                <a:latin typeface="Times New Roman" panose="02020603050405020304" pitchFamily="18" charset="0"/>
              </a:rPr>
              <a:t> </a:t>
            </a:r>
            <a:r>
              <a:rPr kumimoji="1" lang="en-US" altLang="zh-CN" sz="2800" b="1" dirty="0">
                <a:latin typeface="Times New Roman" panose="02020603050405020304" pitchFamily="18" charset="0"/>
              </a:rPr>
              <a:t>&lt;&lt; </a:t>
            </a:r>
            <a:r>
              <a:rPr kumimoji="1" lang="en-US" altLang="zh-CN" sz="2800" b="1" dirty="0" err="1">
                <a:latin typeface="Times New Roman" panose="02020603050405020304" pitchFamily="18" charset="0"/>
              </a:rPr>
              <a:t>endl</a:t>
            </a:r>
            <a:r>
              <a:rPr kumimoji="1" lang="en-US" altLang="zh-CN" sz="2800" b="1" dirty="0">
                <a:latin typeface="Times New Roman" panose="02020603050405020304" pitchFamily="18" charset="0"/>
              </a:rPr>
              <a:t>;	</a:t>
            </a:r>
            <a:r>
              <a:rPr kumimoji="1" lang="en-US" altLang="zh-CN" sz="2800" b="1" dirty="0" smtClean="0">
                <a:latin typeface="Times New Roman" panose="02020603050405020304" pitchFamily="18" charset="0"/>
              </a:rPr>
              <a:t>     </a:t>
            </a:r>
            <a:r>
              <a:rPr kumimoji="1" lang="en-US" altLang="zh-CN" sz="2800" b="1" i="1" dirty="0">
                <a:latin typeface="Times New Roman" panose="02020603050405020304" pitchFamily="18" charset="0"/>
              </a:rPr>
              <a:t>Hanoi</a:t>
            </a:r>
            <a:r>
              <a:rPr kumimoji="1" lang="en-US" altLang="zh-CN" sz="2800" b="1" dirty="0">
                <a:latin typeface="Times New Roman" panose="02020603050405020304" pitchFamily="18" charset="0"/>
              </a:rPr>
              <a:t> ( </a:t>
            </a:r>
            <a:r>
              <a:rPr kumimoji="1" lang="en-US" altLang="zh-CN" sz="2800" b="1" i="1" dirty="0">
                <a:latin typeface="Times New Roman" panose="02020603050405020304" pitchFamily="18" charset="0"/>
              </a:rPr>
              <a:t>n</a:t>
            </a:r>
            <a:r>
              <a:rPr kumimoji="1" lang="en-US" altLang="zh-CN" sz="2800" b="1" dirty="0">
                <a:latin typeface="Times New Roman" panose="02020603050405020304" pitchFamily="18" charset="0"/>
              </a:rPr>
              <a:t>-1, </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 </a:t>
            </a:r>
            <a:r>
              <a:rPr kumimoji="1" lang="en-US" altLang="zh-CN" sz="2800" b="1" i="1" dirty="0">
                <a:latin typeface="Times New Roman" panose="02020603050405020304" pitchFamily="18" charset="0"/>
              </a:rPr>
              <a:t>C</a:t>
            </a:r>
            <a:r>
              <a:rPr kumimoji="1" lang="en-US" altLang="zh-CN" sz="2800" b="1" dirty="0">
                <a:latin typeface="Times New Roman" panose="02020603050405020304" pitchFamily="18" charset="0"/>
              </a:rPr>
              <a:t> </a:t>
            </a:r>
            <a:r>
              <a:rPr kumimoji="1" lang="en-US" altLang="zh-CN" sz="2800" b="1" dirty="0" smtClean="0">
                <a:latin typeface="Times New Roman" panose="02020603050405020304" pitchFamily="18" charset="0"/>
              </a:rPr>
              <a:t>);  </a:t>
            </a:r>
          </a:p>
          <a:p>
            <a:pPr algn="l"/>
            <a:r>
              <a:rPr kumimoji="1" lang="en-US" altLang="zh-CN" sz="2800" dirty="0">
                <a:latin typeface="Times New Roman" panose="02020603050405020304" pitchFamily="18" charset="0"/>
              </a:rPr>
              <a:t> </a:t>
            </a:r>
            <a:r>
              <a:rPr kumimoji="1" lang="en-US" altLang="zh-CN" sz="2800" dirty="0" smtClean="0">
                <a:latin typeface="Times New Roman" panose="02020603050405020304" pitchFamily="18" charset="0"/>
              </a:rPr>
              <a:t>            </a:t>
            </a:r>
            <a:r>
              <a:rPr kumimoji="1" lang="en-US" altLang="zh-CN" sz="2800" b="1" dirty="0" smtClean="0">
                <a:latin typeface="Times New Roman" panose="02020603050405020304" pitchFamily="18" charset="0"/>
              </a:rPr>
              <a:t>}</a:t>
            </a:r>
            <a:endParaRPr kumimoji="1" lang="en-US" altLang="zh-CN" sz="2800" b="1" dirty="0">
              <a:latin typeface="Times New Roman" panose="02020603050405020304" pitchFamily="18" charset="0"/>
            </a:endParaRPr>
          </a:p>
          <a:p>
            <a:pPr algn="l"/>
            <a:r>
              <a:rPr kumimoji="1" lang="en-US" altLang="zh-CN" sz="2800" b="1" dirty="0">
                <a:latin typeface="Times New Roman" panose="02020603050405020304" pitchFamily="18" charset="0"/>
              </a:rPr>
              <a:t>}</a:t>
            </a:r>
          </a:p>
        </p:txBody>
      </p:sp>
    </p:spTree>
    <p:extLst>
      <p:ext uri="{BB962C8B-B14F-4D97-AF65-F5344CB8AC3E}">
        <p14:creationId xmlns:p14="http://schemas.microsoft.com/office/powerpoint/2010/main" xmlns="" val="29971703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691680" y="332656"/>
            <a:ext cx="5688632" cy="762000"/>
          </a:xfrm>
        </p:spPr>
        <p:txBody>
          <a:bodyPr>
            <a:normAutofit fontScale="90000"/>
          </a:bodyPr>
          <a:lstStyle/>
          <a:p>
            <a:pPr algn="just">
              <a:lnSpc>
                <a:spcPct val="110000"/>
              </a:lnSpc>
            </a:pPr>
            <a:r>
              <a:rPr lang="zh-CN" altLang="en-US" sz="4400" dirty="0">
                <a:latin typeface="宋体" panose="02010600030101010101" pitchFamily="2" charset="-122"/>
              </a:rPr>
              <a:t>中断处理和现场保护</a:t>
            </a:r>
            <a:endParaRPr lang="zh-CN" altLang="en-US" sz="4000" dirty="0">
              <a:latin typeface="宋体" panose="02010600030101010101" pitchFamily="2" charset="-122"/>
            </a:endParaRPr>
          </a:p>
        </p:txBody>
      </p:sp>
      <p:sp>
        <p:nvSpPr>
          <p:cNvPr id="4" name="矩形 3"/>
          <p:cNvSpPr/>
          <p:nvPr/>
        </p:nvSpPr>
        <p:spPr>
          <a:xfrm>
            <a:off x="295921" y="1772816"/>
            <a:ext cx="8820472" cy="1651414"/>
          </a:xfrm>
          <a:prstGeom prst="rect">
            <a:avLst/>
          </a:prstGeom>
        </p:spPr>
        <p:txBody>
          <a:bodyPr wrap="square">
            <a:spAutoFit/>
          </a:bodyPr>
          <a:lstStyle/>
          <a:p>
            <a:pPr marL="0" indent="0" algn="just">
              <a:lnSpc>
                <a:spcPct val="125000"/>
              </a:lnSpc>
              <a:spcBef>
                <a:spcPct val="30000"/>
              </a:spcBef>
              <a:buFont typeface="Wingdings" panose="05000000000000000000" pitchFamily="2" charset="2"/>
              <a:buNone/>
            </a:pPr>
            <a:r>
              <a:rPr lang="en-US" altLang="zh-CN" sz="2800" dirty="0" smtClean="0">
                <a:solidFill>
                  <a:srgbClr val="5485C0"/>
                </a:solidFill>
                <a:latin typeface="宋体" panose="02010600030101010101" pitchFamily="2" charset="-122"/>
              </a:rPr>
              <a:t>1</a:t>
            </a:r>
            <a:r>
              <a:rPr lang="en-US" altLang="en-US" sz="2800" dirty="0" smtClean="0">
                <a:solidFill>
                  <a:srgbClr val="5485C0"/>
                </a:solidFill>
                <a:latin typeface="宋体" panose="02010600030101010101" pitchFamily="2" charset="-122"/>
              </a:rPr>
              <a:t>.</a:t>
            </a:r>
            <a:r>
              <a:rPr lang="en-US" altLang="en-US" sz="2800" dirty="0">
                <a:solidFill>
                  <a:srgbClr val="5485C0"/>
                </a:solidFill>
                <a:latin typeface="宋体" panose="02010600030101010101" pitchFamily="2" charset="-122"/>
              </a:rPr>
              <a:t>中断处理（</a:t>
            </a:r>
            <a:r>
              <a:rPr lang="en-US" altLang="zh-CN" sz="2800" dirty="0">
                <a:solidFill>
                  <a:srgbClr val="5485C0"/>
                </a:solidFill>
                <a:latin typeface="宋体" panose="02010600030101010101" pitchFamily="2" charset="-122"/>
              </a:rPr>
              <a:t>Interrupt Processing</a:t>
            </a:r>
            <a:r>
              <a:rPr lang="zh-CN" altLang="en-US" sz="2800" dirty="0">
                <a:solidFill>
                  <a:srgbClr val="5485C0"/>
                </a:solidFill>
                <a:latin typeface="宋体" panose="02010600030101010101" pitchFamily="2" charset="-122"/>
              </a:rPr>
              <a:t>）</a:t>
            </a:r>
          </a:p>
          <a:p>
            <a:pPr algn="just">
              <a:lnSpc>
                <a:spcPct val="125000"/>
              </a:lnSpc>
            </a:pPr>
            <a:r>
              <a:rPr lang="zh-CN" altLang="en-US" sz="2800" dirty="0"/>
              <a:t>       </a:t>
            </a:r>
            <a:r>
              <a:rPr lang="en-US" altLang="en-US" sz="2800" dirty="0" err="1"/>
              <a:t>在</a:t>
            </a:r>
            <a:r>
              <a:rPr lang="en-US" altLang="zh-CN" sz="2800" dirty="0" err="1"/>
              <a:t>C</a:t>
            </a:r>
            <a:r>
              <a:rPr lang="en-US" altLang="zh-CN" sz="2800" dirty="0"/>
              <a:t>++</a:t>
            </a:r>
            <a:r>
              <a:rPr lang="en-US" altLang="en-US" sz="2800" dirty="0" err="1"/>
              <a:t>语言中，系统调用是通过中断来进行，</a:t>
            </a:r>
            <a:r>
              <a:rPr lang="en-US" altLang="en-US" sz="2800" dirty="0" err="1" smtClean="0"/>
              <a:t>中断调用示意图如图所示</a:t>
            </a:r>
            <a:r>
              <a:rPr lang="zh-CN" altLang="en-US" sz="2800" dirty="0" smtClean="0"/>
              <a:t>：</a:t>
            </a:r>
            <a:endParaRPr lang="en-US" altLang="en-US" sz="2800" dirty="0"/>
          </a:p>
        </p:txBody>
      </p:sp>
      <p:graphicFrame>
        <p:nvGraphicFramePr>
          <p:cNvPr id="6" name="Object 9"/>
          <p:cNvGraphicFramePr>
            <a:graphicFrameLocks noChangeAspect="1"/>
          </p:cNvGraphicFramePr>
          <p:nvPr>
            <p:extLst>
              <p:ext uri="{D42A27DB-BD31-4B8C-83A1-F6EECF244321}">
                <p14:modId xmlns:p14="http://schemas.microsoft.com/office/powerpoint/2010/main" xmlns="" val="2997586097"/>
              </p:ext>
            </p:extLst>
          </p:nvPr>
        </p:nvGraphicFramePr>
        <p:xfrm>
          <a:off x="755576" y="3645024"/>
          <a:ext cx="7315200" cy="2762250"/>
        </p:xfrm>
        <a:graphic>
          <a:graphicData uri="http://schemas.openxmlformats.org/presentationml/2006/ole">
            <p:oleObj spid="_x0000_s4174" name="BMP 图象" r:id="rId4" imgW="3277057" imgH="1638529" progId="PBrush">
              <p:embed/>
            </p:oleObj>
          </a:graphicData>
        </a:graphic>
      </p:graphicFrame>
    </p:spTree>
    <p:extLst>
      <p:ext uri="{BB962C8B-B14F-4D97-AF65-F5344CB8AC3E}">
        <p14:creationId xmlns:p14="http://schemas.microsoft.com/office/powerpoint/2010/main" xmlns="" val="239742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691680" y="332656"/>
            <a:ext cx="5688632" cy="762000"/>
          </a:xfrm>
        </p:spPr>
        <p:txBody>
          <a:bodyPr>
            <a:normAutofit fontScale="90000"/>
          </a:bodyPr>
          <a:lstStyle/>
          <a:p>
            <a:pPr algn="just">
              <a:lnSpc>
                <a:spcPct val="110000"/>
              </a:lnSpc>
            </a:pPr>
            <a:r>
              <a:rPr lang="zh-CN" altLang="en-US" sz="4400" dirty="0">
                <a:latin typeface="宋体" panose="02010600030101010101" pitchFamily="2" charset="-122"/>
              </a:rPr>
              <a:t>中断处理和现场保护</a:t>
            </a:r>
            <a:endParaRPr lang="zh-CN" altLang="en-US" sz="4000" dirty="0">
              <a:latin typeface="宋体" panose="02010600030101010101" pitchFamily="2" charset="-122"/>
            </a:endParaRPr>
          </a:p>
        </p:txBody>
      </p:sp>
      <p:sp>
        <p:nvSpPr>
          <p:cNvPr id="4" name="矩形 3"/>
          <p:cNvSpPr/>
          <p:nvPr/>
        </p:nvSpPr>
        <p:spPr>
          <a:xfrm>
            <a:off x="179512" y="1772816"/>
            <a:ext cx="8820472" cy="911019"/>
          </a:xfrm>
          <a:prstGeom prst="rect">
            <a:avLst/>
          </a:prstGeom>
        </p:spPr>
        <p:txBody>
          <a:bodyPr wrap="square">
            <a:spAutoFit/>
          </a:bodyPr>
          <a:lstStyle/>
          <a:p>
            <a:pPr marL="0" indent="0" algn="just">
              <a:lnSpc>
                <a:spcPct val="90000"/>
              </a:lnSpc>
              <a:buFont typeface="Wingdings" panose="05000000000000000000" pitchFamily="2" charset="2"/>
              <a:buNone/>
              <a:tabLst>
                <a:tab pos="4479925" algn="l"/>
              </a:tabLst>
            </a:pPr>
            <a:r>
              <a:rPr lang="en-US" altLang="zh-CN" sz="2800" dirty="0" smtClean="0">
                <a:solidFill>
                  <a:srgbClr val="5485C0"/>
                </a:solidFill>
                <a:latin typeface="宋体" panose="02010600030101010101" pitchFamily="2" charset="-122"/>
              </a:rPr>
              <a:t>2</a:t>
            </a:r>
            <a:r>
              <a:rPr lang="en-US" altLang="en-US" sz="2800" dirty="0" smtClean="0">
                <a:solidFill>
                  <a:srgbClr val="5485C0"/>
                </a:solidFill>
                <a:latin typeface="宋体" panose="02010600030101010101" pitchFamily="2" charset="-122"/>
              </a:rPr>
              <a:t>. </a:t>
            </a:r>
            <a:r>
              <a:rPr lang="en-US" altLang="en-US" sz="2800" dirty="0" err="1" smtClean="0">
                <a:solidFill>
                  <a:srgbClr val="5485C0"/>
                </a:solidFill>
                <a:latin typeface="宋体" panose="02010600030101010101" pitchFamily="2" charset="-122"/>
              </a:rPr>
              <a:t>现场保护和恢复</a:t>
            </a:r>
            <a:endParaRPr lang="en-US" altLang="en-US" sz="2800" dirty="0" smtClean="0">
              <a:solidFill>
                <a:srgbClr val="5485C0"/>
              </a:solidFill>
              <a:latin typeface="宋体" panose="02010600030101010101" pitchFamily="2" charset="-122"/>
            </a:endParaRPr>
          </a:p>
          <a:p>
            <a:pPr algn="just"/>
            <a:r>
              <a:rPr lang="zh-CN" altLang="en-US" sz="2800" dirty="0" smtClean="0"/>
              <a:t>       </a:t>
            </a:r>
            <a:endParaRPr lang="en-US" altLang="en-US" sz="2800" dirty="0"/>
          </a:p>
        </p:txBody>
      </p:sp>
      <p:sp>
        <p:nvSpPr>
          <p:cNvPr id="2" name="矩形 1"/>
          <p:cNvSpPr/>
          <p:nvPr/>
        </p:nvSpPr>
        <p:spPr>
          <a:xfrm>
            <a:off x="287016" y="2924944"/>
            <a:ext cx="8712968" cy="1643527"/>
          </a:xfrm>
          <a:prstGeom prst="rect">
            <a:avLst/>
          </a:prstGeom>
        </p:spPr>
        <p:txBody>
          <a:bodyPr wrap="square">
            <a:spAutoFit/>
          </a:bodyPr>
          <a:lstStyle/>
          <a:p>
            <a:pPr marL="0" indent="0" algn="just">
              <a:lnSpc>
                <a:spcPct val="90000"/>
              </a:lnSpc>
              <a:buFont typeface="Wingdings" panose="05000000000000000000" pitchFamily="2" charset="2"/>
              <a:buNone/>
              <a:tabLst>
                <a:tab pos="4479925" algn="l"/>
              </a:tabLst>
            </a:pPr>
            <a:r>
              <a:rPr lang="en-US" altLang="en-US" sz="2800" dirty="0"/>
              <a:t> </a:t>
            </a:r>
            <a:r>
              <a:rPr lang="en-US" altLang="en-US" sz="2800" dirty="0" smtClean="0"/>
              <a:t>      </a:t>
            </a:r>
            <a:r>
              <a:rPr lang="en-US" altLang="en-US" sz="2800" dirty="0" err="1" smtClean="0"/>
              <a:t>执行中断时</a:t>
            </a:r>
            <a:r>
              <a:rPr lang="en-US" altLang="en-US" sz="2800" dirty="0" err="1"/>
              <a:t>，微处理机有时必须对状态寄存器，累加器，以及相关的寄存器对进行现场保护（压栈</a:t>
            </a:r>
            <a:r>
              <a:rPr lang="en-US" altLang="en-US" sz="2800" dirty="0"/>
              <a:t>）；</a:t>
            </a:r>
            <a:r>
              <a:rPr lang="en-US" altLang="en-US" sz="2800" dirty="0" err="1"/>
              <a:t>中断处理完毕，则必须按后进先出的原则恢复现场（出栈</a:t>
            </a:r>
            <a:r>
              <a:rPr lang="en-US" altLang="en-US" sz="2800" dirty="0" smtClean="0"/>
              <a:t>）。</a:t>
            </a:r>
            <a:endParaRPr lang="zh-CN" altLang="en-US" sz="2800" dirty="0"/>
          </a:p>
        </p:txBody>
      </p:sp>
    </p:spTree>
    <p:extLst>
      <p:ext uri="{BB962C8B-B14F-4D97-AF65-F5344CB8AC3E}">
        <p14:creationId xmlns:p14="http://schemas.microsoft.com/office/powerpoint/2010/main" xmlns="" val="99397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1027"/>
          <p:cNvSpPr>
            <a:spLocks noGrp="1" noChangeArrowheads="1"/>
          </p:cNvSpPr>
          <p:nvPr>
            <p:ph type="body" idx="1"/>
          </p:nvPr>
        </p:nvSpPr>
        <p:spPr>
          <a:xfrm>
            <a:off x="107504" y="1700808"/>
            <a:ext cx="7874000" cy="1643527"/>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indent="0" fontAlgn="base">
              <a:lnSpc>
                <a:spcPct val="120000"/>
              </a:lnSpc>
              <a:spcBef>
                <a:spcPct val="0"/>
              </a:spcBef>
              <a:spcAft>
                <a:spcPct val="0"/>
              </a:spcAft>
              <a:buNone/>
            </a:pPr>
            <a:r>
              <a:rPr lang="zh-CN" altLang="en-GB" sz="2800" b="1" dirty="0">
                <a:solidFill>
                  <a:srgbClr val="000000"/>
                </a:solidFill>
                <a:latin typeface="楷体_GB2312" pitchFamily="49" charset="-122"/>
                <a:ea typeface="楷体_GB2312" pitchFamily="49" charset="-122"/>
              </a:rPr>
              <a:t>（1）栈的主要特点是“</a:t>
            </a:r>
            <a:r>
              <a:rPr lang="zh-CN" altLang="en-GB" sz="2800" b="1" dirty="0">
                <a:solidFill>
                  <a:srgbClr val="FF0000"/>
                </a:solidFill>
                <a:latin typeface="楷体_GB2312" pitchFamily="49" charset="-122"/>
                <a:ea typeface="楷体_GB2312" pitchFamily="49" charset="-122"/>
              </a:rPr>
              <a:t>后进先出</a:t>
            </a:r>
            <a:r>
              <a:rPr lang="zh-CN" altLang="en-GB" sz="2800" b="1" dirty="0">
                <a:solidFill>
                  <a:srgbClr val="000000"/>
                </a:solidFill>
                <a:latin typeface="楷体_GB2312" pitchFamily="49" charset="-122"/>
                <a:ea typeface="楷体_GB2312" pitchFamily="49" charset="-122"/>
              </a:rPr>
              <a:t>”</a:t>
            </a:r>
          </a:p>
          <a:p>
            <a:pPr marL="109728" indent="0" fontAlgn="base">
              <a:lnSpc>
                <a:spcPct val="120000"/>
              </a:lnSpc>
              <a:spcBef>
                <a:spcPct val="0"/>
              </a:spcBef>
              <a:spcAft>
                <a:spcPct val="0"/>
              </a:spcAft>
              <a:buNone/>
            </a:pPr>
            <a:r>
              <a:rPr lang="zh-CN" altLang="en-GB" sz="2800" b="1" dirty="0">
                <a:solidFill>
                  <a:srgbClr val="000000"/>
                </a:solidFill>
                <a:latin typeface="楷体_GB2312" pitchFamily="49" charset="-122"/>
                <a:ea typeface="楷体_GB2312" pitchFamily="49" charset="-122"/>
              </a:rPr>
              <a:t>（2）</a:t>
            </a:r>
            <a:r>
              <a:rPr lang="zh-CN" altLang="en-US" sz="2800" b="1" dirty="0">
                <a:solidFill>
                  <a:srgbClr val="000000"/>
                </a:solidFill>
                <a:latin typeface="楷体_GB2312" pitchFamily="49" charset="-122"/>
                <a:ea typeface="楷体_GB2312" pitchFamily="49" charset="-122"/>
              </a:rPr>
              <a:t>允许插入、删除的这一端称为栈顶（</a:t>
            </a:r>
            <a:r>
              <a:rPr lang="en-US" altLang="zh-CN" sz="2800" b="1" dirty="0">
                <a:solidFill>
                  <a:srgbClr val="000000"/>
                </a:solidFill>
                <a:latin typeface="楷体_GB2312" pitchFamily="49" charset="-122"/>
                <a:ea typeface="楷体_GB2312" pitchFamily="49" charset="-122"/>
              </a:rPr>
              <a:t>Top</a:t>
            </a:r>
            <a:r>
              <a:rPr lang="zh-CN" altLang="en-US" sz="2800" b="1" dirty="0">
                <a:solidFill>
                  <a:srgbClr val="000000"/>
                </a:solidFill>
                <a:latin typeface="楷体_GB2312" pitchFamily="49" charset="-122"/>
                <a:ea typeface="楷体_GB2312" pitchFamily="49" charset="-122"/>
              </a:rPr>
              <a:t>），另一端称为栈底（</a:t>
            </a:r>
            <a:r>
              <a:rPr lang="en-US" altLang="zh-CN" sz="2800" b="1" dirty="0">
                <a:solidFill>
                  <a:srgbClr val="000000"/>
                </a:solidFill>
                <a:latin typeface="楷体_GB2312" pitchFamily="49" charset="-122"/>
                <a:ea typeface="楷体_GB2312" pitchFamily="49" charset="-122"/>
              </a:rPr>
              <a:t>Bottom</a:t>
            </a:r>
            <a:r>
              <a:rPr lang="zh-CN" altLang="en-US" sz="2800" b="1" dirty="0">
                <a:solidFill>
                  <a:srgbClr val="000000"/>
                </a:solidFill>
                <a:latin typeface="楷体_GB2312" pitchFamily="49" charset="-122"/>
                <a:ea typeface="楷体_GB2312" pitchFamily="49" charset="-122"/>
              </a:rPr>
              <a:t>）。 </a:t>
            </a:r>
          </a:p>
        </p:txBody>
      </p:sp>
      <p:sp>
        <p:nvSpPr>
          <p:cNvPr id="5" name="Rectangle 2"/>
          <p:cNvSpPr>
            <a:spLocks noGrp="1" noChangeArrowheads="1"/>
          </p:cNvSpPr>
          <p:nvPr>
            <p:ph type="title"/>
          </p:nvPr>
        </p:nvSpPr>
        <p:spPr>
          <a:xfrm>
            <a:off x="1236340" y="446944"/>
            <a:ext cx="5783932" cy="685800"/>
          </a:xfrm>
        </p:spPr>
        <p:txBody>
          <a:bodyPr vert="horz" rtlCol="0" anchor="ctr">
            <a:noAutofit/>
            <a:scene3d>
              <a:camera prst="orthographicFront"/>
              <a:lightRig rig="soft" dir="t"/>
            </a:scene3d>
            <a:sp3d prstMaterial="softEdge">
              <a:bevelT w="25400" h="25400"/>
            </a:sp3d>
          </a:bodyPr>
          <a:lstStyle/>
          <a:p>
            <a:r>
              <a:rPr lang="en-US" altLang="zh-CN" sz="4400" dirty="0">
                <a:latin typeface="+mj-ea"/>
              </a:rPr>
              <a:t> </a:t>
            </a:r>
            <a:r>
              <a:rPr lang="zh-CN" altLang="en-US" sz="4400" dirty="0">
                <a:latin typeface="+mj-ea"/>
              </a:rPr>
              <a:t>栈</a:t>
            </a:r>
            <a:r>
              <a:rPr lang="zh-CN" altLang="en-US" sz="4400" dirty="0" smtClean="0">
                <a:latin typeface="+mj-ea"/>
              </a:rPr>
              <a:t>的特性及应用实例</a:t>
            </a:r>
            <a:endParaRPr lang="zh-CN" altLang="en-US" sz="4400" dirty="0">
              <a:latin typeface="+mj-ea"/>
            </a:endParaRPr>
          </a:p>
        </p:txBody>
      </p:sp>
      <p:graphicFrame>
        <p:nvGraphicFramePr>
          <p:cNvPr id="6" name="Object 1030"/>
          <p:cNvGraphicFramePr>
            <a:graphicFrameLocks noChangeAspect="1"/>
          </p:cNvGraphicFramePr>
          <p:nvPr>
            <p:extLst>
              <p:ext uri="{D42A27DB-BD31-4B8C-83A1-F6EECF244321}">
                <p14:modId xmlns:p14="http://schemas.microsoft.com/office/powerpoint/2010/main" xmlns="" val="2270094740"/>
              </p:ext>
            </p:extLst>
          </p:nvPr>
        </p:nvGraphicFramePr>
        <p:xfrm>
          <a:off x="5796136" y="3573016"/>
          <a:ext cx="1890713" cy="3124200"/>
        </p:xfrm>
        <a:graphic>
          <a:graphicData uri="http://schemas.openxmlformats.org/presentationml/2006/ole">
            <p:oleObj spid="_x0000_s1163" name="位图图像" r:id="rId3" imgW="1523810" imgH="2666667" progId="PBrush">
              <p:embed/>
            </p:oleObj>
          </a:graphicData>
        </a:graphic>
      </p:graphicFrame>
      <p:pic>
        <p:nvPicPr>
          <p:cNvPr id="2" name="图片 1"/>
          <p:cNvPicPr>
            <a:picLocks noChangeAspect="1"/>
          </p:cNvPicPr>
          <p:nvPr/>
        </p:nvPicPr>
        <p:blipFill>
          <a:blip r:embed="rId4" cstate="print"/>
          <a:stretch>
            <a:fillRect/>
          </a:stretch>
        </p:blipFill>
        <p:spPr>
          <a:xfrm>
            <a:off x="683568" y="3776686"/>
            <a:ext cx="3744416" cy="2851396"/>
          </a:xfrm>
          <a:prstGeom prst="rect">
            <a:avLst/>
          </a:prstGeom>
        </p:spPr>
      </p:pic>
    </p:spTree>
    <p:extLst>
      <p:ext uri="{BB962C8B-B14F-4D97-AF65-F5344CB8AC3E}">
        <p14:creationId xmlns:p14="http://schemas.microsoft.com/office/powerpoint/2010/main" xmlns="" val="10448298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691680" y="332656"/>
            <a:ext cx="5688632" cy="762000"/>
          </a:xfrm>
        </p:spPr>
        <p:txBody>
          <a:bodyPr>
            <a:normAutofit fontScale="90000"/>
          </a:bodyPr>
          <a:lstStyle/>
          <a:p>
            <a:pPr algn="just">
              <a:lnSpc>
                <a:spcPct val="110000"/>
              </a:lnSpc>
            </a:pPr>
            <a:r>
              <a:rPr lang="zh-CN" altLang="en-US" sz="4400" dirty="0">
                <a:latin typeface="宋体" panose="02010600030101010101" pitchFamily="2" charset="-122"/>
              </a:rPr>
              <a:t>中断处理和现场保护</a:t>
            </a:r>
            <a:endParaRPr lang="zh-CN" altLang="en-US" sz="4000" dirty="0">
              <a:latin typeface="宋体" panose="02010600030101010101" pitchFamily="2" charset="-122"/>
            </a:endParaRPr>
          </a:p>
        </p:txBody>
      </p:sp>
      <p:sp>
        <p:nvSpPr>
          <p:cNvPr id="2" name="矩形 1"/>
          <p:cNvSpPr/>
          <p:nvPr/>
        </p:nvSpPr>
        <p:spPr>
          <a:xfrm>
            <a:off x="323528" y="1628800"/>
            <a:ext cx="8712968" cy="5133713"/>
          </a:xfrm>
          <a:prstGeom prst="rect">
            <a:avLst/>
          </a:prstGeom>
        </p:spPr>
        <p:txBody>
          <a:bodyPr wrap="square">
            <a:spAutoFit/>
          </a:bodyPr>
          <a:lstStyle/>
          <a:p>
            <a:pPr marL="0" indent="0" algn="just">
              <a:lnSpc>
                <a:spcPct val="90000"/>
              </a:lnSpc>
              <a:buFont typeface="Wingdings" panose="05000000000000000000" pitchFamily="2" charset="2"/>
              <a:buNone/>
              <a:tabLst>
                <a:tab pos="4479925" algn="l"/>
              </a:tabLst>
            </a:pPr>
            <a:r>
              <a:rPr lang="en-US" altLang="en-US" sz="2800" dirty="0" smtClean="0"/>
              <a:t>    </a:t>
            </a:r>
            <a:r>
              <a:rPr lang="en-US" altLang="en-US" sz="2800" dirty="0" err="1" smtClean="0"/>
              <a:t>下面，以汇编语言来说明现场保护和恢复的原理</a:t>
            </a:r>
            <a:r>
              <a:rPr lang="en-US" altLang="en-US" sz="2800" dirty="0" smtClean="0"/>
              <a:t>：…</a:t>
            </a:r>
            <a:r>
              <a:rPr lang="en-US" altLang="en-US" sz="2800" dirty="0" smtClean="0">
                <a:latin typeface="宋体" panose="02010600030101010101" pitchFamily="2" charset="-122"/>
              </a:rPr>
              <a:t>                       </a:t>
            </a:r>
            <a:r>
              <a:rPr lang="en-US" altLang="en-US" sz="2400" dirty="0" smtClean="0">
                <a:latin typeface="宋体" panose="02010600030101010101" pitchFamily="2" charset="-122"/>
              </a:rPr>
              <a:t>；</a:t>
            </a:r>
            <a:r>
              <a:rPr lang="en-US" altLang="en-US" sz="2400" dirty="0" err="1" smtClean="0">
                <a:latin typeface="宋体" panose="02010600030101010101" pitchFamily="2" charset="-122"/>
              </a:rPr>
              <a:t>接受中断处理</a:t>
            </a:r>
            <a:endParaRPr lang="en-US" altLang="en-US" sz="2400" dirty="0" smtClean="0">
              <a:latin typeface="宋体" panose="02010600030101010101" pitchFamily="2" charset="-122"/>
            </a:endParaRPr>
          </a:p>
          <a:p>
            <a:pPr marL="0" indent="0" algn="just">
              <a:lnSpc>
                <a:spcPct val="90000"/>
              </a:lnSpc>
              <a:buFont typeface="Wingdings" panose="05000000000000000000" pitchFamily="2" charset="2"/>
              <a:buNone/>
              <a:tabLst>
                <a:tab pos="4479925" algn="l"/>
              </a:tabLst>
            </a:pPr>
            <a:r>
              <a:rPr lang="zh-CN" altLang="en-US" sz="2800" dirty="0" smtClean="0">
                <a:latin typeface="宋体" panose="02010600030101010101" pitchFamily="2" charset="-122"/>
              </a:rPr>
              <a:t>   </a:t>
            </a:r>
            <a:r>
              <a:rPr lang="en-US" altLang="zh-CN" sz="2800" dirty="0">
                <a:latin typeface="宋体" panose="02010600030101010101" pitchFamily="2" charset="-122"/>
              </a:rPr>
              <a:t>PUSH  AX            </a:t>
            </a:r>
            <a:r>
              <a:rPr lang="en-US" altLang="zh-CN" sz="2800" dirty="0" smtClean="0">
                <a:latin typeface="宋体" panose="02010600030101010101" pitchFamily="2" charset="-122"/>
              </a:rPr>
              <a:t>  </a:t>
            </a:r>
            <a:r>
              <a:rPr lang="zh-CN" altLang="en-US" sz="2400" dirty="0" smtClean="0">
                <a:latin typeface="宋体" panose="02010600030101010101" pitchFamily="2" charset="-122"/>
              </a:rPr>
              <a:t>；</a:t>
            </a:r>
            <a:r>
              <a:rPr lang="en-US" altLang="en-US" sz="2400" dirty="0" err="1">
                <a:latin typeface="宋体" panose="02010600030101010101" pitchFamily="2" charset="-122"/>
              </a:rPr>
              <a:t>保护现场</a:t>
            </a:r>
            <a:endParaRPr lang="en-US" altLang="en-US" sz="2400" dirty="0">
              <a:latin typeface="宋体" panose="02010600030101010101" pitchFamily="2" charset="-122"/>
            </a:endParaRPr>
          </a:p>
          <a:p>
            <a:pPr marL="0" indent="0" algn="just">
              <a:lnSpc>
                <a:spcPct val="90000"/>
              </a:lnSpc>
              <a:buFont typeface="Wingdings" panose="05000000000000000000" pitchFamily="2" charset="2"/>
              <a:buNone/>
              <a:tabLst>
                <a:tab pos="4479925" algn="l"/>
              </a:tabLst>
            </a:pPr>
            <a:r>
              <a:rPr lang="zh-CN" altLang="en-US" sz="2800" dirty="0">
                <a:latin typeface="宋体" panose="02010600030101010101" pitchFamily="2" charset="-122"/>
              </a:rPr>
              <a:t>   </a:t>
            </a:r>
            <a:r>
              <a:rPr lang="en-US" altLang="zh-CN" sz="2800" dirty="0">
                <a:latin typeface="宋体" panose="02010600030101010101" pitchFamily="2" charset="-122"/>
              </a:rPr>
              <a:t>PUSH  BX</a:t>
            </a:r>
          </a:p>
          <a:p>
            <a:pPr marL="0" indent="0" algn="just">
              <a:lnSpc>
                <a:spcPct val="90000"/>
              </a:lnSpc>
              <a:buFont typeface="Wingdings" panose="05000000000000000000" pitchFamily="2" charset="2"/>
              <a:buNone/>
              <a:tabLst>
                <a:tab pos="4479925" algn="l"/>
              </a:tabLst>
            </a:pPr>
            <a:r>
              <a:rPr lang="en-US" altLang="zh-CN" sz="2800" dirty="0">
                <a:latin typeface="宋体" panose="02010600030101010101" pitchFamily="2" charset="-122"/>
              </a:rPr>
              <a:t>   PUSH  CX</a:t>
            </a:r>
          </a:p>
          <a:p>
            <a:pPr marL="0" indent="0" algn="just">
              <a:lnSpc>
                <a:spcPct val="90000"/>
              </a:lnSpc>
              <a:buFont typeface="Wingdings" panose="05000000000000000000" pitchFamily="2" charset="2"/>
              <a:buNone/>
              <a:tabLst>
                <a:tab pos="4479925" algn="l"/>
              </a:tabLst>
            </a:pPr>
            <a:r>
              <a:rPr lang="en-US" altLang="zh-CN" sz="2800" dirty="0">
                <a:latin typeface="宋体" panose="02010600030101010101" pitchFamily="2" charset="-122"/>
              </a:rPr>
              <a:t>   PUSH  BP</a:t>
            </a:r>
          </a:p>
          <a:p>
            <a:pPr marL="0" indent="0" algn="just">
              <a:lnSpc>
                <a:spcPct val="90000"/>
              </a:lnSpc>
              <a:buFont typeface="Wingdings" panose="05000000000000000000" pitchFamily="2" charset="2"/>
              <a:buNone/>
              <a:tabLst>
                <a:tab pos="4479925" algn="l"/>
              </a:tabLst>
            </a:pPr>
            <a:r>
              <a:rPr lang="en-US" altLang="zh-CN" sz="2800" dirty="0">
                <a:latin typeface="宋体" panose="02010600030101010101" pitchFamily="2" charset="-122"/>
              </a:rPr>
              <a:t>   PUSHF          </a:t>
            </a:r>
            <a:r>
              <a:rPr lang="en-US" altLang="zh-CN" sz="2800" dirty="0" smtClean="0">
                <a:latin typeface="宋体" panose="02010600030101010101" pitchFamily="2" charset="-122"/>
              </a:rPr>
              <a:t>       </a:t>
            </a:r>
            <a:r>
              <a:rPr lang="zh-CN" altLang="en-US" sz="2400" dirty="0">
                <a:latin typeface="宋体" panose="02010600030101010101" pitchFamily="2" charset="-122"/>
              </a:rPr>
              <a:t>；</a:t>
            </a:r>
            <a:r>
              <a:rPr lang="en-US" altLang="zh-CN" sz="2400" dirty="0" err="1">
                <a:latin typeface="宋体" panose="02010600030101010101" pitchFamily="2" charset="-122"/>
              </a:rPr>
              <a:t>F</a:t>
            </a:r>
            <a:r>
              <a:rPr lang="en-US" altLang="en-US" sz="2400" dirty="0" err="1">
                <a:latin typeface="宋体" panose="02010600030101010101" pitchFamily="2" charset="-122"/>
              </a:rPr>
              <a:t>状态寄存器进栈</a:t>
            </a:r>
            <a:endParaRPr lang="en-US" altLang="en-US" sz="2400" dirty="0">
              <a:latin typeface="宋体" panose="02010600030101010101" pitchFamily="2" charset="-122"/>
            </a:endParaRPr>
          </a:p>
          <a:p>
            <a:pPr marL="0" indent="0" algn="just">
              <a:lnSpc>
                <a:spcPct val="90000"/>
              </a:lnSpc>
              <a:buFont typeface="Wingdings" panose="05000000000000000000" pitchFamily="2" charset="2"/>
              <a:buNone/>
              <a:tabLst>
                <a:tab pos="4479925" algn="l"/>
              </a:tabLst>
            </a:pPr>
            <a:r>
              <a:rPr lang="en-US" altLang="en-US" sz="2800" dirty="0">
                <a:latin typeface="宋体" panose="02010600030101010101" pitchFamily="2" charset="-122"/>
              </a:rPr>
              <a:t>    </a:t>
            </a:r>
            <a:r>
              <a:rPr lang="en-US" altLang="en-US" sz="2800" dirty="0"/>
              <a:t>…</a:t>
            </a:r>
            <a:r>
              <a:rPr lang="en-US" altLang="en-US" sz="2800" dirty="0">
                <a:latin typeface="宋体" panose="02010600030101010101" pitchFamily="2" charset="-122"/>
              </a:rPr>
              <a:t>             </a:t>
            </a:r>
            <a:r>
              <a:rPr lang="en-US" altLang="en-US" sz="2800" dirty="0" smtClean="0">
                <a:latin typeface="宋体" panose="02010600030101010101" pitchFamily="2" charset="-122"/>
              </a:rPr>
              <a:t>      </a:t>
            </a:r>
            <a:r>
              <a:rPr lang="en-US" altLang="en-US" sz="2400" dirty="0">
                <a:latin typeface="宋体" panose="02010600030101010101" pitchFamily="2" charset="-122"/>
              </a:rPr>
              <a:t>；</a:t>
            </a:r>
            <a:r>
              <a:rPr lang="en-US" altLang="en-US" sz="2400" dirty="0" err="1">
                <a:latin typeface="宋体" panose="02010600030101010101" pitchFamily="2" charset="-122"/>
              </a:rPr>
              <a:t>中断处理</a:t>
            </a:r>
            <a:endParaRPr lang="en-US" altLang="en-US" sz="2400" dirty="0">
              <a:latin typeface="宋体" panose="02010600030101010101" pitchFamily="2" charset="-122"/>
            </a:endParaRPr>
          </a:p>
          <a:p>
            <a:pPr marL="0" indent="0" algn="just">
              <a:lnSpc>
                <a:spcPct val="90000"/>
              </a:lnSpc>
              <a:buFont typeface="Wingdings" panose="05000000000000000000" pitchFamily="2" charset="2"/>
              <a:buNone/>
              <a:tabLst>
                <a:tab pos="4479925" algn="l"/>
              </a:tabLst>
            </a:pPr>
            <a:r>
              <a:rPr lang="zh-CN" altLang="en-US" sz="2800" dirty="0">
                <a:latin typeface="宋体" panose="02010600030101010101" pitchFamily="2" charset="-122"/>
              </a:rPr>
              <a:t>   </a:t>
            </a:r>
            <a:r>
              <a:rPr lang="en-US" altLang="zh-CN" sz="2800" dirty="0">
                <a:latin typeface="宋体" panose="02010600030101010101" pitchFamily="2" charset="-122"/>
              </a:rPr>
              <a:t>POPF        </a:t>
            </a:r>
            <a:r>
              <a:rPr lang="en-US" altLang="zh-CN" sz="2800" dirty="0" smtClean="0">
                <a:latin typeface="宋体" panose="02010600030101010101" pitchFamily="2" charset="-122"/>
              </a:rPr>
              <a:t>          </a:t>
            </a:r>
            <a:r>
              <a:rPr lang="zh-CN" altLang="en-US" sz="2400" dirty="0">
                <a:latin typeface="宋体" panose="02010600030101010101" pitchFamily="2" charset="-122"/>
              </a:rPr>
              <a:t>；</a:t>
            </a:r>
            <a:r>
              <a:rPr lang="en-US" altLang="en-US" sz="2400" dirty="0" err="1">
                <a:latin typeface="宋体" panose="02010600030101010101" pitchFamily="2" charset="-122"/>
              </a:rPr>
              <a:t>恢复现场，后进栈的先出栈</a:t>
            </a:r>
            <a:endParaRPr lang="en-US" altLang="en-US" sz="2400" dirty="0">
              <a:latin typeface="宋体" panose="02010600030101010101" pitchFamily="2" charset="-122"/>
            </a:endParaRPr>
          </a:p>
          <a:p>
            <a:pPr marL="0" indent="0" algn="just">
              <a:lnSpc>
                <a:spcPct val="90000"/>
              </a:lnSpc>
              <a:buFont typeface="Wingdings" panose="05000000000000000000" pitchFamily="2" charset="2"/>
              <a:buNone/>
              <a:tabLst>
                <a:tab pos="4479925" algn="l"/>
              </a:tabLst>
            </a:pPr>
            <a:r>
              <a:rPr lang="zh-CN" altLang="en-US" sz="2800" dirty="0">
                <a:latin typeface="宋体" panose="02010600030101010101" pitchFamily="2" charset="-122"/>
              </a:rPr>
              <a:t>   </a:t>
            </a:r>
            <a:r>
              <a:rPr lang="en-US" altLang="zh-CN" sz="2800" dirty="0">
                <a:latin typeface="宋体" panose="02010600030101010101" pitchFamily="2" charset="-122"/>
              </a:rPr>
              <a:t>POP   BP</a:t>
            </a:r>
          </a:p>
          <a:p>
            <a:pPr marL="0" indent="0" algn="just">
              <a:lnSpc>
                <a:spcPct val="90000"/>
              </a:lnSpc>
              <a:buFont typeface="Wingdings" panose="05000000000000000000" pitchFamily="2" charset="2"/>
              <a:buNone/>
              <a:tabLst>
                <a:tab pos="4479925" algn="l"/>
              </a:tabLst>
            </a:pPr>
            <a:r>
              <a:rPr lang="en-US" altLang="zh-CN" sz="2800" dirty="0">
                <a:latin typeface="宋体" panose="02010600030101010101" pitchFamily="2" charset="-122"/>
              </a:rPr>
              <a:t>   POP   CX</a:t>
            </a:r>
            <a:endParaRPr lang="en-US" altLang="zh-CN" sz="2800" dirty="0"/>
          </a:p>
          <a:p>
            <a:pPr marL="0" indent="0" algn="just">
              <a:lnSpc>
                <a:spcPct val="90000"/>
              </a:lnSpc>
              <a:buFont typeface="Wingdings" panose="05000000000000000000" pitchFamily="2" charset="2"/>
              <a:buNone/>
              <a:tabLst>
                <a:tab pos="4479925" algn="l"/>
              </a:tabLst>
            </a:pPr>
            <a:r>
              <a:rPr lang="en-US" altLang="zh-CN" sz="2800" dirty="0">
                <a:latin typeface="宋体" panose="02010600030101010101" pitchFamily="2" charset="-122"/>
              </a:rPr>
              <a:t>   POP   BX</a:t>
            </a:r>
            <a:endParaRPr lang="en-US" altLang="zh-CN" sz="2800" dirty="0"/>
          </a:p>
          <a:p>
            <a:pPr algn="just">
              <a:lnSpc>
                <a:spcPct val="90000"/>
              </a:lnSpc>
              <a:tabLst>
                <a:tab pos="4479925" algn="l"/>
              </a:tabLst>
            </a:pPr>
            <a:r>
              <a:rPr lang="en-US" altLang="zh-CN" sz="2800" dirty="0">
                <a:latin typeface="宋体" panose="02010600030101010101" pitchFamily="2" charset="-122"/>
              </a:rPr>
              <a:t>   POP   AX</a:t>
            </a:r>
            <a:endParaRPr lang="zh-CN" altLang="en-US" sz="2800" dirty="0"/>
          </a:p>
        </p:txBody>
      </p:sp>
    </p:spTree>
    <p:extLst>
      <p:ext uri="{BB962C8B-B14F-4D97-AF65-F5344CB8AC3E}">
        <p14:creationId xmlns:p14="http://schemas.microsoft.com/office/powerpoint/2010/main" xmlns="" val="4097917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4544" y="6172168"/>
            <a:ext cx="9253090" cy="857232"/>
          </a:xfrm>
        </p:spPr>
        <p:txBody>
          <a:bodyPr>
            <a:normAutofit/>
          </a:bodyPr>
          <a:lstStyle/>
          <a:p>
            <a:r>
              <a:rPr lang="zh-CN" altLang="en-US" sz="2800" dirty="0" smtClean="0"/>
              <a:t>计算机科学技术学院           </a:t>
            </a:r>
            <a:r>
              <a:rPr lang="en-US" altLang="zh-CN" sz="2800" dirty="0" smtClean="0"/>
              <a:t>Email:</a:t>
            </a:r>
            <a:r>
              <a:rPr lang="zh-CN" altLang="en-US" sz="2800" dirty="0" smtClean="0"/>
              <a:t> </a:t>
            </a:r>
            <a:r>
              <a:rPr lang="en-US" altLang="zh-CN" sz="2400" dirty="0" smtClean="0"/>
              <a:t>zhaihy01@163.com</a:t>
            </a:r>
            <a:endParaRPr lang="zh-CN" altLang="en-US" sz="2400" dirty="0"/>
          </a:p>
        </p:txBody>
      </p:sp>
      <p:pic>
        <p:nvPicPr>
          <p:cNvPr id="4" name="Picture 3"/>
          <p:cNvPicPr>
            <a:picLocks noChangeAspect="1"/>
          </p:cNvPicPr>
          <p:nvPr/>
        </p:nvPicPr>
        <p:blipFill>
          <a:blip r:embed="rId3" cstate="print">
            <a:extLst/>
          </a:blip>
          <a:stretch>
            <a:fillRect/>
          </a:stretch>
        </p:blipFill>
        <p:spPr>
          <a:xfrm>
            <a:off x="251520" y="260648"/>
            <a:ext cx="1503618" cy="1512168"/>
          </a:xfrm>
          <a:prstGeom prst="ellipse">
            <a:avLst/>
          </a:prstGeom>
          <a:ln w="63500" cap="rnd">
            <a:noFill/>
          </a:ln>
          <a:effectLst>
            <a:glow rad="139700">
              <a:schemeClr val="tx2">
                <a:lumMod val="75000"/>
                <a:alpha val="69000"/>
              </a:schemeClr>
            </a:glow>
          </a:effectLst>
        </p:spPr>
      </p:pic>
      <p:sp>
        <p:nvSpPr>
          <p:cNvPr id="6" name="标题 1"/>
          <p:cNvSpPr txBox="1">
            <a:spLocks/>
          </p:cNvSpPr>
          <p:nvPr/>
        </p:nvSpPr>
        <p:spPr>
          <a:xfrm>
            <a:off x="611560" y="2502466"/>
            <a:ext cx="7772400" cy="1470025"/>
          </a:xfrm>
          <a:prstGeom prst="rect">
            <a:avLst/>
          </a:prstGeom>
        </p:spPr>
        <p:txBody>
          <a:bodyPr vert="horz" anchor="b">
            <a:normAutofit/>
            <a:scene3d>
              <a:camera prst="orthographicFront"/>
              <a:lightRig rig="soft" dir="t"/>
            </a:scene3d>
            <a:sp3d prstMaterial="softEdge">
              <a:bevelT w="25400" h="25400"/>
            </a:sp3d>
          </a:bodyPr>
          <a:lstStyle>
            <a:lvl1pPr algn="ctr" eaLnBrk="1" latinLnBrk="0" hangingPunct="1">
              <a:buNone/>
              <a:defRPr kumimoji="0" sz="48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t>3.3 </a:t>
            </a:r>
            <a:r>
              <a:rPr lang="zh-CN" altLang="en-US" dirty="0" smtClean="0"/>
              <a:t>队列的定义及其运算</a:t>
            </a:r>
            <a:endParaRPr lang="zh-CN" altLang="en-US" dirty="0"/>
          </a:p>
        </p:txBody>
      </p:sp>
    </p:spTree>
    <p:extLst>
      <p:ext uri="{BB962C8B-B14F-4D97-AF65-F5344CB8AC3E}">
        <p14:creationId xmlns:p14="http://schemas.microsoft.com/office/powerpoint/2010/main" xmlns="" val="21702221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36340" y="446944"/>
            <a:ext cx="3767708" cy="685800"/>
          </a:xfrm>
        </p:spPr>
        <p:txBody>
          <a:bodyPr vert="horz" rtlCol="0" anchor="ctr">
            <a:noAutofit/>
            <a:scene3d>
              <a:camera prst="orthographicFront"/>
              <a:lightRig rig="soft" dir="t"/>
            </a:scene3d>
            <a:sp3d prstMaterial="softEdge">
              <a:bevelT w="25400" h="25400"/>
            </a:sp3d>
          </a:bodyPr>
          <a:lstStyle/>
          <a:p>
            <a:r>
              <a:rPr lang="en-US" altLang="zh-CN" sz="4400" dirty="0">
                <a:latin typeface="+mj-ea"/>
              </a:rPr>
              <a:t> </a:t>
            </a:r>
            <a:r>
              <a:rPr lang="zh-CN" altLang="en-US" sz="4400" dirty="0">
                <a:latin typeface="+mj-ea"/>
              </a:rPr>
              <a:t>队列</a:t>
            </a:r>
            <a:r>
              <a:rPr lang="zh-CN" altLang="en-US" sz="4400" dirty="0" smtClean="0">
                <a:latin typeface="+mj-ea"/>
              </a:rPr>
              <a:t>的</a:t>
            </a:r>
            <a:r>
              <a:rPr lang="zh-CN" altLang="en-US" sz="4400" dirty="0">
                <a:latin typeface="+mj-ea"/>
              </a:rPr>
              <a:t>定义</a:t>
            </a:r>
          </a:p>
        </p:txBody>
      </p:sp>
      <p:sp>
        <p:nvSpPr>
          <p:cNvPr id="7171" name="Rectangle 3"/>
          <p:cNvSpPr>
            <a:spLocks noGrp="1" noChangeArrowheads="1"/>
          </p:cNvSpPr>
          <p:nvPr>
            <p:ph type="body" idx="1"/>
          </p:nvPr>
        </p:nvSpPr>
        <p:spPr>
          <a:xfrm>
            <a:off x="7569" y="1936194"/>
            <a:ext cx="8712968" cy="1643527"/>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109728" indent="0"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    队列是一种操作受限制的线性表。</a:t>
            </a:r>
            <a:endParaRPr lang="en-US" altLang="zh-CN" sz="2800" b="1" dirty="0" smtClean="0">
              <a:solidFill>
                <a:srgbClr val="000000"/>
              </a:solidFill>
              <a:latin typeface="楷体_GB2312" pitchFamily="49" charset="-122"/>
              <a:ea typeface="楷体_GB2312" pitchFamily="49" charset="-122"/>
            </a:endParaRPr>
          </a:p>
          <a:p>
            <a:pPr marL="109728" indent="0" fontAlgn="base">
              <a:lnSpc>
                <a:spcPct val="120000"/>
              </a:lnSpc>
              <a:spcBef>
                <a:spcPct val="0"/>
              </a:spcBef>
              <a:spcAft>
                <a:spcPct val="0"/>
              </a:spcAft>
              <a:buNone/>
            </a:pPr>
            <a:r>
              <a:rPr lang="zh-CN" altLang="en-US" sz="2800" b="1" dirty="0">
                <a:solidFill>
                  <a:srgbClr val="000000"/>
                </a:solidFill>
                <a:latin typeface="楷体_GB2312" pitchFamily="49" charset="-122"/>
                <a:ea typeface="楷体_GB2312" pitchFamily="49" charset="-122"/>
              </a:rPr>
              <a:t>    队列是插入在一端进行而删除</a:t>
            </a:r>
            <a:r>
              <a:rPr lang="zh-CN" altLang="en-US" sz="2800" b="1" dirty="0" smtClean="0">
                <a:solidFill>
                  <a:srgbClr val="000000"/>
                </a:solidFill>
                <a:latin typeface="楷体_GB2312" pitchFamily="49" charset="-122"/>
                <a:ea typeface="楷体_GB2312" pitchFamily="49" charset="-122"/>
              </a:rPr>
              <a:t>在其</a:t>
            </a:r>
            <a:r>
              <a:rPr lang="zh-CN" altLang="en-US" sz="2800" b="1" dirty="0">
                <a:solidFill>
                  <a:srgbClr val="000000"/>
                </a:solidFill>
                <a:latin typeface="楷体_GB2312" pitchFamily="49" charset="-122"/>
                <a:ea typeface="楷体_GB2312" pitchFamily="49" charset="-122"/>
              </a:rPr>
              <a:t>另一端进行的</a:t>
            </a:r>
            <a:r>
              <a:rPr lang="zh-CN" altLang="en-US" sz="2800" b="1" dirty="0" smtClean="0">
                <a:solidFill>
                  <a:srgbClr val="000000"/>
                </a:solidFill>
                <a:latin typeface="楷体_GB2312" pitchFamily="49" charset="-122"/>
                <a:ea typeface="楷体_GB2312" pitchFamily="49" charset="-122"/>
              </a:rPr>
              <a:t>线性表。</a:t>
            </a:r>
            <a:r>
              <a:rPr lang="zh-CN" altLang="en-US" sz="2800" b="1" dirty="0">
                <a:solidFill>
                  <a:srgbClr val="000000"/>
                </a:solidFill>
                <a:latin typeface="楷体_GB2312" pitchFamily="49" charset="-122"/>
                <a:ea typeface="楷体_GB2312" pitchFamily="49" charset="-122"/>
              </a:rPr>
              <a:t>并</a:t>
            </a:r>
            <a:r>
              <a:rPr lang="zh-CN" altLang="en-US" sz="2800" b="1" dirty="0" smtClean="0">
                <a:solidFill>
                  <a:srgbClr val="000000"/>
                </a:solidFill>
                <a:latin typeface="楷体_GB2312" pitchFamily="49" charset="-122"/>
                <a:ea typeface="楷体_GB2312" pitchFamily="49" charset="-122"/>
              </a:rPr>
              <a:t>按先进先出</a:t>
            </a:r>
            <a:r>
              <a:rPr lang="zh-CN" altLang="en-US" sz="2800" b="1" dirty="0">
                <a:solidFill>
                  <a:srgbClr val="000000"/>
                </a:solidFill>
                <a:latin typeface="楷体_GB2312" pitchFamily="49" charset="-122"/>
                <a:ea typeface="楷体_GB2312" pitchFamily="49" charset="-122"/>
              </a:rPr>
              <a:t>的原则进行操作。</a:t>
            </a:r>
            <a:endParaRPr lang="en-US" altLang="zh-CN" sz="2800" b="1" dirty="0">
              <a:solidFill>
                <a:srgbClr val="000000"/>
              </a:solidFill>
              <a:latin typeface="楷体_GB2312" pitchFamily="49" charset="-122"/>
              <a:ea typeface="楷体_GB2312" pitchFamily="49" charset="-122"/>
            </a:endParaRPr>
          </a:p>
        </p:txBody>
      </p:sp>
      <p:sp>
        <p:nvSpPr>
          <p:cNvPr id="22" name="Text Box 2"/>
          <p:cNvSpPr txBox="1">
            <a:spLocks noChangeArrowheads="1"/>
          </p:cNvSpPr>
          <p:nvPr/>
        </p:nvSpPr>
        <p:spPr bwMode="auto">
          <a:xfrm>
            <a:off x="108992" y="4422998"/>
            <a:ext cx="7772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00000"/>
              </a:lnSpc>
            </a:pPr>
            <a:endParaRPr lang="zh-CN" altLang="zh-CN" sz="2800"/>
          </a:p>
        </p:txBody>
      </p:sp>
      <p:sp>
        <p:nvSpPr>
          <p:cNvPr id="23" name="Text Box 4"/>
          <p:cNvSpPr txBox="1">
            <a:spLocks noChangeArrowheads="1"/>
          </p:cNvSpPr>
          <p:nvPr/>
        </p:nvSpPr>
        <p:spPr bwMode="auto">
          <a:xfrm>
            <a:off x="2726966" y="5753868"/>
            <a:ext cx="2969840"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lnSpc>
                <a:spcPct val="100000"/>
              </a:lnSpc>
              <a:spcBef>
                <a:spcPct val="0"/>
              </a:spcBef>
            </a:pPr>
            <a:r>
              <a:rPr kumimoji="0" lang="en-US" altLang="zh-CN" sz="2400" dirty="0"/>
              <a:t>    </a:t>
            </a:r>
            <a:r>
              <a:rPr kumimoji="0" lang="en-US" altLang="zh-CN" sz="2400" b="1" dirty="0" smtClean="0"/>
              <a:t>  </a:t>
            </a:r>
            <a:r>
              <a:rPr kumimoji="0" lang="zh-CN" altLang="en-US" sz="2400" b="1" dirty="0"/>
              <a:t>队列示意图</a:t>
            </a:r>
          </a:p>
        </p:txBody>
      </p:sp>
      <p:sp>
        <p:nvSpPr>
          <p:cNvPr id="24" name="Line 6"/>
          <p:cNvSpPr>
            <a:spLocks noChangeShapeType="1"/>
          </p:cNvSpPr>
          <p:nvPr/>
        </p:nvSpPr>
        <p:spPr bwMode="auto">
          <a:xfrm>
            <a:off x="1709192" y="4575398"/>
            <a:ext cx="473075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25" name="Line 7"/>
          <p:cNvSpPr>
            <a:spLocks noChangeShapeType="1"/>
          </p:cNvSpPr>
          <p:nvPr/>
        </p:nvSpPr>
        <p:spPr bwMode="auto">
          <a:xfrm>
            <a:off x="1709192" y="5565998"/>
            <a:ext cx="473075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800"/>
          </a:p>
        </p:txBody>
      </p:sp>
      <p:sp>
        <p:nvSpPr>
          <p:cNvPr id="26" name="Text Box 8"/>
          <p:cNvSpPr txBox="1">
            <a:spLocks noChangeArrowheads="1"/>
          </p:cNvSpPr>
          <p:nvPr/>
        </p:nvSpPr>
        <p:spPr bwMode="auto">
          <a:xfrm>
            <a:off x="2171155" y="4743507"/>
            <a:ext cx="4081462"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lnSpc>
                <a:spcPct val="100000"/>
              </a:lnSpc>
              <a:spcBef>
                <a:spcPct val="0"/>
              </a:spcBef>
            </a:pPr>
            <a:r>
              <a:rPr kumimoji="0" lang="en-US" altLang="zh-CN" sz="2800" b="1"/>
              <a:t>a</a:t>
            </a:r>
            <a:r>
              <a:rPr kumimoji="0" lang="en-US" altLang="zh-CN" sz="2800" b="1" baseline="-25000"/>
              <a:t>1</a:t>
            </a:r>
            <a:r>
              <a:rPr kumimoji="0" lang="en-US" altLang="zh-CN" sz="2800" b="1"/>
              <a:t>  a</a:t>
            </a:r>
            <a:r>
              <a:rPr kumimoji="0" lang="en-US" altLang="zh-CN" sz="2800" b="1" baseline="-25000"/>
              <a:t>2</a:t>
            </a:r>
            <a:r>
              <a:rPr kumimoji="0" lang="en-US" altLang="zh-CN" sz="2800" b="1"/>
              <a:t>  a</a:t>
            </a:r>
            <a:r>
              <a:rPr kumimoji="0" lang="en-US" altLang="zh-CN" sz="2800" b="1" baseline="-25000"/>
              <a:t>3</a:t>
            </a:r>
            <a:r>
              <a:rPr kumimoji="0" lang="en-US" altLang="zh-CN" sz="2800" b="1"/>
              <a:t>  a</a:t>
            </a:r>
            <a:r>
              <a:rPr kumimoji="0" lang="en-US" altLang="zh-CN" sz="2800" b="1" baseline="-25000"/>
              <a:t>4  </a:t>
            </a:r>
            <a:r>
              <a:rPr kumimoji="0" lang="en-US" altLang="zh-CN" sz="2800" b="1"/>
              <a:t>a</a:t>
            </a:r>
            <a:r>
              <a:rPr kumimoji="0" lang="en-US" altLang="zh-CN" sz="2800" b="1" baseline="-25000"/>
              <a:t>5</a:t>
            </a:r>
            <a:r>
              <a:rPr kumimoji="0" lang="en-US" altLang="zh-CN" sz="2800" b="1"/>
              <a:t> …</a:t>
            </a:r>
            <a:r>
              <a:rPr kumimoji="0" lang="en-US" altLang="zh-CN" sz="2800" b="1">
                <a:latin typeface="宋体" panose="02010600030101010101" pitchFamily="2" charset="-122"/>
              </a:rPr>
              <a:t> </a:t>
            </a:r>
            <a:r>
              <a:rPr kumimoji="0" lang="en-US" altLang="zh-CN" sz="2800" b="1"/>
              <a:t>…</a:t>
            </a:r>
            <a:r>
              <a:rPr kumimoji="0" lang="en-US" altLang="zh-CN" sz="2800" b="1">
                <a:latin typeface="宋体" panose="02010600030101010101" pitchFamily="2" charset="-122"/>
              </a:rPr>
              <a:t> </a:t>
            </a:r>
            <a:r>
              <a:rPr kumimoji="0" lang="en-US" altLang="zh-CN" sz="2800" b="1"/>
              <a:t>a</a:t>
            </a:r>
            <a:r>
              <a:rPr kumimoji="0" lang="en-US" altLang="zh-CN" sz="2800" b="1" baseline="-25000"/>
              <a:t>n</a:t>
            </a:r>
            <a:r>
              <a:rPr kumimoji="0" lang="en-US" altLang="zh-CN" sz="2800" b="1"/>
              <a:t> </a:t>
            </a:r>
          </a:p>
        </p:txBody>
      </p:sp>
      <p:sp>
        <p:nvSpPr>
          <p:cNvPr id="27" name="Text Box 9"/>
          <p:cNvSpPr txBox="1">
            <a:spLocks noChangeArrowheads="1"/>
          </p:cNvSpPr>
          <p:nvPr/>
        </p:nvSpPr>
        <p:spPr bwMode="auto">
          <a:xfrm>
            <a:off x="6393905" y="4538886"/>
            <a:ext cx="1244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lnSpc>
                <a:spcPct val="100000"/>
              </a:lnSpc>
              <a:spcBef>
                <a:spcPct val="0"/>
              </a:spcBef>
            </a:pPr>
            <a:r>
              <a:rPr kumimoji="0" lang="zh-CN" altLang="en-US" sz="2800" b="1"/>
              <a:t>入队</a:t>
            </a:r>
          </a:p>
        </p:txBody>
      </p:sp>
      <p:sp>
        <p:nvSpPr>
          <p:cNvPr id="28" name="Text Box 10"/>
          <p:cNvSpPr txBox="1">
            <a:spLocks noChangeArrowheads="1"/>
          </p:cNvSpPr>
          <p:nvPr/>
        </p:nvSpPr>
        <p:spPr bwMode="auto">
          <a:xfrm>
            <a:off x="566192" y="4499198"/>
            <a:ext cx="1244600" cy="70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lnSpc>
                <a:spcPct val="100000"/>
              </a:lnSpc>
              <a:spcBef>
                <a:spcPct val="0"/>
              </a:spcBef>
            </a:pPr>
            <a:r>
              <a:rPr kumimoji="0" lang="zh-CN" altLang="en-US" sz="2800" b="1"/>
              <a:t>出队</a:t>
            </a:r>
          </a:p>
        </p:txBody>
      </p:sp>
      <p:sp>
        <p:nvSpPr>
          <p:cNvPr id="29" name="Line 11"/>
          <p:cNvSpPr>
            <a:spLocks noChangeShapeType="1"/>
          </p:cNvSpPr>
          <p:nvPr/>
        </p:nvSpPr>
        <p:spPr bwMode="auto">
          <a:xfrm flipH="1">
            <a:off x="6585992" y="5108798"/>
            <a:ext cx="719138"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sz="2800"/>
          </a:p>
        </p:txBody>
      </p:sp>
      <p:sp>
        <p:nvSpPr>
          <p:cNvPr id="30" name="Line 12"/>
          <p:cNvSpPr>
            <a:spLocks noChangeShapeType="1"/>
          </p:cNvSpPr>
          <p:nvPr/>
        </p:nvSpPr>
        <p:spPr bwMode="auto">
          <a:xfrm flipH="1">
            <a:off x="1082130" y="5208811"/>
            <a:ext cx="720725"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sz="2800"/>
          </a:p>
        </p:txBody>
      </p:sp>
    </p:spTree>
    <p:extLst>
      <p:ext uri="{BB962C8B-B14F-4D97-AF65-F5344CB8AC3E}">
        <p14:creationId xmlns:p14="http://schemas.microsoft.com/office/powerpoint/2010/main" xmlns="" val="14230105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236340" y="446944"/>
            <a:ext cx="6576020" cy="685800"/>
          </a:xfrm>
        </p:spPr>
        <p:txBody>
          <a:bodyPr vert="horz" rtlCol="0" anchor="ctr">
            <a:noAutofit/>
            <a:scene3d>
              <a:camera prst="orthographicFront"/>
              <a:lightRig rig="soft" dir="t"/>
            </a:scene3d>
            <a:sp3d prstMaterial="softEdge">
              <a:bevelT w="25400" h="25400"/>
            </a:sp3d>
          </a:bodyPr>
          <a:lstStyle/>
          <a:p>
            <a:r>
              <a:rPr lang="en-US" altLang="zh-CN" sz="4400" dirty="0">
                <a:latin typeface="+mj-ea"/>
              </a:rPr>
              <a:t> </a:t>
            </a:r>
            <a:r>
              <a:rPr lang="zh-CN" altLang="en-US" sz="4400" dirty="0">
                <a:latin typeface="+mj-ea"/>
              </a:rPr>
              <a:t>队列</a:t>
            </a:r>
            <a:r>
              <a:rPr lang="zh-CN" altLang="en-US" sz="4400" dirty="0" smtClean="0">
                <a:latin typeface="+mj-ea"/>
              </a:rPr>
              <a:t>的特性</a:t>
            </a:r>
            <a:endParaRPr lang="zh-CN" altLang="en-US" sz="4400" dirty="0">
              <a:latin typeface="+mj-ea"/>
            </a:endParaRPr>
          </a:p>
        </p:txBody>
      </p:sp>
      <p:sp>
        <p:nvSpPr>
          <p:cNvPr id="7" name="Rectangle 4"/>
          <p:cNvSpPr txBox="1">
            <a:spLocks noChangeArrowheads="1"/>
          </p:cNvSpPr>
          <p:nvPr/>
        </p:nvSpPr>
        <p:spPr>
          <a:xfrm>
            <a:off x="371450" y="2204864"/>
            <a:ext cx="8305800" cy="2806922"/>
          </a:xfrm>
          <a:prstGeom prst="rect">
            <a:avLst/>
          </a:prstGeom>
        </p:spPr>
        <p:txBody>
          <a:bodyPr vert="horz" wrap="square">
            <a:sp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lgn="just" fontAlgn="base">
              <a:lnSpc>
                <a:spcPct val="90000"/>
              </a:lnSpc>
              <a:spcBef>
                <a:spcPct val="0"/>
              </a:spcBef>
              <a:spcAft>
                <a:spcPct val="0"/>
              </a:spcAft>
              <a:buFont typeface="Wingdings" panose="05000000000000000000" pitchFamily="2" charset="2"/>
              <a:buNone/>
              <a:tabLst>
                <a:tab pos="4479925" algn="l"/>
              </a:tabLst>
            </a:pPr>
            <a:r>
              <a:rPr lang="zh-CN" altLang="en-US" sz="2800" b="1" dirty="0" smtClean="0">
                <a:latin typeface="Arial" charset="0"/>
                <a:ea typeface="宋体" pitchFamily="2" charset="-122"/>
              </a:rPr>
              <a:t>（</a:t>
            </a:r>
            <a:r>
              <a:rPr lang="en-US" altLang="zh-CN" sz="2800" b="1" dirty="0" smtClean="0">
                <a:latin typeface="Arial" charset="0"/>
                <a:ea typeface="宋体" pitchFamily="2" charset="-122"/>
              </a:rPr>
              <a:t>1</a:t>
            </a:r>
            <a:r>
              <a:rPr lang="zh-CN" altLang="en-US" sz="2800" b="1" dirty="0" smtClean="0">
                <a:latin typeface="Arial" charset="0"/>
                <a:ea typeface="宋体" pitchFamily="2" charset="-122"/>
              </a:rPr>
              <a:t>）队列的主要特性是“</a:t>
            </a:r>
            <a:r>
              <a:rPr lang="zh-CN" altLang="en-US" sz="2800" b="1" dirty="0" smtClean="0">
                <a:solidFill>
                  <a:srgbClr val="FF0000"/>
                </a:solidFill>
                <a:latin typeface="Arial" charset="0"/>
                <a:ea typeface="宋体" pitchFamily="2" charset="-122"/>
              </a:rPr>
              <a:t>先进先出</a:t>
            </a:r>
            <a:r>
              <a:rPr lang="zh-CN" altLang="en-US" sz="2800" b="1" dirty="0" smtClean="0">
                <a:latin typeface="Arial" charset="0"/>
                <a:ea typeface="宋体" pitchFamily="2" charset="-122"/>
              </a:rPr>
              <a:t>”。</a:t>
            </a:r>
            <a:endParaRPr lang="en-US" altLang="zh-CN" sz="2800" b="1" dirty="0" smtClean="0">
              <a:latin typeface="Arial" charset="0"/>
              <a:ea typeface="宋体" pitchFamily="2" charset="-122"/>
            </a:endParaRPr>
          </a:p>
          <a:p>
            <a:pPr marL="0" indent="0" algn="just" fontAlgn="base">
              <a:lnSpc>
                <a:spcPct val="90000"/>
              </a:lnSpc>
              <a:spcBef>
                <a:spcPct val="0"/>
              </a:spcBef>
              <a:spcAft>
                <a:spcPct val="0"/>
              </a:spcAft>
              <a:buFont typeface="Wingdings" panose="05000000000000000000" pitchFamily="2" charset="2"/>
              <a:buNone/>
              <a:tabLst>
                <a:tab pos="4479925" algn="l"/>
              </a:tabLst>
            </a:pPr>
            <a:endParaRPr lang="zh-CN" altLang="en-US" sz="2800" b="1" dirty="0" smtClean="0">
              <a:latin typeface="Arial" charset="0"/>
              <a:ea typeface="宋体" pitchFamily="2" charset="-122"/>
            </a:endParaRPr>
          </a:p>
          <a:p>
            <a:pPr marL="0" indent="0" algn="just" fontAlgn="base">
              <a:lnSpc>
                <a:spcPct val="90000"/>
              </a:lnSpc>
              <a:spcBef>
                <a:spcPct val="0"/>
              </a:spcBef>
              <a:spcAft>
                <a:spcPct val="0"/>
              </a:spcAft>
              <a:buFont typeface="Wingdings" panose="05000000000000000000" pitchFamily="2" charset="2"/>
              <a:buNone/>
              <a:tabLst>
                <a:tab pos="4479925" algn="l"/>
              </a:tabLst>
            </a:pPr>
            <a:r>
              <a:rPr lang="zh-CN" altLang="en-US" sz="2800" b="1" dirty="0" smtClean="0">
                <a:latin typeface="Arial" charset="0"/>
                <a:ea typeface="宋体" pitchFamily="2" charset="-122"/>
              </a:rPr>
              <a:t>（</a:t>
            </a:r>
            <a:r>
              <a:rPr lang="en-US" altLang="zh-CN" sz="2800" b="1" dirty="0" smtClean="0">
                <a:latin typeface="Arial" charset="0"/>
                <a:ea typeface="宋体" pitchFamily="2" charset="-122"/>
              </a:rPr>
              <a:t>2</a:t>
            </a:r>
            <a:r>
              <a:rPr lang="zh-CN" altLang="en-US" sz="2800" b="1" dirty="0" smtClean="0">
                <a:latin typeface="Arial" charset="0"/>
                <a:ea typeface="宋体" pitchFamily="2" charset="-122"/>
              </a:rPr>
              <a:t>）队列是限制在两端进行插入和删除操作的线性表。</a:t>
            </a:r>
            <a:endParaRPr lang="en-US" altLang="zh-CN" sz="2800" b="1" dirty="0" smtClean="0">
              <a:latin typeface="Arial" charset="0"/>
              <a:ea typeface="宋体" pitchFamily="2" charset="-122"/>
            </a:endParaRPr>
          </a:p>
          <a:p>
            <a:pPr marL="0" indent="0" algn="just" fontAlgn="base">
              <a:lnSpc>
                <a:spcPct val="90000"/>
              </a:lnSpc>
              <a:spcBef>
                <a:spcPct val="0"/>
              </a:spcBef>
              <a:spcAft>
                <a:spcPct val="0"/>
              </a:spcAft>
              <a:buFont typeface="Wingdings" panose="05000000000000000000" pitchFamily="2" charset="2"/>
              <a:buNone/>
              <a:tabLst>
                <a:tab pos="4479925" algn="l"/>
              </a:tabLst>
            </a:pPr>
            <a:endParaRPr lang="zh-CN" altLang="en-US" sz="2800" b="1" dirty="0" smtClean="0">
              <a:latin typeface="Arial" charset="0"/>
              <a:ea typeface="宋体" pitchFamily="2" charset="-122"/>
            </a:endParaRPr>
          </a:p>
          <a:p>
            <a:pPr marL="0" indent="0" algn="just" fontAlgn="base">
              <a:lnSpc>
                <a:spcPct val="90000"/>
              </a:lnSpc>
              <a:spcBef>
                <a:spcPct val="0"/>
              </a:spcBef>
              <a:spcAft>
                <a:spcPct val="0"/>
              </a:spcAft>
              <a:buFont typeface="Wingdings" panose="05000000000000000000" pitchFamily="2" charset="2"/>
              <a:buNone/>
              <a:tabLst>
                <a:tab pos="4479925" algn="l"/>
              </a:tabLst>
            </a:pPr>
            <a:r>
              <a:rPr lang="zh-CN" altLang="en-US" sz="2800" b="1" dirty="0" smtClean="0">
                <a:latin typeface="Arial" charset="0"/>
                <a:ea typeface="宋体" pitchFamily="2" charset="-122"/>
              </a:rPr>
              <a:t>      能够插入元素的一端称为队尾（</a:t>
            </a:r>
            <a:r>
              <a:rPr lang="en-US" altLang="zh-CN" sz="2800" b="1" dirty="0" smtClean="0">
                <a:latin typeface="Arial" charset="0"/>
                <a:ea typeface="宋体" pitchFamily="2" charset="-122"/>
              </a:rPr>
              <a:t>Rear</a:t>
            </a:r>
            <a:r>
              <a:rPr lang="zh-CN" altLang="en-US" sz="2800" b="1" dirty="0" smtClean="0">
                <a:latin typeface="Arial" charset="0"/>
                <a:ea typeface="宋体" pitchFamily="2" charset="-122"/>
              </a:rPr>
              <a:t>），允许删除元素的一端称为队首（</a:t>
            </a:r>
            <a:r>
              <a:rPr lang="en-US" altLang="zh-CN" sz="2800" b="1" dirty="0" smtClean="0">
                <a:latin typeface="Arial" charset="0"/>
                <a:ea typeface="宋体" pitchFamily="2" charset="-122"/>
              </a:rPr>
              <a:t>Front</a:t>
            </a:r>
            <a:r>
              <a:rPr lang="zh-CN" altLang="en-US" sz="2800" b="1" dirty="0" smtClean="0">
                <a:latin typeface="Arial" charset="0"/>
                <a:ea typeface="宋体" pitchFamily="2" charset="-122"/>
              </a:rPr>
              <a:t>）。 </a:t>
            </a:r>
            <a:endParaRPr lang="zh-CN" altLang="en-US" sz="2800" b="1" dirty="0">
              <a:latin typeface="Arial" charset="0"/>
              <a:ea typeface="宋体" pitchFamily="2" charset="-122"/>
            </a:endParaRPr>
          </a:p>
        </p:txBody>
      </p:sp>
    </p:spTree>
    <p:extLst>
      <p:ext uri="{BB962C8B-B14F-4D97-AF65-F5344CB8AC3E}">
        <p14:creationId xmlns:p14="http://schemas.microsoft.com/office/powerpoint/2010/main" xmlns="" val="26239464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332656"/>
            <a:ext cx="7772400" cy="914400"/>
          </a:xfrm>
        </p:spPr>
        <p:txBody>
          <a:bodyPr vert="horz" rtlCol="0" anchor="ctr">
            <a:noAutofit/>
            <a:scene3d>
              <a:camera prst="orthographicFront"/>
              <a:lightRig rig="soft" dir="t"/>
            </a:scene3d>
            <a:sp3d prstMaterial="softEdge">
              <a:bevelT w="25400" h="25400"/>
            </a:sp3d>
          </a:bodyPr>
          <a:lstStyle/>
          <a:p>
            <a:r>
              <a:rPr lang="en-US" altLang="zh-CN" sz="4400" dirty="0">
                <a:latin typeface="+mj-ea"/>
              </a:rPr>
              <a:t> </a:t>
            </a:r>
            <a:r>
              <a:rPr lang="zh-CN" altLang="en-US" sz="4400" dirty="0">
                <a:latin typeface="+mj-ea"/>
              </a:rPr>
              <a:t>队列</a:t>
            </a:r>
            <a:r>
              <a:rPr lang="zh-CN" altLang="en-US" sz="4400" dirty="0" smtClean="0">
                <a:latin typeface="+mj-ea"/>
              </a:rPr>
              <a:t>的应用实例</a:t>
            </a:r>
            <a:endParaRPr lang="zh-CN" altLang="en-US" sz="4400" dirty="0">
              <a:latin typeface="+mj-ea"/>
            </a:endParaRPr>
          </a:p>
        </p:txBody>
      </p:sp>
      <p:sp>
        <p:nvSpPr>
          <p:cNvPr id="3" name="矩形 2"/>
          <p:cNvSpPr/>
          <p:nvPr/>
        </p:nvSpPr>
        <p:spPr>
          <a:xfrm>
            <a:off x="395536" y="2420888"/>
            <a:ext cx="8352928" cy="2677656"/>
          </a:xfrm>
          <a:prstGeom prst="rect">
            <a:avLst/>
          </a:prstGeom>
        </p:spPr>
        <p:txBody>
          <a:bodyPr wrap="square">
            <a:spAutoFit/>
          </a:bodyPr>
          <a:lstStyle/>
          <a:p>
            <a:pPr>
              <a:lnSpc>
                <a:spcPct val="120000"/>
              </a:lnSpc>
            </a:pPr>
            <a:r>
              <a:rPr lang="zh-CN" altLang="en-US" sz="2800" dirty="0" smtClean="0"/>
              <a:t>（</a:t>
            </a:r>
            <a:r>
              <a:rPr lang="en-US" altLang="zh-CN" sz="2800" dirty="0" smtClean="0"/>
              <a:t>1</a:t>
            </a:r>
            <a:r>
              <a:rPr lang="zh-CN" altLang="en-US" sz="2800" dirty="0"/>
              <a:t>）如车站排队买票或自动取款机排队取款。</a:t>
            </a:r>
          </a:p>
          <a:p>
            <a:pPr>
              <a:lnSpc>
                <a:spcPct val="120000"/>
              </a:lnSpc>
            </a:pPr>
            <a:r>
              <a:rPr lang="zh-CN" altLang="en-US" sz="2800" dirty="0"/>
              <a:t>（</a:t>
            </a:r>
            <a:r>
              <a:rPr lang="en-US" altLang="zh-CN" sz="2800" dirty="0"/>
              <a:t>2</a:t>
            </a:r>
            <a:r>
              <a:rPr lang="zh-CN" altLang="en-US" sz="2800" dirty="0"/>
              <a:t>）在计算机处理文件打印时</a:t>
            </a:r>
            <a:r>
              <a:rPr lang="zh-CN" altLang="en-US" sz="2800" dirty="0" smtClean="0"/>
              <a:t>，对于</a:t>
            </a:r>
            <a:r>
              <a:rPr lang="zh-CN" altLang="en-US" sz="2800" dirty="0"/>
              <a:t>多个请求打印文件，操作系统把它们当作可以被延迟的任务，提出打印任务的先后顺序，就是它们实际打印的先后顺序</a:t>
            </a:r>
            <a:r>
              <a:rPr lang="zh-CN" altLang="en-US" sz="2800" dirty="0" smtClean="0"/>
              <a:t>。即按照“先进先出”的原则。</a:t>
            </a:r>
            <a:endParaRPr lang="zh-CN" altLang="en-US" sz="2800" dirty="0"/>
          </a:p>
        </p:txBody>
      </p:sp>
    </p:spTree>
    <p:extLst>
      <p:ext uri="{BB962C8B-B14F-4D97-AF65-F5344CB8AC3E}">
        <p14:creationId xmlns:p14="http://schemas.microsoft.com/office/powerpoint/2010/main" xmlns="" val="4117652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4294967295"/>
          </p:nvPr>
        </p:nvSpPr>
        <p:spPr>
          <a:xfrm>
            <a:off x="0" y="304800"/>
            <a:ext cx="9144000" cy="683264"/>
          </a:xfrm>
        </p:spPr>
        <p:txBody>
          <a:bodyPr wrap="square">
            <a:spAutoFit/>
          </a:bodyPr>
          <a:lstStyle/>
          <a:p>
            <a:pPr marL="109728" indent="0" fontAlgn="base">
              <a:lnSpc>
                <a:spcPct val="120000"/>
              </a:lnSpc>
              <a:spcBef>
                <a:spcPct val="0"/>
              </a:spcBef>
              <a:spcAft>
                <a:spcPct val="0"/>
              </a:spcAft>
              <a:buNone/>
            </a:pPr>
            <a:r>
              <a:rPr lang="en-US" altLang="zh-CN" sz="3200" b="1" dirty="0">
                <a:latin typeface="Arial" charset="0"/>
                <a:ea typeface="宋体" pitchFamily="2" charset="-122"/>
              </a:rPr>
              <a:t> </a:t>
            </a:r>
            <a:r>
              <a:rPr lang="zh-CN" altLang="en-US" sz="3200" b="1" dirty="0" smtClean="0">
                <a:latin typeface="Arial" charset="0"/>
                <a:ea typeface="宋体" pitchFamily="2" charset="-122"/>
              </a:rPr>
              <a:t>例如：</a:t>
            </a:r>
            <a:r>
              <a:rPr lang="en-US" altLang="zh-CN" sz="3200" b="1" dirty="0" smtClean="0">
                <a:latin typeface="Arial" charset="0"/>
                <a:ea typeface="宋体" pitchFamily="2" charset="-122"/>
              </a:rPr>
              <a:t> </a:t>
            </a:r>
            <a:r>
              <a:rPr lang="zh-CN" altLang="en-US" sz="3200" b="1" dirty="0">
                <a:latin typeface="Arial" charset="0"/>
                <a:ea typeface="宋体" pitchFamily="2" charset="-122"/>
              </a:rPr>
              <a:t>等待处理某作业进队、出队情况</a:t>
            </a:r>
            <a:r>
              <a:rPr lang="zh-CN" altLang="en-US" sz="3200" b="1" dirty="0" smtClean="0">
                <a:latin typeface="Arial" charset="0"/>
                <a:ea typeface="宋体" pitchFamily="2" charset="-122"/>
              </a:rPr>
              <a:t>。    </a:t>
            </a:r>
            <a:endParaRPr lang="zh-CN" altLang="en-US" sz="3200" b="1" dirty="0">
              <a:latin typeface="Arial" charset="0"/>
              <a:ea typeface="宋体" pitchFamily="2" charset="-122"/>
            </a:endParaRPr>
          </a:p>
        </p:txBody>
      </p:sp>
      <p:grpSp>
        <p:nvGrpSpPr>
          <p:cNvPr id="218115" name="Group 3"/>
          <p:cNvGrpSpPr>
            <a:grpSpLocks/>
          </p:cNvGrpSpPr>
          <p:nvPr/>
        </p:nvGrpSpPr>
        <p:grpSpPr bwMode="auto">
          <a:xfrm>
            <a:off x="381000" y="3733800"/>
            <a:ext cx="8458200" cy="2179638"/>
            <a:chOff x="240" y="2352"/>
            <a:chExt cx="5328" cy="1373"/>
          </a:xfrm>
        </p:grpSpPr>
        <p:sp>
          <p:nvSpPr>
            <p:cNvPr id="218116" name="Text Box 4"/>
            <p:cNvSpPr txBox="1">
              <a:spLocks noChangeArrowheads="1"/>
            </p:cNvSpPr>
            <p:nvPr/>
          </p:nvSpPr>
          <p:spPr bwMode="auto">
            <a:xfrm>
              <a:off x="240" y="3360"/>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front=0</a:t>
              </a:r>
            </a:p>
          </p:txBody>
        </p:sp>
        <p:sp>
          <p:nvSpPr>
            <p:cNvPr id="218117" name="Text Box 5"/>
            <p:cNvSpPr txBox="1">
              <a:spLocks noChangeArrowheads="1"/>
            </p:cNvSpPr>
            <p:nvPr/>
          </p:nvSpPr>
          <p:spPr bwMode="auto">
            <a:xfrm>
              <a:off x="1968" y="3312"/>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rear=1</a:t>
              </a:r>
            </a:p>
          </p:txBody>
        </p:sp>
        <p:sp>
          <p:nvSpPr>
            <p:cNvPr id="218118" name="Line 6"/>
            <p:cNvSpPr>
              <a:spLocks noChangeShapeType="1"/>
            </p:cNvSpPr>
            <p:nvPr/>
          </p:nvSpPr>
          <p:spPr bwMode="auto">
            <a:xfrm flipV="1">
              <a:off x="1824" y="316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19" name="Line 7"/>
            <p:cNvSpPr>
              <a:spLocks noChangeShapeType="1"/>
            </p:cNvSpPr>
            <p:nvPr/>
          </p:nvSpPr>
          <p:spPr bwMode="auto">
            <a:xfrm flipV="1">
              <a:off x="1344" y="316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0" name="Rectangle 8"/>
            <p:cNvSpPr>
              <a:spLocks noChangeArrowheads="1"/>
            </p:cNvSpPr>
            <p:nvPr/>
          </p:nvSpPr>
          <p:spPr bwMode="auto">
            <a:xfrm>
              <a:off x="1200" y="2784"/>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8121" name="Line 9"/>
            <p:cNvSpPr>
              <a:spLocks noChangeShapeType="1"/>
            </p:cNvSpPr>
            <p:nvPr/>
          </p:nvSpPr>
          <p:spPr bwMode="auto">
            <a:xfrm>
              <a:off x="1584"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2" name="Line 10"/>
            <p:cNvSpPr>
              <a:spLocks noChangeShapeType="1"/>
            </p:cNvSpPr>
            <p:nvPr/>
          </p:nvSpPr>
          <p:spPr bwMode="auto">
            <a:xfrm>
              <a:off x="4416"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3" name="Line 11"/>
            <p:cNvSpPr>
              <a:spLocks noChangeShapeType="1"/>
            </p:cNvSpPr>
            <p:nvPr/>
          </p:nvSpPr>
          <p:spPr bwMode="auto">
            <a:xfrm>
              <a:off x="2016"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4" name="Line 12"/>
            <p:cNvSpPr>
              <a:spLocks noChangeShapeType="1"/>
            </p:cNvSpPr>
            <p:nvPr/>
          </p:nvSpPr>
          <p:spPr bwMode="auto">
            <a:xfrm>
              <a:off x="4800"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5" name="Line 13"/>
            <p:cNvSpPr>
              <a:spLocks noChangeShapeType="1"/>
            </p:cNvSpPr>
            <p:nvPr/>
          </p:nvSpPr>
          <p:spPr bwMode="auto">
            <a:xfrm>
              <a:off x="2400"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6" name="Line 14"/>
            <p:cNvSpPr>
              <a:spLocks noChangeShapeType="1"/>
            </p:cNvSpPr>
            <p:nvPr/>
          </p:nvSpPr>
          <p:spPr bwMode="auto">
            <a:xfrm>
              <a:off x="2784"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7" name="Text Box 15"/>
            <p:cNvSpPr txBox="1">
              <a:spLocks noChangeArrowheads="1"/>
            </p:cNvSpPr>
            <p:nvPr/>
          </p:nvSpPr>
          <p:spPr bwMode="auto">
            <a:xfrm>
              <a:off x="3312" y="2736"/>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8128" name="Text Box 16"/>
            <p:cNvSpPr txBox="1">
              <a:spLocks noChangeArrowheads="1"/>
            </p:cNvSpPr>
            <p:nvPr/>
          </p:nvSpPr>
          <p:spPr bwMode="auto">
            <a:xfrm>
              <a:off x="1248" y="273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0</a:t>
              </a:r>
            </a:p>
          </p:txBody>
        </p:sp>
        <p:grpSp>
          <p:nvGrpSpPr>
            <p:cNvPr id="218129" name="Group 17"/>
            <p:cNvGrpSpPr>
              <a:grpSpLocks/>
            </p:cNvGrpSpPr>
            <p:nvPr/>
          </p:nvGrpSpPr>
          <p:grpSpPr bwMode="auto">
            <a:xfrm>
              <a:off x="1248" y="2352"/>
              <a:ext cx="4320" cy="413"/>
              <a:chOff x="1200" y="960"/>
              <a:chExt cx="4320" cy="413"/>
            </a:xfrm>
          </p:grpSpPr>
          <p:sp>
            <p:nvSpPr>
              <p:cNvPr id="218130" name="Text Box 18"/>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8131" name="Text Box 19"/>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8132" name="Text Box 20"/>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8133" name="Text Box 21"/>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sp>
          <p:nvSpPr>
            <p:cNvPr id="218134" name="Text Box 22"/>
            <p:cNvSpPr txBox="1">
              <a:spLocks noChangeArrowheads="1"/>
            </p:cNvSpPr>
            <p:nvPr/>
          </p:nvSpPr>
          <p:spPr bwMode="auto">
            <a:xfrm>
              <a:off x="240" y="2640"/>
              <a:ext cx="9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5485C0"/>
                  </a:solidFill>
                  <a:latin typeface="Times New Roman" panose="02020603050405020304" pitchFamily="18" charset="0"/>
                  <a:ea typeface="幼圆" panose="02010509060101010101" pitchFamily="49" charset="-122"/>
                </a:rPr>
                <a:t>a</a:t>
              </a:r>
              <a:r>
                <a:rPr kumimoji="1" lang="en-US" altLang="zh-CN" sz="28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进队</a:t>
              </a:r>
            </a:p>
          </p:txBody>
        </p:sp>
      </p:grpSp>
      <p:grpSp>
        <p:nvGrpSpPr>
          <p:cNvPr id="218135" name="Group 23"/>
          <p:cNvGrpSpPr>
            <a:grpSpLocks/>
          </p:cNvGrpSpPr>
          <p:nvPr/>
        </p:nvGrpSpPr>
        <p:grpSpPr bwMode="auto">
          <a:xfrm>
            <a:off x="304800" y="990600"/>
            <a:ext cx="8458200" cy="2484438"/>
            <a:chOff x="192" y="624"/>
            <a:chExt cx="5328" cy="1565"/>
          </a:xfrm>
        </p:grpSpPr>
        <p:sp>
          <p:nvSpPr>
            <p:cNvPr id="218136" name="Rectangle 24"/>
            <p:cNvSpPr>
              <a:spLocks noChangeArrowheads="1"/>
            </p:cNvSpPr>
            <p:nvPr/>
          </p:nvSpPr>
          <p:spPr bwMode="auto">
            <a:xfrm>
              <a:off x="1152" y="1248"/>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8137" name="Line 25"/>
            <p:cNvSpPr>
              <a:spLocks noChangeShapeType="1"/>
            </p:cNvSpPr>
            <p:nvPr/>
          </p:nvSpPr>
          <p:spPr bwMode="auto">
            <a:xfrm>
              <a:off x="4368"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38" name="Line 26"/>
            <p:cNvSpPr>
              <a:spLocks noChangeShapeType="1"/>
            </p:cNvSpPr>
            <p:nvPr/>
          </p:nvSpPr>
          <p:spPr bwMode="auto">
            <a:xfrm>
              <a:off x="4752"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39" name="Line 27"/>
            <p:cNvSpPr>
              <a:spLocks noChangeShapeType="1"/>
            </p:cNvSpPr>
            <p:nvPr/>
          </p:nvSpPr>
          <p:spPr bwMode="auto">
            <a:xfrm>
              <a:off x="2736"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40" name="Text Box 28"/>
            <p:cNvSpPr txBox="1">
              <a:spLocks noChangeArrowheads="1"/>
            </p:cNvSpPr>
            <p:nvPr/>
          </p:nvSpPr>
          <p:spPr bwMode="auto">
            <a:xfrm>
              <a:off x="3264" y="1200"/>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grpSp>
          <p:nvGrpSpPr>
            <p:cNvPr id="218141" name="Group 29"/>
            <p:cNvGrpSpPr>
              <a:grpSpLocks/>
            </p:cNvGrpSpPr>
            <p:nvPr/>
          </p:nvGrpSpPr>
          <p:grpSpPr bwMode="auto">
            <a:xfrm>
              <a:off x="1200" y="816"/>
              <a:ext cx="4320" cy="413"/>
              <a:chOff x="1200" y="960"/>
              <a:chExt cx="4320" cy="413"/>
            </a:xfrm>
          </p:grpSpPr>
          <p:sp>
            <p:nvSpPr>
              <p:cNvPr id="218142" name="Text Box 30"/>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8143" name="Text Box 31"/>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8144" name="Text Box 32"/>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8145" name="Text Box 33"/>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grpSp>
          <p:nvGrpSpPr>
            <p:cNvPr id="218146" name="Group 34"/>
            <p:cNvGrpSpPr>
              <a:grpSpLocks/>
            </p:cNvGrpSpPr>
            <p:nvPr/>
          </p:nvGrpSpPr>
          <p:grpSpPr bwMode="auto">
            <a:xfrm>
              <a:off x="192" y="1584"/>
              <a:ext cx="1296" cy="605"/>
              <a:chOff x="192" y="1728"/>
              <a:chExt cx="1296" cy="605"/>
            </a:xfrm>
          </p:grpSpPr>
          <p:sp>
            <p:nvSpPr>
              <p:cNvPr id="218147" name="Text Box 35"/>
              <p:cNvSpPr txBox="1">
                <a:spLocks noChangeArrowheads="1"/>
              </p:cNvSpPr>
              <p:nvPr/>
            </p:nvSpPr>
            <p:spPr bwMode="auto">
              <a:xfrm>
                <a:off x="192" y="1968"/>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front=0</a:t>
                </a:r>
              </a:p>
            </p:txBody>
          </p:sp>
          <p:sp>
            <p:nvSpPr>
              <p:cNvPr id="218148" name="Text Box 36"/>
              <p:cNvSpPr txBox="1">
                <a:spLocks noChangeArrowheads="1"/>
              </p:cNvSpPr>
              <p:nvPr/>
            </p:nvSpPr>
            <p:spPr bwMode="auto">
              <a:xfrm>
                <a:off x="288" y="1728"/>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rear=0</a:t>
                </a:r>
              </a:p>
            </p:txBody>
          </p:sp>
          <p:sp>
            <p:nvSpPr>
              <p:cNvPr id="218149" name="Line 37"/>
              <p:cNvSpPr>
                <a:spLocks noChangeShapeType="1"/>
              </p:cNvSpPr>
              <p:nvPr/>
            </p:nvSpPr>
            <p:spPr bwMode="auto">
              <a:xfrm flipV="1">
                <a:off x="1440" y="177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0" name="Line 38"/>
              <p:cNvSpPr>
                <a:spLocks noChangeShapeType="1"/>
              </p:cNvSpPr>
              <p:nvPr/>
            </p:nvSpPr>
            <p:spPr bwMode="auto">
              <a:xfrm flipV="1">
                <a:off x="1296" y="177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18151" name="Text Box 39"/>
            <p:cNvSpPr txBox="1">
              <a:spLocks noChangeArrowheads="1"/>
            </p:cNvSpPr>
            <p:nvPr/>
          </p:nvSpPr>
          <p:spPr bwMode="auto">
            <a:xfrm>
              <a:off x="336" y="624"/>
              <a:ext cx="57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5485C0"/>
                  </a:solidFill>
                  <a:latin typeface="Times New Roman" panose="02020603050405020304" pitchFamily="18" charset="0"/>
                  <a:ea typeface="幼圆" panose="02010509060101010101" pitchFamily="49" charset="-122"/>
                </a:rPr>
                <a:t>初始状态</a:t>
              </a:r>
            </a:p>
          </p:txBody>
        </p:sp>
        <p:sp>
          <p:nvSpPr>
            <p:cNvPr id="218152" name="Line 40"/>
            <p:cNvSpPr>
              <a:spLocks noChangeShapeType="1"/>
            </p:cNvSpPr>
            <p:nvPr/>
          </p:nvSpPr>
          <p:spPr bwMode="auto">
            <a:xfrm>
              <a:off x="1536"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3" name="Line 41"/>
            <p:cNvSpPr>
              <a:spLocks noChangeShapeType="1"/>
            </p:cNvSpPr>
            <p:nvPr/>
          </p:nvSpPr>
          <p:spPr bwMode="auto">
            <a:xfrm>
              <a:off x="1968"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4" name="Line 42"/>
            <p:cNvSpPr>
              <a:spLocks noChangeShapeType="1"/>
            </p:cNvSpPr>
            <p:nvPr/>
          </p:nvSpPr>
          <p:spPr bwMode="auto">
            <a:xfrm>
              <a:off x="2352"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xmlns="" val="413619429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8135"/>
                                        </p:tgtEl>
                                        <p:attrNameLst>
                                          <p:attrName>style.visibility</p:attrName>
                                        </p:attrNameLst>
                                      </p:cBhvr>
                                      <p:to>
                                        <p:strVal val="visible"/>
                                      </p:to>
                                    </p:set>
                                    <p:animEffect transition="in" filter="slide(fromBottom)">
                                      <p:cBhvr>
                                        <p:cTn id="7" dur="500"/>
                                        <p:tgtEl>
                                          <p:spTgt spid="218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8115"/>
                                        </p:tgtEl>
                                        <p:attrNameLst>
                                          <p:attrName>style.visibility</p:attrName>
                                        </p:attrNameLst>
                                      </p:cBhvr>
                                      <p:to>
                                        <p:strVal val="visible"/>
                                      </p:to>
                                    </p:set>
                                    <p:animEffect transition="in" filter="box(in)">
                                      <p:cBhvr>
                                        <p:cTn id="12" dur="500"/>
                                        <p:tgtEl>
                                          <p:spTgt spid="218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38" name="Group 2"/>
          <p:cNvGrpSpPr>
            <a:grpSpLocks/>
          </p:cNvGrpSpPr>
          <p:nvPr/>
        </p:nvGrpSpPr>
        <p:grpSpPr bwMode="auto">
          <a:xfrm>
            <a:off x="0" y="304800"/>
            <a:ext cx="9144000" cy="2514600"/>
            <a:chOff x="0" y="192"/>
            <a:chExt cx="5760" cy="1584"/>
          </a:xfrm>
        </p:grpSpPr>
        <p:sp>
          <p:nvSpPr>
            <p:cNvPr id="219139" name="Rectangle 3"/>
            <p:cNvSpPr>
              <a:spLocks noChangeArrowheads="1"/>
            </p:cNvSpPr>
            <p:nvPr/>
          </p:nvSpPr>
          <p:spPr bwMode="auto">
            <a:xfrm>
              <a:off x="0" y="192"/>
              <a:ext cx="5760" cy="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Times New Roman" panose="02020603050405020304" pitchFamily="18" charset="0"/>
                  <a:ea typeface="幼圆" panose="02010509060101010101" pitchFamily="49" charset="-122"/>
                </a:rPr>
                <a:t>   </a:t>
              </a:r>
            </a:p>
          </p:txBody>
        </p:sp>
        <p:sp>
          <p:nvSpPr>
            <p:cNvPr id="219140" name="Text Box 4"/>
            <p:cNvSpPr txBox="1">
              <a:spLocks noChangeArrowheads="1"/>
            </p:cNvSpPr>
            <p:nvPr/>
          </p:nvSpPr>
          <p:spPr bwMode="auto">
            <a:xfrm>
              <a:off x="240" y="1296"/>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219141" name="Line 5"/>
            <p:cNvSpPr>
              <a:spLocks noChangeShapeType="1"/>
            </p:cNvSpPr>
            <p:nvPr/>
          </p:nvSpPr>
          <p:spPr bwMode="auto">
            <a:xfrm flipV="1">
              <a:off x="25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2" name="Line 6"/>
            <p:cNvSpPr>
              <a:spLocks noChangeShapeType="1"/>
            </p:cNvSpPr>
            <p:nvPr/>
          </p:nvSpPr>
          <p:spPr bwMode="auto">
            <a:xfrm flipV="1">
              <a:off x="13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3" name="Rectangle 7"/>
            <p:cNvSpPr>
              <a:spLocks noChangeArrowheads="1"/>
            </p:cNvSpPr>
            <p:nvPr/>
          </p:nvSpPr>
          <p:spPr bwMode="auto">
            <a:xfrm>
              <a:off x="1200" y="864"/>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9144" name="Line 8"/>
            <p:cNvSpPr>
              <a:spLocks noChangeShapeType="1"/>
            </p:cNvSpPr>
            <p:nvPr/>
          </p:nvSpPr>
          <p:spPr bwMode="auto">
            <a:xfrm>
              <a:off x="1584"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5" name="Line 9"/>
            <p:cNvSpPr>
              <a:spLocks noChangeShapeType="1"/>
            </p:cNvSpPr>
            <p:nvPr/>
          </p:nvSpPr>
          <p:spPr bwMode="auto">
            <a:xfrm>
              <a:off x="4416"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6" name="Line 10"/>
            <p:cNvSpPr>
              <a:spLocks noChangeShapeType="1"/>
            </p:cNvSpPr>
            <p:nvPr/>
          </p:nvSpPr>
          <p:spPr bwMode="auto">
            <a:xfrm>
              <a:off x="2016"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7" name="Line 11"/>
            <p:cNvSpPr>
              <a:spLocks noChangeShapeType="1"/>
            </p:cNvSpPr>
            <p:nvPr/>
          </p:nvSpPr>
          <p:spPr bwMode="auto">
            <a:xfrm>
              <a:off x="4800"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8" name="Line 12"/>
            <p:cNvSpPr>
              <a:spLocks noChangeShapeType="1"/>
            </p:cNvSpPr>
            <p:nvPr/>
          </p:nvSpPr>
          <p:spPr bwMode="auto">
            <a:xfrm>
              <a:off x="2400"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9" name="Line 13"/>
            <p:cNvSpPr>
              <a:spLocks noChangeShapeType="1"/>
            </p:cNvSpPr>
            <p:nvPr/>
          </p:nvSpPr>
          <p:spPr bwMode="auto">
            <a:xfrm>
              <a:off x="2784"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50" name="Text Box 14"/>
            <p:cNvSpPr txBox="1">
              <a:spLocks noChangeArrowheads="1"/>
            </p:cNvSpPr>
            <p:nvPr/>
          </p:nvSpPr>
          <p:spPr bwMode="auto">
            <a:xfrm>
              <a:off x="3312" y="816"/>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9151" name="Text Box 15"/>
            <p:cNvSpPr txBox="1">
              <a:spLocks noChangeArrowheads="1"/>
            </p:cNvSpPr>
            <p:nvPr/>
          </p:nvSpPr>
          <p:spPr bwMode="auto">
            <a:xfrm>
              <a:off x="1248"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0</a:t>
              </a:r>
            </a:p>
          </p:txBody>
        </p:sp>
        <p:sp>
          <p:nvSpPr>
            <p:cNvPr id="219152" name="Text Box 16"/>
            <p:cNvSpPr txBox="1">
              <a:spLocks noChangeArrowheads="1"/>
            </p:cNvSpPr>
            <p:nvPr/>
          </p:nvSpPr>
          <p:spPr bwMode="auto">
            <a:xfrm>
              <a:off x="1632"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219153" name="Text Box 17"/>
            <p:cNvSpPr txBox="1">
              <a:spLocks noChangeArrowheads="1"/>
            </p:cNvSpPr>
            <p:nvPr/>
          </p:nvSpPr>
          <p:spPr bwMode="auto">
            <a:xfrm>
              <a:off x="2016"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grpSp>
          <p:nvGrpSpPr>
            <p:cNvPr id="219154" name="Group 18"/>
            <p:cNvGrpSpPr>
              <a:grpSpLocks/>
            </p:cNvGrpSpPr>
            <p:nvPr/>
          </p:nvGrpSpPr>
          <p:grpSpPr bwMode="auto">
            <a:xfrm>
              <a:off x="1248" y="432"/>
              <a:ext cx="4320" cy="413"/>
              <a:chOff x="1200" y="960"/>
              <a:chExt cx="4320" cy="413"/>
            </a:xfrm>
          </p:grpSpPr>
          <p:sp>
            <p:nvSpPr>
              <p:cNvPr id="219155" name="Text Box 19"/>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9156" name="Text Box 20"/>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9157" name="Text Box 21"/>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9158" name="Text Box 22"/>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sp>
          <p:nvSpPr>
            <p:cNvPr id="219159" name="Text Box 23"/>
            <p:cNvSpPr txBox="1">
              <a:spLocks noChangeArrowheads="1"/>
            </p:cNvSpPr>
            <p:nvPr/>
          </p:nvSpPr>
          <p:spPr bwMode="auto">
            <a:xfrm>
              <a:off x="384" y="528"/>
              <a:ext cx="960" cy="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1 </a:t>
              </a: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2</a:t>
              </a:r>
            </a:p>
            <a:p>
              <a:pPr>
                <a:lnSpc>
                  <a:spcPct val="85000"/>
                </a:lnSpc>
                <a:spcBef>
                  <a:spcPct val="15000"/>
                </a:spcBef>
              </a:pPr>
              <a:r>
                <a:rPr kumimoji="1" lang="zh-CN" altLang="en-US" sz="2800" b="1" dirty="0">
                  <a:solidFill>
                    <a:srgbClr val="5485C0"/>
                  </a:solidFill>
                  <a:latin typeface="Times New Roman" panose="02020603050405020304" pitchFamily="18" charset="0"/>
                  <a:ea typeface="幼圆" panose="02010509060101010101" pitchFamily="49" charset="-122"/>
                </a:rPr>
                <a:t>进队</a:t>
              </a:r>
            </a:p>
          </p:txBody>
        </p:sp>
        <p:sp>
          <p:nvSpPr>
            <p:cNvPr id="219160" name="Text Box 24"/>
            <p:cNvSpPr txBox="1">
              <a:spLocks noChangeArrowheads="1"/>
            </p:cNvSpPr>
            <p:nvPr/>
          </p:nvSpPr>
          <p:spPr bwMode="auto">
            <a:xfrm>
              <a:off x="1680" y="1296"/>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219161" name="Line 25"/>
            <p:cNvSpPr>
              <a:spLocks noChangeShapeType="1"/>
            </p:cNvSpPr>
            <p:nvPr/>
          </p:nvSpPr>
          <p:spPr bwMode="auto">
            <a:xfrm flipV="1">
              <a:off x="25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219162" name="Group 26"/>
          <p:cNvGrpSpPr>
            <a:grpSpLocks/>
          </p:cNvGrpSpPr>
          <p:nvPr/>
        </p:nvGrpSpPr>
        <p:grpSpPr bwMode="auto">
          <a:xfrm>
            <a:off x="304800" y="3886200"/>
            <a:ext cx="8534400" cy="2133600"/>
            <a:chOff x="192" y="2448"/>
            <a:chExt cx="5376" cy="1344"/>
          </a:xfrm>
        </p:grpSpPr>
        <p:sp>
          <p:nvSpPr>
            <p:cNvPr id="219163" name="Text Box 27"/>
            <p:cNvSpPr txBox="1">
              <a:spLocks noChangeArrowheads="1"/>
            </p:cNvSpPr>
            <p:nvPr/>
          </p:nvSpPr>
          <p:spPr bwMode="auto">
            <a:xfrm>
              <a:off x="672" y="3312"/>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front=1</a:t>
              </a:r>
            </a:p>
          </p:txBody>
        </p:sp>
        <p:sp>
          <p:nvSpPr>
            <p:cNvPr id="219164" name="Line 28"/>
            <p:cNvSpPr>
              <a:spLocks noChangeShapeType="1"/>
            </p:cNvSpPr>
            <p:nvPr/>
          </p:nvSpPr>
          <p:spPr bwMode="auto">
            <a:xfrm flipV="1">
              <a:off x="1728"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5" name="Rectangle 29"/>
            <p:cNvSpPr>
              <a:spLocks noChangeArrowheads="1"/>
            </p:cNvSpPr>
            <p:nvPr/>
          </p:nvSpPr>
          <p:spPr bwMode="auto">
            <a:xfrm>
              <a:off x="1200" y="2880"/>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9166" name="Line 30"/>
            <p:cNvSpPr>
              <a:spLocks noChangeShapeType="1"/>
            </p:cNvSpPr>
            <p:nvPr/>
          </p:nvSpPr>
          <p:spPr bwMode="auto">
            <a:xfrm>
              <a:off x="1584"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7" name="Line 31"/>
            <p:cNvSpPr>
              <a:spLocks noChangeShapeType="1"/>
            </p:cNvSpPr>
            <p:nvPr/>
          </p:nvSpPr>
          <p:spPr bwMode="auto">
            <a:xfrm>
              <a:off x="4416"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8" name="Line 32"/>
            <p:cNvSpPr>
              <a:spLocks noChangeShapeType="1"/>
            </p:cNvSpPr>
            <p:nvPr/>
          </p:nvSpPr>
          <p:spPr bwMode="auto">
            <a:xfrm>
              <a:off x="2016"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9" name="Line 33"/>
            <p:cNvSpPr>
              <a:spLocks noChangeShapeType="1"/>
            </p:cNvSpPr>
            <p:nvPr/>
          </p:nvSpPr>
          <p:spPr bwMode="auto">
            <a:xfrm>
              <a:off x="4800"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0" name="Line 34"/>
            <p:cNvSpPr>
              <a:spLocks noChangeShapeType="1"/>
            </p:cNvSpPr>
            <p:nvPr/>
          </p:nvSpPr>
          <p:spPr bwMode="auto">
            <a:xfrm>
              <a:off x="2400"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1" name="Line 35"/>
            <p:cNvSpPr>
              <a:spLocks noChangeShapeType="1"/>
            </p:cNvSpPr>
            <p:nvPr/>
          </p:nvSpPr>
          <p:spPr bwMode="auto">
            <a:xfrm>
              <a:off x="2784"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2" name="Text Box 36"/>
            <p:cNvSpPr txBox="1">
              <a:spLocks noChangeArrowheads="1"/>
            </p:cNvSpPr>
            <p:nvPr/>
          </p:nvSpPr>
          <p:spPr bwMode="auto">
            <a:xfrm>
              <a:off x="3312" y="2832"/>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9173" name="Text Box 37"/>
            <p:cNvSpPr txBox="1">
              <a:spLocks noChangeArrowheads="1"/>
            </p:cNvSpPr>
            <p:nvPr/>
          </p:nvSpPr>
          <p:spPr bwMode="auto">
            <a:xfrm>
              <a:off x="1632" y="2832"/>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219174" name="Text Box 38"/>
            <p:cNvSpPr txBox="1">
              <a:spLocks noChangeArrowheads="1"/>
            </p:cNvSpPr>
            <p:nvPr/>
          </p:nvSpPr>
          <p:spPr bwMode="auto">
            <a:xfrm>
              <a:off x="2016" y="2832"/>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sp>
          <p:nvSpPr>
            <p:cNvPr id="219175" name="Text Box 39"/>
            <p:cNvSpPr txBox="1">
              <a:spLocks noChangeArrowheads="1"/>
            </p:cNvSpPr>
            <p:nvPr/>
          </p:nvSpPr>
          <p:spPr bwMode="auto">
            <a:xfrm>
              <a:off x="1248"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9176" name="Text Box 40"/>
            <p:cNvSpPr txBox="1">
              <a:spLocks noChangeArrowheads="1"/>
            </p:cNvSpPr>
            <p:nvPr/>
          </p:nvSpPr>
          <p:spPr bwMode="auto">
            <a:xfrm>
              <a:off x="1680"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9177" name="Text Box 41"/>
            <p:cNvSpPr txBox="1">
              <a:spLocks noChangeArrowheads="1"/>
            </p:cNvSpPr>
            <p:nvPr/>
          </p:nvSpPr>
          <p:spPr bwMode="auto">
            <a:xfrm>
              <a:off x="2064"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9178" name="Text Box 42"/>
            <p:cNvSpPr txBox="1">
              <a:spLocks noChangeArrowheads="1"/>
            </p:cNvSpPr>
            <p:nvPr/>
          </p:nvSpPr>
          <p:spPr bwMode="auto">
            <a:xfrm>
              <a:off x="4320" y="2448"/>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219179" name="Text Box 43"/>
            <p:cNvSpPr txBox="1">
              <a:spLocks noChangeArrowheads="1"/>
            </p:cNvSpPr>
            <p:nvPr/>
          </p:nvSpPr>
          <p:spPr bwMode="auto">
            <a:xfrm>
              <a:off x="192" y="2640"/>
              <a:ext cx="91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grpSp>
          <p:nvGrpSpPr>
            <p:cNvPr id="219180" name="Group 44"/>
            <p:cNvGrpSpPr>
              <a:grpSpLocks/>
            </p:cNvGrpSpPr>
            <p:nvPr/>
          </p:nvGrpSpPr>
          <p:grpSpPr bwMode="auto">
            <a:xfrm>
              <a:off x="1728" y="3264"/>
              <a:ext cx="1104" cy="528"/>
              <a:chOff x="1680" y="3264"/>
              <a:chExt cx="1104" cy="528"/>
            </a:xfrm>
          </p:grpSpPr>
          <p:sp>
            <p:nvSpPr>
              <p:cNvPr id="219181" name="Line 45"/>
              <p:cNvSpPr>
                <a:spLocks noChangeShapeType="1"/>
              </p:cNvSpPr>
              <p:nvPr/>
            </p:nvSpPr>
            <p:spPr bwMode="auto">
              <a:xfrm flipV="1">
                <a:off x="2592"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82" name="Text Box 46"/>
              <p:cNvSpPr txBox="1">
                <a:spLocks noChangeArrowheads="1"/>
              </p:cNvSpPr>
              <p:nvPr/>
            </p:nvSpPr>
            <p:spPr bwMode="auto">
              <a:xfrm>
                <a:off x="1680" y="3312"/>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219183" name="Line 47"/>
              <p:cNvSpPr>
                <a:spLocks noChangeShapeType="1"/>
              </p:cNvSpPr>
              <p:nvPr/>
            </p:nvSpPr>
            <p:spPr bwMode="auto">
              <a:xfrm flipV="1">
                <a:off x="2592"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sp>
        <p:nvSpPr>
          <p:cNvPr id="219184" name="Rectangle 48"/>
          <p:cNvSpPr>
            <a:spLocks noGrp="1" noChangeArrowheads="1"/>
          </p:cNvSpPr>
          <p:nvPr>
            <p:ph type="body" idx="4294967295"/>
          </p:nvPr>
        </p:nvSpPr>
        <p:spPr>
          <a:xfrm>
            <a:off x="0" y="0"/>
            <a:ext cx="9144000" cy="6858000"/>
          </a:xfrm>
          <a:noFill/>
          <a:ln/>
          <a:extLst>
            <a:ext uri="{91240B29-F687-4F45-9708-019B960494DF}">
              <a14:hiddenLine xmlns:a14="http://schemas.microsoft.com/office/drawing/2010/main" xmlns="" w="12700" cap="sq">
                <a:solidFill>
                  <a:schemeClr val="tx1"/>
                </a:solidFill>
                <a:miter lim="800000"/>
                <a:headEnd type="none" w="sm" len="sm"/>
                <a:tailEnd type="none" w="sm" len="sm"/>
              </a14:hiddenLine>
            </a:ext>
          </a:extLst>
        </p:spPr>
        <p:txBody>
          <a:bodyPr/>
          <a:lstStyle/>
          <a:p>
            <a:pPr>
              <a:lnSpc>
                <a:spcPct val="115000"/>
              </a:lnSpc>
              <a:spcBef>
                <a:spcPct val="50000"/>
              </a:spcBef>
              <a:buFont typeface="Wingdings" panose="05000000000000000000" pitchFamily="2" charset="2"/>
              <a:buNone/>
            </a:pPr>
            <a:r>
              <a:rPr lang="en-US" altLang="zh-CN" b="1">
                <a:latin typeface="幼圆" panose="02010509060101010101" pitchFamily="49" charset="-122"/>
                <a:ea typeface="幼圆" panose="02010509060101010101" pitchFamily="49" charset="-122"/>
              </a:rPr>
              <a:t> </a:t>
            </a:r>
            <a:endParaRPr lang="en-US" altLang="zh-CN" sz="1600" b="1">
              <a:solidFill>
                <a:srgbClr val="3333CC"/>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xmlns="" val="56193899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dissolve">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9162"/>
                                        </p:tgtEl>
                                        <p:attrNameLst>
                                          <p:attrName>style.visibility</p:attrName>
                                        </p:attrNameLst>
                                      </p:cBhvr>
                                      <p:to>
                                        <p:strVal val="visible"/>
                                      </p:to>
                                    </p:set>
                                    <p:animEffect transition="in" filter="checkerboard(across)">
                                      <p:cBhvr>
                                        <p:cTn id="12" dur="500"/>
                                        <p:tgtEl>
                                          <p:spTgt spid="21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5656" y="332656"/>
            <a:ext cx="3744416" cy="769441"/>
          </a:xfrm>
          <a:prstGeom prst="rect">
            <a:avLst/>
          </a:prstGeom>
        </p:spPr>
        <p:txBody>
          <a:bodyPr vert="horz" rtlCol="0" anchor="ctr">
            <a:noAutofit/>
            <a:scene3d>
              <a:camera prst="orthographicFront"/>
              <a:lightRig rig="soft" dir="t"/>
            </a:scene3d>
            <a:sp3d prstMaterial="softEdge">
              <a:bevelT w="25400" h="25400"/>
            </a:sp3d>
          </a:bodyPr>
          <a:lstStyle/>
          <a:p>
            <a:r>
              <a:rPr lang="zh-CN" altLang="en-US" sz="4400" dirty="0">
                <a:solidFill>
                  <a:schemeClr val="tx2"/>
                </a:solidFill>
                <a:effectLst>
                  <a:outerShdw blurRad="31750" dist="25400" dir="5400000" algn="tl" rotWithShape="0">
                    <a:srgbClr val="000000">
                      <a:alpha val="25000"/>
                    </a:srgbClr>
                  </a:outerShdw>
                </a:effectLst>
                <a:latin typeface="+mj-ea"/>
                <a:ea typeface="+mj-ea"/>
                <a:cs typeface="+mj-cs"/>
              </a:rPr>
              <a:t>队列</a:t>
            </a:r>
            <a:r>
              <a:rPr lang="zh-CN" altLang="en-US" sz="4400" dirty="0" smtClean="0">
                <a:solidFill>
                  <a:schemeClr val="tx2"/>
                </a:solidFill>
                <a:effectLst>
                  <a:outerShdw blurRad="31750" dist="25400" dir="5400000" algn="tl" rotWithShape="0">
                    <a:srgbClr val="000000">
                      <a:alpha val="25000"/>
                    </a:srgbClr>
                  </a:outerShdw>
                </a:effectLst>
                <a:latin typeface="+mj-ea"/>
                <a:ea typeface="+mj-ea"/>
                <a:cs typeface="+mj-cs"/>
              </a:rPr>
              <a:t>的</a:t>
            </a:r>
            <a:r>
              <a:rPr lang="zh-CN" altLang="en-US" sz="4400" dirty="0">
                <a:solidFill>
                  <a:schemeClr val="tx2"/>
                </a:solidFill>
                <a:effectLst>
                  <a:outerShdw blurRad="31750" dist="25400" dir="5400000" algn="tl" rotWithShape="0">
                    <a:srgbClr val="000000">
                      <a:alpha val="25000"/>
                    </a:srgbClr>
                  </a:outerShdw>
                </a:effectLst>
                <a:latin typeface="+mj-ea"/>
                <a:ea typeface="+mj-ea"/>
                <a:cs typeface="+mj-cs"/>
              </a:rPr>
              <a:t>封闭性</a:t>
            </a:r>
          </a:p>
        </p:txBody>
      </p:sp>
      <p:sp>
        <p:nvSpPr>
          <p:cNvPr id="5" name="Rectangle 2"/>
          <p:cNvSpPr>
            <a:spLocks noChangeArrowheads="1"/>
          </p:cNvSpPr>
          <p:nvPr/>
        </p:nvSpPr>
        <p:spPr bwMode="auto">
          <a:xfrm>
            <a:off x="323528" y="1988840"/>
            <a:ext cx="8640763" cy="2912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Font typeface="Wingdings" panose="05000000000000000000" pitchFamily="2" charset="2"/>
              <a:buNone/>
            </a:pPr>
            <a:endParaRPr lang="en-US" altLang="zh-CN" sz="2800" b="1" dirty="0"/>
          </a:p>
          <a:p>
            <a:pPr>
              <a:spcBef>
                <a:spcPct val="20000"/>
              </a:spcBef>
              <a:buClr>
                <a:schemeClr val="tx2"/>
              </a:buClr>
              <a:buFont typeface="Wingdings" panose="05000000000000000000" pitchFamily="2" charset="2"/>
              <a:buNone/>
            </a:pPr>
            <a:r>
              <a:rPr lang="zh-CN" altLang="en-US" sz="2800" b="1" dirty="0" smtClean="0"/>
              <a:t>与</a:t>
            </a:r>
            <a:r>
              <a:rPr lang="zh-CN" altLang="en-US" sz="2800" b="1" dirty="0"/>
              <a:t>栈类似，队列的</a:t>
            </a:r>
            <a:r>
              <a:rPr lang="zh-CN" altLang="en-US" sz="2800" b="1" dirty="0">
                <a:solidFill>
                  <a:srgbClr val="FF0000"/>
                </a:solidFill>
              </a:rPr>
              <a:t>封闭性</a:t>
            </a:r>
            <a:r>
              <a:rPr lang="zh-CN" altLang="en-US" sz="2800" b="1" dirty="0"/>
              <a:t>也非常</a:t>
            </a:r>
            <a:r>
              <a:rPr lang="zh-CN" altLang="en-US" sz="2800" b="1" dirty="0" smtClean="0"/>
              <a:t>好</a:t>
            </a:r>
            <a:r>
              <a:rPr lang="en-US" altLang="zh-CN" sz="2800" dirty="0"/>
              <a:t> </a:t>
            </a:r>
            <a:r>
              <a:rPr lang="zh-CN" altLang="en-US" sz="2800" dirty="0" smtClean="0"/>
              <a:t>。</a:t>
            </a:r>
            <a:endParaRPr lang="zh-CN" altLang="en-US" sz="2800" b="1" dirty="0"/>
          </a:p>
          <a:p>
            <a:pPr>
              <a:spcBef>
                <a:spcPct val="20000"/>
              </a:spcBef>
              <a:buClr>
                <a:schemeClr val="tx2"/>
              </a:buClr>
              <a:buFont typeface="Wingdings" panose="05000000000000000000" pitchFamily="2" charset="2"/>
              <a:buNone/>
            </a:pPr>
            <a:r>
              <a:rPr lang="zh-CN" altLang="en-US" sz="2800" b="1" dirty="0"/>
              <a:t>栈能对输入序列部分或全局起求逆</a:t>
            </a:r>
            <a:r>
              <a:rPr lang="zh-CN" altLang="en-US" sz="2800" b="1" dirty="0" smtClean="0"/>
              <a:t>作用。</a:t>
            </a:r>
            <a:endParaRPr lang="zh-CN" altLang="en-US" sz="2800" b="1" dirty="0"/>
          </a:p>
          <a:p>
            <a:pPr>
              <a:spcBef>
                <a:spcPct val="20000"/>
              </a:spcBef>
              <a:buClr>
                <a:schemeClr val="tx2"/>
              </a:buClr>
              <a:buFont typeface="Wingdings" panose="05000000000000000000" pitchFamily="2" charset="2"/>
              <a:buNone/>
            </a:pPr>
            <a:r>
              <a:rPr lang="zh-CN" altLang="en-US" sz="2800" b="1" dirty="0"/>
              <a:t>队列对输入序列起缓冲作用，队列的应用非常</a:t>
            </a:r>
            <a:r>
              <a:rPr lang="zh-CN" altLang="en-US" sz="2800" b="1" dirty="0" smtClean="0"/>
              <a:t>广泛。</a:t>
            </a:r>
            <a:endParaRPr lang="zh-CN" altLang="en-US" sz="2800" b="1" dirty="0"/>
          </a:p>
        </p:txBody>
      </p:sp>
    </p:spTree>
    <p:extLst>
      <p:ext uri="{BB962C8B-B14F-4D97-AF65-F5344CB8AC3E}">
        <p14:creationId xmlns:p14="http://schemas.microsoft.com/office/powerpoint/2010/main" xmlns="" val="94856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队列</a:t>
            </a:r>
            <a:r>
              <a:rPr lang="zh-CN" altLang="en-US" sz="4000" dirty="0" smtClean="0"/>
              <a:t>的基本运算</a:t>
            </a:r>
            <a:endParaRPr lang="zh-CN" altLang="en-US" sz="4000" dirty="0"/>
          </a:p>
        </p:txBody>
      </p:sp>
      <p:sp>
        <p:nvSpPr>
          <p:cNvPr id="14" name="Text Box 2"/>
          <p:cNvSpPr txBox="1">
            <a:spLocks noChangeArrowheads="1"/>
          </p:cNvSpPr>
          <p:nvPr/>
        </p:nvSpPr>
        <p:spPr bwMode="auto">
          <a:xfrm>
            <a:off x="395536" y="1844824"/>
            <a:ext cx="8153400" cy="46104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10000"/>
              </a:lnSpc>
              <a:spcBef>
                <a:spcPct val="10000"/>
              </a:spcBef>
            </a:pPr>
            <a:r>
              <a:rPr lang="zh-CN" altLang="en-US" sz="2800" b="1" dirty="0" smtClean="0">
                <a:solidFill>
                  <a:srgbClr val="5485C0"/>
                </a:solidFill>
              </a:rPr>
              <a:t>（</a:t>
            </a:r>
            <a:r>
              <a:rPr lang="en-US" altLang="zh-CN" sz="2800" b="1" dirty="0">
                <a:solidFill>
                  <a:srgbClr val="5485C0"/>
                </a:solidFill>
              </a:rPr>
              <a:t>1</a:t>
            </a:r>
            <a:r>
              <a:rPr lang="zh-CN" altLang="en-US" sz="2800" b="1" dirty="0">
                <a:solidFill>
                  <a:srgbClr val="5485C0"/>
                </a:solidFill>
              </a:rPr>
              <a:t>）入队操作：　</a:t>
            </a:r>
            <a:r>
              <a:rPr lang="en-US" altLang="zh-CN" sz="2800" b="1" dirty="0" err="1">
                <a:solidFill>
                  <a:srgbClr val="5485C0"/>
                </a:solidFill>
              </a:rPr>
              <a:t>InQueue</a:t>
            </a:r>
            <a:r>
              <a:rPr lang="zh-CN" altLang="en-US" sz="2800" b="1" dirty="0">
                <a:solidFill>
                  <a:srgbClr val="5485C0"/>
                </a:solidFill>
              </a:rPr>
              <a:t>（</a:t>
            </a:r>
            <a:r>
              <a:rPr lang="en-US" altLang="zh-CN" sz="2800" b="1" dirty="0">
                <a:solidFill>
                  <a:srgbClr val="5485C0"/>
                </a:solidFill>
              </a:rPr>
              <a:t>q</a:t>
            </a:r>
            <a:r>
              <a:rPr lang="zh-CN" altLang="en-US" sz="2800" b="1" dirty="0">
                <a:solidFill>
                  <a:srgbClr val="5485C0"/>
                </a:solidFill>
              </a:rPr>
              <a:t>，</a:t>
            </a:r>
            <a:r>
              <a:rPr lang="en-US" altLang="zh-CN" sz="2800" b="1" dirty="0">
                <a:solidFill>
                  <a:srgbClr val="5485C0"/>
                </a:solidFill>
              </a:rPr>
              <a:t>x</a:t>
            </a:r>
            <a:r>
              <a:rPr lang="zh-CN" altLang="en-US" sz="2800" b="1" dirty="0">
                <a:solidFill>
                  <a:srgbClr val="5485C0"/>
                </a:solidFill>
              </a:rPr>
              <a:t>）</a:t>
            </a:r>
          </a:p>
          <a:p>
            <a:pPr>
              <a:lnSpc>
                <a:spcPct val="110000"/>
              </a:lnSpc>
              <a:spcBef>
                <a:spcPct val="10000"/>
              </a:spcBef>
            </a:pPr>
            <a:r>
              <a:rPr lang="zh-CN" altLang="en-US" sz="2800" b="1" dirty="0"/>
              <a:t>      初始条件：队</a:t>
            </a:r>
            <a:r>
              <a:rPr lang="en-US" altLang="zh-CN" sz="2800" b="1" dirty="0"/>
              <a:t>q</a:t>
            </a:r>
            <a:r>
              <a:rPr lang="zh-CN" altLang="en-US" sz="2800" b="1" dirty="0"/>
              <a:t>存在且未满。</a:t>
            </a:r>
          </a:p>
          <a:p>
            <a:pPr>
              <a:lnSpc>
                <a:spcPct val="110000"/>
              </a:lnSpc>
              <a:spcBef>
                <a:spcPct val="10000"/>
              </a:spcBef>
            </a:pPr>
            <a:r>
              <a:rPr lang="zh-CN" altLang="en-US" sz="2800" b="1" dirty="0"/>
              <a:t>      操作结果：输入一个元素</a:t>
            </a:r>
            <a:r>
              <a:rPr lang="en-US" altLang="zh-CN" sz="2800" b="1" dirty="0"/>
              <a:t>x</a:t>
            </a:r>
            <a:r>
              <a:rPr lang="zh-CN" altLang="en-US" sz="2800" b="1" dirty="0"/>
              <a:t>到队尾，长度加</a:t>
            </a:r>
            <a:r>
              <a:rPr lang="en-US" altLang="zh-CN" sz="2800" b="1" dirty="0"/>
              <a:t>1</a:t>
            </a:r>
            <a:r>
              <a:rPr lang="zh-CN" altLang="en-US" sz="2800" b="1" dirty="0"/>
              <a:t>。</a:t>
            </a:r>
          </a:p>
          <a:p>
            <a:pPr>
              <a:lnSpc>
                <a:spcPct val="110000"/>
              </a:lnSpc>
              <a:spcBef>
                <a:spcPct val="10000"/>
              </a:spcBef>
            </a:pPr>
            <a:r>
              <a:rPr lang="zh-CN" altLang="en-US" sz="2800" b="1" dirty="0">
                <a:solidFill>
                  <a:srgbClr val="5485C0"/>
                </a:solidFill>
              </a:rPr>
              <a:t>（</a:t>
            </a:r>
            <a:r>
              <a:rPr lang="en-US" altLang="zh-CN" sz="2800" b="1" dirty="0">
                <a:solidFill>
                  <a:srgbClr val="5485C0"/>
                </a:solidFill>
              </a:rPr>
              <a:t>2</a:t>
            </a:r>
            <a:r>
              <a:rPr lang="zh-CN" altLang="en-US" sz="2800" b="1" dirty="0">
                <a:solidFill>
                  <a:srgbClr val="5485C0"/>
                </a:solidFill>
              </a:rPr>
              <a:t>）出队操作：　</a:t>
            </a:r>
            <a:r>
              <a:rPr lang="en-US" altLang="zh-CN" sz="2800" b="1" dirty="0" err="1">
                <a:solidFill>
                  <a:srgbClr val="5485C0"/>
                </a:solidFill>
              </a:rPr>
              <a:t>OutQueue</a:t>
            </a:r>
            <a:r>
              <a:rPr lang="zh-CN" altLang="en-US" sz="2800" b="1" dirty="0">
                <a:solidFill>
                  <a:srgbClr val="5485C0"/>
                </a:solidFill>
              </a:rPr>
              <a:t>（</a:t>
            </a:r>
            <a:r>
              <a:rPr lang="en-US" altLang="zh-CN" sz="2800" b="1" dirty="0">
                <a:solidFill>
                  <a:srgbClr val="5485C0"/>
                </a:solidFill>
              </a:rPr>
              <a:t>q</a:t>
            </a:r>
            <a:r>
              <a:rPr lang="zh-CN" altLang="en-US" sz="2800" b="1" dirty="0">
                <a:solidFill>
                  <a:srgbClr val="5485C0"/>
                </a:solidFill>
              </a:rPr>
              <a:t>，</a:t>
            </a:r>
            <a:r>
              <a:rPr lang="en-US" altLang="zh-CN" sz="2800" b="1" dirty="0">
                <a:solidFill>
                  <a:srgbClr val="5485C0"/>
                </a:solidFill>
              </a:rPr>
              <a:t>x</a:t>
            </a:r>
            <a:r>
              <a:rPr lang="zh-CN" altLang="en-US" sz="2800" b="1" dirty="0">
                <a:solidFill>
                  <a:srgbClr val="5485C0"/>
                </a:solidFill>
              </a:rPr>
              <a:t>）</a:t>
            </a:r>
          </a:p>
          <a:p>
            <a:pPr>
              <a:lnSpc>
                <a:spcPct val="110000"/>
              </a:lnSpc>
              <a:spcBef>
                <a:spcPct val="10000"/>
              </a:spcBef>
            </a:pPr>
            <a:r>
              <a:rPr lang="zh-CN" altLang="en-US" sz="2800" b="1" dirty="0"/>
              <a:t>      初始条件</a:t>
            </a:r>
            <a:r>
              <a:rPr lang="en-US" altLang="zh-CN" sz="2800" b="1" dirty="0"/>
              <a:t>:   </a:t>
            </a:r>
            <a:r>
              <a:rPr lang="zh-CN" altLang="en-US" sz="2800" b="1" dirty="0"/>
              <a:t>队</a:t>
            </a:r>
            <a:r>
              <a:rPr lang="en-US" altLang="zh-CN" sz="2800" b="1" dirty="0"/>
              <a:t>q</a:t>
            </a:r>
            <a:r>
              <a:rPr lang="zh-CN" altLang="en-US" sz="2800" b="1" dirty="0"/>
              <a:t>存在，且非空。</a:t>
            </a:r>
          </a:p>
          <a:p>
            <a:pPr>
              <a:lnSpc>
                <a:spcPct val="110000"/>
              </a:lnSpc>
              <a:spcBef>
                <a:spcPct val="10000"/>
              </a:spcBef>
            </a:pPr>
            <a:r>
              <a:rPr lang="zh-CN" altLang="en-US" sz="2800" b="1" dirty="0"/>
              <a:t>      操作结果：删除队首元素，长度减</a:t>
            </a:r>
            <a:r>
              <a:rPr lang="en-US" altLang="zh-CN" sz="2800" b="1" dirty="0"/>
              <a:t>1</a:t>
            </a:r>
            <a:r>
              <a:rPr lang="zh-CN" altLang="en-US" sz="2800" b="1" dirty="0"/>
              <a:t>。</a:t>
            </a:r>
          </a:p>
          <a:p>
            <a:pPr>
              <a:lnSpc>
                <a:spcPct val="110000"/>
              </a:lnSpc>
              <a:spcBef>
                <a:spcPct val="10000"/>
              </a:spcBef>
            </a:pPr>
            <a:r>
              <a:rPr lang="zh-CN" altLang="en-US" sz="2800" b="1" dirty="0">
                <a:solidFill>
                  <a:srgbClr val="5485C0"/>
                </a:solidFill>
              </a:rPr>
              <a:t>（</a:t>
            </a:r>
            <a:r>
              <a:rPr lang="en-US" altLang="zh-CN" sz="2800" b="1" dirty="0">
                <a:solidFill>
                  <a:srgbClr val="5485C0"/>
                </a:solidFill>
              </a:rPr>
              <a:t>3</a:t>
            </a:r>
            <a:r>
              <a:rPr lang="zh-CN" altLang="en-US" sz="2800" b="1" dirty="0">
                <a:solidFill>
                  <a:srgbClr val="5485C0"/>
                </a:solidFill>
              </a:rPr>
              <a:t>）读队头元素：</a:t>
            </a:r>
            <a:r>
              <a:rPr lang="en-US" altLang="zh-CN" sz="2800" b="1" dirty="0" err="1">
                <a:solidFill>
                  <a:srgbClr val="5485C0"/>
                </a:solidFill>
              </a:rPr>
              <a:t>ReadFront</a:t>
            </a:r>
            <a:r>
              <a:rPr lang="zh-CN" altLang="en-US" sz="2800" b="1" dirty="0">
                <a:solidFill>
                  <a:srgbClr val="5485C0"/>
                </a:solidFill>
              </a:rPr>
              <a:t>（</a:t>
            </a:r>
            <a:r>
              <a:rPr lang="en-US" altLang="zh-CN" sz="2800" b="1" dirty="0">
                <a:solidFill>
                  <a:srgbClr val="5485C0"/>
                </a:solidFill>
              </a:rPr>
              <a:t>q</a:t>
            </a:r>
            <a:r>
              <a:rPr lang="zh-CN" altLang="en-US" sz="2800" b="1" dirty="0">
                <a:solidFill>
                  <a:srgbClr val="5485C0"/>
                </a:solidFill>
              </a:rPr>
              <a:t>，</a:t>
            </a:r>
            <a:r>
              <a:rPr lang="en-US" altLang="zh-CN" sz="2800" b="1" dirty="0">
                <a:solidFill>
                  <a:srgbClr val="5485C0"/>
                </a:solidFill>
              </a:rPr>
              <a:t>x</a:t>
            </a:r>
            <a:r>
              <a:rPr lang="zh-CN" altLang="en-US" sz="2800" b="1" dirty="0">
                <a:solidFill>
                  <a:srgbClr val="5485C0"/>
                </a:solidFill>
              </a:rPr>
              <a:t>）</a:t>
            </a:r>
          </a:p>
          <a:p>
            <a:pPr>
              <a:lnSpc>
                <a:spcPct val="110000"/>
              </a:lnSpc>
              <a:spcBef>
                <a:spcPct val="10000"/>
              </a:spcBef>
            </a:pPr>
            <a:r>
              <a:rPr lang="zh-CN" altLang="en-US" sz="2800" b="1" dirty="0"/>
              <a:t>      初始条件：  队</a:t>
            </a:r>
            <a:r>
              <a:rPr lang="en-US" altLang="zh-CN" sz="2800" b="1" dirty="0"/>
              <a:t>q</a:t>
            </a:r>
            <a:r>
              <a:rPr lang="zh-CN" altLang="en-US" sz="2800" b="1" dirty="0"/>
              <a:t>存在且非空。</a:t>
            </a:r>
          </a:p>
          <a:p>
            <a:pPr>
              <a:lnSpc>
                <a:spcPct val="110000"/>
              </a:lnSpc>
              <a:spcBef>
                <a:spcPct val="10000"/>
              </a:spcBef>
            </a:pPr>
            <a:r>
              <a:rPr lang="zh-CN" altLang="en-US" sz="2800" b="1" dirty="0"/>
              <a:t>      操作结果：  读队头元素，队列不变。</a:t>
            </a:r>
          </a:p>
        </p:txBody>
      </p:sp>
    </p:spTree>
    <p:extLst>
      <p:ext uri="{BB962C8B-B14F-4D97-AF65-F5344CB8AC3E}">
        <p14:creationId xmlns:p14="http://schemas.microsoft.com/office/powerpoint/2010/main" xmlns="" val="37655495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wipe(down)">
                                      <p:cBhvr>
                                        <p:cTn id="18" dur="500"/>
                                        <p:tgtEl>
                                          <p:spTgt spid="1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ipe(down)">
                                      <p:cBhvr>
                                        <p:cTn id="21" dur="500"/>
                                        <p:tgtEl>
                                          <p:spTgt spid="1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wipe(down)">
                                      <p:cBhvr>
                                        <p:cTn id="24" dur="500"/>
                                        <p:tgtEl>
                                          <p:spTgt spid="1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animEffect transition="in" filter="wipe(down)">
                                      <p:cBhvr>
                                        <p:cTn id="29" dur="500"/>
                                        <p:tgtEl>
                                          <p:spTgt spid="1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4">
                                            <p:txEl>
                                              <p:pRg st="7" end="7"/>
                                            </p:txEl>
                                          </p:spTgt>
                                        </p:tgtEl>
                                        <p:attrNameLst>
                                          <p:attrName>style.visibility</p:attrName>
                                        </p:attrNameLst>
                                      </p:cBhvr>
                                      <p:to>
                                        <p:strVal val="visible"/>
                                      </p:to>
                                    </p:set>
                                    <p:animEffect transition="in" filter="wipe(down)">
                                      <p:cBhvr>
                                        <p:cTn id="32" dur="500"/>
                                        <p:tgtEl>
                                          <p:spTgt spid="14">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animEffect transition="in" filter="wipe(down)">
                                      <p:cBhvr>
                                        <p:cTn id="35"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队列</a:t>
            </a:r>
            <a:r>
              <a:rPr lang="zh-CN" altLang="en-US" sz="4000" dirty="0" smtClean="0"/>
              <a:t>的基本运算</a:t>
            </a:r>
            <a:endParaRPr lang="zh-CN" altLang="en-US" sz="4000" dirty="0"/>
          </a:p>
        </p:txBody>
      </p:sp>
      <p:sp>
        <p:nvSpPr>
          <p:cNvPr id="4" name="Text Box 2"/>
          <p:cNvSpPr txBox="1">
            <a:spLocks noChangeArrowheads="1"/>
          </p:cNvSpPr>
          <p:nvPr/>
        </p:nvSpPr>
        <p:spPr bwMode="auto">
          <a:xfrm>
            <a:off x="251520" y="1628800"/>
            <a:ext cx="8229600" cy="51706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90000"/>
              </a:lnSpc>
              <a:spcBef>
                <a:spcPct val="10000"/>
              </a:spcBef>
            </a:pPr>
            <a:r>
              <a:rPr lang="zh-CN" altLang="en-US" sz="2800" b="1" dirty="0">
                <a:solidFill>
                  <a:srgbClr val="5485C0"/>
                </a:solidFill>
              </a:rPr>
              <a:t>（</a:t>
            </a:r>
            <a:r>
              <a:rPr lang="en-US" altLang="zh-CN" sz="2800" b="1" dirty="0">
                <a:solidFill>
                  <a:srgbClr val="5485C0"/>
                </a:solidFill>
              </a:rPr>
              <a:t>4</a:t>
            </a:r>
            <a:r>
              <a:rPr lang="zh-CN" altLang="en-US" sz="2800" b="1" dirty="0">
                <a:solidFill>
                  <a:srgbClr val="5485C0"/>
                </a:solidFill>
              </a:rPr>
              <a:t>）显示队列中元素</a:t>
            </a:r>
            <a:r>
              <a:rPr lang="en-US" altLang="zh-CN" sz="2800" b="1" dirty="0" err="1">
                <a:solidFill>
                  <a:srgbClr val="5485C0"/>
                </a:solidFill>
              </a:rPr>
              <a:t>ShowQueue</a:t>
            </a:r>
            <a:r>
              <a:rPr lang="en-US" altLang="zh-CN" sz="2800" b="1" dirty="0">
                <a:solidFill>
                  <a:srgbClr val="5485C0"/>
                </a:solidFill>
              </a:rPr>
              <a:t> (q</a:t>
            </a:r>
            <a:r>
              <a:rPr lang="zh-CN" altLang="en-US" sz="2800" b="1" dirty="0">
                <a:solidFill>
                  <a:srgbClr val="5485C0"/>
                </a:solidFill>
              </a:rPr>
              <a:t>）</a:t>
            </a:r>
          </a:p>
          <a:p>
            <a:pPr>
              <a:lnSpc>
                <a:spcPct val="90000"/>
              </a:lnSpc>
              <a:spcBef>
                <a:spcPct val="10000"/>
              </a:spcBef>
            </a:pPr>
            <a:r>
              <a:rPr lang="zh-CN" altLang="en-US" sz="2800" b="1" dirty="0"/>
              <a:t>       初始条件：　队列</a:t>
            </a:r>
            <a:r>
              <a:rPr lang="en-US" altLang="zh-CN" sz="2800" b="1" dirty="0"/>
              <a:t>q</a:t>
            </a:r>
            <a:r>
              <a:rPr lang="zh-CN" altLang="en-US" sz="2800" b="1" dirty="0"/>
              <a:t>存在，且非空。</a:t>
            </a:r>
          </a:p>
          <a:p>
            <a:pPr>
              <a:lnSpc>
                <a:spcPct val="90000"/>
              </a:lnSpc>
              <a:spcBef>
                <a:spcPct val="10000"/>
              </a:spcBef>
            </a:pPr>
            <a:r>
              <a:rPr lang="zh-CN" altLang="en-US" sz="2800" b="1" dirty="0"/>
              <a:t>       操作结果：　显示队列中所有元素。 </a:t>
            </a:r>
          </a:p>
          <a:p>
            <a:pPr>
              <a:lnSpc>
                <a:spcPct val="90000"/>
              </a:lnSpc>
              <a:spcBef>
                <a:spcPct val="10000"/>
              </a:spcBef>
            </a:pPr>
            <a:r>
              <a:rPr lang="zh-CN" altLang="en-US" sz="2800" b="1" dirty="0">
                <a:solidFill>
                  <a:srgbClr val="5485C0"/>
                </a:solidFill>
              </a:rPr>
              <a:t>（</a:t>
            </a:r>
            <a:r>
              <a:rPr lang="en-US" altLang="zh-CN" sz="2800" b="1" dirty="0">
                <a:solidFill>
                  <a:srgbClr val="5485C0"/>
                </a:solidFill>
              </a:rPr>
              <a:t>5</a:t>
            </a:r>
            <a:r>
              <a:rPr lang="zh-CN" altLang="en-US" sz="2800" b="1" dirty="0">
                <a:solidFill>
                  <a:srgbClr val="5485C0"/>
                </a:solidFill>
              </a:rPr>
              <a:t>）判队空操作：</a:t>
            </a:r>
            <a:r>
              <a:rPr lang="en-US" altLang="zh-CN" sz="2800" b="1" dirty="0" err="1">
                <a:solidFill>
                  <a:srgbClr val="5485C0"/>
                </a:solidFill>
              </a:rPr>
              <a:t>QEmpty</a:t>
            </a:r>
            <a:r>
              <a:rPr lang="zh-CN" altLang="en-US" sz="2800" b="1" dirty="0">
                <a:solidFill>
                  <a:srgbClr val="5485C0"/>
                </a:solidFill>
              </a:rPr>
              <a:t>（</a:t>
            </a:r>
            <a:r>
              <a:rPr lang="en-US" altLang="zh-CN" sz="2800" b="1" dirty="0">
                <a:solidFill>
                  <a:srgbClr val="5485C0"/>
                </a:solidFill>
              </a:rPr>
              <a:t>q</a:t>
            </a:r>
            <a:r>
              <a:rPr lang="zh-CN" altLang="en-US" sz="2800" b="1" dirty="0">
                <a:solidFill>
                  <a:srgbClr val="5485C0"/>
                </a:solidFill>
              </a:rPr>
              <a:t>）</a:t>
            </a:r>
          </a:p>
          <a:p>
            <a:pPr>
              <a:lnSpc>
                <a:spcPct val="90000"/>
              </a:lnSpc>
              <a:spcBef>
                <a:spcPct val="15000"/>
              </a:spcBef>
            </a:pPr>
            <a:r>
              <a:rPr lang="zh-CN" altLang="en-US" sz="2800" b="1" dirty="0"/>
              <a:t>       初始条件：　队</a:t>
            </a:r>
            <a:r>
              <a:rPr lang="en-US" altLang="zh-CN" sz="2800" b="1" dirty="0"/>
              <a:t>q</a:t>
            </a:r>
            <a:r>
              <a:rPr lang="zh-CN" altLang="en-US" sz="2800" b="1" dirty="0"/>
              <a:t>存在。</a:t>
            </a:r>
          </a:p>
          <a:p>
            <a:pPr>
              <a:lnSpc>
                <a:spcPct val="90000"/>
              </a:lnSpc>
              <a:spcBef>
                <a:spcPct val="15000"/>
              </a:spcBef>
            </a:pPr>
            <a:r>
              <a:rPr lang="zh-CN" altLang="en-US" sz="2800" b="1" dirty="0"/>
              <a:t>       操作结果：　若队空则返回为</a:t>
            </a:r>
            <a:r>
              <a:rPr lang="en-US" altLang="zh-CN" sz="2800" b="1" dirty="0"/>
              <a:t>0</a:t>
            </a:r>
            <a:r>
              <a:rPr lang="zh-CN" altLang="en-US" sz="2800" b="1" dirty="0"/>
              <a:t>，否则返回为</a:t>
            </a:r>
            <a:r>
              <a:rPr lang="en-US" altLang="zh-CN" sz="2800" b="1" dirty="0"/>
              <a:t>1</a:t>
            </a:r>
            <a:r>
              <a:rPr lang="zh-CN" altLang="en-US" sz="2800" b="1" dirty="0"/>
              <a:t>。</a:t>
            </a:r>
          </a:p>
          <a:p>
            <a:pPr>
              <a:lnSpc>
                <a:spcPct val="90000"/>
              </a:lnSpc>
            </a:pPr>
            <a:r>
              <a:rPr lang="zh-CN" altLang="en-US" sz="2800" b="1" dirty="0">
                <a:solidFill>
                  <a:srgbClr val="5485C0"/>
                </a:solidFill>
              </a:rPr>
              <a:t>（</a:t>
            </a:r>
            <a:r>
              <a:rPr lang="en-US" altLang="zh-CN" sz="2800" b="1" dirty="0">
                <a:solidFill>
                  <a:srgbClr val="5485C0"/>
                </a:solidFill>
              </a:rPr>
              <a:t>6</a:t>
            </a:r>
            <a:r>
              <a:rPr lang="zh-CN" altLang="en-US" sz="2800" b="1" dirty="0">
                <a:solidFill>
                  <a:srgbClr val="5485C0"/>
                </a:solidFill>
              </a:rPr>
              <a:t>）判队满操作：</a:t>
            </a:r>
            <a:r>
              <a:rPr lang="en-US" altLang="zh-CN" sz="2800" b="1" dirty="0" err="1">
                <a:solidFill>
                  <a:srgbClr val="5485C0"/>
                </a:solidFill>
              </a:rPr>
              <a:t>QFull</a:t>
            </a:r>
            <a:r>
              <a:rPr lang="zh-CN" altLang="en-US" sz="2800" b="1" dirty="0">
                <a:solidFill>
                  <a:srgbClr val="5485C0"/>
                </a:solidFill>
              </a:rPr>
              <a:t>（</a:t>
            </a:r>
            <a:r>
              <a:rPr lang="en-US" altLang="zh-CN" sz="2800" b="1" dirty="0">
                <a:solidFill>
                  <a:srgbClr val="5485C0"/>
                </a:solidFill>
              </a:rPr>
              <a:t>q</a:t>
            </a:r>
            <a:r>
              <a:rPr lang="zh-CN" altLang="en-US" sz="2800" b="1" dirty="0">
                <a:solidFill>
                  <a:srgbClr val="5485C0"/>
                </a:solidFill>
              </a:rPr>
              <a:t>）</a:t>
            </a:r>
          </a:p>
          <a:p>
            <a:pPr>
              <a:lnSpc>
                <a:spcPct val="90000"/>
              </a:lnSpc>
              <a:spcBef>
                <a:spcPct val="15000"/>
              </a:spcBef>
            </a:pPr>
            <a:r>
              <a:rPr lang="zh-CN" altLang="en-US" sz="2800" b="1" dirty="0"/>
              <a:t>       初始条件：　队</a:t>
            </a:r>
            <a:r>
              <a:rPr lang="en-US" altLang="zh-CN" sz="2800" b="1" dirty="0"/>
              <a:t>q</a:t>
            </a:r>
            <a:r>
              <a:rPr lang="zh-CN" altLang="en-US" sz="2800" b="1" dirty="0"/>
              <a:t>存在。</a:t>
            </a:r>
          </a:p>
          <a:p>
            <a:pPr>
              <a:lnSpc>
                <a:spcPct val="90000"/>
              </a:lnSpc>
              <a:spcBef>
                <a:spcPct val="15000"/>
              </a:spcBef>
            </a:pPr>
            <a:r>
              <a:rPr lang="zh-CN" altLang="en-US" sz="2800" b="1" dirty="0"/>
              <a:t>       操作结果：　若队满则返回为</a:t>
            </a:r>
            <a:r>
              <a:rPr lang="en-US" altLang="zh-CN" sz="2800" b="1" dirty="0"/>
              <a:t>0</a:t>
            </a:r>
            <a:r>
              <a:rPr lang="zh-CN" altLang="en-US" sz="2800" b="1" dirty="0"/>
              <a:t>，否则返回为</a:t>
            </a:r>
            <a:r>
              <a:rPr lang="en-US" altLang="zh-CN" sz="2800" b="1" dirty="0"/>
              <a:t>1</a:t>
            </a:r>
            <a:r>
              <a:rPr lang="zh-CN" altLang="en-US" sz="2800" b="1" dirty="0"/>
              <a:t>。</a:t>
            </a:r>
          </a:p>
          <a:p>
            <a:pPr>
              <a:lnSpc>
                <a:spcPct val="90000"/>
              </a:lnSpc>
            </a:pPr>
            <a:r>
              <a:rPr lang="zh-CN" altLang="en-US" sz="2800" b="1" dirty="0">
                <a:solidFill>
                  <a:srgbClr val="5485C0"/>
                </a:solidFill>
              </a:rPr>
              <a:t>（</a:t>
            </a:r>
            <a:r>
              <a:rPr lang="en-US" altLang="zh-CN" sz="2800" b="1" dirty="0">
                <a:solidFill>
                  <a:srgbClr val="5485C0"/>
                </a:solidFill>
              </a:rPr>
              <a:t>7</a:t>
            </a:r>
            <a:r>
              <a:rPr lang="zh-CN" altLang="en-US" sz="2800" b="1" dirty="0">
                <a:solidFill>
                  <a:srgbClr val="5485C0"/>
                </a:solidFill>
              </a:rPr>
              <a:t>）求队列长度</a:t>
            </a:r>
            <a:r>
              <a:rPr lang="en-US" altLang="zh-CN" sz="2800" b="1" dirty="0" err="1">
                <a:solidFill>
                  <a:srgbClr val="5485C0"/>
                </a:solidFill>
              </a:rPr>
              <a:t>Qlen</a:t>
            </a:r>
            <a:r>
              <a:rPr lang="zh-CN" altLang="en-US" sz="2800" b="1" dirty="0">
                <a:solidFill>
                  <a:srgbClr val="5485C0"/>
                </a:solidFill>
              </a:rPr>
              <a:t>（</a:t>
            </a:r>
            <a:r>
              <a:rPr lang="en-US" altLang="zh-CN" sz="2800" b="1" dirty="0">
                <a:solidFill>
                  <a:srgbClr val="5485C0"/>
                </a:solidFill>
              </a:rPr>
              <a:t>q</a:t>
            </a:r>
            <a:r>
              <a:rPr lang="zh-CN" altLang="en-US" sz="2800" b="1" dirty="0">
                <a:solidFill>
                  <a:srgbClr val="5485C0"/>
                </a:solidFill>
              </a:rPr>
              <a:t>）</a:t>
            </a:r>
          </a:p>
          <a:p>
            <a:pPr>
              <a:lnSpc>
                <a:spcPct val="90000"/>
              </a:lnSpc>
              <a:spcBef>
                <a:spcPct val="15000"/>
              </a:spcBef>
            </a:pPr>
            <a:r>
              <a:rPr lang="zh-CN" altLang="en-US" sz="2800" b="1" dirty="0"/>
              <a:t>      初始条件：　队列</a:t>
            </a:r>
            <a:r>
              <a:rPr lang="en-US" altLang="zh-CN" sz="2800" b="1" dirty="0"/>
              <a:t>q</a:t>
            </a:r>
            <a:r>
              <a:rPr lang="zh-CN" altLang="en-US" sz="2800" b="1" dirty="0"/>
              <a:t>存在。</a:t>
            </a:r>
          </a:p>
          <a:p>
            <a:pPr>
              <a:lnSpc>
                <a:spcPct val="90000"/>
              </a:lnSpc>
              <a:spcBef>
                <a:spcPct val="15000"/>
              </a:spcBef>
            </a:pPr>
            <a:r>
              <a:rPr lang="zh-CN" altLang="en-US" sz="2800" b="1" dirty="0"/>
              <a:t>      操作结果：　返回队列的长度。</a:t>
            </a:r>
          </a:p>
        </p:txBody>
      </p:sp>
    </p:spTree>
    <p:extLst>
      <p:ext uri="{BB962C8B-B14F-4D97-AF65-F5344CB8AC3E}">
        <p14:creationId xmlns:p14="http://schemas.microsoft.com/office/powerpoint/2010/main" xmlns="" val="1297652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down)">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wipe(down)">
                                      <p:cBhvr>
                                        <p:cTn id="40" dur="500"/>
                                        <p:tgtEl>
                                          <p:spTgt spid="4">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wipe(down)">
                                      <p:cBhvr>
                                        <p:cTn id="43" dur="500"/>
                                        <p:tgtEl>
                                          <p:spTgt spid="4">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wipe(down)">
                                      <p:cBhvr>
                                        <p:cTn id="4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6875" y="1706066"/>
            <a:ext cx="8135566" cy="666750"/>
          </a:xfrm>
          <a:solidFill>
            <a:schemeClr val="bg1"/>
          </a:solidFill>
        </p:spPr>
        <p:txBody>
          <a:bodyPr>
            <a:normAutofit fontScale="90000"/>
          </a:bodyPr>
          <a:lstStyle/>
          <a:p>
            <a:r>
              <a:rPr lang="zh-CN" altLang="en-US" sz="4000" b="1" dirty="0">
                <a:solidFill>
                  <a:srgbClr val="0000CC"/>
                </a:solidFill>
                <a:ea typeface="楷体_GB2312" pitchFamily="49" charset="-122"/>
              </a:rPr>
              <a:t>例如：</a:t>
            </a:r>
            <a:r>
              <a:rPr lang="en-US" altLang="zh-CN" sz="4000" b="1" dirty="0">
                <a:solidFill>
                  <a:schemeClr val="tx1"/>
                </a:solidFill>
                <a:ea typeface="楷体_GB2312" pitchFamily="49" charset="-122"/>
              </a:rPr>
              <a:t>A,B,C,D</a:t>
            </a:r>
            <a:r>
              <a:rPr lang="zh-CN" altLang="en-US" sz="4000" b="1" dirty="0">
                <a:solidFill>
                  <a:schemeClr val="tx1"/>
                </a:solidFill>
                <a:ea typeface="楷体_GB2312" pitchFamily="49" charset="-122"/>
              </a:rPr>
              <a:t>按此顺序依次进栈</a:t>
            </a:r>
          </a:p>
        </p:txBody>
      </p:sp>
      <p:grpSp>
        <p:nvGrpSpPr>
          <p:cNvPr id="8195" name="Group 3"/>
          <p:cNvGrpSpPr>
            <a:grpSpLocks/>
          </p:cNvGrpSpPr>
          <p:nvPr/>
        </p:nvGrpSpPr>
        <p:grpSpPr bwMode="auto">
          <a:xfrm>
            <a:off x="1368425" y="2564904"/>
            <a:ext cx="809625" cy="2881312"/>
            <a:chOff x="725" y="1650"/>
            <a:chExt cx="510" cy="1815"/>
          </a:xfrm>
        </p:grpSpPr>
        <p:sp>
          <p:nvSpPr>
            <p:cNvPr id="8196" name="Rectangle 4"/>
            <p:cNvSpPr>
              <a:spLocks noChangeArrowheads="1"/>
            </p:cNvSpPr>
            <p:nvPr/>
          </p:nvSpPr>
          <p:spPr bwMode="auto">
            <a:xfrm>
              <a:off x="895" y="312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197" name="Group 5"/>
            <p:cNvGrpSpPr>
              <a:grpSpLocks/>
            </p:cNvGrpSpPr>
            <p:nvPr/>
          </p:nvGrpSpPr>
          <p:grpSpPr bwMode="auto">
            <a:xfrm>
              <a:off x="895" y="2217"/>
              <a:ext cx="340" cy="1248"/>
              <a:chOff x="555" y="1876"/>
              <a:chExt cx="340" cy="1248"/>
            </a:xfrm>
          </p:grpSpPr>
          <p:sp>
            <p:nvSpPr>
              <p:cNvPr id="8198" name="Line 6"/>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199" name="Line 7"/>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00" name="Line 8"/>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01" name="AutoShape 9"/>
            <p:cNvSpPr>
              <a:spLocks noChangeArrowheads="1"/>
            </p:cNvSpPr>
            <p:nvPr/>
          </p:nvSpPr>
          <p:spPr bwMode="auto">
            <a:xfrm>
              <a:off x="725" y="3214"/>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02" name="Text Box 10"/>
            <p:cNvSpPr txBox="1">
              <a:spLocks noChangeArrowheads="1"/>
            </p:cNvSpPr>
            <p:nvPr/>
          </p:nvSpPr>
          <p:spPr bwMode="auto">
            <a:xfrm>
              <a:off x="839"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0000FF"/>
                  </a:solidFill>
                  <a:latin typeface="Tahoma" panose="020B0604030504040204" pitchFamily="34" charset="0"/>
                </a:rPr>
                <a:t>进</a:t>
              </a:r>
            </a:p>
          </p:txBody>
        </p:sp>
      </p:grpSp>
      <p:grpSp>
        <p:nvGrpSpPr>
          <p:cNvPr id="8203" name="Group 11"/>
          <p:cNvGrpSpPr>
            <a:grpSpLocks/>
          </p:cNvGrpSpPr>
          <p:nvPr/>
        </p:nvGrpSpPr>
        <p:grpSpPr bwMode="auto">
          <a:xfrm>
            <a:off x="2268538" y="2564904"/>
            <a:ext cx="795337" cy="2881312"/>
            <a:chOff x="1292" y="1650"/>
            <a:chExt cx="501" cy="1815"/>
          </a:xfrm>
        </p:grpSpPr>
        <p:sp>
          <p:nvSpPr>
            <p:cNvPr id="8204" name="Rectangle 12"/>
            <p:cNvSpPr>
              <a:spLocks noChangeArrowheads="1"/>
            </p:cNvSpPr>
            <p:nvPr/>
          </p:nvSpPr>
          <p:spPr bwMode="auto">
            <a:xfrm>
              <a:off x="1453" y="278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B</a:t>
              </a:r>
            </a:p>
          </p:txBody>
        </p:sp>
        <p:sp>
          <p:nvSpPr>
            <p:cNvPr id="8205" name="Rectangle 13"/>
            <p:cNvSpPr>
              <a:spLocks noChangeArrowheads="1"/>
            </p:cNvSpPr>
            <p:nvPr/>
          </p:nvSpPr>
          <p:spPr bwMode="auto">
            <a:xfrm>
              <a:off x="1453" y="312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206" name="Group 14"/>
            <p:cNvGrpSpPr>
              <a:grpSpLocks/>
            </p:cNvGrpSpPr>
            <p:nvPr/>
          </p:nvGrpSpPr>
          <p:grpSpPr bwMode="auto">
            <a:xfrm>
              <a:off x="1453" y="2217"/>
              <a:ext cx="340" cy="1248"/>
              <a:chOff x="555" y="1876"/>
              <a:chExt cx="340" cy="1248"/>
            </a:xfrm>
          </p:grpSpPr>
          <p:sp>
            <p:nvSpPr>
              <p:cNvPr id="8207" name="Line 15"/>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08" name="Line 16"/>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09" name="Line 17"/>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10" name="AutoShape 18"/>
            <p:cNvSpPr>
              <a:spLocks noChangeArrowheads="1"/>
            </p:cNvSpPr>
            <p:nvPr/>
          </p:nvSpPr>
          <p:spPr bwMode="auto">
            <a:xfrm>
              <a:off x="1292" y="2840"/>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11" name="Text Box 19"/>
            <p:cNvSpPr txBox="1">
              <a:spLocks noChangeArrowheads="1"/>
            </p:cNvSpPr>
            <p:nvPr/>
          </p:nvSpPr>
          <p:spPr bwMode="auto">
            <a:xfrm>
              <a:off x="1406"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0000FF"/>
                  </a:solidFill>
                  <a:latin typeface="Tahoma" panose="020B0604030504040204" pitchFamily="34" charset="0"/>
                </a:rPr>
                <a:t>进</a:t>
              </a:r>
            </a:p>
          </p:txBody>
        </p:sp>
      </p:grpSp>
      <p:grpSp>
        <p:nvGrpSpPr>
          <p:cNvPr id="8212" name="Group 20"/>
          <p:cNvGrpSpPr>
            <a:grpSpLocks/>
          </p:cNvGrpSpPr>
          <p:nvPr/>
        </p:nvGrpSpPr>
        <p:grpSpPr bwMode="auto">
          <a:xfrm>
            <a:off x="3168650" y="2564904"/>
            <a:ext cx="796925" cy="2879725"/>
            <a:chOff x="1859" y="1650"/>
            <a:chExt cx="502" cy="1814"/>
          </a:xfrm>
        </p:grpSpPr>
        <p:sp>
          <p:nvSpPr>
            <p:cNvPr id="8213" name="Rectangle 21"/>
            <p:cNvSpPr>
              <a:spLocks noChangeArrowheads="1"/>
            </p:cNvSpPr>
            <p:nvPr/>
          </p:nvSpPr>
          <p:spPr bwMode="auto">
            <a:xfrm>
              <a:off x="2021" y="3123"/>
              <a:ext cx="340" cy="340"/>
            </a:xfrm>
            <a:prstGeom prst="rect">
              <a:avLst/>
            </a:prstGeom>
            <a:solidFill>
              <a:schemeClr val="accent2"/>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214" name="Group 22"/>
            <p:cNvGrpSpPr>
              <a:grpSpLocks/>
            </p:cNvGrpSpPr>
            <p:nvPr/>
          </p:nvGrpSpPr>
          <p:grpSpPr bwMode="auto">
            <a:xfrm>
              <a:off x="2021" y="2216"/>
              <a:ext cx="340" cy="1248"/>
              <a:chOff x="555" y="1876"/>
              <a:chExt cx="340" cy="1248"/>
            </a:xfrm>
          </p:grpSpPr>
          <p:sp>
            <p:nvSpPr>
              <p:cNvPr id="8215" name="Line 23"/>
              <p:cNvSpPr>
                <a:spLocks noChangeShapeType="1"/>
              </p:cNvSpPr>
              <p:nvPr/>
            </p:nvSpPr>
            <p:spPr bwMode="auto">
              <a:xfrm>
                <a:off x="555" y="1876"/>
                <a:ext cx="0" cy="124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6" name="Line 24"/>
              <p:cNvSpPr>
                <a:spLocks noChangeShapeType="1"/>
              </p:cNvSpPr>
              <p:nvPr/>
            </p:nvSpPr>
            <p:spPr bwMode="auto">
              <a:xfrm>
                <a:off x="895" y="1876"/>
                <a:ext cx="0" cy="124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7" name="Line 25"/>
              <p:cNvSpPr>
                <a:spLocks noChangeShapeType="1"/>
              </p:cNvSpPr>
              <p:nvPr/>
            </p:nvSpPr>
            <p:spPr bwMode="auto">
              <a:xfrm>
                <a:off x="555" y="3124"/>
                <a:ext cx="340"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18" name="AutoShape 26"/>
            <p:cNvSpPr>
              <a:spLocks noChangeArrowheads="1"/>
            </p:cNvSpPr>
            <p:nvPr/>
          </p:nvSpPr>
          <p:spPr bwMode="auto">
            <a:xfrm>
              <a:off x="1859" y="3214"/>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19" name="Text Box 27"/>
            <p:cNvSpPr txBox="1">
              <a:spLocks noChangeArrowheads="1"/>
            </p:cNvSpPr>
            <p:nvPr/>
          </p:nvSpPr>
          <p:spPr bwMode="auto">
            <a:xfrm>
              <a:off x="1973"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FF00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FF0066"/>
                  </a:solidFill>
                  <a:latin typeface="Tahoma" panose="020B0604030504040204" pitchFamily="34" charset="0"/>
                </a:rPr>
                <a:t>出</a:t>
              </a:r>
            </a:p>
          </p:txBody>
        </p:sp>
      </p:grpSp>
      <p:grpSp>
        <p:nvGrpSpPr>
          <p:cNvPr id="8220" name="Group 28"/>
          <p:cNvGrpSpPr>
            <a:grpSpLocks/>
          </p:cNvGrpSpPr>
          <p:nvPr/>
        </p:nvGrpSpPr>
        <p:grpSpPr bwMode="auto">
          <a:xfrm>
            <a:off x="4068763" y="2564904"/>
            <a:ext cx="796925" cy="2881312"/>
            <a:chOff x="2426" y="1650"/>
            <a:chExt cx="502" cy="1815"/>
          </a:xfrm>
        </p:grpSpPr>
        <p:sp>
          <p:nvSpPr>
            <p:cNvPr id="8221" name="Rectangle 29"/>
            <p:cNvSpPr>
              <a:spLocks noChangeArrowheads="1"/>
            </p:cNvSpPr>
            <p:nvPr/>
          </p:nvSpPr>
          <p:spPr bwMode="auto">
            <a:xfrm>
              <a:off x="2588" y="278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C</a:t>
              </a:r>
            </a:p>
          </p:txBody>
        </p:sp>
        <p:sp>
          <p:nvSpPr>
            <p:cNvPr id="8222" name="Rectangle 30"/>
            <p:cNvSpPr>
              <a:spLocks noChangeArrowheads="1"/>
            </p:cNvSpPr>
            <p:nvPr/>
          </p:nvSpPr>
          <p:spPr bwMode="auto">
            <a:xfrm>
              <a:off x="2588" y="312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223" name="Group 31"/>
            <p:cNvGrpSpPr>
              <a:grpSpLocks/>
            </p:cNvGrpSpPr>
            <p:nvPr/>
          </p:nvGrpSpPr>
          <p:grpSpPr bwMode="auto">
            <a:xfrm>
              <a:off x="2588" y="2217"/>
              <a:ext cx="340" cy="1248"/>
              <a:chOff x="555" y="1876"/>
              <a:chExt cx="340" cy="1248"/>
            </a:xfrm>
          </p:grpSpPr>
          <p:sp>
            <p:nvSpPr>
              <p:cNvPr id="8224" name="Line 32"/>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25" name="Line 33"/>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26" name="Line 34"/>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27" name="AutoShape 35"/>
            <p:cNvSpPr>
              <a:spLocks noChangeArrowheads="1"/>
            </p:cNvSpPr>
            <p:nvPr/>
          </p:nvSpPr>
          <p:spPr bwMode="auto">
            <a:xfrm>
              <a:off x="2426" y="2840"/>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8" name="Text Box 36"/>
            <p:cNvSpPr txBox="1">
              <a:spLocks noChangeArrowheads="1"/>
            </p:cNvSpPr>
            <p:nvPr/>
          </p:nvSpPr>
          <p:spPr bwMode="auto">
            <a:xfrm>
              <a:off x="2540"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0000FF"/>
                  </a:solidFill>
                  <a:latin typeface="Tahoma" panose="020B0604030504040204" pitchFamily="34" charset="0"/>
                </a:rPr>
                <a:t>进</a:t>
              </a:r>
            </a:p>
          </p:txBody>
        </p:sp>
      </p:grpSp>
      <p:grpSp>
        <p:nvGrpSpPr>
          <p:cNvPr id="8229" name="Group 37"/>
          <p:cNvGrpSpPr>
            <a:grpSpLocks/>
          </p:cNvGrpSpPr>
          <p:nvPr/>
        </p:nvGrpSpPr>
        <p:grpSpPr bwMode="auto">
          <a:xfrm>
            <a:off x="4968875" y="2564904"/>
            <a:ext cx="795338" cy="2881312"/>
            <a:chOff x="2993" y="1650"/>
            <a:chExt cx="501" cy="1815"/>
          </a:xfrm>
        </p:grpSpPr>
        <p:sp>
          <p:nvSpPr>
            <p:cNvPr id="8230" name="Rectangle 38"/>
            <p:cNvSpPr>
              <a:spLocks noChangeArrowheads="1"/>
            </p:cNvSpPr>
            <p:nvPr/>
          </p:nvSpPr>
          <p:spPr bwMode="auto">
            <a:xfrm>
              <a:off x="3154" y="312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231" name="Group 39"/>
            <p:cNvGrpSpPr>
              <a:grpSpLocks/>
            </p:cNvGrpSpPr>
            <p:nvPr/>
          </p:nvGrpSpPr>
          <p:grpSpPr bwMode="auto">
            <a:xfrm>
              <a:off x="3154" y="2217"/>
              <a:ext cx="340" cy="1248"/>
              <a:chOff x="555" y="1876"/>
              <a:chExt cx="340" cy="1248"/>
            </a:xfrm>
          </p:grpSpPr>
          <p:sp>
            <p:nvSpPr>
              <p:cNvPr id="8232" name="Line 40"/>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33" name="Line 41"/>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34" name="Line 42"/>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35" name="AutoShape 43"/>
            <p:cNvSpPr>
              <a:spLocks noChangeArrowheads="1"/>
            </p:cNvSpPr>
            <p:nvPr/>
          </p:nvSpPr>
          <p:spPr bwMode="auto">
            <a:xfrm>
              <a:off x="2993" y="3215"/>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6" name="Text Box 44"/>
            <p:cNvSpPr txBox="1">
              <a:spLocks noChangeArrowheads="1"/>
            </p:cNvSpPr>
            <p:nvPr/>
          </p:nvSpPr>
          <p:spPr bwMode="auto">
            <a:xfrm>
              <a:off x="3108"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FF0066"/>
                  </a:solidFill>
                  <a:latin typeface="Tahoma" panose="020B0604030504040204" pitchFamily="34" charset="0"/>
                </a:rPr>
                <a:t>出</a:t>
              </a:r>
            </a:p>
          </p:txBody>
        </p:sp>
      </p:grpSp>
      <p:grpSp>
        <p:nvGrpSpPr>
          <p:cNvPr id="8237" name="Group 45"/>
          <p:cNvGrpSpPr>
            <a:grpSpLocks/>
          </p:cNvGrpSpPr>
          <p:nvPr/>
        </p:nvGrpSpPr>
        <p:grpSpPr bwMode="auto">
          <a:xfrm>
            <a:off x="5868988" y="2564904"/>
            <a:ext cx="795337" cy="2881312"/>
            <a:chOff x="3560" y="1650"/>
            <a:chExt cx="501" cy="1815"/>
          </a:xfrm>
        </p:grpSpPr>
        <p:sp>
          <p:nvSpPr>
            <p:cNvPr id="8238" name="Rectangle 46"/>
            <p:cNvSpPr>
              <a:spLocks noChangeArrowheads="1"/>
            </p:cNvSpPr>
            <p:nvPr/>
          </p:nvSpPr>
          <p:spPr bwMode="auto">
            <a:xfrm>
              <a:off x="3721" y="278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D</a:t>
              </a:r>
            </a:p>
          </p:txBody>
        </p:sp>
        <p:sp>
          <p:nvSpPr>
            <p:cNvPr id="8239" name="Rectangle 47"/>
            <p:cNvSpPr>
              <a:spLocks noChangeArrowheads="1"/>
            </p:cNvSpPr>
            <p:nvPr/>
          </p:nvSpPr>
          <p:spPr bwMode="auto">
            <a:xfrm>
              <a:off x="3721" y="312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240" name="Group 48"/>
            <p:cNvGrpSpPr>
              <a:grpSpLocks/>
            </p:cNvGrpSpPr>
            <p:nvPr/>
          </p:nvGrpSpPr>
          <p:grpSpPr bwMode="auto">
            <a:xfrm>
              <a:off x="3721" y="2217"/>
              <a:ext cx="340" cy="1248"/>
              <a:chOff x="555" y="1876"/>
              <a:chExt cx="340" cy="1248"/>
            </a:xfrm>
          </p:grpSpPr>
          <p:sp>
            <p:nvSpPr>
              <p:cNvPr id="8241" name="Line 49"/>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42" name="Line 50"/>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43" name="Line 51"/>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44" name="AutoShape 52"/>
            <p:cNvSpPr>
              <a:spLocks noChangeArrowheads="1"/>
            </p:cNvSpPr>
            <p:nvPr/>
          </p:nvSpPr>
          <p:spPr bwMode="auto">
            <a:xfrm>
              <a:off x="3560" y="2840"/>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5" name="Text Box 53"/>
            <p:cNvSpPr txBox="1">
              <a:spLocks noChangeArrowheads="1"/>
            </p:cNvSpPr>
            <p:nvPr/>
          </p:nvSpPr>
          <p:spPr bwMode="auto">
            <a:xfrm>
              <a:off x="3675"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0000FF"/>
                  </a:solidFill>
                  <a:latin typeface="Tahoma" panose="020B0604030504040204" pitchFamily="34" charset="0"/>
                </a:rPr>
                <a:t>进</a:t>
              </a:r>
            </a:p>
          </p:txBody>
        </p:sp>
      </p:grpSp>
      <p:grpSp>
        <p:nvGrpSpPr>
          <p:cNvPr id="8246" name="Group 54"/>
          <p:cNvGrpSpPr>
            <a:grpSpLocks/>
          </p:cNvGrpSpPr>
          <p:nvPr/>
        </p:nvGrpSpPr>
        <p:grpSpPr bwMode="auto">
          <a:xfrm>
            <a:off x="6859588" y="2564904"/>
            <a:ext cx="795337" cy="2881312"/>
            <a:chOff x="4184" y="1650"/>
            <a:chExt cx="501" cy="1815"/>
          </a:xfrm>
        </p:grpSpPr>
        <p:sp>
          <p:nvSpPr>
            <p:cNvPr id="8247" name="Rectangle 55"/>
            <p:cNvSpPr>
              <a:spLocks noChangeArrowheads="1"/>
            </p:cNvSpPr>
            <p:nvPr/>
          </p:nvSpPr>
          <p:spPr bwMode="auto">
            <a:xfrm>
              <a:off x="4345" y="3124"/>
              <a:ext cx="340" cy="340"/>
            </a:xfrm>
            <a:prstGeom prst="rect">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3200" b="1">
                  <a:solidFill>
                    <a:schemeClr val="folHlink"/>
                  </a:solidFill>
                  <a:latin typeface="Tahoma" panose="020B0604030504040204" pitchFamily="34" charset="0"/>
                </a:rPr>
                <a:t>A</a:t>
              </a:r>
            </a:p>
          </p:txBody>
        </p:sp>
        <p:grpSp>
          <p:nvGrpSpPr>
            <p:cNvPr id="8248" name="Group 56"/>
            <p:cNvGrpSpPr>
              <a:grpSpLocks/>
            </p:cNvGrpSpPr>
            <p:nvPr/>
          </p:nvGrpSpPr>
          <p:grpSpPr bwMode="auto">
            <a:xfrm>
              <a:off x="4345" y="2217"/>
              <a:ext cx="340" cy="1248"/>
              <a:chOff x="555" y="1876"/>
              <a:chExt cx="340" cy="1248"/>
            </a:xfrm>
          </p:grpSpPr>
          <p:sp>
            <p:nvSpPr>
              <p:cNvPr id="8249" name="Line 57"/>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50" name="Line 58"/>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51" name="Line 59"/>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52" name="AutoShape 60"/>
            <p:cNvSpPr>
              <a:spLocks noChangeArrowheads="1"/>
            </p:cNvSpPr>
            <p:nvPr/>
          </p:nvSpPr>
          <p:spPr bwMode="auto">
            <a:xfrm>
              <a:off x="4184" y="3215"/>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3" name="Text Box 61"/>
            <p:cNvSpPr txBox="1">
              <a:spLocks noChangeArrowheads="1"/>
            </p:cNvSpPr>
            <p:nvPr/>
          </p:nvSpPr>
          <p:spPr bwMode="auto">
            <a:xfrm>
              <a:off x="4298"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FF0066"/>
                  </a:solidFill>
                  <a:latin typeface="Tahoma" panose="020B0604030504040204" pitchFamily="34" charset="0"/>
                </a:rPr>
                <a:t>出</a:t>
              </a:r>
            </a:p>
          </p:txBody>
        </p:sp>
      </p:grpSp>
      <p:grpSp>
        <p:nvGrpSpPr>
          <p:cNvPr id="8254" name="Group 62"/>
          <p:cNvGrpSpPr>
            <a:grpSpLocks/>
          </p:cNvGrpSpPr>
          <p:nvPr/>
        </p:nvGrpSpPr>
        <p:grpSpPr bwMode="auto">
          <a:xfrm>
            <a:off x="7864475" y="2564904"/>
            <a:ext cx="795338" cy="3186112"/>
            <a:chOff x="4817" y="1650"/>
            <a:chExt cx="501" cy="2007"/>
          </a:xfrm>
        </p:grpSpPr>
        <p:grpSp>
          <p:nvGrpSpPr>
            <p:cNvPr id="8255" name="Group 63"/>
            <p:cNvGrpSpPr>
              <a:grpSpLocks/>
            </p:cNvGrpSpPr>
            <p:nvPr/>
          </p:nvGrpSpPr>
          <p:grpSpPr bwMode="auto">
            <a:xfrm>
              <a:off x="4978" y="2217"/>
              <a:ext cx="340" cy="1248"/>
              <a:chOff x="555" y="1876"/>
              <a:chExt cx="340" cy="1248"/>
            </a:xfrm>
          </p:grpSpPr>
          <p:sp>
            <p:nvSpPr>
              <p:cNvPr id="8256" name="Line 64"/>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57" name="Line 65"/>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58" name="Line 66"/>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59" name="AutoShape 67"/>
            <p:cNvSpPr>
              <a:spLocks noChangeArrowheads="1"/>
            </p:cNvSpPr>
            <p:nvPr/>
          </p:nvSpPr>
          <p:spPr bwMode="auto">
            <a:xfrm>
              <a:off x="4817" y="3464"/>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0" name="Text Box 68"/>
            <p:cNvSpPr txBox="1">
              <a:spLocks noChangeArrowheads="1"/>
            </p:cNvSpPr>
            <p:nvPr/>
          </p:nvSpPr>
          <p:spPr bwMode="auto">
            <a:xfrm>
              <a:off x="4922" y="1650"/>
              <a:ext cx="37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3200" b="1">
                  <a:solidFill>
                    <a:srgbClr val="FF0066"/>
                  </a:solidFill>
                  <a:latin typeface="Tahoma" panose="020B0604030504040204" pitchFamily="34" charset="0"/>
                </a:rPr>
                <a:t>出</a:t>
              </a:r>
            </a:p>
          </p:txBody>
        </p:sp>
      </p:grpSp>
      <p:grpSp>
        <p:nvGrpSpPr>
          <p:cNvPr id="8261" name="Group 69"/>
          <p:cNvGrpSpPr>
            <a:grpSpLocks/>
          </p:cNvGrpSpPr>
          <p:nvPr/>
        </p:nvGrpSpPr>
        <p:grpSpPr bwMode="auto">
          <a:xfrm>
            <a:off x="468313" y="2579191"/>
            <a:ext cx="898525" cy="3171825"/>
            <a:chOff x="158" y="1659"/>
            <a:chExt cx="566" cy="1998"/>
          </a:xfrm>
        </p:grpSpPr>
        <p:grpSp>
          <p:nvGrpSpPr>
            <p:cNvPr id="8262" name="Group 70"/>
            <p:cNvGrpSpPr>
              <a:grpSpLocks/>
            </p:cNvGrpSpPr>
            <p:nvPr/>
          </p:nvGrpSpPr>
          <p:grpSpPr bwMode="auto">
            <a:xfrm>
              <a:off x="328" y="2217"/>
              <a:ext cx="340" cy="1248"/>
              <a:chOff x="555" y="1876"/>
              <a:chExt cx="340" cy="1248"/>
            </a:xfrm>
          </p:grpSpPr>
          <p:sp>
            <p:nvSpPr>
              <p:cNvPr id="8263" name="Line 71"/>
              <p:cNvSpPr>
                <a:spLocks noChangeShapeType="1"/>
              </p:cNvSpPr>
              <p:nvPr/>
            </p:nvSpPr>
            <p:spPr bwMode="auto">
              <a:xfrm>
                <a:off x="55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64" name="Line 72"/>
              <p:cNvSpPr>
                <a:spLocks noChangeShapeType="1"/>
              </p:cNvSpPr>
              <p:nvPr/>
            </p:nvSpPr>
            <p:spPr bwMode="auto">
              <a:xfrm>
                <a:off x="895" y="1876"/>
                <a:ext cx="0" cy="12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65" name="Line 73"/>
              <p:cNvSpPr>
                <a:spLocks noChangeShapeType="1"/>
              </p:cNvSpPr>
              <p:nvPr/>
            </p:nvSpPr>
            <p:spPr bwMode="auto">
              <a:xfrm>
                <a:off x="555" y="3124"/>
                <a:ext cx="34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266" name="AutoShape 74"/>
            <p:cNvSpPr>
              <a:spLocks noChangeArrowheads="1"/>
            </p:cNvSpPr>
            <p:nvPr/>
          </p:nvSpPr>
          <p:spPr bwMode="auto">
            <a:xfrm>
              <a:off x="167" y="3464"/>
              <a:ext cx="161" cy="193"/>
            </a:xfrm>
            <a:prstGeom prst="rightArrow">
              <a:avLst>
                <a:gd name="adj1" fmla="val 38565"/>
                <a:gd name="adj2" fmla="val 6290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7" name="Text Box 75"/>
            <p:cNvSpPr txBox="1">
              <a:spLocks noChangeArrowheads="1"/>
            </p:cNvSpPr>
            <p:nvPr/>
          </p:nvSpPr>
          <p:spPr bwMode="auto">
            <a:xfrm>
              <a:off x="158" y="1659"/>
              <a:ext cx="56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3300"/>
                  </a:solidFill>
                  <a:latin typeface="Tahoma" panose="020B0604030504040204" pitchFamily="34" charset="0"/>
                </a:rPr>
                <a:t>初始</a:t>
              </a:r>
            </a:p>
          </p:txBody>
        </p:sp>
      </p:grpSp>
      <p:sp>
        <p:nvSpPr>
          <p:cNvPr id="8268" name="Text Box 76"/>
          <p:cNvSpPr txBox="1">
            <a:spLocks noChangeArrowheads="1"/>
          </p:cNvSpPr>
          <p:nvPr/>
        </p:nvSpPr>
        <p:spPr bwMode="auto">
          <a:xfrm>
            <a:off x="611188" y="6020891"/>
            <a:ext cx="77771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latin typeface="Tahoma" panose="020B0604030504040204" pitchFamily="34" charset="0"/>
                <a:ea typeface="楷体_GB2312" pitchFamily="49" charset="-122"/>
              </a:rPr>
              <a:t>出栈元素顺序可能是：</a:t>
            </a:r>
            <a:r>
              <a:rPr kumimoji="1" lang="zh-CN" altLang="en-US" sz="2800" b="1">
                <a:latin typeface="Tahoma" panose="020B0604030504040204" pitchFamily="34" charset="0"/>
              </a:rPr>
              <a:t>  </a:t>
            </a:r>
            <a:r>
              <a:rPr kumimoji="1" lang="en-US" altLang="zh-CN" sz="2800" b="1">
                <a:latin typeface="Tahoma" panose="020B0604030504040204" pitchFamily="34" charset="0"/>
              </a:rPr>
              <a:t>B → C → D → A</a:t>
            </a:r>
            <a:r>
              <a:rPr kumimoji="1" lang="zh-CN" altLang="en-US" sz="2800" b="1">
                <a:latin typeface="Tahoma" panose="020B0604030504040204" pitchFamily="34" charset="0"/>
                <a:ea typeface="楷体_GB2312" pitchFamily="49" charset="-122"/>
              </a:rPr>
              <a:t>吗？</a:t>
            </a:r>
          </a:p>
        </p:txBody>
      </p:sp>
      <p:sp>
        <p:nvSpPr>
          <p:cNvPr id="77" name="Rectangle 2"/>
          <p:cNvSpPr txBox="1">
            <a:spLocks noChangeArrowheads="1"/>
          </p:cNvSpPr>
          <p:nvPr/>
        </p:nvSpPr>
        <p:spPr>
          <a:xfrm>
            <a:off x="1236340" y="446944"/>
            <a:ext cx="5783932" cy="68580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400" dirty="0" smtClean="0">
                <a:latin typeface="+mj-ea"/>
              </a:rPr>
              <a:t> </a:t>
            </a:r>
            <a:r>
              <a:rPr lang="zh-CN" altLang="en-US" sz="4400" dirty="0" smtClean="0">
                <a:latin typeface="+mj-ea"/>
              </a:rPr>
              <a:t>思考？</a:t>
            </a:r>
            <a:endParaRPr lang="zh-CN" altLang="en-US" sz="4400" dirty="0">
              <a:latin typeface="+mj-ea"/>
            </a:endParaRPr>
          </a:p>
        </p:txBody>
      </p:sp>
    </p:spTree>
    <p:extLst>
      <p:ext uri="{BB962C8B-B14F-4D97-AF65-F5344CB8AC3E}">
        <p14:creationId xmlns:p14="http://schemas.microsoft.com/office/powerpoint/2010/main" xmlns="" val="2963916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slide(fromBottom)">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68"/>
                                        </p:tgtEl>
                                        <p:attrNameLst>
                                          <p:attrName>style.visibility</p:attrName>
                                        </p:attrNameLst>
                                      </p:cBhvr>
                                      <p:to>
                                        <p:strVal val="visible"/>
                                      </p:to>
                                    </p:set>
                                    <p:animEffect transition="in" filter="slide(fromBottom)">
                                      <p:cBhvr>
                                        <p:cTn id="12" dur="500"/>
                                        <p:tgtEl>
                                          <p:spTgt spid="8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261"/>
                                        </p:tgtEl>
                                        <p:attrNameLst>
                                          <p:attrName>style.visibility</p:attrName>
                                        </p:attrNameLst>
                                      </p:cBhvr>
                                      <p:to>
                                        <p:strVal val="visible"/>
                                      </p:to>
                                    </p:set>
                                    <p:animEffect transition="in" filter="box(in)">
                                      <p:cBhvr>
                                        <p:cTn id="17" dur="500"/>
                                        <p:tgtEl>
                                          <p:spTgt spid="8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wipe(left)">
                                      <p:cBhvr>
                                        <p:cTn id="22" dur="500"/>
                                        <p:tgtEl>
                                          <p:spTgt spid="8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wipe(left)">
                                      <p:cBhvr>
                                        <p:cTn id="27" dur="500"/>
                                        <p:tgtEl>
                                          <p:spTgt spid="82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12"/>
                                        </p:tgtEl>
                                        <p:attrNameLst>
                                          <p:attrName>style.visibility</p:attrName>
                                        </p:attrNameLst>
                                      </p:cBhvr>
                                      <p:to>
                                        <p:strVal val="visible"/>
                                      </p:to>
                                    </p:set>
                                    <p:animEffect transition="in" filter="wipe(left)">
                                      <p:cBhvr>
                                        <p:cTn id="32" dur="500"/>
                                        <p:tgtEl>
                                          <p:spTgt spid="82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220"/>
                                        </p:tgtEl>
                                        <p:attrNameLst>
                                          <p:attrName>style.visibility</p:attrName>
                                        </p:attrNameLst>
                                      </p:cBhvr>
                                      <p:to>
                                        <p:strVal val="visible"/>
                                      </p:to>
                                    </p:set>
                                    <p:animEffect transition="in" filter="wipe(left)">
                                      <p:cBhvr>
                                        <p:cTn id="37" dur="500"/>
                                        <p:tgtEl>
                                          <p:spTgt spid="82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229"/>
                                        </p:tgtEl>
                                        <p:attrNameLst>
                                          <p:attrName>style.visibility</p:attrName>
                                        </p:attrNameLst>
                                      </p:cBhvr>
                                      <p:to>
                                        <p:strVal val="visible"/>
                                      </p:to>
                                    </p:set>
                                    <p:animEffect transition="in" filter="wipe(left)">
                                      <p:cBhvr>
                                        <p:cTn id="42" dur="500"/>
                                        <p:tgtEl>
                                          <p:spTgt spid="82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237"/>
                                        </p:tgtEl>
                                        <p:attrNameLst>
                                          <p:attrName>style.visibility</p:attrName>
                                        </p:attrNameLst>
                                      </p:cBhvr>
                                      <p:to>
                                        <p:strVal val="visible"/>
                                      </p:to>
                                    </p:set>
                                    <p:animEffect transition="in" filter="wipe(left)">
                                      <p:cBhvr>
                                        <p:cTn id="47" dur="500"/>
                                        <p:tgtEl>
                                          <p:spTgt spid="82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246"/>
                                        </p:tgtEl>
                                        <p:attrNameLst>
                                          <p:attrName>style.visibility</p:attrName>
                                        </p:attrNameLst>
                                      </p:cBhvr>
                                      <p:to>
                                        <p:strVal val="visible"/>
                                      </p:to>
                                    </p:set>
                                    <p:animEffect transition="in" filter="wipe(left)">
                                      <p:cBhvr>
                                        <p:cTn id="52" dur="500"/>
                                        <p:tgtEl>
                                          <p:spTgt spid="82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254"/>
                                        </p:tgtEl>
                                        <p:attrNameLst>
                                          <p:attrName>style.visibility</p:attrName>
                                        </p:attrNameLst>
                                      </p:cBhvr>
                                      <p:to>
                                        <p:strVal val="visible"/>
                                      </p:to>
                                    </p:set>
                                    <p:animEffect transition="in" filter="wipe(left)">
                                      <p:cBhvr>
                                        <p:cTn id="57" dur="500"/>
                                        <p:tgtEl>
                                          <p:spTgt spid="8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2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队列</a:t>
            </a:r>
            <a:r>
              <a:rPr lang="zh-CN" altLang="en-US" sz="4000" dirty="0" smtClean="0"/>
              <a:t>的链式存储</a:t>
            </a:r>
            <a:endParaRPr lang="zh-CN" altLang="en-US" sz="4000" dirty="0"/>
          </a:p>
        </p:txBody>
      </p:sp>
      <p:sp>
        <p:nvSpPr>
          <p:cNvPr id="2" name="矩形 1"/>
          <p:cNvSpPr/>
          <p:nvPr/>
        </p:nvSpPr>
        <p:spPr>
          <a:xfrm>
            <a:off x="395536" y="2060848"/>
            <a:ext cx="8568952" cy="2936188"/>
          </a:xfrm>
          <a:prstGeom prst="rect">
            <a:avLst/>
          </a:prstGeom>
        </p:spPr>
        <p:txBody>
          <a:bodyPr wrap="square">
            <a:spAutoFit/>
          </a:bodyPr>
          <a:lstStyle/>
          <a:p>
            <a:pPr>
              <a:lnSpc>
                <a:spcPct val="100000"/>
              </a:lnSpc>
              <a:spcBef>
                <a:spcPct val="10000"/>
              </a:spcBef>
            </a:pPr>
            <a:r>
              <a:rPr lang="en-US" altLang="zh-CN" sz="2800" dirty="0">
                <a:solidFill>
                  <a:srgbClr val="5485C0"/>
                </a:solidFill>
                <a:latin typeface="宋体" panose="02010600030101010101" pitchFamily="2" charset="-122"/>
              </a:rPr>
              <a:t>1</a:t>
            </a:r>
            <a:r>
              <a:rPr lang="zh-CN" altLang="en-US" sz="2800" dirty="0">
                <a:solidFill>
                  <a:srgbClr val="5485C0"/>
                </a:solidFill>
              </a:rPr>
              <a:t>．链队列的结构</a:t>
            </a:r>
            <a:endParaRPr lang="zh-CN" altLang="en-US" sz="2800" dirty="0">
              <a:solidFill>
                <a:srgbClr val="5485C0"/>
              </a:solidFill>
              <a:latin typeface="宋体" panose="02010600030101010101" pitchFamily="2" charset="-122"/>
            </a:endParaRPr>
          </a:p>
          <a:p>
            <a:pPr>
              <a:lnSpc>
                <a:spcPct val="110000"/>
              </a:lnSpc>
              <a:spcBef>
                <a:spcPct val="10000"/>
              </a:spcBef>
            </a:pPr>
            <a:r>
              <a:rPr lang="zh-CN" altLang="en-US" sz="2800" dirty="0"/>
              <a:t>       队列的链式存储结构称为链队列（或链队），实际上它是一个带有头指针（</a:t>
            </a:r>
            <a:r>
              <a:rPr lang="en-US" altLang="zh-CN" sz="2800" dirty="0">
                <a:latin typeface="宋体" panose="02010600030101010101" pitchFamily="2" charset="-122"/>
              </a:rPr>
              <a:t>front</a:t>
            </a:r>
            <a:r>
              <a:rPr lang="zh-CN" altLang="en-US" sz="2800" dirty="0"/>
              <a:t>）和尾指针（</a:t>
            </a:r>
            <a:r>
              <a:rPr lang="en-US" altLang="zh-CN" sz="2800" dirty="0">
                <a:latin typeface="宋体" panose="02010600030101010101" pitchFamily="2" charset="-122"/>
              </a:rPr>
              <a:t>rear</a:t>
            </a:r>
            <a:r>
              <a:rPr lang="zh-CN" altLang="en-US" sz="2800" dirty="0"/>
              <a:t>）的单链表。为了处理方便，也可以给链队列附加一个头结点。链队列为空的条件是</a:t>
            </a:r>
            <a:r>
              <a:rPr lang="en-US" altLang="zh-CN" sz="2800" dirty="0">
                <a:latin typeface="宋体" panose="02010600030101010101" pitchFamily="2" charset="-122"/>
              </a:rPr>
              <a:t>front=rear</a:t>
            </a:r>
            <a:r>
              <a:rPr lang="zh-CN" altLang="en-US" sz="2800" dirty="0"/>
              <a:t>，即队列的头指针和尾指针均指向表头结点，如</a:t>
            </a:r>
            <a:r>
              <a:rPr lang="zh-CN" altLang="en-US" sz="2800" dirty="0" smtClean="0"/>
              <a:t>图所示：</a:t>
            </a:r>
            <a:endParaRPr lang="zh-CN" altLang="en-US" sz="2800" dirty="0"/>
          </a:p>
        </p:txBody>
      </p:sp>
    </p:spTree>
    <p:extLst>
      <p:ext uri="{BB962C8B-B14F-4D97-AF65-F5344CB8AC3E}">
        <p14:creationId xmlns:p14="http://schemas.microsoft.com/office/powerpoint/2010/main" xmlns="" val="1149797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队列</a:t>
            </a:r>
            <a:r>
              <a:rPr lang="zh-CN" altLang="en-US" sz="4000" dirty="0" smtClean="0"/>
              <a:t>的链式存储</a:t>
            </a:r>
            <a:endParaRPr lang="zh-CN" altLang="en-US" sz="4000" dirty="0"/>
          </a:p>
        </p:txBody>
      </p:sp>
      <p:sp>
        <p:nvSpPr>
          <p:cNvPr id="2" name="矩形 1"/>
          <p:cNvSpPr/>
          <p:nvPr/>
        </p:nvSpPr>
        <p:spPr>
          <a:xfrm>
            <a:off x="251520" y="1628800"/>
            <a:ext cx="8568952" cy="523220"/>
          </a:xfrm>
          <a:prstGeom prst="rect">
            <a:avLst/>
          </a:prstGeom>
        </p:spPr>
        <p:txBody>
          <a:bodyPr wrap="square">
            <a:spAutoFit/>
          </a:bodyPr>
          <a:lstStyle/>
          <a:p>
            <a:pPr>
              <a:lnSpc>
                <a:spcPct val="100000"/>
              </a:lnSpc>
              <a:spcBef>
                <a:spcPct val="10000"/>
              </a:spcBef>
            </a:pPr>
            <a:r>
              <a:rPr lang="en-US" altLang="zh-CN" sz="2800" dirty="0">
                <a:solidFill>
                  <a:srgbClr val="5485C0"/>
                </a:solidFill>
                <a:latin typeface="宋体" panose="02010600030101010101" pitchFamily="2" charset="-122"/>
              </a:rPr>
              <a:t>1</a:t>
            </a:r>
            <a:r>
              <a:rPr lang="zh-CN" altLang="en-US" sz="2800" dirty="0">
                <a:solidFill>
                  <a:srgbClr val="5485C0"/>
                </a:solidFill>
              </a:rPr>
              <a:t>．链队列的</a:t>
            </a:r>
            <a:r>
              <a:rPr lang="zh-CN" altLang="en-US" sz="2800" dirty="0" smtClean="0">
                <a:solidFill>
                  <a:srgbClr val="5485C0"/>
                </a:solidFill>
              </a:rPr>
              <a:t>结构</a:t>
            </a:r>
            <a:endParaRPr lang="zh-CN" altLang="en-US" sz="2800" dirty="0">
              <a:solidFill>
                <a:srgbClr val="5485C0"/>
              </a:solidFill>
              <a:latin typeface="宋体" panose="02010600030101010101" pitchFamily="2" charset="-122"/>
            </a:endParaRPr>
          </a:p>
        </p:txBody>
      </p:sp>
      <p:grpSp>
        <p:nvGrpSpPr>
          <p:cNvPr id="4" name="Group 83"/>
          <p:cNvGrpSpPr>
            <a:grpSpLocks/>
          </p:cNvGrpSpPr>
          <p:nvPr/>
        </p:nvGrpSpPr>
        <p:grpSpPr bwMode="auto">
          <a:xfrm>
            <a:off x="1873424" y="2177732"/>
            <a:ext cx="6768752" cy="4248472"/>
            <a:chOff x="384" y="180"/>
            <a:chExt cx="4608" cy="2889"/>
          </a:xfrm>
        </p:grpSpPr>
        <p:sp>
          <p:nvSpPr>
            <p:cNvPr id="5" name="Text Box 6"/>
            <p:cNvSpPr txBox="1">
              <a:spLocks noChangeArrowheads="1"/>
            </p:cNvSpPr>
            <p:nvPr/>
          </p:nvSpPr>
          <p:spPr bwMode="auto">
            <a:xfrm>
              <a:off x="432" y="528"/>
              <a:ext cx="474" cy="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nSpc>
                  <a:spcPct val="100000"/>
                </a:lnSpc>
                <a:spcBef>
                  <a:spcPct val="0"/>
                </a:spcBef>
              </a:pPr>
              <a:r>
                <a:rPr lang="en-US" altLang="zh-CN" b="1">
                  <a:solidFill>
                    <a:schemeClr val="tx2"/>
                  </a:solidFill>
                </a:rPr>
                <a:t>(a)</a:t>
              </a:r>
            </a:p>
          </p:txBody>
        </p:sp>
        <p:sp>
          <p:nvSpPr>
            <p:cNvPr id="6" name="Rectangle 8"/>
            <p:cNvSpPr>
              <a:spLocks noChangeArrowheads="1"/>
            </p:cNvSpPr>
            <p:nvPr/>
          </p:nvSpPr>
          <p:spPr bwMode="auto">
            <a:xfrm>
              <a:off x="1107"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r>
                <a:rPr lang="en-US" altLang="zh-CN" b="1">
                  <a:cs typeface="Times New Roman" panose="02020603050405020304" pitchFamily="18" charset="0"/>
                </a:rPr>
                <a:t>^</a:t>
              </a:r>
              <a:r>
                <a:rPr lang="en-US" altLang="zh-CN"/>
                <a:t> </a:t>
              </a:r>
            </a:p>
          </p:txBody>
        </p:sp>
        <p:sp>
          <p:nvSpPr>
            <p:cNvPr id="7" name="Line 9"/>
            <p:cNvSpPr>
              <a:spLocks noChangeShapeType="1"/>
            </p:cNvSpPr>
            <p:nvPr/>
          </p:nvSpPr>
          <p:spPr bwMode="auto">
            <a:xfrm>
              <a:off x="1566"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nvGrpSpPr>
            <p:cNvPr id="8" name="Group 26"/>
            <p:cNvGrpSpPr>
              <a:grpSpLocks/>
            </p:cNvGrpSpPr>
            <p:nvPr/>
          </p:nvGrpSpPr>
          <p:grpSpPr bwMode="auto">
            <a:xfrm>
              <a:off x="1104" y="1104"/>
              <a:ext cx="882" cy="245"/>
              <a:chOff x="555" y="536"/>
              <a:chExt cx="882" cy="245"/>
            </a:xfrm>
          </p:grpSpPr>
          <p:sp>
            <p:nvSpPr>
              <p:cNvPr id="56" name="Rectangle 27"/>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endParaRPr lang="en-US" altLang="zh-CN" b="1"/>
              </a:p>
            </p:txBody>
          </p:sp>
          <p:sp>
            <p:nvSpPr>
              <p:cNvPr id="57" name="Line 28"/>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9" name="Group 29"/>
            <p:cNvGrpSpPr>
              <a:grpSpLocks/>
            </p:cNvGrpSpPr>
            <p:nvPr/>
          </p:nvGrpSpPr>
          <p:grpSpPr bwMode="auto">
            <a:xfrm>
              <a:off x="2556" y="1104"/>
              <a:ext cx="882" cy="245"/>
              <a:chOff x="555" y="536"/>
              <a:chExt cx="882" cy="245"/>
            </a:xfrm>
          </p:grpSpPr>
          <p:sp>
            <p:nvSpPr>
              <p:cNvPr id="54" name="Rectangle 30"/>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a1      </a:t>
                </a:r>
                <a:r>
                  <a:rPr lang="en-US" altLang="zh-CN" b="1">
                    <a:cs typeface="Times New Roman" panose="02020603050405020304" pitchFamily="18" charset="0"/>
                  </a:rPr>
                  <a:t>^</a:t>
                </a:r>
                <a:r>
                  <a:rPr lang="en-US" altLang="zh-CN" b="1"/>
                  <a:t> </a:t>
                </a:r>
              </a:p>
            </p:txBody>
          </p:sp>
          <p:sp>
            <p:nvSpPr>
              <p:cNvPr id="55" name="Line 31"/>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10" name="Group 38"/>
            <p:cNvGrpSpPr>
              <a:grpSpLocks/>
            </p:cNvGrpSpPr>
            <p:nvPr/>
          </p:nvGrpSpPr>
          <p:grpSpPr bwMode="auto">
            <a:xfrm>
              <a:off x="1128" y="1800"/>
              <a:ext cx="882" cy="245"/>
              <a:chOff x="555" y="536"/>
              <a:chExt cx="882" cy="245"/>
            </a:xfrm>
          </p:grpSpPr>
          <p:sp>
            <p:nvSpPr>
              <p:cNvPr id="52" name="Rectangle 39"/>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endParaRPr lang="en-US" altLang="zh-CN" b="1"/>
              </a:p>
            </p:txBody>
          </p:sp>
          <p:sp>
            <p:nvSpPr>
              <p:cNvPr id="53" name="Line 40"/>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11" name="Group 41"/>
            <p:cNvGrpSpPr>
              <a:grpSpLocks/>
            </p:cNvGrpSpPr>
            <p:nvPr/>
          </p:nvGrpSpPr>
          <p:grpSpPr bwMode="auto">
            <a:xfrm>
              <a:off x="2580" y="1800"/>
              <a:ext cx="882" cy="245"/>
              <a:chOff x="555" y="536"/>
              <a:chExt cx="882" cy="245"/>
            </a:xfrm>
          </p:grpSpPr>
          <p:sp>
            <p:nvSpPr>
              <p:cNvPr id="50" name="Rectangle 42"/>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a1</a:t>
                </a:r>
                <a:endParaRPr lang="en-US" altLang="zh-CN" b="1"/>
              </a:p>
            </p:txBody>
          </p:sp>
          <p:sp>
            <p:nvSpPr>
              <p:cNvPr id="51" name="Line 43"/>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12" name="Group 44"/>
            <p:cNvGrpSpPr>
              <a:grpSpLocks/>
            </p:cNvGrpSpPr>
            <p:nvPr/>
          </p:nvGrpSpPr>
          <p:grpSpPr bwMode="auto">
            <a:xfrm>
              <a:off x="4008" y="1800"/>
              <a:ext cx="882" cy="245"/>
              <a:chOff x="555" y="536"/>
              <a:chExt cx="882" cy="245"/>
            </a:xfrm>
          </p:grpSpPr>
          <p:sp>
            <p:nvSpPr>
              <p:cNvPr id="48" name="Rectangle 45"/>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a2      </a:t>
                </a:r>
                <a:r>
                  <a:rPr lang="en-US" altLang="zh-CN">
                    <a:cs typeface="Times New Roman" panose="02020603050405020304" pitchFamily="18" charset="0"/>
                  </a:rPr>
                  <a:t>^</a:t>
                </a:r>
                <a:endParaRPr lang="en-US" altLang="zh-CN"/>
              </a:p>
            </p:txBody>
          </p:sp>
          <p:sp>
            <p:nvSpPr>
              <p:cNvPr id="49" name="Line 46"/>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13" name="Group 47"/>
            <p:cNvGrpSpPr>
              <a:grpSpLocks/>
            </p:cNvGrpSpPr>
            <p:nvPr/>
          </p:nvGrpSpPr>
          <p:grpSpPr bwMode="auto">
            <a:xfrm>
              <a:off x="1128" y="2820"/>
              <a:ext cx="882" cy="245"/>
              <a:chOff x="555" y="536"/>
              <a:chExt cx="882" cy="245"/>
            </a:xfrm>
          </p:grpSpPr>
          <p:sp>
            <p:nvSpPr>
              <p:cNvPr id="46" name="Rectangle 48"/>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endParaRPr lang="en-US" altLang="zh-CN" b="1"/>
              </a:p>
            </p:txBody>
          </p:sp>
          <p:sp>
            <p:nvSpPr>
              <p:cNvPr id="47" name="Line 49"/>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14" name="Group 50"/>
            <p:cNvGrpSpPr>
              <a:grpSpLocks/>
            </p:cNvGrpSpPr>
            <p:nvPr/>
          </p:nvGrpSpPr>
          <p:grpSpPr bwMode="auto">
            <a:xfrm>
              <a:off x="2580" y="2820"/>
              <a:ext cx="882" cy="245"/>
              <a:chOff x="555" y="536"/>
              <a:chExt cx="882" cy="245"/>
            </a:xfrm>
          </p:grpSpPr>
          <p:sp>
            <p:nvSpPr>
              <p:cNvPr id="44" name="Rectangle 51"/>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a1</a:t>
                </a:r>
                <a:endParaRPr lang="en-US" altLang="zh-CN" b="1"/>
              </a:p>
            </p:txBody>
          </p:sp>
          <p:sp>
            <p:nvSpPr>
              <p:cNvPr id="45" name="Line 52"/>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15" name="Group 53"/>
            <p:cNvGrpSpPr>
              <a:grpSpLocks/>
            </p:cNvGrpSpPr>
            <p:nvPr/>
          </p:nvGrpSpPr>
          <p:grpSpPr bwMode="auto">
            <a:xfrm>
              <a:off x="4008" y="2820"/>
              <a:ext cx="882" cy="245"/>
              <a:chOff x="555" y="536"/>
              <a:chExt cx="882" cy="245"/>
            </a:xfrm>
          </p:grpSpPr>
          <p:sp>
            <p:nvSpPr>
              <p:cNvPr id="42" name="Rectangle 54"/>
              <p:cNvSpPr>
                <a:spLocks noChangeArrowheads="1"/>
              </p:cNvSpPr>
              <p:nvPr/>
            </p:nvSpPr>
            <p:spPr bwMode="auto">
              <a:xfrm>
                <a:off x="555" y="536"/>
                <a:ext cx="882" cy="245"/>
              </a:xfrm>
              <a:prstGeom prst="rect">
                <a:avLst/>
              </a:prstGeom>
              <a:noFill/>
              <a:ln w="25400">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a2      </a:t>
                </a:r>
                <a:r>
                  <a:rPr lang="en-US" altLang="zh-CN">
                    <a:cs typeface="Times New Roman" panose="02020603050405020304" pitchFamily="18" charset="0"/>
                  </a:rPr>
                  <a:t>^</a:t>
                </a:r>
              </a:p>
            </p:txBody>
          </p:sp>
          <p:sp>
            <p:nvSpPr>
              <p:cNvPr id="43" name="Line 55"/>
              <p:cNvSpPr>
                <a:spLocks noChangeShapeType="1"/>
              </p:cNvSpPr>
              <p:nvPr/>
            </p:nvSpPr>
            <p:spPr bwMode="auto">
              <a:xfrm>
                <a:off x="1014" y="536"/>
                <a:ext cx="0" cy="245"/>
              </a:xfrm>
              <a:prstGeom prst="line">
                <a:avLst/>
              </a:prstGeom>
              <a:noFill/>
              <a:ln w="25400">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sp>
          <p:nvSpPr>
            <p:cNvPr id="16" name="Line 56"/>
            <p:cNvSpPr>
              <a:spLocks noChangeShapeType="1"/>
            </p:cNvSpPr>
            <p:nvPr/>
          </p:nvSpPr>
          <p:spPr bwMode="auto">
            <a:xfrm>
              <a:off x="1344" y="288"/>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7" name="Line 57"/>
            <p:cNvSpPr>
              <a:spLocks noChangeShapeType="1"/>
            </p:cNvSpPr>
            <p:nvPr/>
          </p:nvSpPr>
          <p:spPr bwMode="auto">
            <a:xfrm>
              <a:off x="1440" y="288"/>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8" name="Line 58"/>
            <p:cNvSpPr>
              <a:spLocks noChangeShapeType="1"/>
            </p:cNvSpPr>
            <p:nvPr/>
          </p:nvSpPr>
          <p:spPr bwMode="auto">
            <a:xfrm>
              <a:off x="2928" y="864"/>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9" name="Line 59"/>
            <p:cNvSpPr>
              <a:spLocks noChangeShapeType="1"/>
            </p:cNvSpPr>
            <p:nvPr/>
          </p:nvSpPr>
          <p:spPr bwMode="auto">
            <a:xfrm>
              <a:off x="1248" y="864"/>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0" name="Line 60"/>
            <p:cNvSpPr>
              <a:spLocks noChangeShapeType="1"/>
            </p:cNvSpPr>
            <p:nvPr/>
          </p:nvSpPr>
          <p:spPr bwMode="auto">
            <a:xfrm>
              <a:off x="1248" y="1536"/>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1" name="Line 61"/>
            <p:cNvSpPr>
              <a:spLocks noChangeShapeType="1"/>
            </p:cNvSpPr>
            <p:nvPr/>
          </p:nvSpPr>
          <p:spPr bwMode="auto">
            <a:xfrm>
              <a:off x="4368" y="1536"/>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2" name="Line 62"/>
            <p:cNvSpPr>
              <a:spLocks noChangeShapeType="1"/>
            </p:cNvSpPr>
            <p:nvPr/>
          </p:nvSpPr>
          <p:spPr bwMode="auto">
            <a:xfrm>
              <a:off x="1248" y="2544"/>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3" name="Line 63"/>
            <p:cNvSpPr>
              <a:spLocks noChangeShapeType="1"/>
            </p:cNvSpPr>
            <p:nvPr/>
          </p:nvSpPr>
          <p:spPr bwMode="auto">
            <a:xfrm>
              <a:off x="4368" y="2544"/>
              <a:ext cx="0" cy="24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4" name="Text Box 64"/>
            <p:cNvSpPr txBox="1">
              <a:spLocks noChangeArrowheads="1"/>
            </p:cNvSpPr>
            <p:nvPr/>
          </p:nvSpPr>
          <p:spPr bwMode="auto">
            <a:xfrm>
              <a:off x="672" y="240"/>
              <a:ext cx="52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sz="1800"/>
                <a:t>     </a:t>
              </a:r>
              <a:r>
                <a:rPr lang="en-GB" altLang="zh-CN" sz="1800" b="1"/>
                <a:t> </a:t>
              </a:r>
              <a:r>
                <a:rPr lang="en-US" altLang="zh-CN" sz="1800" b="1"/>
                <a:t>front</a:t>
              </a:r>
            </a:p>
          </p:txBody>
        </p:sp>
        <p:sp>
          <p:nvSpPr>
            <p:cNvPr id="25" name="Text Box 65"/>
            <p:cNvSpPr txBox="1">
              <a:spLocks noChangeArrowheads="1"/>
            </p:cNvSpPr>
            <p:nvPr/>
          </p:nvSpPr>
          <p:spPr bwMode="auto">
            <a:xfrm>
              <a:off x="672" y="864"/>
              <a:ext cx="52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sz="1800"/>
                <a:t>     </a:t>
              </a:r>
              <a:r>
                <a:rPr lang="en-GB" altLang="zh-CN" sz="1800" b="1"/>
                <a:t> </a:t>
              </a:r>
              <a:r>
                <a:rPr lang="en-US" altLang="zh-CN" sz="1800" b="1"/>
                <a:t>front</a:t>
              </a:r>
            </a:p>
          </p:txBody>
        </p:sp>
        <p:sp>
          <p:nvSpPr>
            <p:cNvPr id="26" name="Text Box 66"/>
            <p:cNvSpPr txBox="1">
              <a:spLocks noChangeArrowheads="1"/>
            </p:cNvSpPr>
            <p:nvPr/>
          </p:nvSpPr>
          <p:spPr bwMode="auto">
            <a:xfrm>
              <a:off x="672" y="1584"/>
              <a:ext cx="52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sz="1800"/>
                <a:t>     </a:t>
              </a:r>
              <a:r>
                <a:rPr lang="en-GB" altLang="zh-CN" sz="1800" b="1"/>
                <a:t> </a:t>
              </a:r>
              <a:r>
                <a:rPr lang="en-US" altLang="zh-CN" sz="1800" b="1"/>
                <a:t>front</a:t>
              </a:r>
            </a:p>
          </p:txBody>
        </p:sp>
        <p:sp>
          <p:nvSpPr>
            <p:cNvPr id="27" name="Text Box 67"/>
            <p:cNvSpPr txBox="1">
              <a:spLocks noChangeArrowheads="1"/>
            </p:cNvSpPr>
            <p:nvPr/>
          </p:nvSpPr>
          <p:spPr bwMode="auto">
            <a:xfrm>
              <a:off x="672" y="2544"/>
              <a:ext cx="52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sz="1800" b="1"/>
                <a:t>      </a:t>
              </a:r>
              <a:r>
                <a:rPr lang="en-US" altLang="zh-CN" sz="1800" b="1"/>
                <a:t>front</a:t>
              </a:r>
            </a:p>
          </p:txBody>
        </p:sp>
        <p:sp>
          <p:nvSpPr>
            <p:cNvPr id="28" name="Text Box 68"/>
            <p:cNvSpPr txBox="1">
              <a:spLocks noChangeArrowheads="1"/>
            </p:cNvSpPr>
            <p:nvPr/>
          </p:nvSpPr>
          <p:spPr bwMode="auto">
            <a:xfrm>
              <a:off x="1416" y="180"/>
              <a:ext cx="576" cy="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a:t>  </a:t>
              </a:r>
              <a:r>
                <a:rPr lang="en-US" altLang="zh-CN"/>
                <a:t>rear</a:t>
              </a:r>
            </a:p>
          </p:txBody>
        </p:sp>
        <p:sp>
          <p:nvSpPr>
            <p:cNvPr id="29" name="Text Box 69"/>
            <p:cNvSpPr txBox="1">
              <a:spLocks noChangeArrowheads="1"/>
            </p:cNvSpPr>
            <p:nvPr/>
          </p:nvSpPr>
          <p:spPr bwMode="auto">
            <a:xfrm>
              <a:off x="3024" y="768"/>
              <a:ext cx="576" cy="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a:t>rear</a:t>
              </a:r>
            </a:p>
          </p:txBody>
        </p:sp>
        <p:sp>
          <p:nvSpPr>
            <p:cNvPr id="30" name="Text Box 70"/>
            <p:cNvSpPr txBox="1">
              <a:spLocks noChangeArrowheads="1"/>
            </p:cNvSpPr>
            <p:nvPr/>
          </p:nvSpPr>
          <p:spPr bwMode="auto">
            <a:xfrm>
              <a:off x="4416" y="2448"/>
              <a:ext cx="576" cy="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dirty="0"/>
                <a:t> </a:t>
              </a:r>
              <a:r>
                <a:rPr lang="en-US" altLang="zh-CN" dirty="0"/>
                <a:t>rear</a:t>
              </a:r>
            </a:p>
          </p:txBody>
        </p:sp>
        <p:sp>
          <p:nvSpPr>
            <p:cNvPr id="31" name="Text Box 71"/>
            <p:cNvSpPr txBox="1">
              <a:spLocks noChangeArrowheads="1"/>
            </p:cNvSpPr>
            <p:nvPr/>
          </p:nvSpPr>
          <p:spPr bwMode="auto">
            <a:xfrm>
              <a:off x="4368" y="1440"/>
              <a:ext cx="576" cy="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a:t>   </a:t>
              </a:r>
              <a:r>
                <a:rPr lang="en-US" altLang="zh-CN"/>
                <a:t>rear</a:t>
              </a:r>
            </a:p>
          </p:txBody>
        </p:sp>
        <p:sp>
          <p:nvSpPr>
            <p:cNvPr id="32" name="Line 72"/>
            <p:cNvSpPr>
              <a:spLocks noChangeShapeType="1"/>
            </p:cNvSpPr>
            <p:nvPr/>
          </p:nvSpPr>
          <p:spPr bwMode="auto">
            <a:xfrm>
              <a:off x="2016" y="1236"/>
              <a:ext cx="528" cy="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3" name="Line 73"/>
            <p:cNvSpPr>
              <a:spLocks noChangeShapeType="1"/>
            </p:cNvSpPr>
            <p:nvPr/>
          </p:nvSpPr>
          <p:spPr bwMode="auto">
            <a:xfrm>
              <a:off x="2016" y="1920"/>
              <a:ext cx="528" cy="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4" name="Line 74"/>
            <p:cNvSpPr>
              <a:spLocks noChangeShapeType="1"/>
            </p:cNvSpPr>
            <p:nvPr/>
          </p:nvSpPr>
          <p:spPr bwMode="auto">
            <a:xfrm>
              <a:off x="3456" y="1920"/>
              <a:ext cx="528" cy="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5" name="Line 75"/>
            <p:cNvSpPr>
              <a:spLocks noChangeShapeType="1"/>
            </p:cNvSpPr>
            <p:nvPr/>
          </p:nvSpPr>
          <p:spPr bwMode="auto">
            <a:xfrm>
              <a:off x="3744" y="2928"/>
              <a:ext cx="240" cy="0"/>
            </a:xfrm>
            <a:prstGeom prst="line">
              <a:avLst/>
            </a:prstGeom>
            <a:noFill/>
            <a:ln w="254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6" name="Line 77"/>
            <p:cNvSpPr>
              <a:spLocks noChangeShapeType="1"/>
            </p:cNvSpPr>
            <p:nvPr/>
          </p:nvSpPr>
          <p:spPr bwMode="auto">
            <a:xfrm>
              <a:off x="3744" y="2544"/>
              <a:ext cx="0" cy="384"/>
            </a:xfrm>
            <a:prstGeom prst="line">
              <a:avLst/>
            </a:prstGeom>
            <a:noFill/>
            <a:ln w="2540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7" name="Line 78"/>
            <p:cNvSpPr>
              <a:spLocks noChangeShapeType="1"/>
            </p:cNvSpPr>
            <p:nvPr/>
          </p:nvSpPr>
          <p:spPr bwMode="auto">
            <a:xfrm>
              <a:off x="1776" y="2544"/>
              <a:ext cx="0" cy="288"/>
            </a:xfrm>
            <a:prstGeom prst="line">
              <a:avLst/>
            </a:prstGeom>
            <a:noFill/>
            <a:ln w="2540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8" name="Line 79"/>
            <p:cNvSpPr>
              <a:spLocks noChangeShapeType="1"/>
            </p:cNvSpPr>
            <p:nvPr/>
          </p:nvSpPr>
          <p:spPr bwMode="auto">
            <a:xfrm>
              <a:off x="1776" y="2532"/>
              <a:ext cx="1968" cy="0"/>
            </a:xfrm>
            <a:prstGeom prst="line">
              <a:avLst/>
            </a:prstGeom>
            <a:noFill/>
            <a:ln w="25400">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9" name="Text Box 80"/>
            <p:cNvSpPr txBox="1">
              <a:spLocks noChangeArrowheads="1"/>
            </p:cNvSpPr>
            <p:nvPr/>
          </p:nvSpPr>
          <p:spPr bwMode="auto">
            <a:xfrm>
              <a:off x="408" y="1152"/>
              <a:ext cx="474" cy="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nSpc>
                  <a:spcPct val="100000"/>
                </a:lnSpc>
                <a:spcBef>
                  <a:spcPct val="0"/>
                </a:spcBef>
              </a:pPr>
              <a:r>
                <a:rPr lang="en-US" altLang="zh-CN" b="1">
                  <a:solidFill>
                    <a:schemeClr val="tx2"/>
                  </a:solidFill>
                </a:rPr>
                <a:t>(b)</a:t>
              </a:r>
            </a:p>
          </p:txBody>
        </p:sp>
        <p:sp>
          <p:nvSpPr>
            <p:cNvPr id="40" name="Text Box 81"/>
            <p:cNvSpPr txBox="1">
              <a:spLocks noChangeArrowheads="1"/>
            </p:cNvSpPr>
            <p:nvPr/>
          </p:nvSpPr>
          <p:spPr bwMode="auto">
            <a:xfrm>
              <a:off x="408" y="1824"/>
              <a:ext cx="474" cy="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nSpc>
                  <a:spcPct val="100000"/>
                </a:lnSpc>
                <a:spcBef>
                  <a:spcPct val="0"/>
                </a:spcBef>
              </a:pPr>
              <a:r>
                <a:rPr lang="en-US" altLang="zh-CN" b="1">
                  <a:solidFill>
                    <a:schemeClr val="tx2"/>
                  </a:solidFill>
                </a:rPr>
                <a:t>(c)</a:t>
              </a:r>
            </a:p>
          </p:txBody>
        </p:sp>
        <p:sp>
          <p:nvSpPr>
            <p:cNvPr id="41" name="Text Box 82"/>
            <p:cNvSpPr txBox="1">
              <a:spLocks noChangeArrowheads="1"/>
            </p:cNvSpPr>
            <p:nvPr/>
          </p:nvSpPr>
          <p:spPr bwMode="auto">
            <a:xfrm>
              <a:off x="384" y="2832"/>
              <a:ext cx="474" cy="2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nSpc>
                  <a:spcPct val="100000"/>
                </a:lnSpc>
                <a:spcBef>
                  <a:spcPct val="0"/>
                </a:spcBef>
              </a:pPr>
              <a:r>
                <a:rPr lang="en-US" altLang="zh-CN" b="1">
                  <a:solidFill>
                    <a:schemeClr val="tx2"/>
                  </a:solidFill>
                </a:rPr>
                <a:t>(d)</a:t>
              </a:r>
            </a:p>
          </p:txBody>
        </p:sp>
      </p:grpSp>
    </p:spTree>
    <p:extLst>
      <p:ext uri="{BB962C8B-B14F-4D97-AF65-F5344CB8AC3E}">
        <p14:creationId xmlns:p14="http://schemas.microsoft.com/office/powerpoint/2010/main" xmlns="" val="2620224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84995" name="Text Box 3"/>
          <p:cNvSpPr txBox="1">
            <a:spLocks noChangeArrowheads="1"/>
          </p:cNvSpPr>
          <p:nvPr/>
        </p:nvSpPr>
        <p:spPr bwMode="auto">
          <a:xfrm>
            <a:off x="539552" y="1772816"/>
            <a:ext cx="7924800" cy="4222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00000"/>
              </a:lnSpc>
              <a:spcBef>
                <a:spcPct val="30000"/>
              </a:spcBef>
            </a:pPr>
            <a:r>
              <a:rPr lang="en-US" altLang="zh-CN" sz="2800" b="1" dirty="0" smtClean="0">
                <a:solidFill>
                  <a:srgbClr val="5485C0"/>
                </a:solidFill>
                <a:latin typeface="宋体" panose="02010600030101010101" pitchFamily="2" charset="-122"/>
              </a:rPr>
              <a:t>2</a:t>
            </a:r>
            <a:r>
              <a:rPr lang="zh-CN" altLang="en-US" sz="2800" b="1" dirty="0">
                <a:solidFill>
                  <a:srgbClr val="5485C0"/>
                </a:solidFill>
              </a:rPr>
              <a:t>．链队的描述：</a:t>
            </a:r>
            <a:r>
              <a:rPr lang="zh-CN" altLang="en-US" sz="2800" b="1" dirty="0">
                <a:solidFill>
                  <a:srgbClr val="5485C0"/>
                </a:solidFill>
                <a:latin typeface="宋体" panose="02010600030101010101" pitchFamily="2" charset="-122"/>
              </a:rPr>
              <a:t> </a:t>
            </a:r>
          </a:p>
          <a:p>
            <a:pPr>
              <a:lnSpc>
                <a:spcPct val="100000"/>
              </a:lnSpc>
              <a:spcBef>
                <a:spcPct val="10000"/>
              </a:spcBef>
            </a:pPr>
            <a:r>
              <a:rPr lang="en-US" altLang="zh-CN" sz="2800" b="1" dirty="0" err="1">
                <a:latin typeface="宋体" panose="02010600030101010101" pitchFamily="2" charset="-122"/>
              </a:rPr>
              <a:t>typedef</a:t>
            </a:r>
            <a:r>
              <a:rPr lang="en-US" altLang="zh-CN" sz="2800" b="1" dirty="0">
                <a:latin typeface="宋体" panose="02010600030101010101" pitchFamily="2" charset="-122"/>
              </a:rPr>
              <a:t> </a:t>
            </a:r>
            <a:r>
              <a:rPr lang="en-US" altLang="zh-CN" sz="2800" b="1" dirty="0" err="1">
                <a:latin typeface="宋体" panose="02010600030101010101" pitchFamily="2" charset="-122"/>
              </a:rPr>
              <a:t>struct</a:t>
            </a:r>
            <a:r>
              <a:rPr lang="en-US" altLang="zh-CN" sz="2800" b="1" dirty="0">
                <a:latin typeface="宋体" panose="02010600030101010101" pitchFamily="2" charset="-122"/>
              </a:rPr>
              <a:t> </a:t>
            </a:r>
            <a:r>
              <a:rPr lang="en-US" altLang="zh-CN" sz="2800" b="1" dirty="0" err="1">
                <a:latin typeface="宋体" panose="02010600030101010101" pitchFamily="2" charset="-122"/>
              </a:rPr>
              <a:t>queuenode</a:t>
            </a:r>
            <a:endParaRPr lang="en-US" altLang="zh-CN" sz="2800" b="1" dirty="0">
              <a:latin typeface="宋体" panose="02010600030101010101" pitchFamily="2" charset="-122"/>
            </a:endParaRPr>
          </a:p>
          <a:p>
            <a:pPr>
              <a:lnSpc>
                <a:spcPct val="100000"/>
              </a:lnSpc>
              <a:spcBef>
                <a:spcPct val="10000"/>
              </a:spcBef>
            </a:pPr>
            <a:r>
              <a:rPr lang="en-US" altLang="zh-CN" sz="2800" b="1" dirty="0">
                <a:latin typeface="宋体" panose="02010600030101010101" pitchFamily="2" charset="-122"/>
              </a:rPr>
              <a:t>{</a:t>
            </a:r>
            <a:r>
              <a:rPr lang="en-US" altLang="zh-CN" sz="2800" b="1" dirty="0" err="1">
                <a:latin typeface="宋体" panose="02010600030101010101" pitchFamily="2" charset="-122"/>
              </a:rPr>
              <a:t>datatype</a:t>
            </a:r>
            <a:r>
              <a:rPr lang="en-US" altLang="zh-CN" sz="2800" b="1" dirty="0">
                <a:latin typeface="宋体" panose="02010600030101010101" pitchFamily="2" charset="-122"/>
              </a:rPr>
              <a:t>  data;  </a:t>
            </a:r>
          </a:p>
          <a:p>
            <a:pPr>
              <a:lnSpc>
                <a:spcPct val="100000"/>
              </a:lnSpc>
              <a:spcBef>
                <a:spcPct val="10000"/>
              </a:spcBef>
            </a:pPr>
            <a:r>
              <a:rPr lang="en-US" altLang="zh-CN" sz="2800" b="1" dirty="0">
                <a:latin typeface="宋体" panose="02010600030101010101" pitchFamily="2" charset="-122"/>
              </a:rPr>
              <a:t>     </a:t>
            </a:r>
            <a:r>
              <a:rPr lang="en-US" altLang="zh-CN" sz="2000" b="1" dirty="0">
                <a:latin typeface="宋体" panose="02010600030101010101" pitchFamily="2" charset="-122"/>
              </a:rPr>
              <a:t>// </a:t>
            </a:r>
            <a:r>
              <a:rPr lang="en-US" altLang="zh-CN" sz="2000" b="1" dirty="0" err="1">
                <a:latin typeface="宋体" panose="02010600030101010101" pitchFamily="2" charset="-122"/>
              </a:rPr>
              <a:t>datatype</a:t>
            </a:r>
            <a:r>
              <a:rPr lang="zh-CN" altLang="en-US" sz="2000" b="1" dirty="0"/>
              <a:t>为特定的类型，根据具体情况可以是</a:t>
            </a:r>
            <a:r>
              <a:rPr lang="en-US" altLang="zh-CN" sz="2000" b="1" dirty="0">
                <a:latin typeface="宋体" panose="02010600030101010101" pitchFamily="2" charset="-122"/>
              </a:rPr>
              <a:t>char</a:t>
            </a:r>
            <a:r>
              <a:rPr lang="zh-CN" altLang="en-US" sz="2000" b="1" dirty="0"/>
              <a:t>或</a:t>
            </a:r>
            <a:r>
              <a:rPr lang="en-US" altLang="zh-CN" sz="2000" b="1" dirty="0" err="1">
                <a:latin typeface="宋体" panose="02010600030101010101" pitchFamily="2" charset="-122"/>
              </a:rPr>
              <a:t>int</a:t>
            </a:r>
            <a:r>
              <a:rPr lang="zh-CN" altLang="en-US" sz="2000" b="1" dirty="0"/>
              <a:t>等</a:t>
            </a:r>
            <a:endParaRPr lang="zh-CN" altLang="en-US" sz="20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a:t>
            </a:r>
            <a:r>
              <a:rPr lang="en-US" altLang="zh-CN" sz="2800" b="1" dirty="0" err="1">
                <a:latin typeface="宋体" panose="02010600030101010101" pitchFamily="2" charset="-122"/>
              </a:rPr>
              <a:t>struct</a:t>
            </a:r>
            <a:r>
              <a:rPr lang="en-US" altLang="zh-CN" sz="2800" b="1" dirty="0">
                <a:latin typeface="宋体" panose="02010600030101010101" pitchFamily="2" charset="-122"/>
              </a:rPr>
              <a:t>  </a:t>
            </a:r>
            <a:r>
              <a:rPr lang="en-US" altLang="zh-CN" sz="2800" b="1" dirty="0" err="1">
                <a:latin typeface="宋体" panose="02010600030101010101" pitchFamily="2" charset="-122"/>
              </a:rPr>
              <a:t>queuenode</a:t>
            </a:r>
            <a:r>
              <a:rPr lang="en-US" altLang="zh-CN" sz="2800" b="1" dirty="0">
                <a:latin typeface="宋体" panose="02010600030101010101" pitchFamily="2" charset="-122"/>
              </a:rPr>
              <a:t>  *next;</a:t>
            </a:r>
          </a:p>
          <a:p>
            <a:pPr>
              <a:lnSpc>
                <a:spcPct val="100000"/>
              </a:lnSpc>
              <a:spcBef>
                <a:spcPct val="10000"/>
              </a:spcBef>
            </a:pPr>
            <a:r>
              <a:rPr lang="en-US" altLang="zh-CN" sz="2800" b="1" dirty="0">
                <a:latin typeface="宋体" panose="02010600030101010101" pitchFamily="2" charset="-122"/>
              </a:rPr>
              <a:t>}</a:t>
            </a:r>
            <a:r>
              <a:rPr lang="en-US" altLang="zh-CN" sz="2800" b="1" dirty="0" err="1">
                <a:latin typeface="宋体" panose="02010600030101010101" pitchFamily="2" charset="-122"/>
              </a:rPr>
              <a:t>queuenode</a:t>
            </a:r>
            <a:r>
              <a:rPr lang="en-US" altLang="zh-CN" sz="2800" b="1" dirty="0">
                <a:latin typeface="宋体" panose="02010600030101010101" pitchFamily="2" charset="-122"/>
              </a:rPr>
              <a:t>;       </a:t>
            </a:r>
            <a:r>
              <a:rPr lang="en-US" altLang="zh-CN" sz="2000" b="1" dirty="0">
                <a:latin typeface="宋体" panose="02010600030101010101" pitchFamily="2" charset="-122"/>
              </a:rPr>
              <a:t>// </a:t>
            </a:r>
            <a:r>
              <a:rPr lang="zh-CN" altLang="en-US" sz="2000" b="1" dirty="0"/>
              <a:t>链队结点的类型</a:t>
            </a:r>
            <a:r>
              <a:rPr lang="en-US" altLang="zh-CN" sz="2000" b="1" dirty="0" err="1">
                <a:latin typeface="宋体" panose="02010600030101010101" pitchFamily="2" charset="-122"/>
              </a:rPr>
              <a:t>datatype</a:t>
            </a:r>
            <a:endParaRPr lang="en-US" altLang="zh-CN" sz="2000" b="1" dirty="0">
              <a:latin typeface="宋体" panose="02010600030101010101" pitchFamily="2" charset="-122"/>
            </a:endParaRPr>
          </a:p>
          <a:p>
            <a:pPr>
              <a:lnSpc>
                <a:spcPct val="100000"/>
              </a:lnSpc>
              <a:spcBef>
                <a:spcPct val="10000"/>
              </a:spcBef>
            </a:pPr>
            <a:r>
              <a:rPr lang="en-US" altLang="zh-CN" sz="2000" b="1" dirty="0"/>
              <a:t> </a:t>
            </a:r>
            <a:r>
              <a:rPr lang="en-US" altLang="zh-CN" sz="2800" b="1" dirty="0" err="1">
                <a:latin typeface="宋体" panose="02010600030101010101" pitchFamily="2" charset="-122"/>
              </a:rPr>
              <a:t>typedef</a:t>
            </a:r>
            <a:r>
              <a:rPr lang="en-US" altLang="zh-CN" sz="2800" b="1" dirty="0">
                <a:latin typeface="宋体" panose="02010600030101010101" pitchFamily="2" charset="-122"/>
              </a:rPr>
              <a:t>  </a:t>
            </a:r>
            <a:r>
              <a:rPr lang="en-US" altLang="zh-CN" sz="2800" b="1" dirty="0" err="1">
                <a:latin typeface="宋体" panose="02010600030101010101" pitchFamily="2" charset="-122"/>
              </a:rPr>
              <a:t>struct</a:t>
            </a:r>
            <a:endParaRPr lang="en-US" altLang="zh-CN" sz="2800" b="1" dirty="0">
              <a:latin typeface="宋体" panose="02010600030101010101" pitchFamily="2" charset="-122"/>
            </a:endParaRPr>
          </a:p>
          <a:p>
            <a:pPr>
              <a:lnSpc>
                <a:spcPct val="100000"/>
              </a:lnSpc>
              <a:spcBef>
                <a:spcPct val="10000"/>
              </a:spcBef>
            </a:pPr>
            <a:r>
              <a:rPr lang="en-US" altLang="zh-CN" sz="2800" b="1" dirty="0">
                <a:latin typeface="宋体" panose="02010600030101010101" pitchFamily="2" charset="-122"/>
              </a:rPr>
              <a:t>{</a:t>
            </a:r>
            <a:r>
              <a:rPr lang="en-US" altLang="zh-CN" sz="2800" b="1" dirty="0" err="1">
                <a:latin typeface="宋体" panose="02010600030101010101" pitchFamily="2" charset="-122"/>
              </a:rPr>
              <a:t>queuenode</a:t>
            </a:r>
            <a:r>
              <a:rPr lang="en-US" altLang="zh-CN" sz="2800" b="1" dirty="0">
                <a:latin typeface="宋体" panose="02010600030101010101" pitchFamily="2" charset="-122"/>
              </a:rPr>
              <a:t>  *front,*rear;</a:t>
            </a:r>
          </a:p>
          <a:p>
            <a:pPr>
              <a:lnSpc>
                <a:spcPct val="100000"/>
              </a:lnSpc>
              <a:spcBef>
                <a:spcPct val="10000"/>
              </a:spcBef>
            </a:pPr>
            <a:r>
              <a:rPr lang="en-US" altLang="zh-CN" sz="2800" b="1" dirty="0">
                <a:latin typeface="宋体" panose="02010600030101010101" pitchFamily="2" charset="-122"/>
              </a:rPr>
              <a:t>}</a:t>
            </a:r>
            <a:r>
              <a:rPr lang="en-US" altLang="zh-CN" sz="2800" b="1" dirty="0" err="1">
                <a:latin typeface="宋体" panose="02010600030101010101" pitchFamily="2" charset="-122"/>
              </a:rPr>
              <a:t>linkqueue</a:t>
            </a:r>
            <a:r>
              <a:rPr lang="en-US" altLang="zh-CN" sz="2800" b="1" dirty="0">
                <a:latin typeface="宋体" panose="02010600030101010101" pitchFamily="2" charset="-122"/>
              </a:rPr>
              <a:t>;      </a:t>
            </a:r>
            <a:r>
              <a:rPr lang="en-GB" altLang="zh-CN" sz="2800" b="1" dirty="0">
                <a:latin typeface="宋体" panose="02010600030101010101" pitchFamily="2" charset="-122"/>
              </a:rPr>
              <a:t> </a:t>
            </a:r>
            <a:r>
              <a:rPr lang="en-US" altLang="zh-CN" sz="2000" b="1" dirty="0">
                <a:latin typeface="宋体" panose="02010600030101010101" pitchFamily="2" charset="-122"/>
              </a:rPr>
              <a:t>// </a:t>
            </a:r>
            <a:r>
              <a:rPr lang="zh-CN" altLang="en-US" sz="2000" b="1" dirty="0"/>
              <a:t>将头指针、尾指针封装在一起的链队</a:t>
            </a:r>
            <a:endParaRPr lang="zh-CN" altLang="en-US" sz="2000" b="1" dirty="0">
              <a:latin typeface="宋体" panose="02010600030101010101" pitchFamily="2" charset="-122"/>
            </a:endParaRPr>
          </a:p>
        </p:txBody>
      </p:sp>
      <p:sp>
        <p:nvSpPr>
          <p:cNvPr id="6"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队列</a:t>
            </a:r>
            <a:r>
              <a:rPr lang="zh-CN" altLang="en-US" sz="4000" dirty="0" smtClean="0"/>
              <a:t>的链式存储</a:t>
            </a:r>
            <a:endParaRPr lang="zh-CN" altLang="en-US" sz="4000" dirty="0"/>
          </a:p>
        </p:txBody>
      </p:sp>
    </p:spTree>
    <p:extLst>
      <p:ext uri="{BB962C8B-B14F-4D97-AF65-F5344CB8AC3E}">
        <p14:creationId xmlns:p14="http://schemas.microsoft.com/office/powerpoint/2010/main" xmlns="" val="28036781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86019" name="Text Box 3"/>
          <p:cNvSpPr txBox="1">
            <a:spLocks noChangeArrowheads="1"/>
          </p:cNvSpPr>
          <p:nvPr/>
        </p:nvSpPr>
        <p:spPr bwMode="auto">
          <a:xfrm>
            <a:off x="533400" y="1659329"/>
            <a:ext cx="8153400" cy="1323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00000"/>
              </a:lnSpc>
              <a:spcBef>
                <a:spcPct val="10000"/>
              </a:spcBef>
            </a:pPr>
            <a:r>
              <a:rPr lang="en-US" altLang="zh-CN" sz="2800" b="1" dirty="0">
                <a:latin typeface="宋体" panose="02010600030101010101" pitchFamily="2" charset="-122"/>
              </a:rPr>
              <a:t>3</a:t>
            </a:r>
            <a:r>
              <a:rPr lang="zh-CN" altLang="en-US" sz="2800" b="1" dirty="0"/>
              <a:t>．头指针和尾指针封装在一个结构中的链队列</a:t>
            </a:r>
            <a:endParaRPr lang="zh-CN" altLang="en-US" sz="28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如</a:t>
            </a:r>
            <a:r>
              <a:rPr lang="zh-CN" altLang="en-US" sz="2800" b="1" dirty="0" smtClean="0">
                <a:latin typeface="宋体" panose="02010600030101010101" pitchFamily="2" charset="-122"/>
              </a:rPr>
              <a:t>图所</a:t>
            </a:r>
            <a:r>
              <a:rPr lang="zh-CN" altLang="en-US" sz="2800" b="1" dirty="0">
                <a:latin typeface="宋体" panose="02010600030101010101" pitchFamily="2" charset="-122"/>
              </a:rPr>
              <a:t>示为头指针和尾指针封装在一个结构中的链队列。 </a:t>
            </a:r>
          </a:p>
        </p:txBody>
      </p:sp>
      <p:sp>
        <p:nvSpPr>
          <p:cNvPr id="86066" name="Text Box 50"/>
          <p:cNvSpPr txBox="1">
            <a:spLocks noChangeArrowheads="1"/>
          </p:cNvSpPr>
          <p:nvPr/>
        </p:nvSpPr>
        <p:spPr bwMode="auto">
          <a:xfrm>
            <a:off x="2905125" y="6381328"/>
            <a:ext cx="320040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r>
              <a:rPr lang="zh-CN" altLang="en-US" sz="2000" b="1" dirty="0" smtClean="0"/>
              <a:t>链队列</a:t>
            </a:r>
            <a:r>
              <a:rPr lang="zh-CN" altLang="en-US" sz="2000" b="1" dirty="0"/>
              <a:t>示意图</a:t>
            </a:r>
            <a:endParaRPr lang="zh-CN" altLang="en-US" dirty="0"/>
          </a:p>
        </p:txBody>
      </p:sp>
      <p:sp>
        <p:nvSpPr>
          <p:cNvPr id="86070" name="Line 54"/>
          <p:cNvSpPr>
            <a:spLocks noChangeShapeType="1"/>
          </p:cNvSpPr>
          <p:nvPr/>
        </p:nvSpPr>
        <p:spPr bwMode="auto">
          <a:xfrm>
            <a:off x="4876800" y="4267200"/>
            <a:ext cx="0"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38100">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072" name="Rectangle 56"/>
          <p:cNvSpPr>
            <a:spLocks noChangeArrowheads="1"/>
          </p:cNvSpPr>
          <p:nvPr/>
        </p:nvSpPr>
        <p:spPr bwMode="auto">
          <a:xfrm>
            <a:off x="1219200" y="54102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grpSp>
        <p:nvGrpSpPr>
          <p:cNvPr id="86141" name="Group 125"/>
          <p:cNvGrpSpPr>
            <a:grpSpLocks/>
          </p:cNvGrpSpPr>
          <p:nvPr/>
        </p:nvGrpSpPr>
        <p:grpSpPr bwMode="auto">
          <a:xfrm>
            <a:off x="708829" y="3429000"/>
            <a:ext cx="7720013" cy="2803525"/>
            <a:chOff x="480" y="1440"/>
            <a:chExt cx="4863" cy="1766"/>
          </a:xfrm>
        </p:grpSpPr>
        <p:sp>
          <p:nvSpPr>
            <p:cNvPr id="86114" name="Text Box 98"/>
            <p:cNvSpPr txBox="1">
              <a:spLocks noChangeArrowheads="1"/>
            </p:cNvSpPr>
            <p:nvPr/>
          </p:nvSpPr>
          <p:spPr bwMode="auto">
            <a:xfrm>
              <a:off x="1056" y="1440"/>
              <a:ext cx="527"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22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sz="1800" b="1">
                  <a:solidFill>
                    <a:srgbClr val="FFCC00"/>
                  </a:solidFill>
                </a:rPr>
                <a:t>   </a:t>
              </a:r>
              <a:r>
                <a:rPr lang="en-US" altLang="zh-CN" sz="1800" b="1">
                  <a:solidFill>
                    <a:srgbClr val="FFCC00"/>
                  </a:solidFill>
                </a:rPr>
                <a:t>front</a:t>
              </a:r>
            </a:p>
          </p:txBody>
        </p:sp>
        <p:sp>
          <p:nvSpPr>
            <p:cNvPr id="86115" name="Text Box 99"/>
            <p:cNvSpPr txBox="1">
              <a:spLocks noChangeArrowheads="1"/>
            </p:cNvSpPr>
            <p:nvPr/>
          </p:nvSpPr>
          <p:spPr bwMode="auto">
            <a:xfrm>
              <a:off x="1056" y="3024"/>
              <a:ext cx="527"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22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GB" altLang="zh-CN" sz="1800" b="1">
                  <a:solidFill>
                    <a:srgbClr val="FFCC00"/>
                  </a:solidFill>
                </a:rPr>
                <a:t>     rear</a:t>
              </a:r>
              <a:endParaRPr lang="en-US" altLang="zh-CN" sz="1800" b="1">
                <a:solidFill>
                  <a:srgbClr val="FFCC00"/>
                </a:solidFill>
              </a:endParaRPr>
            </a:p>
          </p:txBody>
        </p:sp>
        <p:sp>
          <p:nvSpPr>
            <p:cNvPr id="86057" name="Rectangle 41"/>
            <p:cNvSpPr>
              <a:spLocks noChangeArrowheads="1"/>
            </p:cNvSpPr>
            <p:nvPr/>
          </p:nvSpPr>
          <p:spPr bwMode="auto">
            <a:xfrm>
              <a:off x="1200" y="1728"/>
              <a:ext cx="294" cy="1200"/>
            </a:xfrm>
            <a:prstGeom prst="rect">
              <a:avLst/>
            </a:prstGeom>
            <a:noFill/>
            <a:ln w="22225">
              <a:solidFill>
                <a:srgbClr val="FFCC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6058" name="Line 42"/>
            <p:cNvSpPr>
              <a:spLocks noChangeShapeType="1"/>
            </p:cNvSpPr>
            <p:nvPr/>
          </p:nvSpPr>
          <p:spPr bwMode="auto">
            <a:xfrm>
              <a:off x="1200" y="2352"/>
              <a:ext cx="294" cy="1"/>
            </a:xfrm>
            <a:prstGeom prst="line">
              <a:avLst/>
            </a:prstGeom>
            <a:noFill/>
            <a:ln w="22225">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6062" name="Rectangle 46"/>
            <p:cNvSpPr>
              <a:spLocks noChangeArrowheads="1"/>
            </p:cNvSpPr>
            <p:nvPr/>
          </p:nvSpPr>
          <p:spPr bwMode="auto">
            <a:xfrm>
              <a:off x="664" y="1765"/>
              <a:ext cx="180" cy="557"/>
            </a:xfrm>
            <a:prstGeom prst="rect">
              <a:avLst/>
            </a:prstGeom>
            <a:noFill/>
            <a:ln w="22225">
              <a:solidFill>
                <a:srgbClr val="FFCC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sp>
          <p:nvSpPr>
            <p:cNvPr id="86064" name="Text Box 48"/>
            <p:cNvSpPr txBox="1">
              <a:spLocks noChangeArrowheads="1"/>
            </p:cNvSpPr>
            <p:nvPr/>
          </p:nvSpPr>
          <p:spPr bwMode="auto">
            <a:xfrm>
              <a:off x="480" y="1876"/>
              <a:ext cx="133" cy="4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2225">
                  <a:solidFill>
                    <a:srgbClr val="FFCC00"/>
                  </a:solidFill>
                  <a:miter lim="800000"/>
                  <a:headEnd/>
                  <a:tailEnd/>
                </a14:hiddenLine>
              </a:ext>
            </a:extLst>
          </p:spPr>
          <p:txBody>
            <a:bodyPr lIns="0" tIns="0" rIns="0" bIns="0"/>
            <a:lstStyle/>
            <a:p>
              <a:pPr eaLnBrk="0" hangingPunct="0">
                <a:lnSpc>
                  <a:spcPct val="100000"/>
                </a:lnSpc>
                <a:spcBef>
                  <a:spcPct val="0"/>
                </a:spcBef>
              </a:pPr>
              <a:r>
                <a:rPr kumimoji="0" lang="en-US" altLang="zh-CN" sz="2000" b="1">
                  <a:solidFill>
                    <a:srgbClr val="FFCC00"/>
                  </a:solidFill>
                </a:rPr>
                <a:t>p</a:t>
              </a:r>
            </a:p>
          </p:txBody>
        </p:sp>
        <p:sp>
          <p:nvSpPr>
            <p:cNvPr id="86077" name="Line 61"/>
            <p:cNvSpPr>
              <a:spLocks noChangeShapeType="1"/>
            </p:cNvSpPr>
            <p:nvPr/>
          </p:nvSpPr>
          <p:spPr bwMode="auto">
            <a:xfrm>
              <a:off x="864" y="2007"/>
              <a:ext cx="240" cy="0"/>
            </a:xfrm>
            <a:prstGeom prst="line">
              <a:avLst/>
            </a:prstGeom>
            <a:noFill/>
            <a:ln w="22225">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grpSp>
          <p:nvGrpSpPr>
            <p:cNvPr id="86085" name="Group 69"/>
            <p:cNvGrpSpPr>
              <a:grpSpLocks/>
            </p:cNvGrpSpPr>
            <p:nvPr/>
          </p:nvGrpSpPr>
          <p:grpSpPr bwMode="auto">
            <a:xfrm>
              <a:off x="1722" y="1859"/>
              <a:ext cx="880" cy="336"/>
              <a:chOff x="555" y="536"/>
              <a:chExt cx="882" cy="245"/>
            </a:xfrm>
          </p:grpSpPr>
          <p:sp>
            <p:nvSpPr>
              <p:cNvPr id="86086" name="Rectangle 70"/>
              <p:cNvSpPr>
                <a:spLocks noChangeArrowheads="1"/>
              </p:cNvSpPr>
              <p:nvPr/>
            </p:nvSpPr>
            <p:spPr bwMode="auto">
              <a:xfrm>
                <a:off x="555" y="536"/>
                <a:ext cx="882" cy="245"/>
              </a:xfrm>
              <a:prstGeom prst="rect">
                <a:avLst/>
              </a:prstGeom>
              <a:noFill/>
              <a:ln w="22225">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r>
                  <a:rPr lang="en-US" altLang="zh-CN" b="1">
                    <a:solidFill>
                      <a:srgbClr val="FFCC00"/>
                    </a:solidFill>
                  </a:rPr>
                  <a:t>A</a:t>
                </a:r>
              </a:p>
            </p:txBody>
          </p:sp>
          <p:sp>
            <p:nvSpPr>
              <p:cNvPr id="86087" name="Line 71"/>
              <p:cNvSpPr>
                <a:spLocks noChangeShapeType="1"/>
              </p:cNvSpPr>
              <p:nvPr/>
            </p:nvSpPr>
            <p:spPr bwMode="auto">
              <a:xfrm>
                <a:off x="1014" y="536"/>
                <a:ext cx="0" cy="245"/>
              </a:xfrm>
              <a:prstGeom prst="line">
                <a:avLst/>
              </a:prstGeom>
              <a:noFill/>
              <a:ln w="22225">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86091" name="Group 75"/>
            <p:cNvGrpSpPr>
              <a:grpSpLocks/>
            </p:cNvGrpSpPr>
            <p:nvPr/>
          </p:nvGrpSpPr>
          <p:grpSpPr bwMode="auto">
            <a:xfrm>
              <a:off x="2838" y="1859"/>
              <a:ext cx="880" cy="336"/>
              <a:chOff x="555" y="536"/>
              <a:chExt cx="882" cy="245"/>
            </a:xfrm>
          </p:grpSpPr>
          <p:sp>
            <p:nvSpPr>
              <p:cNvPr id="86092" name="Rectangle 76"/>
              <p:cNvSpPr>
                <a:spLocks noChangeArrowheads="1"/>
              </p:cNvSpPr>
              <p:nvPr/>
            </p:nvSpPr>
            <p:spPr bwMode="auto">
              <a:xfrm>
                <a:off x="555" y="536"/>
                <a:ext cx="882" cy="245"/>
              </a:xfrm>
              <a:prstGeom prst="rect">
                <a:avLst/>
              </a:prstGeom>
              <a:noFill/>
              <a:ln w="22225">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r>
                  <a:rPr lang="en-US" altLang="zh-CN" b="1">
                    <a:solidFill>
                      <a:srgbClr val="FFCC00"/>
                    </a:solidFill>
                  </a:rPr>
                  <a:t>B</a:t>
                </a:r>
              </a:p>
            </p:txBody>
          </p:sp>
          <p:sp>
            <p:nvSpPr>
              <p:cNvPr id="86093" name="Line 77"/>
              <p:cNvSpPr>
                <a:spLocks noChangeShapeType="1"/>
              </p:cNvSpPr>
              <p:nvPr/>
            </p:nvSpPr>
            <p:spPr bwMode="auto">
              <a:xfrm>
                <a:off x="1014" y="536"/>
                <a:ext cx="0" cy="245"/>
              </a:xfrm>
              <a:prstGeom prst="line">
                <a:avLst/>
              </a:prstGeom>
              <a:noFill/>
              <a:ln w="22225">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grpSp>
          <p:nvGrpSpPr>
            <p:cNvPr id="86094" name="Group 78"/>
            <p:cNvGrpSpPr>
              <a:grpSpLocks/>
            </p:cNvGrpSpPr>
            <p:nvPr/>
          </p:nvGrpSpPr>
          <p:grpSpPr bwMode="auto">
            <a:xfrm>
              <a:off x="4464" y="1876"/>
              <a:ext cx="879" cy="335"/>
              <a:chOff x="555" y="536"/>
              <a:chExt cx="882" cy="245"/>
            </a:xfrm>
          </p:grpSpPr>
          <p:sp>
            <p:nvSpPr>
              <p:cNvPr id="86095" name="Rectangle 79"/>
              <p:cNvSpPr>
                <a:spLocks noChangeArrowheads="1"/>
              </p:cNvSpPr>
              <p:nvPr/>
            </p:nvSpPr>
            <p:spPr bwMode="auto">
              <a:xfrm>
                <a:off x="555" y="536"/>
                <a:ext cx="882" cy="245"/>
              </a:xfrm>
              <a:prstGeom prst="rect">
                <a:avLst/>
              </a:prstGeom>
              <a:noFill/>
              <a:ln w="22225">
                <a:solidFill>
                  <a:schemeClr val="tx2"/>
                </a:solidFill>
                <a:miter lim="800000"/>
                <a:headEn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pPr algn="l">
                  <a:lnSpc>
                    <a:spcPct val="100000"/>
                  </a:lnSpc>
                  <a:spcBef>
                    <a:spcPct val="0"/>
                  </a:spcBef>
                </a:pPr>
                <a:r>
                  <a:rPr lang="en-US" altLang="zh-CN"/>
                  <a:t>    </a:t>
                </a:r>
                <a:r>
                  <a:rPr lang="en-US" altLang="zh-CN" b="1">
                    <a:solidFill>
                      <a:srgbClr val="FFCC00"/>
                    </a:solidFill>
                  </a:rPr>
                  <a:t>J</a:t>
                </a:r>
                <a:r>
                  <a:rPr lang="en-US" altLang="zh-CN"/>
                  <a:t>      </a:t>
                </a:r>
                <a:r>
                  <a:rPr lang="en-US" altLang="zh-CN" b="1">
                    <a:solidFill>
                      <a:srgbClr val="FFCC00"/>
                    </a:solidFill>
                    <a:cs typeface="Times New Roman" panose="02020603050405020304" pitchFamily="18" charset="0"/>
                  </a:rPr>
                  <a:t>^</a:t>
                </a:r>
                <a:endParaRPr lang="en-US" altLang="zh-CN" b="1">
                  <a:solidFill>
                    <a:srgbClr val="FFCC00"/>
                  </a:solidFill>
                </a:endParaRPr>
              </a:p>
            </p:txBody>
          </p:sp>
          <p:sp>
            <p:nvSpPr>
              <p:cNvPr id="86096" name="Line 80"/>
              <p:cNvSpPr>
                <a:spLocks noChangeShapeType="1"/>
              </p:cNvSpPr>
              <p:nvPr/>
            </p:nvSpPr>
            <p:spPr bwMode="auto">
              <a:xfrm>
                <a:off x="1014" y="536"/>
                <a:ext cx="0" cy="245"/>
              </a:xfrm>
              <a:prstGeom prst="line">
                <a:avLst/>
              </a:prstGeom>
              <a:noFill/>
              <a:ln w="22225">
                <a:solidFill>
                  <a:schemeClr val="tx2"/>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lstStyle/>
              <a:p>
                <a:endParaRPr lang="zh-CN" altLang="en-US"/>
              </a:p>
            </p:txBody>
          </p:sp>
        </p:grpSp>
        <p:sp>
          <p:nvSpPr>
            <p:cNvPr id="86132" name="Line 116"/>
            <p:cNvSpPr>
              <a:spLocks noChangeShapeType="1"/>
            </p:cNvSpPr>
            <p:nvPr/>
          </p:nvSpPr>
          <p:spPr bwMode="auto">
            <a:xfrm>
              <a:off x="1440" y="2007"/>
              <a:ext cx="240" cy="0"/>
            </a:xfrm>
            <a:prstGeom prst="line">
              <a:avLst/>
            </a:prstGeom>
            <a:noFill/>
            <a:ln w="22225">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133" name="Line 117"/>
            <p:cNvSpPr>
              <a:spLocks noChangeShapeType="1"/>
            </p:cNvSpPr>
            <p:nvPr/>
          </p:nvSpPr>
          <p:spPr bwMode="auto">
            <a:xfrm>
              <a:off x="2592" y="2007"/>
              <a:ext cx="240" cy="0"/>
            </a:xfrm>
            <a:prstGeom prst="line">
              <a:avLst/>
            </a:prstGeom>
            <a:noFill/>
            <a:ln w="22225">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134" name="Line 118"/>
            <p:cNvSpPr>
              <a:spLocks noChangeShapeType="1"/>
            </p:cNvSpPr>
            <p:nvPr/>
          </p:nvSpPr>
          <p:spPr bwMode="auto">
            <a:xfrm>
              <a:off x="4176" y="2024"/>
              <a:ext cx="240" cy="0"/>
            </a:xfrm>
            <a:prstGeom prst="line">
              <a:avLst/>
            </a:prstGeom>
            <a:noFill/>
            <a:ln w="22225">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135" name="Text Box 119"/>
            <p:cNvSpPr txBox="1">
              <a:spLocks noChangeArrowheads="1"/>
            </p:cNvSpPr>
            <p:nvPr/>
          </p:nvSpPr>
          <p:spPr bwMode="auto">
            <a:xfrm>
              <a:off x="3696" y="1824"/>
              <a:ext cx="48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22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2800" b="1">
                  <a:solidFill>
                    <a:srgbClr val="FFCC00"/>
                  </a:solidFill>
                </a:rPr>
                <a:t>…</a:t>
              </a:r>
              <a:endParaRPr lang="en-US" altLang="zh-CN"/>
            </a:p>
          </p:txBody>
        </p:sp>
        <p:sp>
          <p:nvSpPr>
            <p:cNvPr id="86138" name="Line 122"/>
            <p:cNvSpPr>
              <a:spLocks noChangeShapeType="1"/>
            </p:cNvSpPr>
            <p:nvPr/>
          </p:nvSpPr>
          <p:spPr bwMode="auto">
            <a:xfrm>
              <a:off x="1440" y="2664"/>
              <a:ext cx="3216" cy="0"/>
            </a:xfrm>
            <a:prstGeom prst="line">
              <a:avLst/>
            </a:prstGeom>
            <a:noFill/>
            <a:ln w="22225">
              <a:solidFill>
                <a:srgbClr val="FF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139" name="Line 123"/>
            <p:cNvSpPr>
              <a:spLocks noChangeShapeType="1"/>
            </p:cNvSpPr>
            <p:nvPr/>
          </p:nvSpPr>
          <p:spPr bwMode="auto">
            <a:xfrm flipV="1">
              <a:off x="4656" y="2270"/>
              <a:ext cx="0" cy="394"/>
            </a:xfrm>
            <a:prstGeom prst="line">
              <a:avLst/>
            </a:prstGeom>
            <a:noFill/>
            <a:ln w="22225">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32"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队列</a:t>
            </a:r>
            <a:r>
              <a:rPr lang="zh-CN" altLang="en-US" sz="4000" dirty="0" smtClean="0"/>
              <a:t>的链式存储</a:t>
            </a:r>
            <a:endParaRPr lang="zh-CN" altLang="en-US" sz="4000" dirty="0"/>
          </a:p>
        </p:txBody>
      </p:sp>
    </p:spTree>
    <p:extLst>
      <p:ext uri="{BB962C8B-B14F-4D97-AF65-F5344CB8AC3E}">
        <p14:creationId xmlns:p14="http://schemas.microsoft.com/office/powerpoint/2010/main" xmlns="" val="24746320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86070" name="Line 54"/>
          <p:cNvSpPr>
            <a:spLocks noChangeShapeType="1"/>
          </p:cNvSpPr>
          <p:nvPr/>
        </p:nvSpPr>
        <p:spPr bwMode="auto">
          <a:xfrm>
            <a:off x="4876800" y="4267200"/>
            <a:ext cx="0"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38100">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072" name="Rectangle 56"/>
          <p:cNvSpPr>
            <a:spLocks noChangeArrowheads="1"/>
          </p:cNvSpPr>
          <p:nvPr/>
        </p:nvSpPr>
        <p:spPr bwMode="auto">
          <a:xfrm>
            <a:off x="1219200" y="54102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nchor="ctr">
            <a:spAutoFit/>
          </a:bodyPr>
          <a:lstStyle/>
          <a:p>
            <a:endParaRPr lang="zh-CN" altLang="en-US"/>
          </a:p>
        </p:txBody>
      </p:sp>
      <p:sp>
        <p:nvSpPr>
          <p:cNvPr id="32"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smtClean="0"/>
              <a:t>链式队的基本运算</a:t>
            </a:r>
            <a:endParaRPr lang="zh-CN" altLang="en-US" sz="4000" dirty="0"/>
          </a:p>
        </p:txBody>
      </p:sp>
      <p:sp>
        <p:nvSpPr>
          <p:cNvPr id="3" name="矩形 2"/>
          <p:cNvSpPr/>
          <p:nvPr/>
        </p:nvSpPr>
        <p:spPr>
          <a:xfrm>
            <a:off x="235868" y="1628800"/>
            <a:ext cx="8748464" cy="3970318"/>
          </a:xfrm>
          <a:prstGeom prst="rect">
            <a:avLst/>
          </a:prstGeom>
        </p:spPr>
        <p:txBody>
          <a:bodyPr wrap="square">
            <a:spAutoFit/>
          </a:bodyPr>
          <a:lstStyle/>
          <a:p>
            <a:pPr>
              <a:lnSpc>
                <a:spcPct val="100000"/>
              </a:lnSpc>
              <a:spcBef>
                <a:spcPct val="10000"/>
              </a:spcBef>
            </a:pPr>
            <a:r>
              <a:rPr lang="zh-CN" altLang="en-US" sz="2800" dirty="0">
                <a:solidFill>
                  <a:srgbClr val="5485C0"/>
                </a:solidFill>
              </a:rPr>
              <a:t>（</a:t>
            </a:r>
            <a:r>
              <a:rPr lang="en-US" altLang="zh-CN" sz="2800" dirty="0">
                <a:solidFill>
                  <a:srgbClr val="5485C0"/>
                </a:solidFill>
                <a:latin typeface="宋体" panose="02010600030101010101" pitchFamily="2" charset="-122"/>
              </a:rPr>
              <a:t>1</a:t>
            </a:r>
            <a:r>
              <a:rPr lang="zh-CN" altLang="en-US" sz="2800" dirty="0">
                <a:solidFill>
                  <a:srgbClr val="5485C0"/>
                </a:solidFill>
              </a:rPr>
              <a:t>）入队（进队）</a:t>
            </a:r>
            <a:endParaRPr lang="zh-CN" altLang="en-US" sz="2800" dirty="0">
              <a:solidFill>
                <a:srgbClr val="5485C0"/>
              </a:solidFill>
              <a:latin typeface="宋体" panose="02010600030101010101" pitchFamily="2" charset="-122"/>
            </a:endParaRPr>
          </a:p>
          <a:p>
            <a:r>
              <a:rPr lang="zh-CN" altLang="en-US" sz="2800" dirty="0">
                <a:latin typeface="宋体" panose="02010600030101010101" pitchFamily="2" charset="-122"/>
              </a:rPr>
              <a:t> </a:t>
            </a:r>
            <a:r>
              <a:rPr lang="en-US" altLang="zh-CN" sz="2800" dirty="0">
                <a:latin typeface="宋体" panose="02010600030101010101" pitchFamily="2" charset="-122"/>
              </a:rPr>
              <a:t>void </a:t>
            </a:r>
            <a:r>
              <a:rPr lang="en-US" altLang="zh-CN" sz="2800" dirty="0" err="1">
                <a:latin typeface="宋体" panose="02010600030101010101" pitchFamily="2" charset="-122"/>
              </a:rPr>
              <a:t>InQueue</a:t>
            </a:r>
            <a:r>
              <a:rPr lang="en-US" altLang="zh-CN" sz="2800" dirty="0">
                <a:latin typeface="宋体" panose="02010600030101010101" pitchFamily="2" charset="-122"/>
              </a:rPr>
              <a:t> (</a:t>
            </a:r>
            <a:r>
              <a:rPr lang="en-US" altLang="zh-CN" sz="2800" dirty="0" err="1">
                <a:latin typeface="宋体" panose="02010600030101010101" pitchFamily="2" charset="-122"/>
              </a:rPr>
              <a:t>linkqueue</a:t>
            </a:r>
            <a:r>
              <a:rPr lang="en-US" altLang="zh-CN" sz="2800" dirty="0">
                <a:latin typeface="宋体" panose="02010600030101010101" pitchFamily="2" charset="-122"/>
              </a:rPr>
              <a:t> *q) 	</a:t>
            </a:r>
            <a:r>
              <a:rPr lang="en-US" altLang="zh-CN" sz="2400" dirty="0">
                <a:latin typeface="宋体" panose="02010600030101010101" pitchFamily="2" charset="-122"/>
              </a:rPr>
              <a:t>// </a:t>
            </a:r>
            <a:r>
              <a:rPr lang="zh-CN" altLang="en-US" sz="2400" dirty="0"/>
              <a:t>进队函数</a:t>
            </a:r>
            <a:endParaRPr lang="zh-CN" altLang="en-US" sz="2400" dirty="0">
              <a:latin typeface="宋体" panose="02010600030101010101" pitchFamily="2" charset="-122"/>
            </a:endParaRPr>
          </a:p>
          <a:p>
            <a:r>
              <a:rPr lang="zh-CN" altLang="en-US" sz="2800" dirty="0">
                <a:latin typeface="宋体" panose="02010600030101010101" pitchFamily="2" charset="-122"/>
              </a:rPr>
              <a:t> </a:t>
            </a:r>
            <a:r>
              <a:rPr lang="en-US" altLang="zh-CN" sz="2800" dirty="0">
                <a:latin typeface="宋体" panose="02010600030101010101" pitchFamily="2" charset="-122"/>
              </a:rPr>
              <a:t>{</a:t>
            </a:r>
            <a:r>
              <a:rPr lang="en-US" altLang="zh-CN" sz="2800" dirty="0" err="1">
                <a:latin typeface="宋体" panose="02010600030101010101" pitchFamily="2" charset="-122"/>
              </a:rPr>
              <a:t>int</a:t>
            </a:r>
            <a:r>
              <a:rPr lang="en-US" altLang="zh-CN" sz="2800" dirty="0">
                <a:latin typeface="宋体" panose="02010600030101010101" pitchFamily="2" charset="-122"/>
              </a:rPr>
              <a:t> x;                       </a:t>
            </a:r>
            <a:r>
              <a:rPr lang="en-US" altLang="zh-CN" sz="2400" dirty="0">
                <a:latin typeface="宋体" panose="02010600030101010101" pitchFamily="2" charset="-122"/>
              </a:rPr>
              <a:t>// </a:t>
            </a:r>
            <a:r>
              <a:rPr lang="zh-CN" altLang="en-US" sz="2400" dirty="0">
                <a:latin typeface="宋体" panose="02010600030101010101" pitchFamily="2" charset="-122"/>
              </a:rPr>
              <a:t>定义入队元素类型</a:t>
            </a:r>
          </a:p>
          <a:p>
            <a:r>
              <a:rPr lang="zh-CN" altLang="en-US" sz="2800" dirty="0">
                <a:latin typeface="宋体" panose="02010600030101010101" pitchFamily="2" charset="-122"/>
              </a:rPr>
              <a:t>  </a:t>
            </a:r>
            <a:r>
              <a:rPr lang="en-US" altLang="zh-CN" sz="2800" dirty="0" err="1">
                <a:latin typeface="宋体" panose="02010600030101010101" pitchFamily="2" charset="-122"/>
              </a:rPr>
              <a:t>queuenode</a:t>
            </a:r>
            <a:r>
              <a:rPr lang="en-US" altLang="zh-CN" sz="2800" dirty="0">
                <a:latin typeface="宋体" panose="02010600030101010101" pitchFamily="2" charset="-122"/>
              </a:rPr>
              <a:t> *p=new </a:t>
            </a:r>
            <a:r>
              <a:rPr lang="en-US" altLang="zh-CN" sz="2800" dirty="0" err="1">
                <a:latin typeface="宋体" panose="02010600030101010101" pitchFamily="2" charset="-122"/>
              </a:rPr>
              <a:t>queuenode</a:t>
            </a:r>
            <a:r>
              <a:rPr lang="en-US" altLang="zh-CN" sz="2800" dirty="0">
                <a:latin typeface="宋体" panose="02010600030101010101" pitchFamily="2" charset="-122"/>
              </a:rPr>
              <a:t>;  </a:t>
            </a:r>
            <a:r>
              <a:rPr lang="en-US" altLang="zh-CN" sz="2400" dirty="0">
                <a:latin typeface="宋体" panose="02010600030101010101" pitchFamily="2" charset="-122"/>
              </a:rPr>
              <a:t>// </a:t>
            </a:r>
            <a:r>
              <a:rPr lang="zh-CN" altLang="en-US" sz="2400" dirty="0">
                <a:latin typeface="宋体" panose="02010600030101010101" pitchFamily="2" charset="-122"/>
              </a:rPr>
              <a:t>申请一个新结点</a:t>
            </a:r>
          </a:p>
          <a:p>
            <a:r>
              <a:rPr lang="zh-CN" altLang="en-US" sz="2800" dirty="0">
                <a:latin typeface="宋体" panose="02010600030101010101" pitchFamily="2" charset="-122"/>
              </a:rPr>
              <a:t> </a:t>
            </a:r>
            <a:r>
              <a:rPr lang="zh-CN" altLang="en-US" sz="2800" dirty="0" smtClean="0">
                <a:latin typeface="宋体" panose="02010600030101010101" pitchFamily="2" charset="-122"/>
              </a:rPr>
              <a:t>    </a:t>
            </a:r>
            <a:r>
              <a:rPr lang="en-US" altLang="zh-CN" sz="2800" dirty="0">
                <a:latin typeface="宋体" panose="02010600030101010101" pitchFamily="2" charset="-122"/>
              </a:rPr>
              <a:t>p-&gt;data=x;               </a:t>
            </a:r>
            <a:r>
              <a:rPr lang="en-US" altLang="zh-CN" sz="2800" dirty="0" smtClean="0">
                <a:latin typeface="宋体" panose="02010600030101010101" pitchFamily="2" charset="-122"/>
              </a:rPr>
              <a:t>    </a:t>
            </a:r>
            <a:r>
              <a:rPr lang="en-US" altLang="zh-CN" sz="2800" dirty="0">
                <a:latin typeface="宋体" panose="02010600030101010101" pitchFamily="2" charset="-122"/>
              </a:rPr>
              <a:t>// </a:t>
            </a:r>
            <a:r>
              <a:rPr lang="zh-CN" altLang="en-US" sz="2400" dirty="0">
                <a:latin typeface="宋体" panose="02010600030101010101" pitchFamily="2" charset="-122"/>
              </a:rPr>
              <a:t>输入元素</a:t>
            </a:r>
          </a:p>
          <a:p>
            <a:r>
              <a:rPr lang="zh-CN" altLang="en-US" sz="2800" dirty="0">
                <a:latin typeface="宋体" panose="02010600030101010101" pitchFamily="2" charset="-122"/>
              </a:rPr>
              <a:t>	</a:t>
            </a:r>
            <a:r>
              <a:rPr lang="en-US" altLang="zh-CN" sz="2800" dirty="0">
                <a:latin typeface="宋体" panose="02010600030101010101" pitchFamily="2" charset="-122"/>
              </a:rPr>
              <a:t>p-&gt;next=NULL;             // </a:t>
            </a:r>
            <a:r>
              <a:rPr lang="zh-CN" altLang="en-US" sz="2400" dirty="0">
                <a:latin typeface="宋体" panose="02010600030101010101" pitchFamily="2" charset="-122"/>
              </a:rPr>
              <a:t>修改指针</a:t>
            </a:r>
          </a:p>
          <a:p>
            <a:r>
              <a:rPr lang="zh-CN" altLang="en-US" sz="2800" dirty="0">
                <a:latin typeface="宋体" panose="02010600030101010101" pitchFamily="2" charset="-122"/>
              </a:rPr>
              <a:t>	</a:t>
            </a:r>
            <a:r>
              <a:rPr lang="en-US" altLang="zh-CN" sz="2800" dirty="0" smtClean="0">
                <a:latin typeface="宋体" panose="02010600030101010101" pitchFamily="2" charset="-122"/>
              </a:rPr>
              <a:t>q-&gt;rear-&gt;next=p;</a:t>
            </a:r>
          </a:p>
          <a:p>
            <a:r>
              <a:rPr lang="en-US" altLang="zh-CN" sz="2800" dirty="0">
                <a:latin typeface="宋体" panose="02010600030101010101" pitchFamily="2" charset="-122"/>
              </a:rPr>
              <a:t>	q-&gt;rear=p;</a:t>
            </a:r>
          </a:p>
          <a:p>
            <a:r>
              <a:rPr lang="en-US" altLang="zh-CN" sz="2800" dirty="0">
                <a:latin typeface="宋体" panose="02010600030101010101" pitchFamily="2" charset="-122"/>
              </a:rPr>
              <a:t>  }</a:t>
            </a:r>
          </a:p>
        </p:txBody>
      </p:sp>
    </p:spTree>
    <p:extLst>
      <p:ext uri="{BB962C8B-B14F-4D97-AF65-F5344CB8AC3E}">
        <p14:creationId xmlns:p14="http://schemas.microsoft.com/office/powerpoint/2010/main" xmlns="" val="13866349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88067" name="Text Box 3"/>
          <p:cNvSpPr txBox="1">
            <a:spLocks noChangeArrowheads="1"/>
          </p:cNvSpPr>
          <p:nvPr/>
        </p:nvSpPr>
        <p:spPr bwMode="auto">
          <a:xfrm>
            <a:off x="377436" y="1500455"/>
            <a:ext cx="8153400" cy="5429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90000"/>
              </a:lnSpc>
              <a:spcBef>
                <a:spcPct val="0"/>
              </a:spcBef>
            </a:pPr>
            <a:r>
              <a:rPr lang="zh-CN" altLang="en-US" sz="2800" b="1" dirty="0">
                <a:solidFill>
                  <a:srgbClr val="5485C0"/>
                </a:solidFill>
                <a:latin typeface="宋体" panose="02010600030101010101" pitchFamily="2" charset="-122"/>
              </a:rPr>
              <a:t>（</a:t>
            </a:r>
            <a:r>
              <a:rPr lang="en-US" altLang="zh-CN" sz="2800" b="1" dirty="0">
                <a:solidFill>
                  <a:srgbClr val="5485C0"/>
                </a:solidFill>
                <a:latin typeface="宋体" panose="02010600030101010101" pitchFamily="2" charset="-122"/>
              </a:rPr>
              <a:t>2</a:t>
            </a:r>
            <a:r>
              <a:rPr lang="zh-CN" altLang="en-US" sz="2800" b="1" dirty="0">
                <a:solidFill>
                  <a:srgbClr val="5485C0"/>
                </a:solidFill>
              </a:rPr>
              <a:t>）</a:t>
            </a:r>
            <a:r>
              <a:rPr lang="zh-CN" altLang="en-US" sz="2800" b="1" dirty="0">
                <a:solidFill>
                  <a:srgbClr val="5485C0"/>
                </a:solidFill>
                <a:latin typeface="宋体" panose="02010600030101010101" pitchFamily="2" charset="-122"/>
              </a:rPr>
              <a:t> </a:t>
            </a:r>
            <a:r>
              <a:rPr lang="zh-CN" altLang="en-US" sz="2800" b="1" dirty="0">
                <a:solidFill>
                  <a:srgbClr val="5485C0"/>
                </a:solidFill>
              </a:rPr>
              <a:t>出队</a:t>
            </a:r>
            <a:endParaRPr lang="zh-CN" altLang="en-US" sz="2800" b="1" dirty="0">
              <a:solidFill>
                <a:srgbClr val="5485C0"/>
              </a:solidFill>
              <a:latin typeface="宋体" panose="02010600030101010101" pitchFamily="2" charset="-122"/>
            </a:endParaRPr>
          </a:p>
          <a:p>
            <a:pPr>
              <a:lnSpc>
                <a:spcPct val="90000"/>
              </a:lnSpc>
              <a:spcBef>
                <a:spcPct val="0"/>
              </a:spcBef>
            </a:pPr>
            <a:r>
              <a:rPr lang="en-US" altLang="zh-CN" sz="2800" b="1" dirty="0" err="1">
                <a:latin typeface="宋体" panose="02010600030101010101" pitchFamily="2" charset="-122"/>
              </a:rPr>
              <a:t>int</a:t>
            </a:r>
            <a:r>
              <a:rPr lang="en-US" altLang="zh-CN" sz="2800" b="1" dirty="0">
                <a:latin typeface="宋体" panose="02010600030101010101" pitchFamily="2" charset="-122"/>
              </a:rPr>
              <a:t> </a:t>
            </a:r>
            <a:r>
              <a:rPr lang="en-US" altLang="zh-CN" sz="2800" b="1" dirty="0" err="1">
                <a:latin typeface="宋体" panose="02010600030101010101" pitchFamily="2" charset="-122"/>
              </a:rPr>
              <a:t>OutQueue</a:t>
            </a:r>
            <a:r>
              <a:rPr lang="en-US" altLang="zh-CN" sz="2800" b="1" dirty="0">
                <a:latin typeface="宋体" panose="02010600030101010101" pitchFamily="2" charset="-122"/>
              </a:rPr>
              <a:t>(</a:t>
            </a:r>
            <a:r>
              <a:rPr lang="en-US" altLang="zh-CN" sz="2800" b="1" dirty="0" err="1">
                <a:latin typeface="宋体" panose="02010600030101010101" pitchFamily="2" charset="-122"/>
              </a:rPr>
              <a:t>linkqueue</a:t>
            </a:r>
            <a:r>
              <a:rPr lang="en-US" altLang="zh-CN" sz="2800" b="1" dirty="0">
                <a:latin typeface="宋体" panose="02010600030101010101" pitchFamily="2" charset="-122"/>
              </a:rPr>
              <a:t> *</a:t>
            </a:r>
            <a:r>
              <a:rPr lang="en-US" altLang="zh-CN" sz="2800" b="1" dirty="0" err="1">
                <a:latin typeface="宋体" panose="02010600030101010101" pitchFamily="2" charset="-122"/>
              </a:rPr>
              <a:t>q,int</a:t>
            </a:r>
            <a:r>
              <a:rPr lang="en-US" altLang="zh-CN" sz="2800" b="1" dirty="0">
                <a:latin typeface="宋体" panose="02010600030101010101" pitchFamily="2" charset="-122"/>
              </a:rPr>
              <a:t> *v) </a:t>
            </a:r>
            <a:r>
              <a:rPr lang="en-US" altLang="zh-CN" sz="2000" b="1" dirty="0">
                <a:latin typeface="宋体" panose="02010600030101010101" pitchFamily="2" charset="-122"/>
              </a:rPr>
              <a:t>  // </a:t>
            </a:r>
            <a:r>
              <a:rPr lang="zh-CN" altLang="en-US" sz="2000" b="1" dirty="0"/>
              <a:t>出队函数</a:t>
            </a:r>
            <a:endParaRPr lang="zh-CN" altLang="en-US" sz="2000" b="1" dirty="0">
              <a:latin typeface="宋体" panose="02010600030101010101" pitchFamily="2" charset="-122"/>
            </a:endParaRPr>
          </a:p>
          <a:p>
            <a:pPr>
              <a:lnSpc>
                <a:spcPct val="90000"/>
              </a:lnSpc>
              <a:spcBef>
                <a:spcPct val="0"/>
              </a:spcBef>
            </a:pPr>
            <a:r>
              <a:rPr lang="en-US" altLang="zh-CN" sz="2800" b="1" dirty="0">
                <a:latin typeface="宋体" panose="02010600030101010101" pitchFamily="2" charset="-122"/>
              </a:rPr>
              <a:t>{</a:t>
            </a:r>
            <a:r>
              <a:rPr lang="en-US" altLang="zh-CN" sz="2800" b="1" dirty="0" err="1">
                <a:latin typeface="宋体" panose="02010600030101010101" pitchFamily="2" charset="-122"/>
              </a:rPr>
              <a:t>queuenode</a:t>
            </a:r>
            <a:r>
              <a:rPr lang="en-US" altLang="zh-CN" sz="2800" b="1" dirty="0">
                <a:latin typeface="宋体" panose="02010600030101010101" pitchFamily="2" charset="-122"/>
              </a:rPr>
              <a:t> *p;</a:t>
            </a:r>
          </a:p>
          <a:p>
            <a:pPr>
              <a:lnSpc>
                <a:spcPct val="90000"/>
              </a:lnSpc>
              <a:spcBef>
                <a:spcPct val="0"/>
              </a:spcBef>
            </a:pPr>
            <a:r>
              <a:rPr lang="en-US" altLang="zh-CN" sz="2800" b="1" dirty="0">
                <a:latin typeface="宋体" panose="02010600030101010101" pitchFamily="2" charset="-122"/>
              </a:rPr>
              <a:t>  if (q-&gt;front= </a:t>
            </a:r>
            <a:r>
              <a:rPr lang="en-US" altLang="zh-CN" sz="2800" b="1" dirty="0" smtClean="0">
                <a:latin typeface="宋体" panose="02010600030101010101" pitchFamily="2" charset="-122"/>
              </a:rPr>
              <a:t>=</a:t>
            </a:r>
            <a:r>
              <a:rPr lang="en-US" altLang="zh-CN" sz="2800" dirty="0" smtClean="0">
                <a:latin typeface="宋体" panose="02010600030101010101" pitchFamily="2" charset="-122"/>
              </a:rPr>
              <a:t>NULL</a:t>
            </a:r>
            <a:r>
              <a:rPr lang="en-US" altLang="zh-CN" sz="2800" b="1" dirty="0" smtClean="0">
                <a:latin typeface="宋体" panose="02010600030101010101" pitchFamily="2" charset="-122"/>
              </a:rPr>
              <a:t>)             </a:t>
            </a:r>
            <a:r>
              <a:rPr lang="en-US" altLang="zh-CN" sz="2000" b="1" dirty="0">
                <a:latin typeface="宋体" panose="02010600030101010101" pitchFamily="2" charset="-122"/>
              </a:rPr>
              <a:t>// </a:t>
            </a:r>
            <a:r>
              <a:rPr lang="zh-CN" altLang="en-US" sz="2000" b="1" dirty="0"/>
              <a:t>判队空</a:t>
            </a:r>
            <a:endParaRPr lang="zh-CN" altLang="en-US" sz="2000" b="1" dirty="0">
              <a:latin typeface="宋体" panose="02010600030101010101" pitchFamily="2" charset="-122"/>
            </a:endParaRPr>
          </a:p>
          <a:p>
            <a:pPr>
              <a:lnSpc>
                <a:spcPct val="90000"/>
              </a:lnSpc>
              <a:spcBef>
                <a:spcPct val="0"/>
              </a:spcBef>
            </a:pPr>
            <a:r>
              <a:rPr lang="zh-CN" altLang="en-US" sz="2800" b="1" dirty="0">
                <a:latin typeface="宋体" panose="02010600030101010101" pitchFamily="2" charset="-122"/>
              </a:rPr>
              <a:t>    </a:t>
            </a:r>
            <a:r>
              <a:rPr lang="en-US" altLang="zh-CN" sz="2800" b="1" dirty="0">
                <a:latin typeface="宋体" panose="02010600030101010101" pitchFamily="2" charset="-122"/>
              </a:rPr>
              <a:t>return 0;</a:t>
            </a:r>
          </a:p>
          <a:p>
            <a:pPr>
              <a:lnSpc>
                <a:spcPct val="90000"/>
              </a:lnSpc>
              <a:spcBef>
                <a:spcPct val="0"/>
              </a:spcBef>
            </a:pPr>
            <a:r>
              <a:rPr lang="en-US" altLang="zh-CN" sz="2800" b="1" dirty="0">
                <a:latin typeface="宋体" panose="02010600030101010101" pitchFamily="2" charset="-122"/>
              </a:rPr>
              <a:t>  else</a:t>
            </a:r>
          </a:p>
          <a:p>
            <a:pPr>
              <a:lnSpc>
                <a:spcPct val="90000"/>
              </a:lnSpc>
              <a:spcBef>
                <a:spcPct val="0"/>
              </a:spcBef>
            </a:pPr>
            <a:r>
              <a:rPr lang="en-US" altLang="zh-CN" sz="2800" b="1" dirty="0">
                <a:latin typeface="宋体" panose="02010600030101010101" pitchFamily="2" charset="-122"/>
              </a:rPr>
              <a:t>   {p=q-&gt;front;            </a:t>
            </a:r>
            <a:r>
              <a:rPr lang="en-US" altLang="zh-CN" sz="2000" b="1" dirty="0">
                <a:latin typeface="宋体" panose="02010600030101010101" pitchFamily="2" charset="-122"/>
              </a:rPr>
              <a:t>// </a:t>
            </a:r>
            <a:r>
              <a:rPr lang="zh-CN" altLang="en-US" sz="2000" b="1" dirty="0"/>
              <a:t>若队不空，则作出队处理</a:t>
            </a:r>
            <a:endParaRPr lang="zh-CN" altLang="en-US" sz="2000" b="1" dirty="0">
              <a:latin typeface="宋体" panose="02010600030101010101" pitchFamily="2" charset="-122"/>
            </a:endParaRPr>
          </a:p>
          <a:p>
            <a:pPr>
              <a:lnSpc>
                <a:spcPct val="90000"/>
              </a:lnSpc>
              <a:spcBef>
                <a:spcPct val="0"/>
              </a:spcBef>
            </a:pPr>
            <a:r>
              <a:rPr lang="zh-CN" altLang="en-US" sz="2800" b="1" dirty="0">
                <a:latin typeface="宋体" panose="02010600030101010101" pitchFamily="2" charset="-122"/>
              </a:rPr>
              <a:t>    *</a:t>
            </a:r>
            <a:r>
              <a:rPr lang="en-US" altLang="zh-CN" sz="2800" b="1" dirty="0">
                <a:latin typeface="宋体" panose="02010600030101010101" pitchFamily="2" charset="-122"/>
              </a:rPr>
              <a:t>v=p-&gt;data</a:t>
            </a:r>
            <a:r>
              <a:rPr lang="en-US" altLang="zh-CN" sz="2800" b="1" dirty="0" smtClean="0">
                <a:latin typeface="宋体" panose="02010600030101010101" pitchFamily="2" charset="-122"/>
              </a:rPr>
              <a:t>;</a:t>
            </a:r>
          </a:p>
          <a:p>
            <a:pPr>
              <a:lnSpc>
                <a:spcPct val="90000"/>
              </a:lnSpc>
              <a:spcBef>
                <a:spcPct val="0"/>
              </a:spcBef>
            </a:pPr>
            <a:r>
              <a:rPr lang="en-US" altLang="zh-CN" sz="2800" b="1" dirty="0" smtClean="0">
                <a:latin typeface="宋体" panose="02010600030101010101" pitchFamily="2" charset="-122"/>
              </a:rPr>
              <a:t>    </a:t>
            </a:r>
            <a:r>
              <a:rPr lang="en-US" altLang="zh-CN" sz="2800" b="1" dirty="0">
                <a:latin typeface="宋体" panose="02010600030101010101" pitchFamily="2" charset="-122"/>
              </a:rPr>
              <a:t>q-&gt;front=p-&gt;next;</a:t>
            </a:r>
          </a:p>
          <a:p>
            <a:pPr>
              <a:lnSpc>
                <a:spcPct val="90000"/>
              </a:lnSpc>
              <a:spcBef>
                <a:spcPct val="0"/>
              </a:spcBef>
            </a:pPr>
            <a:r>
              <a:rPr lang="en-US" altLang="zh-CN" sz="2800" b="1" dirty="0">
                <a:latin typeface="宋体" panose="02010600030101010101" pitchFamily="2" charset="-122"/>
              </a:rPr>
              <a:t>    if(q-&gt;front==NULL)</a:t>
            </a:r>
          </a:p>
          <a:p>
            <a:pPr>
              <a:lnSpc>
                <a:spcPct val="90000"/>
              </a:lnSpc>
              <a:spcBef>
                <a:spcPct val="0"/>
              </a:spcBef>
            </a:pPr>
            <a:r>
              <a:rPr lang="en-US" altLang="zh-CN" sz="2800" b="1" dirty="0">
                <a:latin typeface="宋体" panose="02010600030101010101" pitchFamily="2" charset="-122"/>
              </a:rPr>
              <a:t>      q-&gt;rear=NULL;</a:t>
            </a:r>
          </a:p>
          <a:p>
            <a:pPr>
              <a:lnSpc>
                <a:spcPct val="90000"/>
              </a:lnSpc>
              <a:spcBef>
                <a:spcPct val="0"/>
              </a:spcBef>
            </a:pPr>
            <a:r>
              <a:rPr lang="en-US" altLang="zh-CN" sz="2800" b="1" dirty="0">
                <a:latin typeface="宋体" panose="02010600030101010101" pitchFamily="2" charset="-122"/>
              </a:rPr>
              <a:t>    delete p;             </a:t>
            </a:r>
            <a:r>
              <a:rPr lang="en-US" altLang="zh-CN" sz="2000" b="1" dirty="0">
                <a:latin typeface="宋体" panose="02010600030101010101" pitchFamily="2" charset="-122"/>
              </a:rPr>
              <a:t>// </a:t>
            </a:r>
            <a:r>
              <a:rPr lang="zh-CN" altLang="en-US" sz="2000" b="1" dirty="0"/>
              <a:t>回收结点</a:t>
            </a:r>
            <a:endParaRPr lang="zh-CN" altLang="en-US" sz="2000" b="1" dirty="0">
              <a:latin typeface="宋体" panose="02010600030101010101" pitchFamily="2" charset="-122"/>
            </a:endParaRPr>
          </a:p>
          <a:p>
            <a:pPr>
              <a:lnSpc>
                <a:spcPct val="90000"/>
              </a:lnSpc>
              <a:spcBef>
                <a:spcPct val="0"/>
              </a:spcBef>
            </a:pPr>
            <a:r>
              <a:rPr lang="zh-CN" altLang="en-US" sz="2800" b="1" dirty="0">
                <a:latin typeface="宋体" panose="02010600030101010101" pitchFamily="2" charset="-122"/>
              </a:rPr>
              <a:t>    </a:t>
            </a:r>
            <a:r>
              <a:rPr lang="en-US" altLang="zh-CN" sz="2800" b="1" dirty="0">
                <a:latin typeface="宋体" panose="02010600030101010101" pitchFamily="2" charset="-122"/>
              </a:rPr>
              <a:t>return 1;             </a:t>
            </a:r>
            <a:r>
              <a:rPr lang="en-US" altLang="zh-CN" sz="2000" b="1" dirty="0">
                <a:latin typeface="宋体" panose="02010600030101010101" pitchFamily="2" charset="-122"/>
              </a:rPr>
              <a:t>// </a:t>
            </a:r>
            <a:r>
              <a:rPr lang="zh-CN" altLang="en-US" sz="2000" b="1" dirty="0">
                <a:latin typeface="宋体" panose="02010600030101010101" pitchFamily="2" charset="-122"/>
              </a:rPr>
              <a:t>返回</a:t>
            </a:r>
            <a:r>
              <a:rPr lang="en-US" altLang="zh-CN" sz="2000" b="1" dirty="0">
                <a:latin typeface="宋体" panose="02010600030101010101" pitchFamily="2" charset="-122"/>
              </a:rPr>
              <a:t>1</a:t>
            </a:r>
          </a:p>
          <a:p>
            <a:pPr>
              <a:lnSpc>
                <a:spcPct val="90000"/>
              </a:lnSpc>
              <a:spcBef>
                <a:spcPct val="0"/>
              </a:spcBef>
            </a:pPr>
            <a:r>
              <a:rPr lang="en-US" altLang="zh-CN" sz="2800" b="1" dirty="0">
                <a:latin typeface="宋体" panose="02010600030101010101" pitchFamily="2" charset="-122"/>
              </a:rPr>
              <a:t>   </a:t>
            </a:r>
            <a:r>
              <a:rPr lang="en-US" altLang="zh-CN" sz="2800" b="1" dirty="0" smtClean="0">
                <a:latin typeface="宋体" panose="02010600030101010101" pitchFamily="2" charset="-122"/>
              </a:rPr>
              <a:t>} </a:t>
            </a:r>
            <a:r>
              <a:rPr lang="en-US" altLang="zh-CN" sz="2800" b="1" dirty="0">
                <a:latin typeface="宋体" panose="02010600030101010101" pitchFamily="2" charset="-122"/>
              </a:rPr>
              <a:t>}</a:t>
            </a:r>
          </a:p>
        </p:txBody>
      </p:sp>
      <p:sp>
        <p:nvSpPr>
          <p:cNvPr id="7"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smtClean="0"/>
              <a:t>链式队的基本运算</a:t>
            </a:r>
            <a:endParaRPr lang="zh-CN" altLang="en-US" sz="4000" dirty="0"/>
          </a:p>
        </p:txBody>
      </p:sp>
    </p:spTree>
    <p:extLst>
      <p:ext uri="{BB962C8B-B14F-4D97-AF65-F5344CB8AC3E}">
        <p14:creationId xmlns:p14="http://schemas.microsoft.com/office/powerpoint/2010/main" xmlns="" val="1055806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wipe(down)">
                                      <p:cBhvr>
                                        <p:cTn id="7" dur="500"/>
                                        <p:tgtEl>
                                          <p:spTgt spid="8806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8067">
                                            <p:txEl>
                                              <p:pRg st="2" end="2"/>
                                            </p:txEl>
                                          </p:spTgt>
                                        </p:tgtEl>
                                        <p:attrNameLst>
                                          <p:attrName>style.visibility</p:attrName>
                                        </p:attrNameLst>
                                      </p:cBhvr>
                                      <p:to>
                                        <p:strVal val="visible"/>
                                      </p:to>
                                    </p:set>
                                    <p:animEffect transition="in" filter="wipe(down)">
                                      <p:cBhvr>
                                        <p:cTn id="10" dur="500"/>
                                        <p:tgtEl>
                                          <p:spTgt spid="8806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animEffect transition="in" filter="wipe(down)">
                                      <p:cBhvr>
                                        <p:cTn id="13" dur="500"/>
                                        <p:tgtEl>
                                          <p:spTgt spid="88067">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8067">
                                            <p:txEl>
                                              <p:pRg st="4" end="4"/>
                                            </p:txEl>
                                          </p:spTgt>
                                        </p:tgtEl>
                                        <p:attrNameLst>
                                          <p:attrName>style.visibility</p:attrName>
                                        </p:attrNameLst>
                                      </p:cBhvr>
                                      <p:to>
                                        <p:strVal val="visible"/>
                                      </p:to>
                                    </p:set>
                                    <p:animEffect transition="in" filter="wipe(down)">
                                      <p:cBhvr>
                                        <p:cTn id="16" dur="500"/>
                                        <p:tgtEl>
                                          <p:spTgt spid="88067">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animEffect transition="in" filter="wipe(down)">
                                      <p:cBhvr>
                                        <p:cTn id="19" dur="500"/>
                                        <p:tgtEl>
                                          <p:spTgt spid="88067">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8067">
                                            <p:txEl>
                                              <p:pRg st="6" end="6"/>
                                            </p:txEl>
                                          </p:spTgt>
                                        </p:tgtEl>
                                        <p:attrNameLst>
                                          <p:attrName>style.visibility</p:attrName>
                                        </p:attrNameLst>
                                      </p:cBhvr>
                                      <p:to>
                                        <p:strVal val="visible"/>
                                      </p:to>
                                    </p:set>
                                    <p:animEffect transition="in" filter="wipe(down)">
                                      <p:cBhvr>
                                        <p:cTn id="22" dur="500"/>
                                        <p:tgtEl>
                                          <p:spTgt spid="88067">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animEffect transition="in" filter="wipe(down)">
                                      <p:cBhvr>
                                        <p:cTn id="25" dur="500"/>
                                        <p:tgtEl>
                                          <p:spTgt spid="88067">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8067">
                                            <p:txEl>
                                              <p:pRg st="8" end="8"/>
                                            </p:txEl>
                                          </p:spTgt>
                                        </p:tgtEl>
                                        <p:attrNameLst>
                                          <p:attrName>style.visibility</p:attrName>
                                        </p:attrNameLst>
                                      </p:cBhvr>
                                      <p:to>
                                        <p:strVal val="visible"/>
                                      </p:to>
                                    </p:set>
                                    <p:animEffect transition="in" filter="wipe(down)">
                                      <p:cBhvr>
                                        <p:cTn id="28" dur="500"/>
                                        <p:tgtEl>
                                          <p:spTgt spid="88067">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8067">
                                            <p:txEl>
                                              <p:pRg st="9" end="9"/>
                                            </p:txEl>
                                          </p:spTgt>
                                        </p:tgtEl>
                                        <p:attrNameLst>
                                          <p:attrName>style.visibility</p:attrName>
                                        </p:attrNameLst>
                                      </p:cBhvr>
                                      <p:to>
                                        <p:strVal val="visible"/>
                                      </p:to>
                                    </p:set>
                                    <p:animEffect transition="in" filter="wipe(down)">
                                      <p:cBhvr>
                                        <p:cTn id="31" dur="500"/>
                                        <p:tgtEl>
                                          <p:spTgt spid="88067">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8067">
                                            <p:txEl>
                                              <p:pRg st="10" end="10"/>
                                            </p:txEl>
                                          </p:spTgt>
                                        </p:tgtEl>
                                        <p:attrNameLst>
                                          <p:attrName>style.visibility</p:attrName>
                                        </p:attrNameLst>
                                      </p:cBhvr>
                                      <p:to>
                                        <p:strVal val="visible"/>
                                      </p:to>
                                    </p:set>
                                    <p:animEffect transition="in" filter="wipe(down)">
                                      <p:cBhvr>
                                        <p:cTn id="34" dur="500"/>
                                        <p:tgtEl>
                                          <p:spTgt spid="88067">
                                            <p:txEl>
                                              <p:pRg st="10" end="1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88067">
                                            <p:txEl>
                                              <p:pRg st="11" end="11"/>
                                            </p:txEl>
                                          </p:spTgt>
                                        </p:tgtEl>
                                        <p:attrNameLst>
                                          <p:attrName>style.visibility</p:attrName>
                                        </p:attrNameLst>
                                      </p:cBhvr>
                                      <p:to>
                                        <p:strVal val="visible"/>
                                      </p:to>
                                    </p:set>
                                    <p:animEffect transition="in" filter="wipe(down)">
                                      <p:cBhvr>
                                        <p:cTn id="37" dur="500"/>
                                        <p:tgtEl>
                                          <p:spTgt spid="88067">
                                            <p:txEl>
                                              <p:pRg st="11" end="11"/>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88067">
                                            <p:txEl>
                                              <p:pRg st="12" end="12"/>
                                            </p:txEl>
                                          </p:spTgt>
                                        </p:tgtEl>
                                        <p:attrNameLst>
                                          <p:attrName>style.visibility</p:attrName>
                                        </p:attrNameLst>
                                      </p:cBhvr>
                                      <p:to>
                                        <p:strVal val="visible"/>
                                      </p:to>
                                    </p:set>
                                    <p:animEffect transition="in" filter="wipe(down)">
                                      <p:cBhvr>
                                        <p:cTn id="40" dur="500"/>
                                        <p:tgtEl>
                                          <p:spTgt spid="88067">
                                            <p:txEl>
                                              <p:pRg st="12" end="12"/>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88067">
                                            <p:txEl>
                                              <p:pRg st="13" end="13"/>
                                            </p:txEl>
                                          </p:spTgt>
                                        </p:tgtEl>
                                        <p:attrNameLst>
                                          <p:attrName>style.visibility</p:attrName>
                                        </p:attrNameLst>
                                      </p:cBhvr>
                                      <p:to>
                                        <p:strVal val="visible"/>
                                      </p:to>
                                    </p:set>
                                    <p:animEffect transition="in" filter="wipe(down)">
                                      <p:cBhvr>
                                        <p:cTn id="43" dur="500"/>
                                        <p:tgtEl>
                                          <p:spTgt spid="8806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89091" name="Text Box 3"/>
          <p:cNvSpPr txBox="1">
            <a:spLocks noChangeArrowheads="1"/>
          </p:cNvSpPr>
          <p:nvPr/>
        </p:nvSpPr>
        <p:spPr bwMode="auto">
          <a:xfrm>
            <a:off x="355622" y="1844824"/>
            <a:ext cx="8153400" cy="3716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00000"/>
              </a:lnSpc>
              <a:spcBef>
                <a:spcPct val="10000"/>
              </a:spcBef>
            </a:pPr>
            <a:r>
              <a:rPr lang="zh-CN" altLang="en-US" sz="2800" b="1" dirty="0">
                <a:solidFill>
                  <a:srgbClr val="5485C0"/>
                </a:solidFill>
              </a:rPr>
              <a:t>（</a:t>
            </a:r>
            <a:r>
              <a:rPr lang="en-US" altLang="zh-CN" sz="2800" b="1" dirty="0">
                <a:solidFill>
                  <a:srgbClr val="5485C0"/>
                </a:solidFill>
                <a:latin typeface="宋体" panose="02010600030101010101" pitchFamily="2" charset="-122"/>
              </a:rPr>
              <a:t>3</a:t>
            </a:r>
            <a:r>
              <a:rPr lang="zh-CN" altLang="en-US" sz="2800" b="1" dirty="0">
                <a:solidFill>
                  <a:srgbClr val="5485C0"/>
                </a:solidFill>
              </a:rPr>
              <a:t>）读队头元素</a:t>
            </a:r>
            <a:endParaRPr lang="zh-CN" altLang="en-US" sz="2800" b="1" dirty="0">
              <a:solidFill>
                <a:srgbClr val="5485C0"/>
              </a:solidFill>
              <a:latin typeface="宋体" panose="02010600030101010101" pitchFamily="2" charset="-122"/>
            </a:endParaRPr>
          </a:p>
          <a:p>
            <a:pPr>
              <a:lnSpc>
                <a:spcPct val="100000"/>
              </a:lnSpc>
              <a:spcBef>
                <a:spcPct val="10000"/>
              </a:spcBef>
            </a:pPr>
            <a:r>
              <a:rPr lang="en-US" altLang="zh-CN" sz="2800" b="1" dirty="0">
                <a:latin typeface="宋体" panose="02010600030101010101" pitchFamily="2" charset="-122"/>
              </a:rPr>
              <a:t>void </a:t>
            </a:r>
            <a:r>
              <a:rPr lang="en-US" altLang="zh-CN" sz="2800" b="1" dirty="0" err="1">
                <a:latin typeface="宋体" panose="02010600030101010101" pitchFamily="2" charset="-122"/>
              </a:rPr>
              <a:t>ReadFront</a:t>
            </a:r>
            <a:r>
              <a:rPr lang="en-US" altLang="zh-CN" sz="2800" b="1" dirty="0">
                <a:latin typeface="宋体" panose="02010600030101010101" pitchFamily="2" charset="-122"/>
              </a:rPr>
              <a:t> (</a:t>
            </a:r>
            <a:r>
              <a:rPr lang="en-US" altLang="zh-CN" sz="2800" b="1" dirty="0" err="1">
                <a:latin typeface="宋体" panose="02010600030101010101" pitchFamily="2" charset="-122"/>
              </a:rPr>
              <a:t>linkqueue</a:t>
            </a:r>
            <a:r>
              <a:rPr lang="en-US" altLang="zh-CN" sz="2800" b="1" dirty="0">
                <a:latin typeface="宋体" panose="02010600030101010101" pitchFamily="2" charset="-122"/>
              </a:rPr>
              <a:t> *q)  </a:t>
            </a:r>
            <a:r>
              <a:rPr lang="en-US" altLang="zh-CN" sz="2000" b="1" dirty="0">
                <a:latin typeface="宋体" panose="02010600030101010101" pitchFamily="2" charset="-122"/>
              </a:rPr>
              <a:t> // </a:t>
            </a:r>
            <a:r>
              <a:rPr lang="zh-CN" altLang="en-US" sz="2000" b="1" dirty="0"/>
              <a:t>读队首元素函数</a:t>
            </a:r>
            <a:endParaRPr lang="zh-CN" altLang="en-US" sz="2000" b="1" dirty="0">
              <a:latin typeface="宋体" panose="02010600030101010101" pitchFamily="2" charset="-122"/>
            </a:endParaRPr>
          </a:p>
          <a:p>
            <a:pPr>
              <a:lnSpc>
                <a:spcPct val="100000"/>
              </a:lnSpc>
              <a:spcBef>
                <a:spcPct val="10000"/>
              </a:spcBef>
            </a:pPr>
            <a:r>
              <a:rPr lang="en-US" altLang="zh-CN" sz="2800" b="1" dirty="0">
                <a:latin typeface="宋体" panose="02010600030101010101" pitchFamily="2" charset="-122"/>
              </a:rPr>
              <a:t>{if (q==NULL||q-&gt;front= =NULL)  </a:t>
            </a:r>
            <a:r>
              <a:rPr lang="en-US" altLang="zh-CN" sz="2000" b="1" dirty="0">
                <a:latin typeface="宋体" panose="02010600030101010101" pitchFamily="2" charset="-122"/>
              </a:rPr>
              <a:t>// </a:t>
            </a:r>
            <a:r>
              <a:rPr lang="zh-CN" altLang="en-US" sz="2000" b="1" dirty="0"/>
              <a:t>判队空</a:t>
            </a:r>
            <a:endParaRPr lang="zh-CN" altLang="en-US" sz="20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a:t>
            </a:r>
            <a:r>
              <a:rPr lang="en-US" altLang="zh-CN" sz="2800" b="1" dirty="0" err="1">
                <a:latin typeface="宋体" panose="02010600030101010101" pitchFamily="2" charset="-122"/>
              </a:rPr>
              <a:t>printf</a:t>
            </a:r>
            <a:r>
              <a:rPr lang="en-US" altLang="zh-CN" sz="2800" b="1" dirty="0">
                <a:latin typeface="宋体" panose="02010600030101010101" pitchFamily="2" charset="-122"/>
              </a:rPr>
              <a:t>("</a:t>
            </a:r>
            <a:r>
              <a:rPr lang="zh-CN" altLang="en-US" sz="2800" b="1" dirty="0"/>
              <a:t>队空</a:t>
            </a:r>
            <a:r>
              <a:rPr lang="en-US" altLang="zh-CN" sz="2800" b="1" dirty="0">
                <a:latin typeface="宋体" panose="02010600030101010101" pitchFamily="2" charset="-122"/>
              </a:rPr>
              <a:t>!");</a:t>
            </a:r>
          </a:p>
          <a:p>
            <a:pPr>
              <a:lnSpc>
                <a:spcPct val="100000"/>
              </a:lnSpc>
              <a:spcBef>
                <a:spcPct val="10000"/>
              </a:spcBef>
            </a:pPr>
            <a:r>
              <a:rPr lang="en-US" altLang="zh-CN" sz="2800" b="1" dirty="0">
                <a:latin typeface="宋体" panose="02010600030101010101" pitchFamily="2" charset="-122"/>
              </a:rPr>
              <a:t> else</a:t>
            </a:r>
          </a:p>
          <a:p>
            <a:pPr>
              <a:lnSpc>
                <a:spcPct val="100000"/>
              </a:lnSpc>
              <a:spcBef>
                <a:spcPct val="10000"/>
              </a:spcBef>
            </a:pPr>
            <a:r>
              <a:rPr lang="en-US" altLang="zh-CN" sz="2800" b="1" dirty="0">
                <a:latin typeface="宋体" panose="02010600030101010101" pitchFamily="2" charset="-122"/>
              </a:rPr>
              <a:t>   </a:t>
            </a:r>
            <a:r>
              <a:rPr lang="en-US" altLang="zh-CN" sz="2800" b="1" dirty="0" err="1">
                <a:latin typeface="宋体" panose="02010600030101010101" pitchFamily="2" charset="-122"/>
              </a:rPr>
              <a:t>printf</a:t>
            </a:r>
            <a:r>
              <a:rPr lang="en-US" altLang="zh-CN" sz="2800" b="1" dirty="0">
                <a:latin typeface="宋体" panose="02010600030101010101" pitchFamily="2" charset="-122"/>
              </a:rPr>
              <a:t> (q-&gt;front-&gt;data);   </a:t>
            </a:r>
          </a:p>
          <a:p>
            <a:pPr>
              <a:lnSpc>
                <a:spcPct val="100000"/>
              </a:lnSpc>
              <a:spcBef>
                <a:spcPct val="10000"/>
              </a:spcBef>
            </a:pPr>
            <a:r>
              <a:rPr lang="en-US" altLang="zh-CN" sz="2800" b="1" dirty="0">
                <a:latin typeface="宋体" panose="02010600030101010101" pitchFamily="2" charset="-122"/>
              </a:rPr>
              <a:t>                           </a:t>
            </a:r>
            <a:r>
              <a:rPr lang="en-US" altLang="zh-CN" sz="2000" b="1" dirty="0">
                <a:latin typeface="宋体" panose="02010600030101010101" pitchFamily="2" charset="-122"/>
              </a:rPr>
              <a:t>// </a:t>
            </a:r>
            <a:r>
              <a:rPr lang="zh-CN" altLang="en-US" sz="2000" b="1" dirty="0"/>
              <a:t>若队不空，则读队头元素</a:t>
            </a:r>
            <a:endParaRPr lang="zh-CN" altLang="en-US" sz="20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a:t>
            </a:r>
            <a:r>
              <a:rPr lang="en-US" altLang="zh-CN" sz="2800" b="1" dirty="0">
                <a:latin typeface="宋体" panose="02010600030101010101" pitchFamily="2" charset="-122"/>
              </a:rPr>
              <a:t>}</a:t>
            </a:r>
          </a:p>
        </p:txBody>
      </p:sp>
      <p:sp>
        <p:nvSpPr>
          <p:cNvPr id="7"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000" smtClean="0"/>
              <a:t> </a:t>
            </a:r>
            <a:r>
              <a:rPr lang="zh-CN" altLang="en-US" sz="4000" smtClean="0"/>
              <a:t>链式队的基本运算</a:t>
            </a:r>
            <a:endParaRPr lang="zh-CN" altLang="en-US" sz="4000" dirty="0"/>
          </a:p>
        </p:txBody>
      </p:sp>
    </p:spTree>
    <p:extLst>
      <p:ext uri="{BB962C8B-B14F-4D97-AF65-F5344CB8AC3E}">
        <p14:creationId xmlns:p14="http://schemas.microsoft.com/office/powerpoint/2010/main" xmlns="" val="12196045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Effect transition="in" filter="wipe(down)">
                                      <p:cBhvr>
                                        <p:cTn id="7" dur="500"/>
                                        <p:tgtEl>
                                          <p:spTgt spid="8909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9091">
                                            <p:txEl>
                                              <p:pRg st="2" end="2"/>
                                            </p:txEl>
                                          </p:spTgt>
                                        </p:tgtEl>
                                        <p:attrNameLst>
                                          <p:attrName>style.visibility</p:attrName>
                                        </p:attrNameLst>
                                      </p:cBhvr>
                                      <p:to>
                                        <p:strVal val="visible"/>
                                      </p:to>
                                    </p:set>
                                    <p:animEffect transition="in" filter="wipe(down)">
                                      <p:cBhvr>
                                        <p:cTn id="10" dur="500"/>
                                        <p:tgtEl>
                                          <p:spTgt spid="8909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animEffect transition="in" filter="wipe(down)">
                                      <p:cBhvr>
                                        <p:cTn id="13" dur="500"/>
                                        <p:tgtEl>
                                          <p:spTgt spid="89091">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9091">
                                            <p:txEl>
                                              <p:pRg st="4" end="4"/>
                                            </p:txEl>
                                          </p:spTgt>
                                        </p:tgtEl>
                                        <p:attrNameLst>
                                          <p:attrName>style.visibility</p:attrName>
                                        </p:attrNameLst>
                                      </p:cBhvr>
                                      <p:to>
                                        <p:strVal val="visible"/>
                                      </p:to>
                                    </p:set>
                                    <p:animEffect transition="in" filter="wipe(down)">
                                      <p:cBhvr>
                                        <p:cTn id="16" dur="500"/>
                                        <p:tgtEl>
                                          <p:spTgt spid="89091">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9091">
                                            <p:txEl>
                                              <p:pRg st="5" end="5"/>
                                            </p:txEl>
                                          </p:spTgt>
                                        </p:tgtEl>
                                        <p:attrNameLst>
                                          <p:attrName>style.visibility</p:attrName>
                                        </p:attrNameLst>
                                      </p:cBhvr>
                                      <p:to>
                                        <p:strVal val="visible"/>
                                      </p:to>
                                    </p:set>
                                    <p:animEffect transition="in" filter="wipe(down)">
                                      <p:cBhvr>
                                        <p:cTn id="19" dur="500"/>
                                        <p:tgtEl>
                                          <p:spTgt spid="89091">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9091">
                                            <p:txEl>
                                              <p:pRg st="6" end="6"/>
                                            </p:txEl>
                                          </p:spTgt>
                                        </p:tgtEl>
                                        <p:attrNameLst>
                                          <p:attrName>style.visibility</p:attrName>
                                        </p:attrNameLst>
                                      </p:cBhvr>
                                      <p:to>
                                        <p:strVal val="visible"/>
                                      </p:to>
                                    </p:set>
                                    <p:animEffect transition="in" filter="wipe(down)">
                                      <p:cBhvr>
                                        <p:cTn id="22" dur="500"/>
                                        <p:tgtEl>
                                          <p:spTgt spid="89091">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9091">
                                            <p:txEl>
                                              <p:pRg st="7" end="7"/>
                                            </p:txEl>
                                          </p:spTgt>
                                        </p:tgtEl>
                                        <p:attrNameLst>
                                          <p:attrName>style.visibility</p:attrName>
                                        </p:attrNameLst>
                                      </p:cBhvr>
                                      <p:to>
                                        <p:strVal val="visible"/>
                                      </p:to>
                                    </p:set>
                                    <p:animEffect transition="in" filter="wipe(down)">
                                      <p:cBhvr>
                                        <p:cTn id="25" dur="500"/>
                                        <p:tgtEl>
                                          <p:spTgt spid="89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234051" y="1556792"/>
            <a:ext cx="8305800"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00000"/>
              </a:lnSpc>
              <a:spcBef>
                <a:spcPct val="10000"/>
              </a:spcBef>
            </a:pPr>
            <a:r>
              <a:rPr lang="zh-CN" altLang="en-US" sz="2800" b="1" dirty="0">
                <a:solidFill>
                  <a:srgbClr val="5485C0"/>
                </a:solidFill>
              </a:rPr>
              <a:t>（</a:t>
            </a:r>
            <a:r>
              <a:rPr lang="en-US" altLang="zh-CN" sz="2800" b="1" dirty="0">
                <a:solidFill>
                  <a:srgbClr val="5485C0"/>
                </a:solidFill>
                <a:latin typeface="宋体" panose="02010600030101010101" pitchFamily="2" charset="-122"/>
              </a:rPr>
              <a:t>4</a:t>
            </a:r>
            <a:r>
              <a:rPr lang="zh-CN" altLang="en-US" sz="2800" b="1" dirty="0">
                <a:solidFill>
                  <a:srgbClr val="5485C0"/>
                </a:solidFill>
              </a:rPr>
              <a:t>）显示队列中元素</a:t>
            </a:r>
            <a:endParaRPr lang="zh-CN" altLang="en-US" sz="2800" b="1" dirty="0">
              <a:solidFill>
                <a:srgbClr val="5485C0"/>
              </a:solidFill>
              <a:latin typeface="宋体" panose="02010600030101010101" pitchFamily="2" charset="-122"/>
            </a:endParaRPr>
          </a:p>
          <a:p>
            <a:pPr>
              <a:lnSpc>
                <a:spcPct val="100000"/>
              </a:lnSpc>
              <a:spcBef>
                <a:spcPct val="10000"/>
              </a:spcBef>
            </a:pPr>
            <a:r>
              <a:rPr lang="en-US" altLang="zh-CN" sz="2800" b="1" dirty="0">
                <a:latin typeface="宋体" panose="02010600030101010101" pitchFamily="2" charset="-122"/>
              </a:rPr>
              <a:t>void </a:t>
            </a:r>
            <a:r>
              <a:rPr lang="en-US" altLang="zh-CN" sz="2800" b="1" dirty="0" err="1">
                <a:latin typeface="宋体" panose="02010600030101010101" pitchFamily="2" charset="-122"/>
              </a:rPr>
              <a:t>ShowQueue</a:t>
            </a:r>
            <a:r>
              <a:rPr lang="en-US" altLang="zh-CN" sz="2800" b="1" dirty="0">
                <a:latin typeface="宋体" panose="02010600030101010101" pitchFamily="2" charset="-122"/>
              </a:rPr>
              <a:t>(</a:t>
            </a:r>
            <a:r>
              <a:rPr lang="en-US" altLang="zh-CN" sz="2800" b="1" dirty="0" err="1">
                <a:latin typeface="宋体" panose="02010600030101010101" pitchFamily="2" charset="-122"/>
              </a:rPr>
              <a:t>linkqueue</a:t>
            </a:r>
            <a:r>
              <a:rPr lang="en-US" altLang="zh-CN" sz="2800" b="1" dirty="0">
                <a:latin typeface="宋体" panose="02010600030101010101" pitchFamily="2" charset="-122"/>
              </a:rPr>
              <a:t> *q)</a:t>
            </a:r>
            <a:r>
              <a:rPr lang="en-US" altLang="zh-CN" sz="2000" b="1" dirty="0">
                <a:latin typeface="宋体" panose="02010600030101010101" pitchFamily="2" charset="-122"/>
              </a:rPr>
              <a:t> // </a:t>
            </a:r>
            <a:r>
              <a:rPr lang="zh-CN" altLang="en-US" sz="2000" b="1" dirty="0"/>
              <a:t>显示队列</a:t>
            </a:r>
            <a:endParaRPr lang="zh-CN" altLang="en-US" sz="2000" b="1" dirty="0">
              <a:latin typeface="宋体" panose="02010600030101010101" pitchFamily="2" charset="-122"/>
            </a:endParaRPr>
          </a:p>
          <a:p>
            <a:pPr>
              <a:lnSpc>
                <a:spcPct val="100000"/>
              </a:lnSpc>
              <a:spcBef>
                <a:spcPct val="10000"/>
              </a:spcBef>
            </a:pPr>
            <a:r>
              <a:rPr lang="en-US" altLang="zh-CN" sz="2800" b="1" dirty="0">
                <a:latin typeface="宋体" panose="02010600030101010101" pitchFamily="2" charset="-122"/>
              </a:rPr>
              <a:t>{</a:t>
            </a:r>
            <a:r>
              <a:rPr lang="en-US" altLang="zh-CN" sz="2800" b="1" dirty="0" err="1">
                <a:latin typeface="宋体" panose="02010600030101010101" pitchFamily="2" charset="-122"/>
              </a:rPr>
              <a:t>queuenode</a:t>
            </a:r>
            <a:r>
              <a:rPr lang="en-US" altLang="zh-CN" sz="2800" b="1" dirty="0">
                <a:latin typeface="宋体" panose="02010600030101010101" pitchFamily="2" charset="-122"/>
              </a:rPr>
              <a:t> *p=q-&gt;front;</a:t>
            </a:r>
          </a:p>
          <a:p>
            <a:pPr>
              <a:lnSpc>
                <a:spcPct val="100000"/>
              </a:lnSpc>
              <a:spcBef>
                <a:spcPct val="10000"/>
              </a:spcBef>
            </a:pPr>
            <a:r>
              <a:rPr lang="en-US" altLang="zh-CN" sz="2800" b="1" dirty="0">
                <a:latin typeface="宋体" panose="02010600030101010101" pitchFamily="2" charset="-122"/>
              </a:rPr>
              <a:t>   if (p= =NULL)            </a:t>
            </a:r>
            <a:r>
              <a:rPr lang="en-US" altLang="zh-CN" sz="2000" b="1" dirty="0">
                <a:latin typeface="宋体" panose="02010600030101010101" pitchFamily="2" charset="-122"/>
              </a:rPr>
              <a:t>// </a:t>
            </a:r>
            <a:r>
              <a:rPr lang="zh-CN" altLang="en-US" sz="2000" b="1" dirty="0"/>
              <a:t>判队空</a:t>
            </a:r>
            <a:endParaRPr lang="zh-CN" altLang="en-US" sz="20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a:t>
            </a:r>
            <a:r>
              <a:rPr lang="en-US" altLang="zh-CN" sz="2800" b="1" dirty="0" err="1">
                <a:latin typeface="宋体" panose="02010600030101010101" pitchFamily="2" charset="-122"/>
              </a:rPr>
              <a:t>printf</a:t>
            </a:r>
            <a:r>
              <a:rPr lang="en-US" altLang="zh-CN" sz="2800" b="1" dirty="0">
                <a:latin typeface="宋体" panose="02010600030101010101" pitchFamily="2" charset="-122"/>
              </a:rPr>
              <a:t>("</a:t>
            </a:r>
            <a:r>
              <a:rPr lang="zh-CN" altLang="en-US" sz="2800" b="1" dirty="0"/>
              <a:t>队列为空</a:t>
            </a:r>
            <a:r>
              <a:rPr lang="en-US" altLang="zh-CN" sz="2800" b="1" dirty="0">
                <a:latin typeface="宋体" panose="02010600030101010101" pitchFamily="2" charset="-122"/>
              </a:rPr>
              <a:t>!");</a:t>
            </a:r>
          </a:p>
          <a:p>
            <a:pPr>
              <a:lnSpc>
                <a:spcPct val="100000"/>
              </a:lnSpc>
              <a:spcBef>
                <a:spcPct val="10000"/>
              </a:spcBef>
            </a:pPr>
            <a:r>
              <a:rPr lang="en-US" altLang="zh-CN" sz="2800" b="1" dirty="0">
                <a:latin typeface="宋体" panose="02010600030101010101" pitchFamily="2" charset="-122"/>
              </a:rPr>
              <a:t>   else</a:t>
            </a:r>
          </a:p>
          <a:p>
            <a:pPr>
              <a:lnSpc>
                <a:spcPct val="100000"/>
              </a:lnSpc>
              <a:spcBef>
                <a:spcPct val="10000"/>
              </a:spcBef>
            </a:pPr>
            <a:r>
              <a:rPr lang="en-US" altLang="zh-CN" sz="2800" b="1" dirty="0">
                <a:latin typeface="宋体" panose="02010600030101010101" pitchFamily="2" charset="-122"/>
              </a:rPr>
              <a:t>     while(p!=NULL)         </a:t>
            </a:r>
            <a:r>
              <a:rPr lang="en-US" altLang="zh-CN" sz="2000" b="1" dirty="0">
                <a:latin typeface="宋体" panose="02010600030101010101" pitchFamily="2" charset="-122"/>
              </a:rPr>
              <a:t>// </a:t>
            </a:r>
            <a:r>
              <a:rPr lang="zh-CN" altLang="en-US" sz="2000" b="1" dirty="0"/>
              <a:t>若队不空，输出队中元素</a:t>
            </a:r>
            <a:endParaRPr lang="zh-CN" altLang="en-US" sz="20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a:t>
            </a:r>
            <a:r>
              <a:rPr lang="en-US" altLang="zh-CN" sz="2800" b="1" dirty="0">
                <a:latin typeface="宋体" panose="02010600030101010101" pitchFamily="2" charset="-122"/>
              </a:rPr>
              <a:t>{</a:t>
            </a:r>
            <a:r>
              <a:rPr lang="en-US" altLang="zh-CN" sz="2800" b="1" dirty="0" err="1">
                <a:latin typeface="宋体" panose="02010600030101010101" pitchFamily="2" charset="-122"/>
              </a:rPr>
              <a:t>printf</a:t>
            </a:r>
            <a:r>
              <a:rPr lang="en-US" altLang="zh-CN" sz="2800" b="1" dirty="0">
                <a:latin typeface="宋体" panose="02010600030101010101" pitchFamily="2" charset="-122"/>
              </a:rPr>
              <a:t> (p-&gt;data);</a:t>
            </a:r>
          </a:p>
          <a:p>
            <a:pPr>
              <a:spcBef>
                <a:spcPct val="10000"/>
              </a:spcBef>
            </a:pPr>
            <a:r>
              <a:rPr lang="en-US" altLang="zh-CN" sz="2800" b="1" dirty="0">
                <a:latin typeface="宋体" panose="02010600030101010101" pitchFamily="2" charset="-122"/>
              </a:rPr>
              <a:t>	 p=p-&gt;next; </a:t>
            </a:r>
            <a:r>
              <a:rPr lang="en-US" altLang="zh-CN" sz="2800" dirty="0" smtClean="0">
                <a:latin typeface="宋体" panose="02010600030101010101" pitchFamily="2" charset="-122"/>
              </a:rPr>
              <a:t>}</a:t>
            </a:r>
            <a:r>
              <a:rPr lang="en-US" altLang="zh-CN" sz="2800" b="1" dirty="0" smtClean="0">
                <a:latin typeface="宋体" panose="02010600030101010101" pitchFamily="2" charset="-122"/>
              </a:rPr>
              <a:t>          </a:t>
            </a:r>
            <a:r>
              <a:rPr lang="en-US" altLang="zh-CN" sz="2000" b="1" dirty="0">
                <a:latin typeface="宋体" panose="02010600030101010101" pitchFamily="2" charset="-122"/>
              </a:rPr>
              <a:t>// </a:t>
            </a:r>
            <a:r>
              <a:rPr lang="zh-CN" altLang="en-US" sz="2000" b="1" dirty="0"/>
              <a:t>修改指针</a:t>
            </a:r>
            <a:endParaRPr lang="zh-CN" altLang="en-US" sz="2000" b="1" dirty="0">
              <a:latin typeface="宋体" panose="02010600030101010101" pitchFamily="2" charset="-122"/>
            </a:endParaRPr>
          </a:p>
          <a:p>
            <a:pPr>
              <a:lnSpc>
                <a:spcPct val="100000"/>
              </a:lnSpc>
              <a:spcBef>
                <a:spcPct val="10000"/>
              </a:spcBef>
            </a:pPr>
            <a:r>
              <a:rPr lang="zh-CN" altLang="en-US" sz="2800" b="1" dirty="0">
                <a:latin typeface="宋体" panose="02010600030101010101" pitchFamily="2" charset="-122"/>
              </a:rPr>
              <a:t>	 </a:t>
            </a:r>
            <a:r>
              <a:rPr lang="en-US" altLang="zh-CN" sz="2800" b="1" dirty="0" err="1" smtClean="0">
                <a:latin typeface="宋体" panose="02010600030101010101" pitchFamily="2" charset="-122"/>
              </a:rPr>
              <a:t>printf</a:t>
            </a:r>
            <a:r>
              <a:rPr lang="en-US" altLang="zh-CN" sz="2800" b="1" dirty="0">
                <a:latin typeface="宋体" panose="02010600030101010101" pitchFamily="2" charset="-122"/>
              </a:rPr>
              <a:t>("\n");</a:t>
            </a:r>
          </a:p>
          <a:p>
            <a:pPr>
              <a:lnSpc>
                <a:spcPct val="100000"/>
              </a:lnSpc>
              <a:spcBef>
                <a:spcPct val="10000"/>
              </a:spcBef>
            </a:pPr>
            <a:r>
              <a:rPr lang="en-US" altLang="zh-CN" sz="2800" b="1" dirty="0">
                <a:latin typeface="宋体" panose="02010600030101010101" pitchFamily="2" charset="-122"/>
              </a:rPr>
              <a:t>  }</a:t>
            </a:r>
          </a:p>
        </p:txBody>
      </p:sp>
      <p:sp>
        <p:nvSpPr>
          <p:cNvPr id="7"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smtClean="0"/>
              <a:t>链式队的基本运算</a:t>
            </a:r>
            <a:endParaRPr lang="zh-CN" altLang="en-US" sz="4000" dirty="0"/>
          </a:p>
        </p:txBody>
      </p:sp>
    </p:spTree>
    <p:extLst>
      <p:ext uri="{BB962C8B-B14F-4D97-AF65-F5344CB8AC3E}">
        <p14:creationId xmlns:p14="http://schemas.microsoft.com/office/powerpoint/2010/main" xmlns="" val="24089804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Effect transition="in" filter="wipe(down)">
                                      <p:cBhvr>
                                        <p:cTn id="7" dur="500"/>
                                        <p:tgtEl>
                                          <p:spTgt spid="9011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0115">
                                            <p:txEl>
                                              <p:pRg st="2" end="2"/>
                                            </p:txEl>
                                          </p:spTgt>
                                        </p:tgtEl>
                                        <p:attrNameLst>
                                          <p:attrName>style.visibility</p:attrName>
                                        </p:attrNameLst>
                                      </p:cBhvr>
                                      <p:to>
                                        <p:strVal val="visible"/>
                                      </p:to>
                                    </p:set>
                                    <p:animEffect transition="in" filter="wipe(down)">
                                      <p:cBhvr>
                                        <p:cTn id="10" dur="500"/>
                                        <p:tgtEl>
                                          <p:spTgt spid="9011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0115">
                                            <p:txEl>
                                              <p:pRg st="3" end="3"/>
                                            </p:txEl>
                                          </p:spTgt>
                                        </p:tgtEl>
                                        <p:attrNameLst>
                                          <p:attrName>style.visibility</p:attrName>
                                        </p:attrNameLst>
                                      </p:cBhvr>
                                      <p:to>
                                        <p:strVal val="visible"/>
                                      </p:to>
                                    </p:set>
                                    <p:animEffect transition="in" filter="wipe(down)">
                                      <p:cBhvr>
                                        <p:cTn id="13" dur="500"/>
                                        <p:tgtEl>
                                          <p:spTgt spid="9011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0115">
                                            <p:txEl>
                                              <p:pRg st="4" end="4"/>
                                            </p:txEl>
                                          </p:spTgt>
                                        </p:tgtEl>
                                        <p:attrNameLst>
                                          <p:attrName>style.visibility</p:attrName>
                                        </p:attrNameLst>
                                      </p:cBhvr>
                                      <p:to>
                                        <p:strVal val="visible"/>
                                      </p:to>
                                    </p:set>
                                    <p:animEffect transition="in" filter="wipe(down)">
                                      <p:cBhvr>
                                        <p:cTn id="16" dur="500"/>
                                        <p:tgtEl>
                                          <p:spTgt spid="9011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animEffect transition="in" filter="wipe(down)">
                                      <p:cBhvr>
                                        <p:cTn id="19" dur="500"/>
                                        <p:tgtEl>
                                          <p:spTgt spid="90115">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0115">
                                            <p:txEl>
                                              <p:pRg st="6" end="6"/>
                                            </p:txEl>
                                          </p:spTgt>
                                        </p:tgtEl>
                                        <p:attrNameLst>
                                          <p:attrName>style.visibility</p:attrName>
                                        </p:attrNameLst>
                                      </p:cBhvr>
                                      <p:to>
                                        <p:strVal val="visible"/>
                                      </p:to>
                                    </p:set>
                                    <p:animEffect transition="in" filter="wipe(down)">
                                      <p:cBhvr>
                                        <p:cTn id="22" dur="500"/>
                                        <p:tgtEl>
                                          <p:spTgt spid="90115">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animEffect transition="in" filter="wipe(down)">
                                      <p:cBhvr>
                                        <p:cTn id="25" dur="500"/>
                                        <p:tgtEl>
                                          <p:spTgt spid="90115">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90115">
                                            <p:txEl>
                                              <p:pRg st="8" end="8"/>
                                            </p:txEl>
                                          </p:spTgt>
                                        </p:tgtEl>
                                        <p:attrNameLst>
                                          <p:attrName>style.visibility</p:attrName>
                                        </p:attrNameLst>
                                      </p:cBhvr>
                                      <p:to>
                                        <p:strVal val="visible"/>
                                      </p:to>
                                    </p:set>
                                    <p:animEffect transition="in" filter="wipe(down)">
                                      <p:cBhvr>
                                        <p:cTn id="28" dur="500"/>
                                        <p:tgtEl>
                                          <p:spTgt spid="90115">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90115">
                                            <p:txEl>
                                              <p:pRg st="9" end="9"/>
                                            </p:txEl>
                                          </p:spTgt>
                                        </p:tgtEl>
                                        <p:attrNameLst>
                                          <p:attrName>style.visibility</p:attrName>
                                        </p:attrNameLst>
                                      </p:cBhvr>
                                      <p:to>
                                        <p:strVal val="visible"/>
                                      </p:to>
                                    </p:set>
                                    <p:animEffect transition="in" filter="wipe(down)">
                                      <p:cBhvr>
                                        <p:cTn id="31" dur="500"/>
                                        <p:tgtEl>
                                          <p:spTgt spid="90115">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90115">
                                            <p:txEl>
                                              <p:pRg st="10" end="10"/>
                                            </p:txEl>
                                          </p:spTgt>
                                        </p:tgtEl>
                                        <p:attrNameLst>
                                          <p:attrName>style.visibility</p:attrName>
                                        </p:attrNameLst>
                                      </p:cBhvr>
                                      <p:to>
                                        <p:strVal val="visible"/>
                                      </p:to>
                                    </p:set>
                                    <p:animEffect transition="in" filter="wipe(down)">
                                      <p:cBhvr>
                                        <p:cTn id="34" dur="500"/>
                                        <p:tgtEl>
                                          <p:spTgt spid="901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251520" y="2132856"/>
            <a:ext cx="8640960" cy="37702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25000"/>
              </a:lnSpc>
            </a:pPr>
            <a:r>
              <a:rPr lang="zh-CN" altLang="en-US" sz="2800" b="1" dirty="0" smtClean="0">
                <a:latin typeface="宋体" panose="02010600030101010101" pitchFamily="2" charset="-122"/>
              </a:rPr>
              <a:t>    顺序</a:t>
            </a:r>
            <a:r>
              <a:rPr lang="zh-CN" altLang="en-US" sz="2800" b="1" dirty="0">
                <a:latin typeface="宋体" panose="02010600030101010101" pitchFamily="2" charset="-122"/>
              </a:rPr>
              <a:t>队列是用内存中一组连续的存储单元顺序存放队列中各元素。所以可以用一维数组</a:t>
            </a:r>
            <a:r>
              <a:rPr lang="en-US" altLang="zh-CN" sz="2800" b="1" dirty="0">
                <a:latin typeface="宋体" panose="02010600030101010101" pitchFamily="2" charset="-122"/>
              </a:rPr>
              <a:t>Q[MAXLEN]</a:t>
            </a:r>
            <a:r>
              <a:rPr lang="zh-CN" altLang="en-US" sz="2800" b="1" dirty="0">
                <a:latin typeface="宋体" panose="02010600030101010101" pitchFamily="2" charset="-122"/>
              </a:rPr>
              <a:t>作为队列的顺序存储空间，其中</a:t>
            </a:r>
            <a:r>
              <a:rPr lang="en-US" altLang="zh-CN" sz="2800" b="1" dirty="0">
                <a:latin typeface="宋体" panose="02010600030101010101" pitchFamily="2" charset="-122"/>
              </a:rPr>
              <a:t>MAXLEN</a:t>
            </a:r>
            <a:r>
              <a:rPr lang="zh-CN" altLang="en-US" sz="2800" b="1" dirty="0">
                <a:latin typeface="宋体" panose="02010600030101010101" pitchFamily="2" charset="-122"/>
              </a:rPr>
              <a:t>为队列的容量，队列元素从</a:t>
            </a:r>
            <a:r>
              <a:rPr lang="en-US" altLang="zh-CN" sz="2800" b="1" dirty="0">
                <a:latin typeface="宋体" panose="02010600030101010101" pitchFamily="2" charset="-122"/>
              </a:rPr>
              <a:t>Q[0]</a:t>
            </a:r>
            <a:r>
              <a:rPr lang="zh-CN" altLang="en-US" sz="2800" b="1" dirty="0">
                <a:latin typeface="宋体" panose="02010600030101010101" pitchFamily="2" charset="-122"/>
              </a:rPr>
              <a:t>单元开始存放，直到</a:t>
            </a:r>
            <a:r>
              <a:rPr lang="en-US" altLang="zh-CN" sz="2800" b="1" dirty="0">
                <a:latin typeface="宋体" panose="02010600030101010101" pitchFamily="2" charset="-122"/>
              </a:rPr>
              <a:t>Q[MAXLEN</a:t>
            </a:r>
            <a:r>
              <a:rPr lang="en-US" altLang="zh-CN" sz="2800" b="1" dirty="0"/>
              <a:t>–</a:t>
            </a:r>
            <a:r>
              <a:rPr lang="en-US" altLang="zh-CN" sz="2800" b="1" dirty="0">
                <a:latin typeface="宋体" panose="02010600030101010101" pitchFamily="2" charset="-122"/>
              </a:rPr>
              <a:t>1]</a:t>
            </a:r>
            <a:r>
              <a:rPr lang="zh-CN" altLang="en-US" sz="2800" b="1" dirty="0">
                <a:latin typeface="宋体" panose="02010600030101010101" pitchFamily="2" charset="-122"/>
              </a:rPr>
              <a:t>单元</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a:lnSpc>
                <a:spcPct val="125000"/>
              </a:lnSpc>
            </a:pPr>
            <a:r>
              <a:rPr lang="zh-CN" altLang="en-US" sz="2800" b="1" dirty="0" smtClean="0">
                <a:latin typeface="宋体" panose="02010600030101010101" pitchFamily="2" charset="-122"/>
              </a:rPr>
              <a:t>    因为</a:t>
            </a:r>
            <a:r>
              <a:rPr lang="zh-CN" altLang="en-US" sz="2800" b="1" dirty="0">
                <a:latin typeface="宋体" panose="02010600030101010101" pitchFamily="2" charset="-122"/>
              </a:rPr>
              <a:t>队头和队尾都是活动的，因此，除了队列的数据以外，一般还设有队首（</a:t>
            </a:r>
            <a:r>
              <a:rPr lang="en-US" altLang="zh-CN" sz="2800" b="1" dirty="0">
                <a:latin typeface="宋体" panose="02010600030101010101" pitchFamily="2" charset="-122"/>
              </a:rPr>
              <a:t>front</a:t>
            </a:r>
            <a:r>
              <a:rPr lang="zh-CN" altLang="en-US" sz="2800" b="1" dirty="0">
                <a:latin typeface="宋体" panose="02010600030101010101" pitchFamily="2" charset="-122"/>
              </a:rPr>
              <a:t>）和队尾（</a:t>
            </a:r>
            <a:r>
              <a:rPr lang="en-US" altLang="zh-CN" sz="2800" b="1" dirty="0">
                <a:latin typeface="宋体" panose="02010600030101010101" pitchFamily="2" charset="-122"/>
              </a:rPr>
              <a:t>rear</a:t>
            </a:r>
            <a:r>
              <a:rPr lang="zh-CN" altLang="en-US" sz="2800" b="1" dirty="0">
                <a:latin typeface="宋体" panose="02010600030101010101" pitchFamily="2" charset="-122"/>
              </a:rPr>
              <a:t>）两个指针。</a:t>
            </a:r>
            <a:r>
              <a:rPr lang="zh-CN" altLang="en-US" sz="2800" b="1" dirty="0"/>
              <a:t>     </a:t>
            </a:r>
          </a:p>
        </p:txBody>
      </p:sp>
      <p:sp>
        <p:nvSpPr>
          <p:cNvPr id="6"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smtClean="0"/>
              <a:t>队列的顺序存储</a:t>
            </a:r>
            <a:endParaRPr lang="zh-CN" altLang="en-US" sz="4000" dirty="0"/>
          </a:p>
        </p:txBody>
      </p:sp>
    </p:spTree>
    <p:extLst>
      <p:ext uri="{BB962C8B-B14F-4D97-AF65-F5344CB8AC3E}">
        <p14:creationId xmlns:p14="http://schemas.microsoft.com/office/powerpoint/2010/main" xmlns="" val="25413132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down)">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wipe(down)">
                                      <p:cBhvr>
                                        <p:cTn id="12" dur="500"/>
                                        <p:tgtEl>
                                          <p:spTgt spid="70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09668" y="2492896"/>
            <a:ext cx="8820472" cy="34470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defPPr>
              <a:defRPr lang="zh-CN"/>
            </a:defPPr>
            <a:lvl1pPr>
              <a:lnSpc>
                <a:spcPct val="100000"/>
              </a:lnSpc>
              <a:defRPr sz="2800">
                <a:latin typeface="宋体" panose="02010600030101010101" pitchFamily="2" charset="-122"/>
              </a:defRPr>
            </a:lvl1pPr>
          </a:lstStyle>
          <a:p>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define  MAXLEN  10          </a:t>
            </a:r>
            <a:r>
              <a:rPr lang="en-US" altLang="zh-CN" sz="2000" dirty="0">
                <a:latin typeface="Times New Roman" panose="02020603050405020304" pitchFamily="18" charset="0"/>
                <a:cs typeface="Times New Roman" panose="02020603050405020304" pitchFamily="18" charset="0"/>
              </a:rPr>
              <a:t>// </a:t>
            </a:r>
            <a:r>
              <a:rPr lang="zh-CN" altLang="en-US" sz="2000" dirty="0"/>
              <a:t>队列的最大容量</a:t>
            </a:r>
          </a:p>
          <a:p>
            <a:r>
              <a:rPr lang="zh-CN" altLang="en-US" dirty="0"/>
              <a:t> </a:t>
            </a:r>
            <a:r>
              <a:rPr lang="en-US" altLang="zh-CN" dirty="0" err="1">
                <a:latin typeface="Times New Roman" panose="02020603050405020304" pitchFamily="18" charset="0"/>
                <a:cs typeface="Times New Roman" panose="02020603050405020304" pitchFamily="18" charset="0"/>
              </a:rPr>
              <a:t>typedef</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struct</a:t>
            </a:r>
            <a:endParaRPr lang="en-US" altLang="zh-CN" dirty="0">
              <a:latin typeface="Times New Roman" panose="02020603050405020304" pitchFamily="18" charset="0"/>
              <a:cs typeface="Times New Roman" panose="02020603050405020304" pitchFamily="18" charset="0"/>
            </a:endParaRPr>
          </a:p>
          <a:p>
            <a:r>
              <a:rPr lang="en-US" altLang="zh-CN" dirty="0"/>
              <a:t> </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datatype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Q[MAXLEN]</a:t>
            </a:r>
            <a:r>
              <a:rPr lang="zh-CN" altLang="en-US"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datatype</a:t>
            </a:r>
            <a:r>
              <a:rPr lang="en-US" altLang="zh-CN" sz="2000" dirty="0">
                <a:latin typeface="Times New Roman" panose="02020603050405020304" pitchFamily="18" charset="0"/>
                <a:cs typeface="Times New Roman" panose="02020603050405020304" pitchFamily="18" charset="0"/>
              </a:rPr>
              <a:t> </a:t>
            </a:r>
            <a:r>
              <a:rPr lang="zh-CN" altLang="en-US" sz="2000" dirty="0"/>
              <a:t>可根据用户需要定义</a:t>
            </a:r>
          </a:p>
          <a:p>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front= 0</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rear= 0</a:t>
            </a:r>
            <a:r>
              <a:rPr lang="zh-CN" altLang="en-US"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t>定义队头、队尾指针，并置队列为空</a:t>
            </a:r>
          </a:p>
          <a:p>
            <a:r>
              <a:rPr lang="zh-CN" altLang="en-US" dirty="0"/>
              <a:t>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Queue</a:t>
            </a:r>
            <a:r>
              <a:rPr lang="zh-CN" altLang="en-US" dirty="0">
                <a:latin typeface="Times New Roman" panose="02020603050405020304" pitchFamily="18" charset="0"/>
                <a:cs typeface="Times New Roman" panose="02020603050405020304" pitchFamily="18" charset="0"/>
              </a:rPr>
              <a:t>；</a:t>
            </a:r>
          </a:p>
          <a:p>
            <a:r>
              <a:rPr lang="zh-CN" altLang="en-US" dirty="0"/>
              <a:t>  </a:t>
            </a:r>
            <a:r>
              <a:rPr lang="en-US" altLang="zh-CN" dirty="0">
                <a:latin typeface="Times New Roman" panose="02020603050405020304" pitchFamily="18" charset="0"/>
                <a:cs typeface="Times New Roman" panose="02020603050405020304" pitchFamily="18" charset="0"/>
              </a:rPr>
              <a:t>Queue  *p</a:t>
            </a:r>
            <a:r>
              <a:rPr lang="zh-CN" altLang="en-US" dirty="0">
                <a:latin typeface="Times New Roman" panose="02020603050405020304" pitchFamily="18" charset="0"/>
                <a:cs typeface="Times New Roman" panose="02020603050405020304" pitchFamily="18" charset="0"/>
              </a:rPr>
              <a:t>；</a:t>
            </a:r>
            <a:r>
              <a:rPr lang="zh-CN" altLang="en-US" dirty="0"/>
              <a:t>       </a:t>
            </a:r>
            <a:r>
              <a:rPr lang="zh-CN" altLang="en-US" dirty="0" smtClean="0"/>
              <a:t>    </a:t>
            </a:r>
            <a:r>
              <a:rPr lang="zh-CN" altLang="en-US"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t>定义一个指向队的指针变量</a:t>
            </a:r>
          </a:p>
          <a:p>
            <a:r>
              <a:rPr lang="zh-CN" altLang="en-US" dirty="0"/>
              <a:t>  </a:t>
            </a:r>
            <a:r>
              <a:rPr lang="en-US" altLang="zh-CN" dirty="0">
                <a:latin typeface="Times New Roman" panose="02020603050405020304" pitchFamily="18" charset="0"/>
                <a:cs typeface="Times New Roman" panose="02020603050405020304" pitchFamily="18" charset="0"/>
              </a:rPr>
              <a:t>p=new  Queue</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t>申请一个顺序队的</a:t>
            </a:r>
            <a:r>
              <a:rPr lang="zh-CN" altLang="en-US" sz="2000" dirty="0" smtClean="0"/>
              <a:t>存储空间</a:t>
            </a:r>
            <a:endParaRPr lang="zh-CN" altLang="en-US" sz="2000" dirty="0"/>
          </a:p>
        </p:txBody>
      </p:sp>
      <p:sp>
        <p:nvSpPr>
          <p:cNvPr id="5" name="Rectangle 2"/>
          <p:cNvSpPr>
            <a:spLocks noGrp="1" noChangeArrowheads="1"/>
          </p:cNvSpPr>
          <p:nvPr>
            <p:ph type="title"/>
          </p:nvPr>
        </p:nvSpPr>
        <p:spPr>
          <a:xfrm>
            <a:off x="212559" y="1666661"/>
            <a:ext cx="7772400" cy="430887"/>
          </a:xfr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fontAlgn="base">
              <a:spcAft>
                <a:spcPct val="0"/>
              </a:spcAft>
            </a:pPr>
            <a:r>
              <a:rPr lang="en-US" altLang="zh-CN" sz="2800" dirty="0">
                <a:solidFill>
                  <a:srgbClr val="5485C0"/>
                </a:solidFill>
                <a:latin typeface="宋体" panose="02010600030101010101" pitchFamily="2" charset="-122"/>
                <a:ea typeface="宋体" pitchFamily="2" charset="-122"/>
                <a:cs typeface="+mn-cs"/>
              </a:rPr>
              <a:t> </a:t>
            </a:r>
            <a:r>
              <a:rPr lang="zh-CN" altLang="en-US" sz="2800" dirty="0">
                <a:solidFill>
                  <a:srgbClr val="5485C0"/>
                </a:solidFill>
                <a:latin typeface="宋体" panose="02010600030101010101" pitchFamily="2" charset="-122"/>
                <a:ea typeface="宋体" pitchFamily="2" charset="-122"/>
                <a:cs typeface="+mn-cs"/>
              </a:rPr>
              <a:t>顺序队用</a:t>
            </a:r>
            <a:r>
              <a:rPr lang="en-US" altLang="zh-CN" sz="2800" dirty="0">
                <a:solidFill>
                  <a:srgbClr val="5485C0"/>
                </a:solidFill>
                <a:latin typeface="宋体" panose="02010600030101010101" pitchFamily="2" charset="-122"/>
                <a:ea typeface="宋体" pitchFamily="2" charset="-122"/>
                <a:cs typeface="+mn-cs"/>
              </a:rPr>
              <a:t>C++</a:t>
            </a:r>
            <a:r>
              <a:rPr lang="zh-CN" altLang="en-US" sz="2800" dirty="0">
                <a:solidFill>
                  <a:srgbClr val="5485C0"/>
                </a:solidFill>
                <a:latin typeface="宋体" panose="02010600030101010101" pitchFamily="2" charset="-122"/>
                <a:ea typeface="宋体" pitchFamily="2" charset="-122"/>
                <a:cs typeface="+mn-cs"/>
              </a:rPr>
              <a:t>语言</a:t>
            </a:r>
            <a:r>
              <a:rPr lang="zh-CN" altLang="en-US" sz="2800" dirty="0" smtClean="0">
                <a:solidFill>
                  <a:srgbClr val="5485C0"/>
                </a:solidFill>
                <a:latin typeface="宋体" panose="02010600030101010101" pitchFamily="2" charset="-122"/>
                <a:ea typeface="宋体" pitchFamily="2" charset="-122"/>
                <a:cs typeface="+mn-cs"/>
              </a:rPr>
              <a:t>定义如下：</a:t>
            </a:r>
            <a:endParaRPr lang="zh-CN" altLang="en-US" sz="2800" dirty="0">
              <a:solidFill>
                <a:srgbClr val="5485C0"/>
              </a:solidFill>
              <a:latin typeface="宋体" panose="02010600030101010101" pitchFamily="2" charset="-122"/>
              <a:ea typeface="宋体" pitchFamily="2" charset="-122"/>
              <a:cs typeface="+mn-cs"/>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000" dirty="0" smtClean="0"/>
              <a:t> </a:t>
            </a:r>
            <a:r>
              <a:rPr lang="zh-CN" altLang="en-US" sz="4000" dirty="0" smtClean="0"/>
              <a:t>队列的顺序存储</a:t>
            </a:r>
            <a:endParaRPr lang="zh-CN" altLang="en-US" sz="4000" dirty="0"/>
          </a:p>
        </p:txBody>
      </p:sp>
    </p:spTree>
    <p:extLst>
      <p:ext uri="{BB962C8B-B14F-4D97-AF65-F5344CB8AC3E}">
        <p14:creationId xmlns:p14="http://schemas.microsoft.com/office/powerpoint/2010/main" xmlns="" val="5386540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heel(1)">
                                      <p:cBhvr>
                                        <p:cTn id="7" dur="20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277155" y="2780928"/>
            <a:ext cx="8424936" cy="16435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a:lnSpc>
                <a:spcPct val="120000"/>
              </a:lnSpc>
              <a:buClr>
                <a:schemeClr val="accent1"/>
              </a:buClr>
              <a:buSzPct val="68000"/>
              <a:buFont typeface="Wingdings 3"/>
              <a:buNone/>
            </a:pPr>
            <a:r>
              <a:rPr lang="zh-CN" altLang="en-US" sz="2800" dirty="0">
                <a:solidFill>
                  <a:srgbClr val="000000"/>
                </a:solidFill>
                <a:latin typeface="楷体_GB2312" pitchFamily="49" charset="-122"/>
                <a:ea typeface="楷体_GB2312" pitchFamily="49" charset="-122"/>
              </a:rPr>
              <a:t>    </a:t>
            </a:r>
            <a:r>
              <a:rPr lang="zh-CN" altLang="en-US" sz="2800" dirty="0" smtClean="0">
                <a:solidFill>
                  <a:srgbClr val="000000"/>
                </a:solidFill>
                <a:latin typeface="楷体_GB2312" pitchFamily="49" charset="-122"/>
                <a:ea typeface="楷体_GB2312" pitchFamily="49" charset="-122"/>
              </a:rPr>
              <a:t>在</a:t>
            </a:r>
            <a:r>
              <a:rPr lang="zh-CN" altLang="en-US" sz="2800" dirty="0">
                <a:solidFill>
                  <a:srgbClr val="000000"/>
                </a:solidFill>
                <a:latin typeface="楷体_GB2312" pitchFamily="49" charset="-122"/>
                <a:ea typeface="楷体_GB2312" pitchFamily="49" charset="-122"/>
              </a:rPr>
              <a:t>一个栈中，出入口处称为栈顶，栈内最深处称为栈底。除了栈顶元素外，其他元素不会被改变，因而栈的封闭性非常好，使用起来非常安全。</a:t>
            </a:r>
          </a:p>
        </p:txBody>
      </p:sp>
      <p:sp>
        <p:nvSpPr>
          <p:cNvPr id="4" name="矩形 3"/>
          <p:cNvSpPr/>
          <p:nvPr/>
        </p:nvSpPr>
        <p:spPr>
          <a:xfrm>
            <a:off x="1475656" y="332656"/>
            <a:ext cx="3013967" cy="769441"/>
          </a:xfrm>
          <a:prstGeom prst="rect">
            <a:avLst/>
          </a:prstGeom>
        </p:spPr>
        <p:txBody>
          <a:bodyPr vert="horz" rtlCol="0" anchor="ctr">
            <a:noAutofit/>
            <a:scene3d>
              <a:camera prst="orthographicFront"/>
              <a:lightRig rig="soft" dir="t"/>
            </a:scene3d>
            <a:sp3d prstMaterial="softEdge">
              <a:bevelT w="25400" h="25400"/>
            </a:sp3d>
          </a:bodyPr>
          <a:lstStyle/>
          <a:p>
            <a:r>
              <a:rPr lang="zh-CN" altLang="en-US" sz="4400" dirty="0">
                <a:solidFill>
                  <a:schemeClr val="tx2"/>
                </a:solidFill>
                <a:effectLst>
                  <a:outerShdw blurRad="31750" dist="25400" dir="5400000" algn="tl" rotWithShape="0">
                    <a:srgbClr val="000000">
                      <a:alpha val="25000"/>
                    </a:srgbClr>
                  </a:outerShdw>
                </a:effectLst>
                <a:latin typeface="+mj-ea"/>
                <a:ea typeface="+mj-ea"/>
                <a:cs typeface="+mj-cs"/>
              </a:rPr>
              <a:t>栈的封闭性</a:t>
            </a:r>
          </a:p>
        </p:txBody>
      </p:sp>
    </p:spTree>
    <p:extLst>
      <p:ext uri="{BB962C8B-B14F-4D97-AF65-F5344CB8AC3E}">
        <p14:creationId xmlns:p14="http://schemas.microsoft.com/office/powerpoint/2010/main" xmlns="" val="18956219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04800" y="2002800"/>
            <a:ext cx="9144000" cy="2154436"/>
          </a:xfr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marL="109728" indent="0" fontAlgn="base">
              <a:spcBef>
                <a:spcPct val="0"/>
              </a:spcBef>
              <a:spcAft>
                <a:spcPct val="0"/>
              </a:spcAft>
              <a:buNone/>
            </a:pPr>
            <a:r>
              <a:rPr lang="zh-CN" altLang="en-US" sz="2800" b="1" dirty="0" smtClean="0">
                <a:solidFill>
                  <a:srgbClr val="5485C0"/>
                </a:solidFill>
                <a:latin typeface="宋体" panose="02010600030101010101" pitchFamily="2" charset="-122"/>
                <a:ea typeface="宋体" pitchFamily="2" charset="-122"/>
              </a:rPr>
              <a:t>队列</a:t>
            </a:r>
            <a:r>
              <a:rPr lang="zh-CN" altLang="en-US" sz="2800" b="1" dirty="0">
                <a:solidFill>
                  <a:srgbClr val="5485C0"/>
                </a:solidFill>
                <a:latin typeface="宋体" panose="02010600030101010101" pitchFamily="2" charset="-122"/>
                <a:ea typeface="宋体" pitchFamily="2" charset="-122"/>
              </a:rPr>
              <a:t>的指针的</a:t>
            </a:r>
            <a:r>
              <a:rPr lang="zh-CN" altLang="en-US" sz="2800" b="1" dirty="0" smtClean="0">
                <a:solidFill>
                  <a:srgbClr val="5485C0"/>
                </a:solidFill>
                <a:latin typeface="宋体" panose="02010600030101010101" pitchFamily="2" charset="-122"/>
                <a:ea typeface="宋体" pitchFamily="2" charset="-122"/>
              </a:rPr>
              <a:t>规定：</a:t>
            </a:r>
            <a:endParaRPr lang="en-US" altLang="zh-CN" sz="2800" b="1" dirty="0" smtClean="0">
              <a:solidFill>
                <a:srgbClr val="5485C0"/>
              </a:solidFill>
              <a:latin typeface="宋体" panose="02010600030101010101" pitchFamily="2" charset="-122"/>
              <a:ea typeface="宋体" pitchFamily="2" charset="-122"/>
            </a:endParaRPr>
          </a:p>
          <a:p>
            <a:pPr marL="109728" indent="0" fontAlgn="base">
              <a:spcBef>
                <a:spcPct val="0"/>
              </a:spcBef>
              <a:spcAft>
                <a:spcPct val="0"/>
              </a:spcAft>
              <a:buNone/>
            </a:pPr>
            <a:endParaRPr lang="zh-CN" altLang="en-US" sz="2800" b="1" dirty="0">
              <a:latin typeface="宋体" panose="02010600030101010101" pitchFamily="2" charset="-122"/>
              <a:ea typeface="宋体" pitchFamily="2" charset="-122"/>
            </a:endParaRPr>
          </a:p>
          <a:p>
            <a:pPr marL="109728" indent="0" fontAlgn="base">
              <a:spcBef>
                <a:spcPct val="0"/>
              </a:spcBef>
              <a:spcAft>
                <a:spcPct val="0"/>
              </a:spcAft>
              <a:buNone/>
            </a:pPr>
            <a:r>
              <a:rPr lang="zh-CN" altLang="en-US" sz="2800" b="1" dirty="0">
                <a:latin typeface="宋体" panose="02010600030101010101" pitchFamily="2" charset="-122"/>
                <a:ea typeface="宋体" pitchFamily="2" charset="-122"/>
              </a:rPr>
              <a:t>     </a:t>
            </a:r>
            <a:r>
              <a:rPr lang="en-US" altLang="zh-CN" sz="2800" b="1" dirty="0">
                <a:latin typeface="宋体" panose="02010600030101010101" pitchFamily="2" charset="-122"/>
                <a:ea typeface="宋体" pitchFamily="2" charset="-122"/>
              </a:rPr>
              <a:t>front </a:t>
            </a:r>
            <a:r>
              <a:rPr lang="zh-CN" altLang="en-US" sz="2800" b="1" dirty="0" smtClean="0">
                <a:latin typeface="宋体" panose="02010600030101010101" pitchFamily="2" charset="-122"/>
                <a:ea typeface="宋体" pitchFamily="2" charset="-122"/>
              </a:rPr>
              <a:t>指向</a:t>
            </a:r>
            <a:r>
              <a:rPr lang="zh-CN" altLang="en-US" sz="2800" b="1" dirty="0">
                <a:latin typeface="宋体" panose="02010600030101010101" pitchFamily="2" charset="-122"/>
                <a:ea typeface="宋体" pitchFamily="2" charset="-122"/>
              </a:rPr>
              <a:t>队首元素。</a:t>
            </a:r>
          </a:p>
          <a:p>
            <a:pPr marL="109728" indent="0" fontAlgn="base">
              <a:spcBef>
                <a:spcPct val="0"/>
              </a:spcBef>
              <a:spcAft>
                <a:spcPct val="0"/>
              </a:spcAft>
              <a:buNone/>
            </a:pPr>
            <a:r>
              <a:rPr lang="zh-CN" altLang="en-US" sz="2800" b="1" dirty="0">
                <a:latin typeface="宋体" panose="02010600030101010101" pitchFamily="2" charset="-122"/>
                <a:ea typeface="宋体" pitchFamily="2" charset="-122"/>
              </a:rPr>
              <a:t>     </a:t>
            </a:r>
            <a:r>
              <a:rPr lang="en-US" altLang="zh-CN" sz="2800" b="1" dirty="0">
                <a:latin typeface="宋体" panose="02010600030101010101" pitchFamily="2" charset="-122"/>
                <a:ea typeface="宋体" pitchFamily="2" charset="-122"/>
              </a:rPr>
              <a:t>rear  </a:t>
            </a:r>
            <a:r>
              <a:rPr lang="zh-CN" altLang="en-US" sz="2800" b="1" dirty="0" smtClean="0">
                <a:latin typeface="宋体" panose="02010600030101010101" pitchFamily="2" charset="-122"/>
                <a:ea typeface="宋体" pitchFamily="2" charset="-122"/>
              </a:rPr>
              <a:t>指向</a:t>
            </a:r>
            <a:r>
              <a:rPr lang="zh-CN" altLang="en-US" sz="2800" b="1" dirty="0">
                <a:latin typeface="宋体" panose="02010600030101010101" pitchFamily="2" charset="-122"/>
                <a:ea typeface="宋体" pitchFamily="2" charset="-122"/>
              </a:rPr>
              <a:t>队尾元素的下一地址。</a:t>
            </a:r>
          </a:p>
          <a:p>
            <a:pPr marL="109728" indent="0" fontAlgn="base">
              <a:spcBef>
                <a:spcPct val="0"/>
              </a:spcBef>
              <a:spcAft>
                <a:spcPct val="0"/>
              </a:spcAft>
              <a:buNone/>
            </a:pPr>
            <a:r>
              <a:rPr lang="zh-CN" altLang="en-US" sz="2800" b="1" dirty="0">
                <a:latin typeface="宋体" panose="02010600030101010101" pitchFamily="2" charset="-122"/>
                <a:ea typeface="宋体" pitchFamily="2" charset="-122"/>
              </a:rPr>
              <a:t>   </a:t>
            </a:r>
          </a:p>
        </p:txBody>
      </p:sp>
      <p:sp>
        <p:nvSpPr>
          <p:cNvPr id="35843" name="Rectangle 3"/>
          <p:cNvSpPr>
            <a:spLocks noChangeArrowheads="1"/>
          </p:cNvSpPr>
          <p:nvPr/>
        </p:nvSpPr>
        <p:spPr bwMode="auto">
          <a:xfrm>
            <a:off x="0" y="457200"/>
            <a:ext cx="9144000" cy="65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幼圆" panose="02010509060101010101" pitchFamily="49" charset="-122"/>
                <a:ea typeface="幼圆" panose="02010509060101010101" pitchFamily="49" charset="-122"/>
              </a:rPr>
              <a:t>   </a:t>
            </a:r>
          </a:p>
        </p:txBody>
      </p:sp>
      <p:grpSp>
        <p:nvGrpSpPr>
          <p:cNvPr id="35863" name="Group 23"/>
          <p:cNvGrpSpPr>
            <a:grpSpLocks/>
          </p:cNvGrpSpPr>
          <p:nvPr/>
        </p:nvGrpSpPr>
        <p:grpSpPr bwMode="auto">
          <a:xfrm>
            <a:off x="533400" y="4717504"/>
            <a:ext cx="7315200" cy="1447800"/>
            <a:chOff x="336" y="2640"/>
            <a:chExt cx="4608" cy="912"/>
          </a:xfrm>
        </p:grpSpPr>
        <p:sp>
          <p:nvSpPr>
            <p:cNvPr id="35846" name="Rectangle 6"/>
            <p:cNvSpPr>
              <a:spLocks noChangeArrowheads="1"/>
            </p:cNvSpPr>
            <p:nvPr/>
          </p:nvSpPr>
          <p:spPr bwMode="auto">
            <a:xfrm>
              <a:off x="960" y="3168"/>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35847" name="Line 7"/>
            <p:cNvSpPr>
              <a:spLocks noChangeShapeType="1"/>
            </p:cNvSpPr>
            <p:nvPr/>
          </p:nvSpPr>
          <p:spPr bwMode="auto">
            <a:xfrm>
              <a:off x="1344" y="316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48" name="Line 8"/>
            <p:cNvSpPr>
              <a:spLocks noChangeShapeType="1"/>
            </p:cNvSpPr>
            <p:nvPr/>
          </p:nvSpPr>
          <p:spPr bwMode="auto">
            <a:xfrm>
              <a:off x="4176" y="316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49" name="Line 9"/>
            <p:cNvSpPr>
              <a:spLocks noChangeShapeType="1"/>
            </p:cNvSpPr>
            <p:nvPr/>
          </p:nvSpPr>
          <p:spPr bwMode="auto">
            <a:xfrm>
              <a:off x="1776" y="316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50" name="Line 10"/>
            <p:cNvSpPr>
              <a:spLocks noChangeShapeType="1"/>
            </p:cNvSpPr>
            <p:nvPr/>
          </p:nvSpPr>
          <p:spPr bwMode="auto">
            <a:xfrm>
              <a:off x="4560" y="316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51" name="Line 11"/>
            <p:cNvSpPr>
              <a:spLocks noChangeShapeType="1"/>
            </p:cNvSpPr>
            <p:nvPr/>
          </p:nvSpPr>
          <p:spPr bwMode="auto">
            <a:xfrm>
              <a:off x="2160" y="316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52" name="Line 12"/>
            <p:cNvSpPr>
              <a:spLocks noChangeShapeType="1"/>
            </p:cNvSpPr>
            <p:nvPr/>
          </p:nvSpPr>
          <p:spPr bwMode="auto">
            <a:xfrm>
              <a:off x="2544" y="316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53" name="Text Box 13"/>
            <p:cNvSpPr txBox="1">
              <a:spLocks noChangeArrowheads="1"/>
            </p:cNvSpPr>
            <p:nvPr/>
          </p:nvSpPr>
          <p:spPr bwMode="auto">
            <a:xfrm>
              <a:off x="3072" y="3120"/>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35854" name="Text Box 14"/>
            <p:cNvSpPr txBox="1">
              <a:spLocks noChangeArrowheads="1"/>
            </p:cNvSpPr>
            <p:nvPr/>
          </p:nvSpPr>
          <p:spPr bwMode="auto">
            <a:xfrm>
              <a:off x="1008" y="3120"/>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35855" name="Text Box 15"/>
            <p:cNvSpPr txBox="1">
              <a:spLocks noChangeArrowheads="1"/>
            </p:cNvSpPr>
            <p:nvPr/>
          </p:nvSpPr>
          <p:spPr bwMode="auto">
            <a:xfrm>
              <a:off x="1392" y="3120"/>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sp>
          <p:nvSpPr>
            <p:cNvPr id="35856" name="Text Box 16"/>
            <p:cNvSpPr txBox="1">
              <a:spLocks noChangeArrowheads="1"/>
            </p:cNvSpPr>
            <p:nvPr/>
          </p:nvSpPr>
          <p:spPr bwMode="auto">
            <a:xfrm>
              <a:off x="1776" y="3120"/>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3</a:t>
              </a:r>
            </a:p>
          </p:txBody>
        </p:sp>
        <p:sp>
          <p:nvSpPr>
            <p:cNvPr id="35857" name="Line 17"/>
            <p:cNvSpPr>
              <a:spLocks noChangeShapeType="1"/>
            </p:cNvSpPr>
            <p:nvPr/>
          </p:nvSpPr>
          <p:spPr bwMode="auto">
            <a:xfrm>
              <a:off x="1152" y="264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5858" name="Text Box 18"/>
            <p:cNvSpPr txBox="1">
              <a:spLocks noChangeArrowheads="1"/>
            </p:cNvSpPr>
            <p:nvPr/>
          </p:nvSpPr>
          <p:spPr bwMode="auto">
            <a:xfrm>
              <a:off x="336" y="2640"/>
              <a:ext cx="76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a:t>
              </a:r>
            </a:p>
          </p:txBody>
        </p:sp>
        <p:sp>
          <p:nvSpPr>
            <p:cNvPr id="35859" name="Text Box 19"/>
            <p:cNvSpPr txBox="1">
              <a:spLocks noChangeArrowheads="1"/>
            </p:cNvSpPr>
            <p:nvPr/>
          </p:nvSpPr>
          <p:spPr bwMode="auto">
            <a:xfrm>
              <a:off x="1584" y="2640"/>
              <a:ext cx="81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a:t>
              </a:r>
            </a:p>
          </p:txBody>
        </p:sp>
        <p:sp>
          <p:nvSpPr>
            <p:cNvPr id="35862" name="Line 22"/>
            <p:cNvSpPr>
              <a:spLocks noChangeShapeType="1"/>
            </p:cNvSpPr>
            <p:nvPr/>
          </p:nvSpPr>
          <p:spPr bwMode="auto">
            <a:xfrm>
              <a:off x="2352" y="264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0"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000" dirty="0" smtClean="0"/>
              <a:t> </a:t>
            </a:r>
            <a:r>
              <a:rPr lang="zh-CN" altLang="en-US" sz="4000" dirty="0" smtClean="0"/>
              <a:t>队列的顺序存储</a:t>
            </a:r>
            <a:endParaRPr lang="zh-CN" altLang="en-US" sz="4000" dirty="0"/>
          </a:p>
        </p:txBody>
      </p:sp>
    </p:spTree>
    <p:extLst>
      <p:ext uri="{BB962C8B-B14F-4D97-AF65-F5344CB8AC3E}">
        <p14:creationId xmlns:p14="http://schemas.microsoft.com/office/powerpoint/2010/main" xmlns="" val="1066206937"/>
      </p:ext>
    </p:extLst>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86817" y="1646709"/>
            <a:ext cx="698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solidFill>
                  <a:srgbClr val="5485C0"/>
                </a:solidFill>
                <a:latin typeface="楷体_GB2312" pitchFamily="49" charset="-122"/>
                <a:ea typeface="楷体_GB2312" pitchFamily="49" charset="-122"/>
              </a:rPr>
              <a:t>举例：顺序队列头尾指针变化情况</a:t>
            </a:r>
          </a:p>
        </p:txBody>
      </p:sp>
      <p:sp>
        <p:nvSpPr>
          <p:cNvPr id="96259" name="Rectangle 3"/>
          <p:cNvSpPr>
            <a:spLocks noChangeArrowheads="1"/>
          </p:cNvSpPr>
          <p:nvPr/>
        </p:nvSpPr>
        <p:spPr bwMode="auto">
          <a:xfrm>
            <a:off x="5578747" y="422322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A</a:t>
            </a:r>
            <a:endParaRPr kumimoji="1" lang="en-US" altLang="zh-CN" sz="1200" b="1">
              <a:latin typeface="Times New Roman" panose="02020603050405020304" pitchFamily="18" charset="0"/>
            </a:endParaRPr>
          </a:p>
        </p:txBody>
      </p:sp>
      <p:sp>
        <p:nvSpPr>
          <p:cNvPr id="96260" name="Rectangle 4"/>
          <p:cNvSpPr>
            <a:spLocks noChangeArrowheads="1"/>
          </p:cNvSpPr>
          <p:nvPr/>
        </p:nvSpPr>
        <p:spPr bwMode="auto">
          <a:xfrm>
            <a:off x="5580335" y="3858096"/>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B</a:t>
            </a:r>
            <a:endParaRPr kumimoji="1" lang="en-US" altLang="zh-CN" sz="1200" b="1">
              <a:latin typeface="Times New Roman" panose="02020603050405020304" pitchFamily="18" charset="0"/>
            </a:endParaRPr>
          </a:p>
        </p:txBody>
      </p:sp>
      <p:sp>
        <p:nvSpPr>
          <p:cNvPr id="96261" name="Rectangle 5"/>
          <p:cNvSpPr>
            <a:spLocks noChangeArrowheads="1"/>
          </p:cNvSpPr>
          <p:nvPr/>
        </p:nvSpPr>
        <p:spPr bwMode="auto">
          <a:xfrm>
            <a:off x="5578747" y="3426296"/>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96262" name="Rectangle 6"/>
          <p:cNvSpPr>
            <a:spLocks noChangeArrowheads="1"/>
          </p:cNvSpPr>
          <p:nvPr/>
        </p:nvSpPr>
        <p:spPr bwMode="auto">
          <a:xfrm>
            <a:off x="5580335" y="3072284"/>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grpSp>
        <p:nvGrpSpPr>
          <p:cNvPr id="96263" name="Group 7"/>
          <p:cNvGrpSpPr>
            <a:grpSpLocks/>
          </p:cNvGrpSpPr>
          <p:nvPr/>
        </p:nvGrpSpPr>
        <p:grpSpPr bwMode="auto">
          <a:xfrm>
            <a:off x="5192985" y="2280121"/>
            <a:ext cx="1106487" cy="2330450"/>
            <a:chOff x="1879" y="1434"/>
            <a:chExt cx="697" cy="1468"/>
          </a:xfrm>
        </p:grpSpPr>
        <p:grpSp>
          <p:nvGrpSpPr>
            <p:cNvPr id="96264" name="Group 8"/>
            <p:cNvGrpSpPr>
              <a:grpSpLocks/>
            </p:cNvGrpSpPr>
            <p:nvPr/>
          </p:nvGrpSpPr>
          <p:grpSpPr bwMode="auto">
            <a:xfrm>
              <a:off x="2122" y="1490"/>
              <a:ext cx="454" cy="1380"/>
              <a:chOff x="2122" y="1490"/>
              <a:chExt cx="454" cy="1380"/>
            </a:xfrm>
          </p:grpSpPr>
          <p:sp>
            <p:nvSpPr>
              <p:cNvPr id="96265" name="Rectangle 9"/>
              <p:cNvSpPr>
                <a:spLocks noChangeArrowheads="1"/>
              </p:cNvSpPr>
              <p:nvPr/>
            </p:nvSpPr>
            <p:spPr bwMode="auto">
              <a:xfrm>
                <a:off x="2122" y="172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6266" name="Rectangle 10"/>
              <p:cNvSpPr>
                <a:spLocks noChangeArrowheads="1"/>
              </p:cNvSpPr>
              <p:nvPr/>
            </p:nvSpPr>
            <p:spPr bwMode="auto">
              <a:xfrm>
                <a:off x="2122" y="149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6267" name="Line 11"/>
              <p:cNvSpPr>
                <a:spLocks noChangeShapeType="1"/>
              </p:cNvSpPr>
              <p:nvPr/>
            </p:nvSpPr>
            <p:spPr bwMode="auto">
              <a:xfrm>
                <a:off x="2122" y="149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68" name="Line 12"/>
              <p:cNvSpPr>
                <a:spLocks noChangeShapeType="1"/>
              </p:cNvSpPr>
              <p:nvPr/>
            </p:nvSpPr>
            <p:spPr bwMode="auto">
              <a:xfrm>
                <a:off x="2122" y="172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69" name="Line 13"/>
              <p:cNvSpPr>
                <a:spLocks noChangeShapeType="1"/>
              </p:cNvSpPr>
              <p:nvPr/>
            </p:nvSpPr>
            <p:spPr bwMode="auto">
              <a:xfrm>
                <a:off x="2122" y="195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70" name="Line 14"/>
              <p:cNvSpPr>
                <a:spLocks noChangeShapeType="1"/>
              </p:cNvSpPr>
              <p:nvPr/>
            </p:nvSpPr>
            <p:spPr bwMode="auto">
              <a:xfrm>
                <a:off x="2122" y="218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71" name="Line 15"/>
              <p:cNvSpPr>
                <a:spLocks noChangeShapeType="1"/>
              </p:cNvSpPr>
              <p:nvPr/>
            </p:nvSpPr>
            <p:spPr bwMode="auto">
              <a:xfrm>
                <a:off x="2122" y="241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72" name="Line 16"/>
              <p:cNvSpPr>
                <a:spLocks noChangeShapeType="1"/>
              </p:cNvSpPr>
              <p:nvPr/>
            </p:nvSpPr>
            <p:spPr bwMode="auto">
              <a:xfrm>
                <a:off x="2122" y="264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73" name="Line 17"/>
              <p:cNvSpPr>
                <a:spLocks noChangeShapeType="1"/>
              </p:cNvSpPr>
              <p:nvPr/>
            </p:nvSpPr>
            <p:spPr bwMode="auto">
              <a:xfrm>
                <a:off x="2122" y="287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74" name="Line 18"/>
              <p:cNvSpPr>
                <a:spLocks noChangeShapeType="1"/>
              </p:cNvSpPr>
              <p:nvPr/>
            </p:nvSpPr>
            <p:spPr bwMode="auto">
              <a:xfrm>
                <a:off x="2122"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75" name="Line 19"/>
              <p:cNvSpPr>
                <a:spLocks noChangeShapeType="1"/>
              </p:cNvSpPr>
              <p:nvPr/>
            </p:nvSpPr>
            <p:spPr bwMode="auto">
              <a:xfrm>
                <a:off x="2576"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6276" name="Text Box 20"/>
            <p:cNvSpPr txBox="1">
              <a:spLocks noChangeArrowheads="1"/>
            </p:cNvSpPr>
            <p:nvPr/>
          </p:nvSpPr>
          <p:spPr bwMode="auto">
            <a:xfrm>
              <a:off x="1879" y="1434"/>
              <a:ext cx="181" cy="1468"/>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35000"/>
                </a:lnSpc>
              </a:pPr>
              <a:r>
                <a:rPr kumimoji="1" lang="en-US" altLang="zh-CN" b="1"/>
                <a:t>5</a:t>
              </a:r>
            </a:p>
            <a:p>
              <a:pPr algn="l">
                <a:lnSpc>
                  <a:spcPct val="135000"/>
                </a:lnSpc>
              </a:pPr>
              <a:r>
                <a:rPr kumimoji="1" lang="en-US" altLang="zh-CN" b="1"/>
                <a:t>4</a:t>
              </a:r>
            </a:p>
            <a:p>
              <a:pPr algn="l">
                <a:lnSpc>
                  <a:spcPct val="135000"/>
                </a:lnSpc>
              </a:pPr>
              <a:r>
                <a:rPr kumimoji="1" lang="en-US" altLang="zh-CN" b="1"/>
                <a:t>3</a:t>
              </a:r>
            </a:p>
            <a:p>
              <a:pPr algn="l">
                <a:lnSpc>
                  <a:spcPct val="135000"/>
                </a:lnSpc>
              </a:pPr>
              <a:r>
                <a:rPr kumimoji="1" lang="en-US" altLang="zh-CN" b="1"/>
                <a:t>2</a:t>
              </a:r>
            </a:p>
            <a:p>
              <a:pPr algn="l">
                <a:lnSpc>
                  <a:spcPct val="135000"/>
                </a:lnSpc>
              </a:pPr>
              <a:r>
                <a:rPr kumimoji="1" lang="en-US" altLang="zh-CN" b="1"/>
                <a:t>1</a:t>
              </a:r>
            </a:p>
            <a:p>
              <a:pPr algn="l">
                <a:lnSpc>
                  <a:spcPct val="135000"/>
                </a:lnSpc>
              </a:pPr>
              <a:r>
                <a:rPr kumimoji="1" lang="en-US" altLang="zh-CN" b="1"/>
                <a:t>0</a:t>
              </a:r>
            </a:p>
          </p:txBody>
        </p:sp>
      </p:grpSp>
      <p:sp>
        <p:nvSpPr>
          <p:cNvPr id="96277" name="Text Box 21"/>
          <p:cNvSpPr txBox="1">
            <a:spLocks noChangeArrowheads="1"/>
          </p:cNvSpPr>
          <p:nvPr/>
        </p:nvSpPr>
        <p:spPr bwMode="auto">
          <a:xfrm>
            <a:off x="4284935" y="4149080"/>
            <a:ext cx="1366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sp>
        <p:nvSpPr>
          <p:cNvPr id="96278" name="Text Box 22"/>
          <p:cNvSpPr txBox="1">
            <a:spLocks noChangeArrowheads="1"/>
          </p:cNvSpPr>
          <p:nvPr/>
        </p:nvSpPr>
        <p:spPr bwMode="auto">
          <a:xfrm>
            <a:off x="5364509" y="4869160"/>
            <a:ext cx="1655763" cy="1004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chemeClr val="tx2"/>
                </a:solidFill>
                <a:latin typeface="Times New Roman" panose="02020603050405020304" pitchFamily="18" charset="0"/>
              </a:rPr>
              <a:t>ABCD</a:t>
            </a:r>
          </a:p>
          <a:p>
            <a:pPr>
              <a:spcBef>
                <a:spcPct val="50000"/>
              </a:spcBef>
            </a:pPr>
            <a:r>
              <a:rPr kumimoji="1" lang="zh-CN" altLang="en-US" sz="2400" b="1" dirty="0">
                <a:solidFill>
                  <a:schemeClr val="tx2"/>
                </a:solidFill>
                <a:latin typeface="Times New Roman" panose="02020603050405020304" pitchFamily="18" charset="0"/>
              </a:rPr>
              <a:t>相继入队</a:t>
            </a:r>
          </a:p>
        </p:txBody>
      </p:sp>
      <p:grpSp>
        <p:nvGrpSpPr>
          <p:cNvPr id="96279" name="Group 23"/>
          <p:cNvGrpSpPr>
            <a:grpSpLocks/>
          </p:cNvGrpSpPr>
          <p:nvPr/>
        </p:nvGrpSpPr>
        <p:grpSpPr bwMode="auto">
          <a:xfrm>
            <a:off x="6370910" y="4142433"/>
            <a:ext cx="1441450" cy="366712"/>
            <a:chOff x="2517" y="2750"/>
            <a:chExt cx="908" cy="231"/>
          </a:xfrm>
        </p:grpSpPr>
        <p:sp>
          <p:nvSpPr>
            <p:cNvPr id="96280" name="Text Box 24"/>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6281" name="Line 25"/>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96282" name="Group 26"/>
          <p:cNvGrpSpPr>
            <a:grpSpLocks/>
          </p:cNvGrpSpPr>
          <p:nvPr/>
        </p:nvGrpSpPr>
        <p:grpSpPr bwMode="auto">
          <a:xfrm>
            <a:off x="6370910" y="3782070"/>
            <a:ext cx="1441450" cy="366713"/>
            <a:chOff x="2517" y="2750"/>
            <a:chExt cx="908" cy="231"/>
          </a:xfrm>
        </p:grpSpPr>
        <p:sp>
          <p:nvSpPr>
            <p:cNvPr id="96283" name="Text Box 27"/>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6284" name="Line 28"/>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96285" name="Group 29"/>
          <p:cNvGrpSpPr>
            <a:grpSpLocks/>
          </p:cNvGrpSpPr>
          <p:nvPr/>
        </p:nvGrpSpPr>
        <p:grpSpPr bwMode="auto">
          <a:xfrm>
            <a:off x="1306785" y="2326159"/>
            <a:ext cx="1106487" cy="2330450"/>
            <a:chOff x="1879" y="1434"/>
            <a:chExt cx="697" cy="1468"/>
          </a:xfrm>
        </p:grpSpPr>
        <p:grpSp>
          <p:nvGrpSpPr>
            <p:cNvPr id="96286" name="Group 30"/>
            <p:cNvGrpSpPr>
              <a:grpSpLocks/>
            </p:cNvGrpSpPr>
            <p:nvPr/>
          </p:nvGrpSpPr>
          <p:grpSpPr bwMode="auto">
            <a:xfrm>
              <a:off x="2122" y="1490"/>
              <a:ext cx="454" cy="1380"/>
              <a:chOff x="2122" y="1490"/>
              <a:chExt cx="454" cy="1380"/>
            </a:xfrm>
          </p:grpSpPr>
          <p:sp>
            <p:nvSpPr>
              <p:cNvPr id="96287" name="Rectangle 31"/>
              <p:cNvSpPr>
                <a:spLocks noChangeArrowheads="1"/>
              </p:cNvSpPr>
              <p:nvPr/>
            </p:nvSpPr>
            <p:spPr bwMode="auto">
              <a:xfrm>
                <a:off x="2122" y="172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6288" name="Rectangle 32"/>
              <p:cNvSpPr>
                <a:spLocks noChangeArrowheads="1"/>
              </p:cNvSpPr>
              <p:nvPr/>
            </p:nvSpPr>
            <p:spPr bwMode="auto">
              <a:xfrm>
                <a:off x="2122" y="149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6289" name="Line 33"/>
              <p:cNvSpPr>
                <a:spLocks noChangeShapeType="1"/>
              </p:cNvSpPr>
              <p:nvPr/>
            </p:nvSpPr>
            <p:spPr bwMode="auto">
              <a:xfrm>
                <a:off x="2122" y="149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0" name="Line 34"/>
              <p:cNvSpPr>
                <a:spLocks noChangeShapeType="1"/>
              </p:cNvSpPr>
              <p:nvPr/>
            </p:nvSpPr>
            <p:spPr bwMode="auto">
              <a:xfrm>
                <a:off x="2122" y="172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1" name="Line 35"/>
              <p:cNvSpPr>
                <a:spLocks noChangeShapeType="1"/>
              </p:cNvSpPr>
              <p:nvPr/>
            </p:nvSpPr>
            <p:spPr bwMode="auto">
              <a:xfrm>
                <a:off x="2122" y="195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2" name="Line 36"/>
              <p:cNvSpPr>
                <a:spLocks noChangeShapeType="1"/>
              </p:cNvSpPr>
              <p:nvPr/>
            </p:nvSpPr>
            <p:spPr bwMode="auto">
              <a:xfrm>
                <a:off x="2122" y="218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3" name="Line 37"/>
              <p:cNvSpPr>
                <a:spLocks noChangeShapeType="1"/>
              </p:cNvSpPr>
              <p:nvPr/>
            </p:nvSpPr>
            <p:spPr bwMode="auto">
              <a:xfrm>
                <a:off x="2122" y="241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4" name="Line 38"/>
              <p:cNvSpPr>
                <a:spLocks noChangeShapeType="1"/>
              </p:cNvSpPr>
              <p:nvPr/>
            </p:nvSpPr>
            <p:spPr bwMode="auto">
              <a:xfrm>
                <a:off x="2122" y="264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5" name="Line 39"/>
              <p:cNvSpPr>
                <a:spLocks noChangeShapeType="1"/>
              </p:cNvSpPr>
              <p:nvPr/>
            </p:nvSpPr>
            <p:spPr bwMode="auto">
              <a:xfrm>
                <a:off x="2122" y="287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6" name="Line 40"/>
              <p:cNvSpPr>
                <a:spLocks noChangeShapeType="1"/>
              </p:cNvSpPr>
              <p:nvPr/>
            </p:nvSpPr>
            <p:spPr bwMode="auto">
              <a:xfrm>
                <a:off x="2122"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6297" name="Line 41"/>
              <p:cNvSpPr>
                <a:spLocks noChangeShapeType="1"/>
              </p:cNvSpPr>
              <p:nvPr/>
            </p:nvSpPr>
            <p:spPr bwMode="auto">
              <a:xfrm>
                <a:off x="2576"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6298" name="Text Box 42"/>
            <p:cNvSpPr txBox="1">
              <a:spLocks noChangeArrowheads="1"/>
            </p:cNvSpPr>
            <p:nvPr/>
          </p:nvSpPr>
          <p:spPr bwMode="auto">
            <a:xfrm>
              <a:off x="1879" y="1434"/>
              <a:ext cx="181" cy="1468"/>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35000"/>
                </a:lnSpc>
              </a:pPr>
              <a:r>
                <a:rPr kumimoji="1" lang="en-US" altLang="zh-CN" b="1"/>
                <a:t>5</a:t>
              </a:r>
            </a:p>
            <a:p>
              <a:pPr algn="l">
                <a:lnSpc>
                  <a:spcPct val="135000"/>
                </a:lnSpc>
              </a:pPr>
              <a:r>
                <a:rPr kumimoji="1" lang="en-US" altLang="zh-CN" b="1"/>
                <a:t>4</a:t>
              </a:r>
            </a:p>
            <a:p>
              <a:pPr algn="l">
                <a:lnSpc>
                  <a:spcPct val="135000"/>
                </a:lnSpc>
              </a:pPr>
              <a:r>
                <a:rPr kumimoji="1" lang="en-US" altLang="zh-CN" b="1"/>
                <a:t>3</a:t>
              </a:r>
            </a:p>
            <a:p>
              <a:pPr algn="l">
                <a:lnSpc>
                  <a:spcPct val="135000"/>
                </a:lnSpc>
              </a:pPr>
              <a:r>
                <a:rPr kumimoji="1" lang="en-US" altLang="zh-CN" b="1"/>
                <a:t>2</a:t>
              </a:r>
            </a:p>
            <a:p>
              <a:pPr algn="l">
                <a:lnSpc>
                  <a:spcPct val="135000"/>
                </a:lnSpc>
              </a:pPr>
              <a:r>
                <a:rPr kumimoji="1" lang="en-US" altLang="zh-CN" b="1"/>
                <a:t>1</a:t>
              </a:r>
            </a:p>
            <a:p>
              <a:pPr algn="l">
                <a:lnSpc>
                  <a:spcPct val="135000"/>
                </a:lnSpc>
              </a:pPr>
              <a:r>
                <a:rPr kumimoji="1" lang="en-US" altLang="zh-CN" b="1"/>
                <a:t>0</a:t>
              </a:r>
            </a:p>
          </p:txBody>
        </p:sp>
      </p:grpSp>
      <p:sp>
        <p:nvSpPr>
          <p:cNvPr id="96299" name="Text Box 43"/>
          <p:cNvSpPr txBox="1">
            <a:spLocks noChangeArrowheads="1"/>
          </p:cNvSpPr>
          <p:nvPr/>
        </p:nvSpPr>
        <p:spPr bwMode="auto">
          <a:xfrm>
            <a:off x="470172" y="4221088"/>
            <a:ext cx="1366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grpSp>
        <p:nvGrpSpPr>
          <p:cNvPr id="96300" name="Group 44"/>
          <p:cNvGrpSpPr>
            <a:grpSpLocks/>
          </p:cNvGrpSpPr>
          <p:nvPr/>
        </p:nvGrpSpPr>
        <p:grpSpPr bwMode="auto">
          <a:xfrm>
            <a:off x="2411685" y="4221088"/>
            <a:ext cx="1441450" cy="366713"/>
            <a:chOff x="2517" y="2750"/>
            <a:chExt cx="908" cy="231"/>
          </a:xfrm>
        </p:grpSpPr>
        <p:sp>
          <p:nvSpPr>
            <p:cNvPr id="96301" name="Text Box 45"/>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6302" name="Line 46"/>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6303" name="Text Box 47"/>
          <p:cNvSpPr txBox="1">
            <a:spLocks noChangeArrowheads="1"/>
          </p:cNvSpPr>
          <p:nvPr/>
        </p:nvSpPr>
        <p:spPr bwMode="auto">
          <a:xfrm>
            <a:off x="1549672" y="4918546"/>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rgbClr val="0000FF"/>
                </a:solidFill>
                <a:latin typeface="Times New Roman" panose="02020603050405020304" pitchFamily="18" charset="0"/>
                <a:ea typeface="楷体_GB2312" pitchFamily="49" charset="-122"/>
              </a:rPr>
              <a:t>空队列</a:t>
            </a:r>
          </a:p>
        </p:txBody>
      </p:sp>
      <p:sp>
        <p:nvSpPr>
          <p:cNvPr id="96304" name="Text Box 48"/>
          <p:cNvSpPr txBox="1">
            <a:spLocks noChangeArrowheads="1"/>
          </p:cNvSpPr>
          <p:nvPr/>
        </p:nvSpPr>
        <p:spPr bwMode="auto">
          <a:xfrm>
            <a:off x="1260747" y="5423371"/>
            <a:ext cx="2089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dirty="0">
                <a:solidFill>
                  <a:schemeClr val="tx2"/>
                </a:solidFill>
                <a:latin typeface="Times New Roman" panose="02020603050405020304" pitchFamily="18" charset="0"/>
              </a:rPr>
              <a:t>front=rear=0</a:t>
            </a:r>
          </a:p>
        </p:txBody>
      </p:sp>
      <p:grpSp>
        <p:nvGrpSpPr>
          <p:cNvPr id="96305" name="Group 49"/>
          <p:cNvGrpSpPr>
            <a:grpSpLocks/>
          </p:cNvGrpSpPr>
          <p:nvPr/>
        </p:nvGrpSpPr>
        <p:grpSpPr bwMode="auto">
          <a:xfrm>
            <a:off x="6370910" y="3429645"/>
            <a:ext cx="1441450" cy="366713"/>
            <a:chOff x="2517" y="2750"/>
            <a:chExt cx="908" cy="231"/>
          </a:xfrm>
        </p:grpSpPr>
        <p:sp>
          <p:nvSpPr>
            <p:cNvPr id="96306" name="Text Box 50"/>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6307" name="Line 51"/>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96308" name="Group 52"/>
          <p:cNvGrpSpPr>
            <a:grpSpLocks/>
          </p:cNvGrpSpPr>
          <p:nvPr/>
        </p:nvGrpSpPr>
        <p:grpSpPr bwMode="auto">
          <a:xfrm>
            <a:off x="6370910" y="3069283"/>
            <a:ext cx="1441450" cy="366712"/>
            <a:chOff x="2517" y="2750"/>
            <a:chExt cx="908" cy="231"/>
          </a:xfrm>
        </p:grpSpPr>
        <p:sp>
          <p:nvSpPr>
            <p:cNvPr id="96309" name="Text Box 53"/>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6310" name="Line 54"/>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96311" name="Group 55"/>
          <p:cNvGrpSpPr>
            <a:grpSpLocks/>
          </p:cNvGrpSpPr>
          <p:nvPr/>
        </p:nvGrpSpPr>
        <p:grpSpPr bwMode="auto">
          <a:xfrm>
            <a:off x="6370910" y="2708920"/>
            <a:ext cx="1441450" cy="366713"/>
            <a:chOff x="2517" y="2750"/>
            <a:chExt cx="908" cy="231"/>
          </a:xfrm>
        </p:grpSpPr>
        <p:sp>
          <p:nvSpPr>
            <p:cNvPr id="96312" name="Text Box 56"/>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6313" name="Line 57"/>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60"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顺序</a:t>
            </a:r>
            <a:r>
              <a:rPr lang="zh-CN" altLang="en-US" sz="4000" dirty="0" smtClean="0"/>
              <a:t>队的操作</a:t>
            </a:r>
            <a:endParaRPr lang="zh-CN" altLang="en-US" sz="4000" dirty="0"/>
          </a:p>
        </p:txBody>
      </p:sp>
    </p:spTree>
    <p:extLst>
      <p:ext uri="{BB962C8B-B14F-4D97-AF65-F5344CB8AC3E}">
        <p14:creationId xmlns:p14="http://schemas.microsoft.com/office/powerpoint/2010/main" xmlns="" val="438876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96299"/>
                                        </p:tgtEl>
                                        <p:attrNameLst>
                                          <p:attrName>style.visibility</p:attrName>
                                        </p:attrNameLst>
                                      </p:cBhvr>
                                      <p:to>
                                        <p:strVal val="visible"/>
                                      </p:to>
                                    </p:set>
                                    <p:animEffect transition="in" filter="slide(fromBottom)">
                                      <p:cBhvr>
                                        <p:cTn id="11" dur="500"/>
                                        <p:tgtEl>
                                          <p:spTgt spid="962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2" fill="hold" nodeType="clickEffect">
                                  <p:stCondLst>
                                    <p:cond delay="0"/>
                                  </p:stCondLst>
                                  <p:childTnLst>
                                    <p:set>
                                      <p:cBhvr>
                                        <p:cTn id="15" dur="1" fill="hold">
                                          <p:stCondLst>
                                            <p:cond delay="0"/>
                                          </p:stCondLst>
                                        </p:cTn>
                                        <p:tgtEl>
                                          <p:spTgt spid="96300"/>
                                        </p:tgtEl>
                                        <p:attrNameLst>
                                          <p:attrName>style.visibility</p:attrName>
                                        </p:attrNameLst>
                                      </p:cBhvr>
                                      <p:to>
                                        <p:strVal val="visible"/>
                                      </p:to>
                                    </p:set>
                                    <p:anim calcmode="lin" valueType="num">
                                      <p:cBhvr>
                                        <p:cTn id="16" dur="500" fill="hold"/>
                                        <p:tgtEl>
                                          <p:spTgt spid="96300"/>
                                        </p:tgtEl>
                                        <p:attrNameLst>
                                          <p:attrName>ppt_x</p:attrName>
                                        </p:attrNameLst>
                                      </p:cBhvr>
                                      <p:tavLst>
                                        <p:tav tm="0">
                                          <p:val>
                                            <p:strVal val="#ppt_x+#ppt_w/2"/>
                                          </p:val>
                                        </p:tav>
                                        <p:tav tm="100000">
                                          <p:val>
                                            <p:strVal val="#ppt_x"/>
                                          </p:val>
                                        </p:tav>
                                      </p:tavLst>
                                    </p:anim>
                                    <p:anim calcmode="lin" valueType="num">
                                      <p:cBhvr>
                                        <p:cTn id="17" dur="500" fill="hold"/>
                                        <p:tgtEl>
                                          <p:spTgt spid="96300"/>
                                        </p:tgtEl>
                                        <p:attrNameLst>
                                          <p:attrName>ppt_y</p:attrName>
                                        </p:attrNameLst>
                                      </p:cBhvr>
                                      <p:tavLst>
                                        <p:tav tm="0">
                                          <p:val>
                                            <p:strVal val="#ppt_y"/>
                                          </p:val>
                                        </p:tav>
                                        <p:tav tm="100000">
                                          <p:val>
                                            <p:strVal val="#ppt_y"/>
                                          </p:val>
                                        </p:tav>
                                      </p:tavLst>
                                    </p:anim>
                                    <p:anim calcmode="lin" valueType="num">
                                      <p:cBhvr>
                                        <p:cTn id="18" dur="500" fill="hold"/>
                                        <p:tgtEl>
                                          <p:spTgt spid="96300"/>
                                        </p:tgtEl>
                                        <p:attrNameLst>
                                          <p:attrName>ppt_w</p:attrName>
                                        </p:attrNameLst>
                                      </p:cBhvr>
                                      <p:tavLst>
                                        <p:tav tm="0">
                                          <p:val>
                                            <p:fltVal val="0"/>
                                          </p:val>
                                        </p:tav>
                                        <p:tav tm="100000">
                                          <p:val>
                                            <p:strVal val="#ppt_w"/>
                                          </p:val>
                                        </p:tav>
                                      </p:tavLst>
                                    </p:anim>
                                    <p:anim calcmode="lin" valueType="num">
                                      <p:cBhvr>
                                        <p:cTn id="19" dur="500" fill="hold"/>
                                        <p:tgtEl>
                                          <p:spTgt spid="96300"/>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96303"/>
                                        </p:tgtEl>
                                        <p:attrNameLst>
                                          <p:attrName>style.visibility</p:attrName>
                                        </p:attrNameLst>
                                      </p:cBhvr>
                                      <p:to>
                                        <p:strVal val="visible"/>
                                      </p:to>
                                    </p:set>
                                    <p:animEffect transition="in" filter="slide(fromBottom)">
                                      <p:cBhvr>
                                        <p:cTn id="24" dur="500"/>
                                        <p:tgtEl>
                                          <p:spTgt spid="9630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96304"/>
                                        </p:tgtEl>
                                        <p:attrNameLst>
                                          <p:attrName>style.visibility</p:attrName>
                                        </p:attrNameLst>
                                      </p:cBhvr>
                                      <p:to>
                                        <p:strVal val="visible"/>
                                      </p:to>
                                    </p:set>
                                    <p:animEffect transition="in" filter="slide(fromBottom)">
                                      <p:cBhvr>
                                        <p:cTn id="29" dur="500"/>
                                        <p:tgtEl>
                                          <p:spTgt spid="963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6263"/>
                                        </p:tgtEl>
                                        <p:attrNameLst>
                                          <p:attrName>style.visibility</p:attrName>
                                        </p:attrNameLst>
                                      </p:cBhvr>
                                      <p:to>
                                        <p:strVal val="visible"/>
                                      </p:to>
                                    </p:set>
                                  </p:childTnLst>
                                </p:cTn>
                              </p:par>
                              <p:par>
                                <p:cTn id="34" presetID="12" presetClass="entr" presetSubtype="4" fill="hold" grpId="0" nodeType="withEffect">
                                  <p:stCondLst>
                                    <p:cond delay="0"/>
                                  </p:stCondLst>
                                  <p:childTnLst>
                                    <p:set>
                                      <p:cBhvr>
                                        <p:cTn id="35" dur="1" fill="hold">
                                          <p:stCondLst>
                                            <p:cond delay="0"/>
                                          </p:stCondLst>
                                        </p:cTn>
                                        <p:tgtEl>
                                          <p:spTgt spid="96277"/>
                                        </p:tgtEl>
                                        <p:attrNameLst>
                                          <p:attrName>style.visibility</p:attrName>
                                        </p:attrNameLst>
                                      </p:cBhvr>
                                      <p:to>
                                        <p:strVal val="visible"/>
                                      </p:to>
                                    </p:set>
                                    <p:animEffect transition="in" filter="slide(fromBottom)">
                                      <p:cBhvr>
                                        <p:cTn id="36" dur="500"/>
                                        <p:tgtEl>
                                          <p:spTgt spid="96277"/>
                                        </p:tgtEl>
                                      </p:cBhvr>
                                    </p:animEffect>
                                  </p:childTnLst>
                                </p:cTn>
                              </p:par>
                              <p:par>
                                <p:cTn id="37" presetID="1" presetClass="entr" presetSubtype="0" fill="hold" nodeType="withEffect">
                                  <p:stCondLst>
                                    <p:cond delay="0"/>
                                  </p:stCondLst>
                                  <p:childTnLst>
                                    <p:set>
                                      <p:cBhvr>
                                        <p:cTn id="38" dur="1" fill="hold">
                                          <p:stCondLst>
                                            <p:cond delay="0"/>
                                          </p:stCondLst>
                                        </p:cTn>
                                        <p:tgtEl>
                                          <p:spTgt spid="9627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6278"/>
                                        </p:tgtEl>
                                        <p:attrNameLst>
                                          <p:attrName>style.visibility</p:attrName>
                                        </p:attrNameLst>
                                      </p:cBhvr>
                                      <p:to>
                                        <p:strVal val="visible"/>
                                      </p:to>
                                    </p:set>
                                    <p:animEffect transition="in" filter="slide(fromBottom)">
                                      <p:cBhvr>
                                        <p:cTn id="43" dur="500"/>
                                        <p:tgtEl>
                                          <p:spTgt spid="962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96259"/>
                                        </p:tgtEl>
                                        <p:attrNameLst>
                                          <p:attrName>style.visibility</p:attrName>
                                        </p:attrNameLst>
                                      </p:cBhvr>
                                      <p:to>
                                        <p:strVal val="visible"/>
                                      </p:to>
                                    </p:set>
                                    <p:anim calcmode="lin" valueType="num">
                                      <p:cBhvr additive="base">
                                        <p:cTn id="48" dur="500" fill="hold"/>
                                        <p:tgtEl>
                                          <p:spTgt spid="96259"/>
                                        </p:tgtEl>
                                        <p:attrNameLst>
                                          <p:attrName>ppt_x</p:attrName>
                                        </p:attrNameLst>
                                      </p:cBhvr>
                                      <p:tavLst>
                                        <p:tav tm="0">
                                          <p:val>
                                            <p:strVal val="#ppt_x"/>
                                          </p:val>
                                        </p:tav>
                                        <p:tav tm="100000">
                                          <p:val>
                                            <p:strVal val="#ppt_x"/>
                                          </p:val>
                                        </p:tav>
                                      </p:tavLst>
                                    </p:anim>
                                    <p:anim calcmode="lin" valueType="num">
                                      <p:cBhvr additive="base">
                                        <p:cTn id="49" dur="500" fill="hold"/>
                                        <p:tgtEl>
                                          <p:spTgt spid="96259"/>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xit" presetSubtype="10" fill="hold" nodeType="clickEffect">
                                  <p:stCondLst>
                                    <p:cond delay="0"/>
                                  </p:stCondLst>
                                  <p:childTnLst>
                                    <p:animEffect transition="out" filter="blinds(horizontal)">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cTn>
                              </p:par>
                            </p:childTnLst>
                          </p:cTn>
                        </p:par>
                        <p:par>
                          <p:cTn id="55" fill="hold" nodeType="afterGroup">
                            <p:stCondLst>
                              <p:cond delay="500"/>
                            </p:stCondLst>
                            <p:childTnLst>
                              <p:par>
                                <p:cTn id="56" presetID="17" presetClass="entr" presetSubtype="2" fill="hold" nodeType="afterEffect">
                                  <p:stCondLst>
                                    <p:cond delay="0"/>
                                  </p:stCondLst>
                                  <p:childTnLst>
                                    <p:set>
                                      <p:cBhvr>
                                        <p:cTn id="57" dur="1" fill="hold">
                                          <p:stCondLst>
                                            <p:cond delay="0"/>
                                          </p:stCondLst>
                                        </p:cTn>
                                        <p:tgtEl>
                                          <p:spTgt spid="96282"/>
                                        </p:tgtEl>
                                        <p:attrNameLst>
                                          <p:attrName>style.visibility</p:attrName>
                                        </p:attrNameLst>
                                      </p:cBhvr>
                                      <p:to>
                                        <p:strVal val="visible"/>
                                      </p:to>
                                    </p:set>
                                    <p:anim calcmode="lin" valueType="num">
                                      <p:cBhvr>
                                        <p:cTn id="58" dur="500" fill="hold"/>
                                        <p:tgtEl>
                                          <p:spTgt spid="96282"/>
                                        </p:tgtEl>
                                        <p:attrNameLst>
                                          <p:attrName>ppt_x</p:attrName>
                                        </p:attrNameLst>
                                      </p:cBhvr>
                                      <p:tavLst>
                                        <p:tav tm="0">
                                          <p:val>
                                            <p:strVal val="#ppt_x+#ppt_w/2"/>
                                          </p:val>
                                        </p:tav>
                                        <p:tav tm="100000">
                                          <p:val>
                                            <p:strVal val="#ppt_x"/>
                                          </p:val>
                                        </p:tav>
                                      </p:tavLst>
                                    </p:anim>
                                    <p:anim calcmode="lin" valueType="num">
                                      <p:cBhvr>
                                        <p:cTn id="59" dur="500" fill="hold"/>
                                        <p:tgtEl>
                                          <p:spTgt spid="96282"/>
                                        </p:tgtEl>
                                        <p:attrNameLst>
                                          <p:attrName>ppt_y</p:attrName>
                                        </p:attrNameLst>
                                      </p:cBhvr>
                                      <p:tavLst>
                                        <p:tav tm="0">
                                          <p:val>
                                            <p:strVal val="#ppt_y"/>
                                          </p:val>
                                        </p:tav>
                                        <p:tav tm="100000">
                                          <p:val>
                                            <p:strVal val="#ppt_y"/>
                                          </p:val>
                                        </p:tav>
                                      </p:tavLst>
                                    </p:anim>
                                    <p:anim calcmode="lin" valueType="num">
                                      <p:cBhvr>
                                        <p:cTn id="60" dur="500" fill="hold"/>
                                        <p:tgtEl>
                                          <p:spTgt spid="96282"/>
                                        </p:tgtEl>
                                        <p:attrNameLst>
                                          <p:attrName>ppt_w</p:attrName>
                                        </p:attrNameLst>
                                      </p:cBhvr>
                                      <p:tavLst>
                                        <p:tav tm="0">
                                          <p:val>
                                            <p:fltVal val="0"/>
                                          </p:val>
                                        </p:tav>
                                        <p:tav tm="100000">
                                          <p:val>
                                            <p:strVal val="#ppt_w"/>
                                          </p:val>
                                        </p:tav>
                                      </p:tavLst>
                                    </p:anim>
                                    <p:anim calcmode="lin" valueType="num">
                                      <p:cBhvr>
                                        <p:cTn id="61" dur="500" fill="hold"/>
                                        <p:tgtEl>
                                          <p:spTgt spid="96282"/>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96260"/>
                                        </p:tgtEl>
                                        <p:attrNameLst>
                                          <p:attrName>style.visibility</p:attrName>
                                        </p:attrNameLst>
                                      </p:cBhvr>
                                      <p:to>
                                        <p:strVal val="visible"/>
                                      </p:to>
                                    </p:set>
                                    <p:anim calcmode="lin" valueType="num">
                                      <p:cBhvr additive="base">
                                        <p:cTn id="66" dur="500" fill="hold"/>
                                        <p:tgtEl>
                                          <p:spTgt spid="96260"/>
                                        </p:tgtEl>
                                        <p:attrNameLst>
                                          <p:attrName>ppt_x</p:attrName>
                                        </p:attrNameLst>
                                      </p:cBhvr>
                                      <p:tavLst>
                                        <p:tav tm="0">
                                          <p:val>
                                            <p:strVal val="#ppt_x"/>
                                          </p:val>
                                        </p:tav>
                                        <p:tav tm="100000">
                                          <p:val>
                                            <p:strVal val="#ppt_x"/>
                                          </p:val>
                                        </p:tav>
                                      </p:tavLst>
                                    </p:anim>
                                    <p:anim calcmode="lin" valueType="num">
                                      <p:cBhvr additive="base">
                                        <p:cTn id="67" dur="500" fill="hold"/>
                                        <p:tgtEl>
                                          <p:spTgt spid="96260"/>
                                        </p:tgtEl>
                                        <p:attrNameLst>
                                          <p:attrName>ppt_y</p:attrName>
                                        </p:attrNameLst>
                                      </p:cBhvr>
                                      <p:tavLst>
                                        <p:tav tm="0">
                                          <p:val>
                                            <p:strVal val="0-#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xit" presetSubtype="10" fill="hold" nodeType="clickEffect">
                                  <p:stCondLst>
                                    <p:cond delay="0"/>
                                  </p:stCondLst>
                                  <p:childTnLst>
                                    <p:animEffect transition="out" filter="blinds(horizontal)">
                                      <p:cBhvr>
                                        <p:cTn id="71" dur="500"/>
                                        <p:tgtEl>
                                          <p:spTgt spid="96282"/>
                                        </p:tgtEl>
                                      </p:cBhvr>
                                    </p:animEffect>
                                    <p:set>
                                      <p:cBhvr>
                                        <p:cTn id="72" dur="1" fill="hold">
                                          <p:stCondLst>
                                            <p:cond delay="499"/>
                                          </p:stCondLst>
                                        </p:cTn>
                                        <p:tgtEl>
                                          <p:spTgt spid="96282"/>
                                        </p:tgtEl>
                                        <p:attrNameLst>
                                          <p:attrName>style.visibility</p:attrName>
                                        </p:attrNameLst>
                                      </p:cBhvr>
                                      <p:to>
                                        <p:strVal val="hidden"/>
                                      </p:to>
                                    </p:set>
                                  </p:childTnLst>
                                </p:cTn>
                              </p:par>
                            </p:childTnLst>
                          </p:cTn>
                        </p:par>
                        <p:par>
                          <p:cTn id="73" fill="hold" nodeType="afterGroup">
                            <p:stCondLst>
                              <p:cond delay="500"/>
                            </p:stCondLst>
                            <p:childTnLst>
                              <p:par>
                                <p:cTn id="74" presetID="17" presetClass="entr" presetSubtype="2" fill="hold" nodeType="afterEffect">
                                  <p:stCondLst>
                                    <p:cond delay="0"/>
                                  </p:stCondLst>
                                  <p:childTnLst>
                                    <p:set>
                                      <p:cBhvr>
                                        <p:cTn id="75" dur="1" fill="hold">
                                          <p:stCondLst>
                                            <p:cond delay="0"/>
                                          </p:stCondLst>
                                        </p:cTn>
                                        <p:tgtEl>
                                          <p:spTgt spid="96305"/>
                                        </p:tgtEl>
                                        <p:attrNameLst>
                                          <p:attrName>style.visibility</p:attrName>
                                        </p:attrNameLst>
                                      </p:cBhvr>
                                      <p:to>
                                        <p:strVal val="visible"/>
                                      </p:to>
                                    </p:set>
                                    <p:anim calcmode="lin" valueType="num">
                                      <p:cBhvr>
                                        <p:cTn id="76" dur="500" fill="hold"/>
                                        <p:tgtEl>
                                          <p:spTgt spid="96305"/>
                                        </p:tgtEl>
                                        <p:attrNameLst>
                                          <p:attrName>ppt_x</p:attrName>
                                        </p:attrNameLst>
                                      </p:cBhvr>
                                      <p:tavLst>
                                        <p:tav tm="0">
                                          <p:val>
                                            <p:strVal val="#ppt_x+#ppt_w/2"/>
                                          </p:val>
                                        </p:tav>
                                        <p:tav tm="100000">
                                          <p:val>
                                            <p:strVal val="#ppt_x"/>
                                          </p:val>
                                        </p:tav>
                                      </p:tavLst>
                                    </p:anim>
                                    <p:anim calcmode="lin" valueType="num">
                                      <p:cBhvr>
                                        <p:cTn id="77" dur="500" fill="hold"/>
                                        <p:tgtEl>
                                          <p:spTgt spid="96305"/>
                                        </p:tgtEl>
                                        <p:attrNameLst>
                                          <p:attrName>ppt_y</p:attrName>
                                        </p:attrNameLst>
                                      </p:cBhvr>
                                      <p:tavLst>
                                        <p:tav tm="0">
                                          <p:val>
                                            <p:strVal val="#ppt_y"/>
                                          </p:val>
                                        </p:tav>
                                        <p:tav tm="100000">
                                          <p:val>
                                            <p:strVal val="#ppt_y"/>
                                          </p:val>
                                        </p:tav>
                                      </p:tavLst>
                                    </p:anim>
                                    <p:anim calcmode="lin" valueType="num">
                                      <p:cBhvr>
                                        <p:cTn id="78" dur="500" fill="hold"/>
                                        <p:tgtEl>
                                          <p:spTgt spid="96305"/>
                                        </p:tgtEl>
                                        <p:attrNameLst>
                                          <p:attrName>ppt_w</p:attrName>
                                        </p:attrNameLst>
                                      </p:cBhvr>
                                      <p:tavLst>
                                        <p:tav tm="0">
                                          <p:val>
                                            <p:fltVal val="0"/>
                                          </p:val>
                                        </p:tav>
                                        <p:tav tm="100000">
                                          <p:val>
                                            <p:strVal val="#ppt_w"/>
                                          </p:val>
                                        </p:tav>
                                      </p:tavLst>
                                    </p:anim>
                                    <p:anim calcmode="lin" valueType="num">
                                      <p:cBhvr>
                                        <p:cTn id="79" dur="500" fill="hold"/>
                                        <p:tgtEl>
                                          <p:spTgt spid="96305"/>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1" fill="hold" grpId="0" nodeType="clickEffect">
                                  <p:stCondLst>
                                    <p:cond delay="0"/>
                                  </p:stCondLst>
                                  <p:childTnLst>
                                    <p:set>
                                      <p:cBhvr>
                                        <p:cTn id="83" dur="1" fill="hold">
                                          <p:stCondLst>
                                            <p:cond delay="0"/>
                                          </p:stCondLst>
                                        </p:cTn>
                                        <p:tgtEl>
                                          <p:spTgt spid="96261"/>
                                        </p:tgtEl>
                                        <p:attrNameLst>
                                          <p:attrName>style.visibility</p:attrName>
                                        </p:attrNameLst>
                                      </p:cBhvr>
                                      <p:to>
                                        <p:strVal val="visible"/>
                                      </p:to>
                                    </p:set>
                                    <p:anim calcmode="lin" valueType="num">
                                      <p:cBhvr additive="base">
                                        <p:cTn id="84" dur="500" fill="hold"/>
                                        <p:tgtEl>
                                          <p:spTgt spid="96261"/>
                                        </p:tgtEl>
                                        <p:attrNameLst>
                                          <p:attrName>ppt_x</p:attrName>
                                        </p:attrNameLst>
                                      </p:cBhvr>
                                      <p:tavLst>
                                        <p:tav tm="0">
                                          <p:val>
                                            <p:strVal val="#ppt_x"/>
                                          </p:val>
                                        </p:tav>
                                        <p:tav tm="100000">
                                          <p:val>
                                            <p:strVal val="#ppt_x"/>
                                          </p:val>
                                        </p:tav>
                                      </p:tavLst>
                                    </p:anim>
                                    <p:anim calcmode="lin" valueType="num">
                                      <p:cBhvr additive="base">
                                        <p:cTn id="85" dur="500" fill="hold"/>
                                        <p:tgtEl>
                                          <p:spTgt spid="96261"/>
                                        </p:tgtEl>
                                        <p:attrNameLst>
                                          <p:attrName>ppt_y</p:attrName>
                                        </p:attrNameLst>
                                      </p:cBhvr>
                                      <p:tavLst>
                                        <p:tav tm="0">
                                          <p:val>
                                            <p:strVal val="0-#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xit" presetSubtype="10" fill="hold" nodeType="clickEffect">
                                  <p:stCondLst>
                                    <p:cond delay="0"/>
                                  </p:stCondLst>
                                  <p:childTnLst>
                                    <p:animEffect transition="out" filter="blinds(horizontal)">
                                      <p:cBhvr>
                                        <p:cTn id="89" dur="500"/>
                                        <p:tgtEl>
                                          <p:spTgt spid="96305"/>
                                        </p:tgtEl>
                                      </p:cBhvr>
                                    </p:animEffect>
                                    <p:set>
                                      <p:cBhvr>
                                        <p:cTn id="90" dur="1" fill="hold">
                                          <p:stCondLst>
                                            <p:cond delay="499"/>
                                          </p:stCondLst>
                                        </p:cTn>
                                        <p:tgtEl>
                                          <p:spTgt spid="96305"/>
                                        </p:tgtEl>
                                        <p:attrNameLst>
                                          <p:attrName>style.visibility</p:attrName>
                                        </p:attrNameLst>
                                      </p:cBhvr>
                                      <p:to>
                                        <p:strVal val="hidden"/>
                                      </p:to>
                                    </p:set>
                                  </p:childTnLst>
                                </p:cTn>
                              </p:par>
                            </p:childTnLst>
                          </p:cTn>
                        </p:par>
                        <p:par>
                          <p:cTn id="91" fill="hold" nodeType="afterGroup">
                            <p:stCondLst>
                              <p:cond delay="500"/>
                            </p:stCondLst>
                            <p:childTnLst>
                              <p:par>
                                <p:cTn id="92" presetID="17" presetClass="entr" presetSubtype="2" fill="hold" nodeType="afterEffect">
                                  <p:stCondLst>
                                    <p:cond delay="0"/>
                                  </p:stCondLst>
                                  <p:childTnLst>
                                    <p:set>
                                      <p:cBhvr>
                                        <p:cTn id="93" dur="1" fill="hold">
                                          <p:stCondLst>
                                            <p:cond delay="0"/>
                                          </p:stCondLst>
                                        </p:cTn>
                                        <p:tgtEl>
                                          <p:spTgt spid="96308"/>
                                        </p:tgtEl>
                                        <p:attrNameLst>
                                          <p:attrName>style.visibility</p:attrName>
                                        </p:attrNameLst>
                                      </p:cBhvr>
                                      <p:to>
                                        <p:strVal val="visible"/>
                                      </p:to>
                                    </p:set>
                                    <p:anim calcmode="lin" valueType="num">
                                      <p:cBhvr>
                                        <p:cTn id="94" dur="500" fill="hold"/>
                                        <p:tgtEl>
                                          <p:spTgt spid="96308"/>
                                        </p:tgtEl>
                                        <p:attrNameLst>
                                          <p:attrName>ppt_x</p:attrName>
                                        </p:attrNameLst>
                                      </p:cBhvr>
                                      <p:tavLst>
                                        <p:tav tm="0">
                                          <p:val>
                                            <p:strVal val="#ppt_x+#ppt_w/2"/>
                                          </p:val>
                                        </p:tav>
                                        <p:tav tm="100000">
                                          <p:val>
                                            <p:strVal val="#ppt_x"/>
                                          </p:val>
                                        </p:tav>
                                      </p:tavLst>
                                    </p:anim>
                                    <p:anim calcmode="lin" valueType="num">
                                      <p:cBhvr>
                                        <p:cTn id="95" dur="500" fill="hold"/>
                                        <p:tgtEl>
                                          <p:spTgt spid="96308"/>
                                        </p:tgtEl>
                                        <p:attrNameLst>
                                          <p:attrName>ppt_y</p:attrName>
                                        </p:attrNameLst>
                                      </p:cBhvr>
                                      <p:tavLst>
                                        <p:tav tm="0">
                                          <p:val>
                                            <p:strVal val="#ppt_y"/>
                                          </p:val>
                                        </p:tav>
                                        <p:tav tm="100000">
                                          <p:val>
                                            <p:strVal val="#ppt_y"/>
                                          </p:val>
                                        </p:tav>
                                      </p:tavLst>
                                    </p:anim>
                                    <p:anim calcmode="lin" valueType="num">
                                      <p:cBhvr>
                                        <p:cTn id="96" dur="500" fill="hold"/>
                                        <p:tgtEl>
                                          <p:spTgt spid="96308"/>
                                        </p:tgtEl>
                                        <p:attrNameLst>
                                          <p:attrName>ppt_w</p:attrName>
                                        </p:attrNameLst>
                                      </p:cBhvr>
                                      <p:tavLst>
                                        <p:tav tm="0">
                                          <p:val>
                                            <p:fltVal val="0"/>
                                          </p:val>
                                        </p:tav>
                                        <p:tav tm="100000">
                                          <p:val>
                                            <p:strVal val="#ppt_w"/>
                                          </p:val>
                                        </p:tav>
                                      </p:tavLst>
                                    </p:anim>
                                    <p:anim calcmode="lin" valueType="num">
                                      <p:cBhvr>
                                        <p:cTn id="97" dur="500" fill="hold"/>
                                        <p:tgtEl>
                                          <p:spTgt spid="96308"/>
                                        </p:tgtEl>
                                        <p:attrNameLst>
                                          <p:attrName>ppt_h</p:attrName>
                                        </p:attrNameLst>
                                      </p:cBhvr>
                                      <p:tavLst>
                                        <p:tav tm="0">
                                          <p:val>
                                            <p:strVal val="#ppt_h"/>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1" fill="hold" grpId="0" nodeType="clickEffect">
                                  <p:stCondLst>
                                    <p:cond delay="0"/>
                                  </p:stCondLst>
                                  <p:childTnLst>
                                    <p:set>
                                      <p:cBhvr>
                                        <p:cTn id="101" dur="1" fill="hold">
                                          <p:stCondLst>
                                            <p:cond delay="0"/>
                                          </p:stCondLst>
                                        </p:cTn>
                                        <p:tgtEl>
                                          <p:spTgt spid="96262"/>
                                        </p:tgtEl>
                                        <p:attrNameLst>
                                          <p:attrName>style.visibility</p:attrName>
                                        </p:attrNameLst>
                                      </p:cBhvr>
                                      <p:to>
                                        <p:strVal val="visible"/>
                                      </p:to>
                                    </p:set>
                                    <p:anim calcmode="lin" valueType="num">
                                      <p:cBhvr additive="base">
                                        <p:cTn id="102" dur="500" fill="hold"/>
                                        <p:tgtEl>
                                          <p:spTgt spid="96262"/>
                                        </p:tgtEl>
                                        <p:attrNameLst>
                                          <p:attrName>ppt_x</p:attrName>
                                        </p:attrNameLst>
                                      </p:cBhvr>
                                      <p:tavLst>
                                        <p:tav tm="0">
                                          <p:val>
                                            <p:strVal val="#ppt_x"/>
                                          </p:val>
                                        </p:tav>
                                        <p:tav tm="100000">
                                          <p:val>
                                            <p:strVal val="#ppt_x"/>
                                          </p:val>
                                        </p:tav>
                                      </p:tavLst>
                                    </p:anim>
                                    <p:anim calcmode="lin" valueType="num">
                                      <p:cBhvr additive="base">
                                        <p:cTn id="103" dur="500" fill="hold"/>
                                        <p:tgtEl>
                                          <p:spTgt spid="96262"/>
                                        </p:tgtEl>
                                        <p:attrNameLst>
                                          <p:attrName>ppt_y</p:attrName>
                                        </p:attrNameLst>
                                      </p:cBhvr>
                                      <p:tavLst>
                                        <p:tav tm="0">
                                          <p:val>
                                            <p:strVal val="0-#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xit" presetSubtype="10" fill="hold" nodeType="clickEffect">
                                  <p:stCondLst>
                                    <p:cond delay="0"/>
                                  </p:stCondLst>
                                  <p:childTnLst>
                                    <p:animEffect transition="out" filter="blinds(horizontal)">
                                      <p:cBhvr>
                                        <p:cTn id="107" dur="500"/>
                                        <p:tgtEl>
                                          <p:spTgt spid="96308"/>
                                        </p:tgtEl>
                                      </p:cBhvr>
                                    </p:animEffect>
                                    <p:set>
                                      <p:cBhvr>
                                        <p:cTn id="108" dur="1" fill="hold">
                                          <p:stCondLst>
                                            <p:cond delay="499"/>
                                          </p:stCondLst>
                                        </p:cTn>
                                        <p:tgtEl>
                                          <p:spTgt spid="96308"/>
                                        </p:tgtEl>
                                        <p:attrNameLst>
                                          <p:attrName>style.visibility</p:attrName>
                                        </p:attrNameLst>
                                      </p:cBhvr>
                                      <p:to>
                                        <p:strVal val="hidden"/>
                                      </p:to>
                                    </p:set>
                                  </p:childTnLst>
                                </p:cTn>
                              </p:par>
                            </p:childTnLst>
                          </p:cTn>
                        </p:par>
                        <p:par>
                          <p:cTn id="109" fill="hold" nodeType="afterGroup">
                            <p:stCondLst>
                              <p:cond delay="500"/>
                            </p:stCondLst>
                            <p:childTnLst>
                              <p:par>
                                <p:cTn id="110" presetID="17" presetClass="entr" presetSubtype="2" fill="hold" nodeType="afterEffect">
                                  <p:stCondLst>
                                    <p:cond delay="0"/>
                                  </p:stCondLst>
                                  <p:childTnLst>
                                    <p:set>
                                      <p:cBhvr>
                                        <p:cTn id="111" dur="1" fill="hold">
                                          <p:stCondLst>
                                            <p:cond delay="0"/>
                                          </p:stCondLst>
                                        </p:cTn>
                                        <p:tgtEl>
                                          <p:spTgt spid="96311"/>
                                        </p:tgtEl>
                                        <p:attrNameLst>
                                          <p:attrName>style.visibility</p:attrName>
                                        </p:attrNameLst>
                                      </p:cBhvr>
                                      <p:to>
                                        <p:strVal val="visible"/>
                                      </p:to>
                                    </p:set>
                                    <p:anim calcmode="lin" valueType="num">
                                      <p:cBhvr>
                                        <p:cTn id="112" dur="500" fill="hold"/>
                                        <p:tgtEl>
                                          <p:spTgt spid="96311"/>
                                        </p:tgtEl>
                                        <p:attrNameLst>
                                          <p:attrName>ppt_x</p:attrName>
                                        </p:attrNameLst>
                                      </p:cBhvr>
                                      <p:tavLst>
                                        <p:tav tm="0">
                                          <p:val>
                                            <p:strVal val="#ppt_x+#ppt_w/2"/>
                                          </p:val>
                                        </p:tav>
                                        <p:tav tm="100000">
                                          <p:val>
                                            <p:strVal val="#ppt_x"/>
                                          </p:val>
                                        </p:tav>
                                      </p:tavLst>
                                    </p:anim>
                                    <p:anim calcmode="lin" valueType="num">
                                      <p:cBhvr>
                                        <p:cTn id="113" dur="500" fill="hold"/>
                                        <p:tgtEl>
                                          <p:spTgt spid="96311"/>
                                        </p:tgtEl>
                                        <p:attrNameLst>
                                          <p:attrName>ppt_y</p:attrName>
                                        </p:attrNameLst>
                                      </p:cBhvr>
                                      <p:tavLst>
                                        <p:tav tm="0">
                                          <p:val>
                                            <p:strVal val="#ppt_y"/>
                                          </p:val>
                                        </p:tav>
                                        <p:tav tm="100000">
                                          <p:val>
                                            <p:strVal val="#ppt_y"/>
                                          </p:val>
                                        </p:tav>
                                      </p:tavLst>
                                    </p:anim>
                                    <p:anim calcmode="lin" valueType="num">
                                      <p:cBhvr>
                                        <p:cTn id="114" dur="500" fill="hold"/>
                                        <p:tgtEl>
                                          <p:spTgt spid="96311"/>
                                        </p:tgtEl>
                                        <p:attrNameLst>
                                          <p:attrName>ppt_w</p:attrName>
                                        </p:attrNameLst>
                                      </p:cBhvr>
                                      <p:tavLst>
                                        <p:tav tm="0">
                                          <p:val>
                                            <p:fltVal val="0"/>
                                          </p:val>
                                        </p:tav>
                                        <p:tav tm="100000">
                                          <p:val>
                                            <p:strVal val="#ppt_w"/>
                                          </p:val>
                                        </p:tav>
                                      </p:tavLst>
                                    </p:anim>
                                    <p:anim calcmode="lin" valueType="num">
                                      <p:cBhvr>
                                        <p:cTn id="115" dur="500" fill="hold"/>
                                        <p:tgtEl>
                                          <p:spTgt spid="963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p:bldP spid="96261" grpId="0"/>
      <p:bldP spid="96262" grpId="0"/>
      <p:bldP spid="96277" grpId="0"/>
      <p:bldP spid="96278" grpId="0"/>
      <p:bldP spid="96299" grpId="0"/>
      <p:bldP spid="96303" grpId="0"/>
      <p:bldP spid="9630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5289550" y="4220046"/>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A</a:t>
            </a:r>
            <a:endParaRPr kumimoji="1" lang="en-US" altLang="zh-CN" sz="1200" b="1">
              <a:latin typeface="Times New Roman" panose="02020603050405020304" pitchFamily="18" charset="0"/>
            </a:endParaRPr>
          </a:p>
        </p:txBody>
      </p:sp>
      <p:sp>
        <p:nvSpPr>
          <p:cNvPr id="97284" name="Rectangle 4"/>
          <p:cNvSpPr>
            <a:spLocks noChangeArrowheads="1"/>
          </p:cNvSpPr>
          <p:nvPr/>
        </p:nvSpPr>
        <p:spPr bwMode="auto">
          <a:xfrm>
            <a:off x="5291138" y="385492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B</a:t>
            </a:r>
            <a:endParaRPr kumimoji="1" lang="en-US" altLang="zh-CN" sz="1200" b="1">
              <a:latin typeface="Times New Roman" panose="02020603050405020304" pitchFamily="18" charset="0"/>
            </a:endParaRPr>
          </a:p>
        </p:txBody>
      </p:sp>
      <p:sp>
        <p:nvSpPr>
          <p:cNvPr id="97285" name="Rectangle 5"/>
          <p:cNvSpPr>
            <a:spLocks noChangeArrowheads="1"/>
          </p:cNvSpPr>
          <p:nvPr/>
        </p:nvSpPr>
        <p:spPr bwMode="auto">
          <a:xfrm>
            <a:off x="5289550" y="342312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97286" name="Rectangle 6"/>
          <p:cNvSpPr>
            <a:spLocks noChangeArrowheads="1"/>
          </p:cNvSpPr>
          <p:nvPr/>
        </p:nvSpPr>
        <p:spPr bwMode="auto">
          <a:xfrm>
            <a:off x="5291138" y="3069109"/>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grpSp>
        <p:nvGrpSpPr>
          <p:cNvPr id="97287" name="Group 7"/>
          <p:cNvGrpSpPr>
            <a:grpSpLocks/>
          </p:cNvGrpSpPr>
          <p:nvPr/>
        </p:nvGrpSpPr>
        <p:grpSpPr bwMode="auto">
          <a:xfrm>
            <a:off x="4903788" y="2276946"/>
            <a:ext cx="1106487" cy="2330450"/>
            <a:chOff x="1879" y="1434"/>
            <a:chExt cx="697" cy="1468"/>
          </a:xfrm>
        </p:grpSpPr>
        <p:grpSp>
          <p:nvGrpSpPr>
            <p:cNvPr id="97288" name="Group 8"/>
            <p:cNvGrpSpPr>
              <a:grpSpLocks/>
            </p:cNvGrpSpPr>
            <p:nvPr/>
          </p:nvGrpSpPr>
          <p:grpSpPr bwMode="auto">
            <a:xfrm>
              <a:off x="2122" y="1490"/>
              <a:ext cx="454" cy="1380"/>
              <a:chOff x="2122" y="1490"/>
              <a:chExt cx="454" cy="1380"/>
            </a:xfrm>
          </p:grpSpPr>
          <p:sp>
            <p:nvSpPr>
              <p:cNvPr id="97289" name="Rectangle 9"/>
              <p:cNvSpPr>
                <a:spLocks noChangeArrowheads="1"/>
              </p:cNvSpPr>
              <p:nvPr/>
            </p:nvSpPr>
            <p:spPr bwMode="auto">
              <a:xfrm>
                <a:off x="2122" y="172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7290" name="Rectangle 10"/>
              <p:cNvSpPr>
                <a:spLocks noChangeArrowheads="1"/>
              </p:cNvSpPr>
              <p:nvPr/>
            </p:nvSpPr>
            <p:spPr bwMode="auto">
              <a:xfrm>
                <a:off x="2122" y="149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7291" name="Line 11"/>
              <p:cNvSpPr>
                <a:spLocks noChangeShapeType="1"/>
              </p:cNvSpPr>
              <p:nvPr/>
            </p:nvSpPr>
            <p:spPr bwMode="auto">
              <a:xfrm>
                <a:off x="2122" y="149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2" name="Line 12"/>
              <p:cNvSpPr>
                <a:spLocks noChangeShapeType="1"/>
              </p:cNvSpPr>
              <p:nvPr/>
            </p:nvSpPr>
            <p:spPr bwMode="auto">
              <a:xfrm>
                <a:off x="2122" y="172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3" name="Line 13"/>
              <p:cNvSpPr>
                <a:spLocks noChangeShapeType="1"/>
              </p:cNvSpPr>
              <p:nvPr/>
            </p:nvSpPr>
            <p:spPr bwMode="auto">
              <a:xfrm>
                <a:off x="2122" y="195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4" name="Line 14"/>
              <p:cNvSpPr>
                <a:spLocks noChangeShapeType="1"/>
              </p:cNvSpPr>
              <p:nvPr/>
            </p:nvSpPr>
            <p:spPr bwMode="auto">
              <a:xfrm>
                <a:off x="2122" y="218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5" name="Line 15"/>
              <p:cNvSpPr>
                <a:spLocks noChangeShapeType="1"/>
              </p:cNvSpPr>
              <p:nvPr/>
            </p:nvSpPr>
            <p:spPr bwMode="auto">
              <a:xfrm>
                <a:off x="2122" y="241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6" name="Line 16"/>
              <p:cNvSpPr>
                <a:spLocks noChangeShapeType="1"/>
              </p:cNvSpPr>
              <p:nvPr/>
            </p:nvSpPr>
            <p:spPr bwMode="auto">
              <a:xfrm>
                <a:off x="2122" y="264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7" name="Line 17"/>
              <p:cNvSpPr>
                <a:spLocks noChangeShapeType="1"/>
              </p:cNvSpPr>
              <p:nvPr/>
            </p:nvSpPr>
            <p:spPr bwMode="auto">
              <a:xfrm>
                <a:off x="2122" y="287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8" name="Line 18"/>
              <p:cNvSpPr>
                <a:spLocks noChangeShapeType="1"/>
              </p:cNvSpPr>
              <p:nvPr/>
            </p:nvSpPr>
            <p:spPr bwMode="auto">
              <a:xfrm>
                <a:off x="2122"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9" name="Line 19"/>
              <p:cNvSpPr>
                <a:spLocks noChangeShapeType="1"/>
              </p:cNvSpPr>
              <p:nvPr/>
            </p:nvSpPr>
            <p:spPr bwMode="auto">
              <a:xfrm>
                <a:off x="2576"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7300" name="Text Box 20"/>
            <p:cNvSpPr txBox="1">
              <a:spLocks noChangeArrowheads="1"/>
            </p:cNvSpPr>
            <p:nvPr/>
          </p:nvSpPr>
          <p:spPr bwMode="auto">
            <a:xfrm>
              <a:off x="1879" y="1434"/>
              <a:ext cx="181" cy="1468"/>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35000"/>
                </a:lnSpc>
              </a:pPr>
              <a:r>
                <a:rPr kumimoji="1" lang="en-US" altLang="zh-CN" b="1"/>
                <a:t>5</a:t>
              </a:r>
            </a:p>
            <a:p>
              <a:pPr algn="l">
                <a:lnSpc>
                  <a:spcPct val="135000"/>
                </a:lnSpc>
              </a:pPr>
              <a:r>
                <a:rPr kumimoji="1" lang="en-US" altLang="zh-CN" b="1"/>
                <a:t>4</a:t>
              </a:r>
            </a:p>
            <a:p>
              <a:pPr algn="l">
                <a:lnSpc>
                  <a:spcPct val="135000"/>
                </a:lnSpc>
              </a:pPr>
              <a:r>
                <a:rPr kumimoji="1" lang="en-US" altLang="zh-CN" b="1"/>
                <a:t>3</a:t>
              </a:r>
            </a:p>
            <a:p>
              <a:pPr algn="l">
                <a:lnSpc>
                  <a:spcPct val="135000"/>
                </a:lnSpc>
              </a:pPr>
              <a:r>
                <a:rPr kumimoji="1" lang="en-US" altLang="zh-CN" b="1"/>
                <a:t>2</a:t>
              </a:r>
            </a:p>
            <a:p>
              <a:pPr algn="l">
                <a:lnSpc>
                  <a:spcPct val="135000"/>
                </a:lnSpc>
              </a:pPr>
              <a:r>
                <a:rPr kumimoji="1" lang="en-US" altLang="zh-CN" b="1"/>
                <a:t>1</a:t>
              </a:r>
            </a:p>
            <a:p>
              <a:pPr algn="l">
                <a:lnSpc>
                  <a:spcPct val="135000"/>
                </a:lnSpc>
              </a:pPr>
              <a:r>
                <a:rPr kumimoji="1" lang="en-US" altLang="zh-CN" b="1"/>
                <a:t>0</a:t>
              </a:r>
            </a:p>
          </p:txBody>
        </p:sp>
      </p:grpSp>
      <p:sp>
        <p:nvSpPr>
          <p:cNvPr id="97301" name="Text Box 21"/>
          <p:cNvSpPr txBox="1">
            <a:spLocks noChangeArrowheads="1"/>
          </p:cNvSpPr>
          <p:nvPr/>
        </p:nvSpPr>
        <p:spPr bwMode="auto">
          <a:xfrm>
            <a:off x="3995738" y="4220468"/>
            <a:ext cx="1366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latin typeface="Times New Roman" panose="02020603050405020304" pitchFamily="18" charset="0"/>
              </a:rPr>
              <a:t>Q.front→</a:t>
            </a:r>
          </a:p>
        </p:txBody>
      </p:sp>
      <p:sp>
        <p:nvSpPr>
          <p:cNvPr id="97302" name="Text Box 22"/>
          <p:cNvSpPr txBox="1">
            <a:spLocks noChangeArrowheads="1"/>
          </p:cNvSpPr>
          <p:nvPr/>
        </p:nvSpPr>
        <p:spPr bwMode="auto">
          <a:xfrm>
            <a:off x="4787900" y="4797896"/>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rPr>
              <a:t>出队</a:t>
            </a:r>
          </a:p>
        </p:txBody>
      </p:sp>
      <p:grpSp>
        <p:nvGrpSpPr>
          <p:cNvPr id="97303" name="Group 23"/>
          <p:cNvGrpSpPr>
            <a:grpSpLocks/>
          </p:cNvGrpSpPr>
          <p:nvPr/>
        </p:nvGrpSpPr>
        <p:grpSpPr bwMode="auto">
          <a:xfrm>
            <a:off x="1017588" y="2322984"/>
            <a:ext cx="1106487" cy="2330450"/>
            <a:chOff x="1879" y="1434"/>
            <a:chExt cx="697" cy="1468"/>
          </a:xfrm>
        </p:grpSpPr>
        <p:grpSp>
          <p:nvGrpSpPr>
            <p:cNvPr id="97304" name="Group 24"/>
            <p:cNvGrpSpPr>
              <a:grpSpLocks/>
            </p:cNvGrpSpPr>
            <p:nvPr/>
          </p:nvGrpSpPr>
          <p:grpSpPr bwMode="auto">
            <a:xfrm>
              <a:off x="2122" y="1490"/>
              <a:ext cx="454" cy="1380"/>
              <a:chOff x="2122" y="1490"/>
              <a:chExt cx="454" cy="1380"/>
            </a:xfrm>
          </p:grpSpPr>
          <p:sp>
            <p:nvSpPr>
              <p:cNvPr id="97305" name="Rectangle 25"/>
              <p:cNvSpPr>
                <a:spLocks noChangeArrowheads="1"/>
              </p:cNvSpPr>
              <p:nvPr/>
            </p:nvSpPr>
            <p:spPr bwMode="auto">
              <a:xfrm>
                <a:off x="2122" y="172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7306" name="Rectangle 26"/>
              <p:cNvSpPr>
                <a:spLocks noChangeArrowheads="1"/>
              </p:cNvSpPr>
              <p:nvPr/>
            </p:nvSpPr>
            <p:spPr bwMode="auto">
              <a:xfrm>
                <a:off x="2122" y="1490"/>
                <a:ext cx="454" cy="23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endParaRPr kumimoji="1" lang="zh-CN" altLang="zh-CN">
                  <a:latin typeface="Times New Roman" panose="02020603050405020304" pitchFamily="18" charset="0"/>
                </a:endParaRPr>
              </a:p>
            </p:txBody>
          </p:sp>
          <p:sp>
            <p:nvSpPr>
              <p:cNvPr id="97307" name="Line 27"/>
              <p:cNvSpPr>
                <a:spLocks noChangeShapeType="1"/>
              </p:cNvSpPr>
              <p:nvPr/>
            </p:nvSpPr>
            <p:spPr bwMode="auto">
              <a:xfrm>
                <a:off x="2122" y="149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08" name="Line 28"/>
              <p:cNvSpPr>
                <a:spLocks noChangeShapeType="1"/>
              </p:cNvSpPr>
              <p:nvPr/>
            </p:nvSpPr>
            <p:spPr bwMode="auto">
              <a:xfrm>
                <a:off x="2122" y="172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09" name="Line 29"/>
              <p:cNvSpPr>
                <a:spLocks noChangeShapeType="1"/>
              </p:cNvSpPr>
              <p:nvPr/>
            </p:nvSpPr>
            <p:spPr bwMode="auto">
              <a:xfrm>
                <a:off x="2122" y="195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10" name="Line 30"/>
              <p:cNvSpPr>
                <a:spLocks noChangeShapeType="1"/>
              </p:cNvSpPr>
              <p:nvPr/>
            </p:nvSpPr>
            <p:spPr bwMode="auto">
              <a:xfrm>
                <a:off x="2122" y="218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11" name="Line 31"/>
              <p:cNvSpPr>
                <a:spLocks noChangeShapeType="1"/>
              </p:cNvSpPr>
              <p:nvPr/>
            </p:nvSpPr>
            <p:spPr bwMode="auto">
              <a:xfrm>
                <a:off x="2122" y="241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12" name="Line 32"/>
              <p:cNvSpPr>
                <a:spLocks noChangeShapeType="1"/>
              </p:cNvSpPr>
              <p:nvPr/>
            </p:nvSpPr>
            <p:spPr bwMode="auto">
              <a:xfrm>
                <a:off x="2122" y="2640"/>
                <a:ext cx="454" cy="0"/>
              </a:xfrm>
              <a:prstGeom prst="line">
                <a:avLst/>
              </a:prstGeom>
              <a:noFill/>
              <a:ln w="381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13" name="Line 33"/>
              <p:cNvSpPr>
                <a:spLocks noChangeShapeType="1"/>
              </p:cNvSpPr>
              <p:nvPr/>
            </p:nvSpPr>
            <p:spPr bwMode="auto">
              <a:xfrm>
                <a:off x="2122" y="2870"/>
                <a:ext cx="454" cy="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14" name="Line 34"/>
              <p:cNvSpPr>
                <a:spLocks noChangeShapeType="1"/>
              </p:cNvSpPr>
              <p:nvPr/>
            </p:nvSpPr>
            <p:spPr bwMode="auto">
              <a:xfrm>
                <a:off x="2122"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315" name="Line 35"/>
              <p:cNvSpPr>
                <a:spLocks noChangeShapeType="1"/>
              </p:cNvSpPr>
              <p:nvPr/>
            </p:nvSpPr>
            <p:spPr bwMode="auto">
              <a:xfrm>
                <a:off x="2576" y="1490"/>
                <a:ext cx="0" cy="1380"/>
              </a:xfrm>
              <a:prstGeom prst="line">
                <a:avLst/>
              </a:prstGeom>
              <a:noFill/>
              <a:ln w="38100"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7316" name="Text Box 36"/>
            <p:cNvSpPr txBox="1">
              <a:spLocks noChangeArrowheads="1"/>
            </p:cNvSpPr>
            <p:nvPr/>
          </p:nvSpPr>
          <p:spPr bwMode="auto">
            <a:xfrm>
              <a:off x="1879" y="1434"/>
              <a:ext cx="181" cy="1468"/>
            </a:xfrm>
            <a:prstGeom prst="rect">
              <a:avLst/>
            </a:prstGeom>
            <a:noFill/>
            <a:ln w="9525">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35000"/>
                </a:lnSpc>
              </a:pPr>
              <a:r>
                <a:rPr kumimoji="1" lang="en-US" altLang="zh-CN" b="1"/>
                <a:t>5</a:t>
              </a:r>
            </a:p>
            <a:p>
              <a:pPr algn="l">
                <a:lnSpc>
                  <a:spcPct val="135000"/>
                </a:lnSpc>
              </a:pPr>
              <a:r>
                <a:rPr kumimoji="1" lang="en-US" altLang="zh-CN" b="1"/>
                <a:t>4</a:t>
              </a:r>
            </a:p>
            <a:p>
              <a:pPr algn="l">
                <a:lnSpc>
                  <a:spcPct val="135000"/>
                </a:lnSpc>
              </a:pPr>
              <a:r>
                <a:rPr kumimoji="1" lang="en-US" altLang="zh-CN" b="1"/>
                <a:t>3</a:t>
              </a:r>
            </a:p>
            <a:p>
              <a:pPr algn="l">
                <a:lnSpc>
                  <a:spcPct val="135000"/>
                </a:lnSpc>
              </a:pPr>
              <a:r>
                <a:rPr kumimoji="1" lang="en-US" altLang="zh-CN" b="1"/>
                <a:t>2</a:t>
              </a:r>
            </a:p>
            <a:p>
              <a:pPr algn="l">
                <a:lnSpc>
                  <a:spcPct val="135000"/>
                </a:lnSpc>
              </a:pPr>
              <a:r>
                <a:rPr kumimoji="1" lang="en-US" altLang="zh-CN" b="1"/>
                <a:t>1</a:t>
              </a:r>
            </a:p>
            <a:p>
              <a:pPr algn="l">
                <a:lnSpc>
                  <a:spcPct val="135000"/>
                </a:lnSpc>
              </a:pPr>
              <a:r>
                <a:rPr kumimoji="1" lang="en-US" altLang="zh-CN" b="1"/>
                <a:t>0</a:t>
              </a:r>
            </a:p>
          </p:txBody>
        </p:sp>
      </p:grpSp>
      <p:sp>
        <p:nvSpPr>
          <p:cNvPr id="97317" name="Text Box 37"/>
          <p:cNvSpPr txBox="1">
            <a:spLocks noChangeArrowheads="1"/>
          </p:cNvSpPr>
          <p:nvPr/>
        </p:nvSpPr>
        <p:spPr bwMode="auto">
          <a:xfrm>
            <a:off x="180975" y="4221088"/>
            <a:ext cx="1366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grpSp>
        <p:nvGrpSpPr>
          <p:cNvPr id="97318" name="Group 38"/>
          <p:cNvGrpSpPr>
            <a:grpSpLocks/>
          </p:cNvGrpSpPr>
          <p:nvPr/>
        </p:nvGrpSpPr>
        <p:grpSpPr bwMode="auto">
          <a:xfrm>
            <a:off x="2122488" y="4221088"/>
            <a:ext cx="1441450" cy="366713"/>
            <a:chOff x="2517" y="2750"/>
            <a:chExt cx="908" cy="231"/>
          </a:xfrm>
        </p:grpSpPr>
        <p:sp>
          <p:nvSpPr>
            <p:cNvPr id="97319" name="Text Box 39"/>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t>Q.rear</a:t>
              </a:r>
              <a:endParaRPr kumimoji="1" lang="en-US" altLang="zh-CN" b="1" dirty="0"/>
            </a:p>
          </p:txBody>
        </p:sp>
        <p:sp>
          <p:nvSpPr>
            <p:cNvPr id="97320" name="Line 40"/>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7321" name="Text Box 41"/>
          <p:cNvSpPr txBox="1">
            <a:spLocks noChangeArrowheads="1"/>
          </p:cNvSpPr>
          <p:nvPr/>
        </p:nvSpPr>
        <p:spPr bwMode="auto">
          <a:xfrm>
            <a:off x="1260475" y="4915371"/>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rgbClr val="0000FF"/>
                </a:solidFill>
                <a:latin typeface="Times New Roman" panose="02020603050405020304" pitchFamily="18" charset="0"/>
              </a:rPr>
              <a:t>空队列</a:t>
            </a:r>
          </a:p>
        </p:txBody>
      </p:sp>
      <p:sp>
        <p:nvSpPr>
          <p:cNvPr id="97322" name="Text Box 42"/>
          <p:cNvSpPr txBox="1">
            <a:spLocks noChangeArrowheads="1"/>
          </p:cNvSpPr>
          <p:nvPr/>
        </p:nvSpPr>
        <p:spPr bwMode="auto">
          <a:xfrm>
            <a:off x="971550" y="5420196"/>
            <a:ext cx="2089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a:solidFill>
                  <a:schemeClr val="tx2"/>
                </a:solidFill>
                <a:latin typeface="Times New Roman" panose="02020603050405020304" pitchFamily="18" charset="0"/>
              </a:rPr>
              <a:t>front=rear=0</a:t>
            </a:r>
          </a:p>
        </p:txBody>
      </p:sp>
      <p:grpSp>
        <p:nvGrpSpPr>
          <p:cNvPr id="97323" name="Group 43"/>
          <p:cNvGrpSpPr>
            <a:grpSpLocks/>
          </p:cNvGrpSpPr>
          <p:nvPr/>
        </p:nvGrpSpPr>
        <p:grpSpPr bwMode="auto">
          <a:xfrm>
            <a:off x="6081713" y="2707407"/>
            <a:ext cx="1441450" cy="366713"/>
            <a:chOff x="2517" y="2750"/>
            <a:chExt cx="908" cy="231"/>
          </a:xfrm>
        </p:grpSpPr>
        <p:sp>
          <p:nvSpPr>
            <p:cNvPr id="97324" name="Text Box 44"/>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7325" name="Line 45"/>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7326" name="Text Box 46"/>
          <p:cNvSpPr txBox="1">
            <a:spLocks noChangeArrowheads="1"/>
          </p:cNvSpPr>
          <p:nvPr/>
        </p:nvSpPr>
        <p:spPr bwMode="auto">
          <a:xfrm>
            <a:off x="3995738" y="3868043"/>
            <a:ext cx="1366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latin typeface="Times New Roman" panose="02020603050405020304" pitchFamily="18" charset="0"/>
              </a:rPr>
              <a:t>Q.front→</a:t>
            </a:r>
          </a:p>
        </p:txBody>
      </p:sp>
      <p:sp>
        <p:nvSpPr>
          <p:cNvPr id="97327" name="Text Box 47"/>
          <p:cNvSpPr txBox="1">
            <a:spLocks noChangeArrowheads="1"/>
          </p:cNvSpPr>
          <p:nvPr/>
        </p:nvSpPr>
        <p:spPr bwMode="auto">
          <a:xfrm>
            <a:off x="3995738" y="3501330"/>
            <a:ext cx="13668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latin typeface="Times New Roman" panose="02020603050405020304" pitchFamily="18" charset="0"/>
              </a:rPr>
              <a:t>Q.front→</a:t>
            </a:r>
          </a:p>
        </p:txBody>
      </p:sp>
      <p:sp>
        <p:nvSpPr>
          <p:cNvPr id="97328" name="Text Box 48"/>
          <p:cNvSpPr txBox="1">
            <a:spLocks noChangeArrowheads="1"/>
          </p:cNvSpPr>
          <p:nvPr/>
        </p:nvSpPr>
        <p:spPr bwMode="auto">
          <a:xfrm>
            <a:off x="3995738" y="3140968"/>
            <a:ext cx="1366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latin typeface="Times New Roman" panose="02020603050405020304" pitchFamily="18" charset="0"/>
              </a:rPr>
              <a:t>Q.front→</a:t>
            </a:r>
          </a:p>
        </p:txBody>
      </p:sp>
      <p:sp>
        <p:nvSpPr>
          <p:cNvPr id="97329" name="Rectangle 49"/>
          <p:cNvSpPr>
            <a:spLocks noChangeArrowheads="1"/>
          </p:cNvSpPr>
          <p:nvPr/>
        </p:nvSpPr>
        <p:spPr bwMode="auto">
          <a:xfrm>
            <a:off x="5291138" y="2710334"/>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grpSp>
        <p:nvGrpSpPr>
          <p:cNvPr id="97330" name="Group 50"/>
          <p:cNvGrpSpPr>
            <a:grpSpLocks/>
          </p:cNvGrpSpPr>
          <p:nvPr/>
        </p:nvGrpSpPr>
        <p:grpSpPr bwMode="auto">
          <a:xfrm>
            <a:off x="6083300" y="2277195"/>
            <a:ext cx="1441450" cy="366712"/>
            <a:chOff x="2517" y="2750"/>
            <a:chExt cx="908" cy="231"/>
          </a:xfrm>
        </p:grpSpPr>
        <p:sp>
          <p:nvSpPr>
            <p:cNvPr id="97331" name="Text Box 51"/>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7332" name="Line 52"/>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7333" name="Text Box 53"/>
          <p:cNvSpPr txBox="1">
            <a:spLocks noChangeArrowheads="1"/>
          </p:cNvSpPr>
          <p:nvPr/>
        </p:nvSpPr>
        <p:spPr bwMode="auto">
          <a:xfrm>
            <a:off x="4787900" y="5348759"/>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rPr>
              <a:t>入队</a:t>
            </a:r>
          </a:p>
        </p:txBody>
      </p:sp>
      <p:sp>
        <p:nvSpPr>
          <p:cNvPr id="97334" name="Rectangle 54"/>
          <p:cNvSpPr>
            <a:spLocks noChangeArrowheads="1"/>
          </p:cNvSpPr>
          <p:nvPr/>
        </p:nvSpPr>
        <p:spPr bwMode="auto">
          <a:xfrm>
            <a:off x="5292725" y="234997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F</a:t>
            </a:r>
          </a:p>
        </p:txBody>
      </p:sp>
      <p:grpSp>
        <p:nvGrpSpPr>
          <p:cNvPr id="97335" name="Group 55"/>
          <p:cNvGrpSpPr>
            <a:grpSpLocks/>
          </p:cNvGrpSpPr>
          <p:nvPr/>
        </p:nvGrpSpPr>
        <p:grpSpPr bwMode="auto">
          <a:xfrm>
            <a:off x="6084888" y="1916832"/>
            <a:ext cx="1441450" cy="366713"/>
            <a:chOff x="2517" y="2750"/>
            <a:chExt cx="908" cy="231"/>
          </a:xfrm>
        </p:grpSpPr>
        <p:sp>
          <p:nvSpPr>
            <p:cNvPr id="97336" name="Text Box 56"/>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97337" name="Line 57"/>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7338" name="Text Box 58"/>
          <p:cNvSpPr txBox="1">
            <a:spLocks noChangeArrowheads="1"/>
          </p:cNvSpPr>
          <p:nvPr/>
        </p:nvSpPr>
        <p:spPr bwMode="auto">
          <a:xfrm>
            <a:off x="7379117" y="1641692"/>
            <a:ext cx="1419224" cy="1200329"/>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400" b="1" dirty="0">
                <a:latin typeface="Times New Roman" panose="02020603050405020304" pitchFamily="18" charset="0"/>
              </a:rPr>
              <a:t>队未满</a:t>
            </a:r>
            <a:r>
              <a:rPr kumimoji="1" lang="en-US" altLang="zh-CN" sz="2400" b="1" dirty="0" smtClean="0">
                <a:latin typeface="Times New Roman" panose="02020603050405020304" pitchFamily="18" charset="0"/>
              </a:rPr>
              <a:t>,</a:t>
            </a:r>
            <a:r>
              <a:rPr kumimoji="1" lang="zh-CN" altLang="en-US" sz="2400" b="1" dirty="0" smtClean="0">
                <a:latin typeface="Times New Roman" panose="02020603050405020304" pitchFamily="18" charset="0"/>
              </a:rPr>
              <a:t>不能入队</a:t>
            </a:r>
            <a:r>
              <a:rPr kumimoji="1" lang="zh-CN" altLang="en-US" sz="2400" b="1" dirty="0">
                <a:latin typeface="Times New Roman" panose="02020603050405020304" pitchFamily="18" charset="0"/>
              </a:rPr>
              <a:t>，</a:t>
            </a:r>
            <a:r>
              <a:rPr kumimoji="1" lang="zh-CN" altLang="en-US" sz="2400" b="1" dirty="0">
                <a:solidFill>
                  <a:srgbClr val="FF0000"/>
                </a:solidFill>
                <a:latin typeface="Times New Roman" panose="02020603050405020304" pitchFamily="18" charset="0"/>
              </a:rPr>
              <a:t>假溢出 </a:t>
            </a:r>
          </a:p>
        </p:txBody>
      </p:sp>
      <p:sp>
        <p:nvSpPr>
          <p:cNvPr id="61"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顺序</a:t>
            </a:r>
            <a:r>
              <a:rPr lang="zh-CN" altLang="en-US" sz="4000" dirty="0" smtClean="0"/>
              <a:t>队的操作</a:t>
            </a:r>
            <a:endParaRPr lang="zh-CN" altLang="en-US" sz="4000" dirty="0"/>
          </a:p>
        </p:txBody>
      </p:sp>
    </p:spTree>
    <p:extLst>
      <p:ext uri="{BB962C8B-B14F-4D97-AF65-F5344CB8AC3E}">
        <p14:creationId xmlns:p14="http://schemas.microsoft.com/office/powerpoint/2010/main" xmlns="" val="301724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302"/>
                                        </p:tgtEl>
                                        <p:attrNameLst>
                                          <p:attrName>style.visibility</p:attrName>
                                        </p:attrNameLst>
                                      </p:cBhvr>
                                      <p:to>
                                        <p:strVal val="visible"/>
                                      </p:to>
                                    </p:set>
                                    <p:animEffect transition="in" filter="slide(fromBottom)">
                                      <p:cBhvr>
                                        <p:cTn id="7" dur="500"/>
                                        <p:tgtEl>
                                          <p:spTgt spid="97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grpId="0" nodeType="clickEffect">
                                  <p:stCondLst>
                                    <p:cond delay="0"/>
                                  </p:stCondLst>
                                  <p:childTnLst>
                                    <p:anim calcmode="lin" valueType="num">
                                      <p:cBhvr additive="base">
                                        <p:cTn id="11" dur="500"/>
                                        <p:tgtEl>
                                          <p:spTgt spid="97283"/>
                                        </p:tgtEl>
                                        <p:attrNameLst>
                                          <p:attrName>ppt_x</p:attrName>
                                        </p:attrNameLst>
                                      </p:cBhvr>
                                      <p:tavLst>
                                        <p:tav tm="0">
                                          <p:val>
                                            <p:strVal val="ppt_x"/>
                                          </p:val>
                                        </p:tav>
                                        <p:tav tm="100000">
                                          <p:val>
                                            <p:strVal val="ppt_x"/>
                                          </p:val>
                                        </p:tav>
                                      </p:tavLst>
                                    </p:anim>
                                    <p:anim calcmode="lin" valueType="num">
                                      <p:cBhvr additive="base">
                                        <p:cTn id="12" dur="500"/>
                                        <p:tgtEl>
                                          <p:spTgt spid="97283"/>
                                        </p:tgtEl>
                                        <p:attrNameLst>
                                          <p:attrName>ppt_y</p:attrName>
                                        </p:attrNameLst>
                                      </p:cBhvr>
                                      <p:tavLst>
                                        <p:tav tm="0">
                                          <p:val>
                                            <p:strVal val="ppt_y"/>
                                          </p:val>
                                        </p:tav>
                                        <p:tav tm="100000">
                                          <p:val>
                                            <p:strVal val="1+ppt_h/2"/>
                                          </p:val>
                                        </p:tav>
                                      </p:tavLst>
                                    </p:anim>
                                    <p:set>
                                      <p:cBhvr>
                                        <p:cTn id="13" dur="1" fill="hold">
                                          <p:stCondLst>
                                            <p:cond delay="499"/>
                                          </p:stCondLst>
                                        </p:cTn>
                                        <p:tgtEl>
                                          <p:spTgt spid="97283"/>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0" nodeType="clickEffect">
                                  <p:stCondLst>
                                    <p:cond delay="0"/>
                                  </p:stCondLst>
                                  <p:childTnLst>
                                    <p:animEffect transition="out" filter="blinds(horizontal)">
                                      <p:cBhvr>
                                        <p:cTn id="17" dur="500"/>
                                        <p:tgtEl>
                                          <p:spTgt spid="97301"/>
                                        </p:tgtEl>
                                      </p:cBhvr>
                                    </p:animEffect>
                                    <p:set>
                                      <p:cBhvr>
                                        <p:cTn id="18" dur="1" fill="hold">
                                          <p:stCondLst>
                                            <p:cond delay="499"/>
                                          </p:stCondLst>
                                        </p:cTn>
                                        <p:tgtEl>
                                          <p:spTgt spid="9730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97326"/>
                                        </p:tgtEl>
                                        <p:attrNameLst>
                                          <p:attrName>style.visibility</p:attrName>
                                        </p:attrNameLst>
                                      </p:cBhvr>
                                      <p:to>
                                        <p:strVal val="visible"/>
                                      </p:to>
                                    </p:set>
                                    <p:anim calcmode="lin" valueType="num">
                                      <p:cBhvr>
                                        <p:cTn id="23" dur="500" fill="hold"/>
                                        <p:tgtEl>
                                          <p:spTgt spid="97326"/>
                                        </p:tgtEl>
                                        <p:attrNameLst>
                                          <p:attrName>ppt_x</p:attrName>
                                        </p:attrNameLst>
                                      </p:cBhvr>
                                      <p:tavLst>
                                        <p:tav tm="0">
                                          <p:val>
                                            <p:strVal val="#ppt_x-#ppt_w/2"/>
                                          </p:val>
                                        </p:tav>
                                        <p:tav tm="100000">
                                          <p:val>
                                            <p:strVal val="#ppt_x"/>
                                          </p:val>
                                        </p:tav>
                                      </p:tavLst>
                                    </p:anim>
                                    <p:anim calcmode="lin" valueType="num">
                                      <p:cBhvr>
                                        <p:cTn id="24" dur="500" fill="hold"/>
                                        <p:tgtEl>
                                          <p:spTgt spid="97326"/>
                                        </p:tgtEl>
                                        <p:attrNameLst>
                                          <p:attrName>ppt_y</p:attrName>
                                        </p:attrNameLst>
                                      </p:cBhvr>
                                      <p:tavLst>
                                        <p:tav tm="0">
                                          <p:val>
                                            <p:strVal val="#ppt_y"/>
                                          </p:val>
                                        </p:tav>
                                        <p:tav tm="100000">
                                          <p:val>
                                            <p:strVal val="#ppt_y"/>
                                          </p:val>
                                        </p:tav>
                                      </p:tavLst>
                                    </p:anim>
                                    <p:anim calcmode="lin" valueType="num">
                                      <p:cBhvr>
                                        <p:cTn id="25" dur="500" fill="hold"/>
                                        <p:tgtEl>
                                          <p:spTgt spid="97326"/>
                                        </p:tgtEl>
                                        <p:attrNameLst>
                                          <p:attrName>ppt_w</p:attrName>
                                        </p:attrNameLst>
                                      </p:cBhvr>
                                      <p:tavLst>
                                        <p:tav tm="0">
                                          <p:val>
                                            <p:fltVal val="0"/>
                                          </p:val>
                                        </p:tav>
                                        <p:tav tm="100000">
                                          <p:val>
                                            <p:strVal val="#ppt_w"/>
                                          </p:val>
                                        </p:tav>
                                      </p:tavLst>
                                    </p:anim>
                                    <p:anim calcmode="lin" valueType="num">
                                      <p:cBhvr>
                                        <p:cTn id="26" dur="500" fill="hold"/>
                                        <p:tgtEl>
                                          <p:spTgt spid="9732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grpId="0" nodeType="clickEffect">
                                  <p:stCondLst>
                                    <p:cond delay="0"/>
                                  </p:stCondLst>
                                  <p:childTnLst>
                                    <p:anim calcmode="lin" valueType="num">
                                      <p:cBhvr additive="base">
                                        <p:cTn id="30" dur="500"/>
                                        <p:tgtEl>
                                          <p:spTgt spid="97284"/>
                                        </p:tgtEl>
                                        <p:attrNameLst>
                                          <p:attrName>ppt_x</p:attrName>
                                        </p:attrNameLst>
                                      </p:cBhvr>
                                      <p:tavLst>
                                        <p:tav tm="0">
                                          <p:val>
                                            <p:strVal val="ppt_x"/>
                                          </p:val>
                                        </p:tav>
                                        <p:tav tm="100000">
                                          <p:val>
                                            <p:strVal val="ppt_x"/>
                                          </p:val>
                                        </p:tav>
                                      </p:tavLst>
                                    </p:anim>
                                    <p:anim calcmode="lin" valueType="num">
                                      <p:cBhvr additive="base">
                                        <p:cTn id="31" dur="500"/>
                                        <p:tgtEl>
                                          <p:spTgt spid="97284"/>
                                        </p:tgtEl>
                                        <p:attrNameLst>
                                          <p:attrName>ppt_y</p:attrName>
                                        </p:attrNameLst>
                                      </p:cBhvr>
                                      <p:tavLst>
                                        <p:tav tm="0">
                                          <p:val>
                                            <p:strVal val="ppt_y"/>
                                          </p:val>
                                        </p:tav>
                                        <p:tav tm="100000">
                                          <p:val>
                                            <p:strVal val="1+ppt_h/2"/>
                                          </p:val>
                                        </p:tav>
                                      </p:tavLst>
                                    </p:anim>
                                    <p:set>
                                      <p:cBhvr>
                                        <p:cTn id="32" dur="1" fill="hold">
                                          <p:stCondLst>
                                            <p:cond delay="499"/>
                                          </p:stCondLst>
                                        </p:cTn>
                                        <p:tgtEl>
                                          <p:spTgt spid="9728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97326"/>
                                        </p:tgtEl>
                                      </p:cBhvr>
                                    </p:animEffect>
                                    <p:set>
                                      <p:cBhvr>
                                        <p:cTn id="37" dur="1" fill="hold">
                                          <p:stCondLst>
                                            <p:cond delay="499"/>
                                          </p:stCondLst>
                                        </p:cTn>
                                        <p:tgtEl>
                                          <p:spTgt spid="9732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97327"/>
                                        </p:tgtEl>
                                        <p:attrNameLst>
                                          <p:attrName>style.visibility</p:attrName>
                                        </p:attrNameLst>
                                      </p:cBhvr>
                                      <p:to>
                                        <p:strVal val="visible"/>
                                      </p:to>
                                    </p:set>
                                    <p:anim calcmode="lin" valueType="num">
                                      <p:cBhvr>
                                        <p:cTn id="42" dur="500" fill="hold"/>
                                        <p:tgtEl>
                                          <p:spTgt spid="97327"/>
                                        </p:tgtEl>
                                        <p:attrNameLst>
                                          <p:attrName>ppt_x</p:attrName>
                                        </p:attrNameLst>
                                      </p:cBhvr>
                                      <p:tavLst>
                                        <p:tav tm="0">
                                          <p:val>
                                            <p:strVal val="#ppt_x-#ppt_w/2"/>
                                          </p:val>
                                        </p:tav>
                                        <p:tav tm="100000">
                                          <p:val>
                                            <p:strVal val="#ppt_x"/>
                                          </p:val>
                                        </p:tav>
                                      </p:tavLst>
                                    </p:anim>
                                    <p:anim calcmode="lin" valueType="num">
                                      <p:cBhvr>
                                        <p:cTn id="43" dur="500" fill="hold"/>
                                        <p:tgtEl>
                                          <p:spTgt spid="97327"/>
                                        </p:tgtEl>
                                        <p:attrNameLst>
                                          <p:attrName>ppt_y</p:attrName>
                                        </p:attrNameLst>
                                      </p:cBhvr>
                                      <p:tavLst>
                                        <p:tav tm="0">
                                          <p:val>
                                            <p:strVal val="#ppt_y"/>
                                          </p:val>
                                        </p:tav>
                                        <p:tav tm="100000">
                                          <p:val>
                                            <p:strVal val="#ppt_y"/>
                                          </p:val>
                                        </p:tav>
                                      </p:tavLst>
                                    </p:anim>
                                    <p:anim calcmode="lin" valueType="num">
                                      <p:cBhvr>
                                        <p:cTn id="44" dur="500" fill="hold"/>
                                        <p:tgtEl>
                                          <p:spTgt spid="97327"/>
                                        </p:tgtEl>
                                        <p:attrNameLst>
                                          <p:attrName>ppt_w</p:attrName>
                                        </p:attrNameLst>
                                      </p:cBhvr>
                                      <p:tavLst>
                                        <p:tav tm="0">
                                          <p:val>
                                            <p:fltVal val="0"/>
                                          </p:val>
                                        </p:tav>
                                        <p:tav tm="100000">
                                          <p:val>
                                            <p:strVal val="#ppt_w"/>
                                          </p:val>
                                        </p:tav>
                                      </p:tavLst>
                                    </p:anim>
                                    <p:anim calcmode="lin" valueType="num">
                                      <p:cBhvr>
                                        <p:cTn id="45" dur="500" fill="hold"/>
                                        <p:tgtEl>
                                          <p:spTgt spid="97327"/>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xit" presetSubtype="4" fill="hold" grpId="0" nodeType="clickEffect">
                                  <p:stCondLst>
                                    <p:cond delay="0"/>
                                  </p:stCondLst>
                                  <p:childTnLst>
                                    <p:anim calcmode="lin" valueType="num">
                                      <p:cBhvr additive="base">
                                        <p:cTn id="49" dur="500"/>
                                        <p:tgtEl>
                                          <p:spTgt spid="97285"/>
                                        </p:tgtEl>
                                        <p:attrNameLst>
                                          <p:attrName>ppt_x</p:attrName>
                                        </p:attrNameLst>
                                      </p:cBhvr>
                                      <p:tavLst>
                                        <p:tav tm="0">
                                          <p:val>
                                            <p:strVal val="ppt_x"/>
                                          </p:val>
                                        </p:tav>
                                        <p:tav tm="100000">
                                          <p:val>
                                            <p:strVal val="ppt_x"/>
                                          </p:val>
                                        </p:tav>
                                      </p:tavLst>
                                    </p:anim>
                                    <p:anim calcmode="lin" valueType="num">
                                      <p:cBhvr additive="base">
                                        <p:cTn id="50" dur="500"/>
                                        <p:tgtEl>
                                          <p:spTgt spid="97285"/>
                                        </p:tgtEl>
                                        <p:attrNameLst>
                                          <p:attrName>ppt_y</p:attrName>
                                        </p:attrNameLst>
                                      </p:cBhvr>
                                      <p:tavLst>
                                        <p:tav tm="0">
                                          <p:val>
                                            <p:strVal val="ppt_y"/>
                                          </p:val>
                                        </p:tav>
                                        <p:tav tm="100000">
                                          <p:val>
                                            <p:strVal val="1+ppt_h/2"/>
                                          </p:val>
                                        </p:tav>
                                      </p:tavLst>
                                    </p:anim>
                                    <p:set>
                                      <p:cBhvr>
                                        <p:cTn id="51" dur="1" fill="hold">
                                          <p:stCondLst>
                                            <p:cond delay="499"/>
                                          </p:stCondLst>
                                        </p:cTn>
                                        <p:tgtEl>
                                          <p:spTgt spid="97285"/>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xit" presetSubtype="10" fill="hold" grpId="1" nodeType="clickEffect">
                                  <p:stCondLst>
                                    <p:cond delay="0"/>
                                  </p:stCondLst>
                                  <p:childTnLst>
                                    <p:animEffect transition="out" filter="blinds(horizontal)">
                                      <p:cBhvr>
                                        <p:cTn id="55" dur="500"/>
                                        <p:tgtEl>
                                          <p:spTgt spid="97327"/>
                                        </p:tgtEl>
                                      </p:cBhvr>
                                    </p:animEffect>
                                    <p:set>
                                      <p:cBhvr>
                                        <p:cTn id="56" dur="1" fill="hold">
                                          <p:stCondLst>
                                            <p:cond delay="499"/>
                                          </p:stCondLst>
                                        </p:cTn>
                                        <p:tgtEl>
                                          <p:spTgt spid="9732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97328"/>
                                        </p:tgtEl>
                                        <p:attrNameLst>
                                          <p:attrName>style.visibility</p:attrName>
                                        </p:attrNameLst>
                                      </p:cBhvr>
                                      <p:to>
                                        <p:strVal val="visible"/>
                                      </p:to>
                                    </p:set>
                                    <p:anim calcmode="lin" valueType="num">
                                      <p:cBhvr>
                                        <p:cTn id="61" dur="500" fill="hold"/>
                                        <p:tgtEl>
                                          <p:spTgt spid="97328"/>
                                        </p:tgtEl>
                                        <p:attrNameLst>
                                          <p:attrName>ppt_x</p:attrName>
                                        </p:attrNameLst>
                                      </p:cBhvr>
                                      <p:tavLst>
                                        <p:tav tm="0">
                                          <p:val>
                                            <p:strVal val="#ppt_x-#ppt_w/2"/>
                                          </p:val>
                                        </p:tav>
                                        <p:tav tm="100000">
                                          <p:val>
                                            <p:strVal val="#ppt_x"/>
                                          </p:val>
                                        </p:tav>
                                      </p:tavLst>
                                    </p:anim>
                                    <p:anim calcmode="lin" valueType="num">
                                      <p:cBhvr>
                                        <p:cTn id="62" dur="500" fill="hold"/>
                                        <p:tgtEl>
                                          <p:spTgt spid="97328"/>
                                        </p:tgtEl>
                                        <p:attrNameLst>
                                          <p:attrName>ppt_y</p:attrName>
                                        </p:attrNameLst>
                                      </p:cBhvr>
                                      <p:tavLst>
                                        <p:tav tm="0">
                                          <p:val>
                                            <p:strVal val="#ppt_y"/>
                                          </p:val>
                                        </p:tav>
                                        <p:tav tm="100000">
                                          <p:val>
                                            <p:strVal val="#ppt_y"/>
                                          </p:val>
                                        </p:tav>
                                      </p:tavLst>
                                    </p:anim>
                                    <p:anim calcmode="lin" valueType="num">
                                      <p:cBhvr>
                                        <p:cTn id="63" dur="500" fill="hold"/>
                                        <p:tgtEl>
                                          <p:spTgt spid="97328"/>
                                        </p:tgtEl>
                                        <p:attrNameLst>
                                          <p:attrName>ppt_w</p:attrName>
                                        </p:attrNameLst>
                                      </p:cBhvr>
                                      <p:tavLst>
                                        <p:tav tm="0">
                                          <p:val>
                                            <p:fltVal val="0"/>
                                          </p:val>
                                        </p:tav>
                                        <p:tav tm="100000">
                                          <p:val>
                                            <p:strVal val="#ppt_w"/>
                                          </p:val>
                                        </p:tav>
                                      </p:tavLst>
                                    </p:anim>
                                    <p:anim calcmode="lin" valueType="num">
                                      <p:cBhvr>
                                        <p:cTn id="64" dur="500" fill="hold"/>
                                        <p:tgtEl>
                                          <p:spTgt spid="97328"/>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97333"/>
                                        </p:tgtEl>
                                        <p:attrNameLst>
                                          <p:attrName>style.visibility</p:attrName>
                                        </p:attrNameLst>
                                      </p:cBhvr>
                                      <p:to>
                                        <p:strVal val="visible"/>
                                      </p:to>
                                    </p:set>
                                    <p:animEffect transition="in" filter="slide(fromBottom)">
                                      <p:cBhvr>
                                        <p:cTn id="69" dur="500"/>
                                        <p:tgtEl>
                                          <p:spTgt spid="9733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97329"/>
                                        </p:tgtEl>
                                        <p:attrNameLst>
                                          <p:attrName>style.visibility</p:attrName>
                                        </p:attrNameLst>
                                      </p:cBhvr>
                                      <p:to>
                                        <p:strVal val="visible"/>
                                      </p:to>
                                    </p:set>
                                    <p:anim calcmode="lin" valueType="num">
                                      <p:cBhvr additive="base">
                                        <p:cTn id="74" dur="500" fill="hold"/>
                                        <p:tgtEl>
                                          <p:spTgt spid="97329"/>
                                        </p:tgtEl>
                                        <p:attrNameLst>
                                          <p:attrName>ppt_x</p:attrName>
                                        </p:attrNameLst>
                                      </p:cBhvr>
                                      <p:tavLst>
                                        <p:tav tm="0">
                                          <p:val>
                                            <p:strVal val="#ppt_x"/>
                                          </p:val>
                                        </p:tav>
                                        <p:tav tm="100000">
                                          <p:val>
                                            <p:strVal val="#ppt_x"/>
                                          </p:val>
                                        </p:tav>
                                      </p:tavLst>
                                    </p:anim>
                                    <p:anim calcmode="lin" valueType="num">
                                      <p:cBhvr additive="base">
                                        <p:cTn id="75" dur="500" fill="hold"/>
                                        <p:tgtEl>
                                          <p:spTgt spid="97329"/>
                                        </p:tgtEl>
                                        <p:attrNameLst>
                                          <p:attrName>ppt_y</p:attrName>
                                        </p:attrNameLst>
                                      </p:cBhvr>
                                      <p:tavLst>
                                        <p:tav tm="0">
                                          <p:val>
                                            <p:strVal val="0-#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xit" presetSubtype="10" fill="hold" nodeType="clickEffect">
                                  <p:stCondLst>
                                    <p:cond delay="0"/>
                                  </p:stCondLst>
                                  <p:childTnLst>
                                    <p:animEffect transition="out" filter="blinds(horizontal)">
                                      <p:cBhvr>
                                        <p:cTn id="79" dur="500"/>
                                        <p:tgtEl>
                                          <p:spTgt spid="97323"/>
                                        </p:tgtEl>
                                      </p:cBhvr>
                                    </p:animEffect>
                                    <p:set>
                                      <p:cBhvr>
                                        <p:cTn id="80" dur="1" fill="hold">
                                          <p:stCondLst>
                                            <p:cond delay="499"/>
                                          </p:stCondLst>
                                        </p:cTn>
                                        <p:tgtEl>
                                          <p:spTgt spid="97323"/>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2" fill="hold" nodeType="clickEffect">
                                  <p:stCondLst>
                                    <p:cond delay="0"/>
                                  </p:stCondLst>
                                  <p:childTnLst>
                                    <p:set>
                                      <p:cBhvr>
                                        <p:cTn id="84" dur="1" fill="hold">
                                          <p:stCondLst>
                                            <p:cond delay="0"/>
                                          </p:stCondLst>
                                        </p:cTn>
                                        <p:tgtEl>
                                          <p:spTgt spid="97330"/>
                                        </p:tgtEl>
                                        <p:attrNameLst>
                                          <p:attrName>style.visibility</p:attrName>
                                        </p:attrNameLst>
                                      </p:cBhvr>
                                      <p:to>
                                        <p:strVal val="visible"/>
                                      </p:to>
                                    </p:set>
                                    <p:anim calcmode="lin" valueType="num">
                                      <p:cBhvr>
                                        <p:cTn id="85" dur="500" fill="hold"/>
                                        <p:tgtEl>
                                          <p:spTgt spid="97330"/>
                                        </p:tgtEl>
                                        <p:attrNameLst>
                                          <p:attrName>ppt_x</p:attrName>
                                        </p:attrNameLst>
                                      </p:cBhvr>
                                      <p:tavLst>
                                        <p:tav tm="0">
                                          <p:val>
                                            <p:strVal val="#ppt_x+#ppt_w/2"/>
                                          </p:val>
                                        </p:tav>
                                        <p:tav tm="100000">
                                          <p:val>
                                            <p:strVal val="#ppt_x"/>
                                          </p:val>
                                        </p:tav>
                                      </p:tavLst>
                                    </p:anim>
                                    <p:anim calcmode="lin" valueType="num">
                                      <p:cBhvr>
                                        <p:cTn id="86" dur="500" fill="hold"/>
                                        <p:tgtEl>
                                          <p:spTgt spid="97330"/>
                                        </p:tgtEl>
                                        <p:attrNameLst>
                                          <p:attrName>ppt_y</p:attrName>
                                        </p:attrNameLst>
                                      </p:cBhvr>
                                      <p:tavLst>
                                        <p:tav tm="0">
                                          <p:val>
                                            <p:strVal val="#ppt_y"/>
                                          </p:val>
                                        </p:tav>
                                        <p:tav tm="100000">
                                          <p:val>
                                            <p:strVal val="#ppt_y"/>
                                          </p:val>
                                        </p:tav>
                                      </p:tavLst>
                                    </p:anim>
                                    <p:anim calcmode="lin" valueType="num">
                                      <p:cBhvr>
                                        <p:cTn id="87" dur="500" fill="hold"/>
                                        <p:tgtEl>
                                          <p:spTgt spid="97330"/>
                                        </p:tgtEl>
                                        <p:attrNameLst>
                                          <p:attrName>ppt_w</p:attrName>
                                        </p:attrNameLst>
                                      </p:cBhvr>
                                      <p:tavLst>
                                        <p:tav tm="0">
                                          <p:val>
                                            <p:fltVal val="0"/>
                                          </p:val>
                                        </p:tav>
                                        <p:tav tm="100000">
                                          <p:val>
                                            <p:strVal val="#ppt_w"/>
                                          </p:val>
                                        </p:tav>
                                      </p:tavLst>
                                    </p:anim>
                                    <p:anim calcmode="lin" valueType="num">
                                      <p:cBhvr>
                                        <p:cTn id="88" dur="500" fill="hold"/>
                                        <p:tgtEl>
                                          <p:spTgt spid="97330"/>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97334"/>
                                        </p:tgtEl>
                                        <p:attrNameLst>
                                          <p:attrName>style.visibility</p:attrName>
                                        </p:attrNameLst>
                                      </p:cBhvr>
                                      <p:to>
                                        <p:strVal val="visible"/>
                                      </p:to>
                                    </p:set>
                                    <p:anim calcmode="lin" valueType="num">
                                      <p:cBhvr additive="base">
                                        <p:cTn id="93" dur="500" fill="hold"/>
                                        <p:tgtEl>
                                          <p:spTgt spid="97334"/>
                                        </p:tgtEl>
                                        <p:attrNameLst>
                                          <p:attrName>ppt_x</p:attrName>
                                        </p:attrNameLst>
                                      </p:cBhvr>
                                      <p:tavLst>
                                        <p:tav tm="0">
                                          <p:val>
                                            <p:strVal val="#ppt_x"/>
                                          </p:val>
                                        </p:tav>
                                        <p:tav tm="100000">
                                          <p:val>
                                            <p:strVal val="#ppt_x"/>
                                          </p:val>
                                        </p:tav>
                                      </p:tavLst>
                                    </p:anim>
                                    <p:anim calcmode="lin" valueType="num">
                                      <p:cBhvr additive="base">
                                        <p:cTn id="94" dur="500" fill="hold"/>
                                        <p:tgtEl>
                                          <p:spTgt spid="97334"/>
                                        </p:tgtEl>
                                        <p:attrNameLst>
                                          <p:attrName>ppt_y</p:attrName>
                                        </p:attrNameLst>
                                      </p:cBhvr>
                                      <p:tavLst>
                                        <p:tav tm="0">
                                          <p:val>
                                            <p:strVal val="0-#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xit" presetSubtype="10" fill="hold" nodeType="clickEffect">
                                  <p:stCondLst>
                                    <p:cond delay="0"/>
                                  </p:stCondLst>
                                  <p:childTnLst>
                                    <p:animEffect transition="out" filter="blinds(horizontal)">
                                      <p:cBhvr>
                                        <p:cTn id="98" dur="500"/>
                                        <p:tgtEl>
                                          <p:spTgt spid="97330"/>
                                        </p:tgtEl>
                                      </p:cBhvr>
                                    </p:animEffect>
                                    <p:set>
                                      <p:cBhvr>
                                        <p:cTn id="99" dur="1" fill="hold">
                                          <p:stCondLst>
                                            <p:cond delay="499"/>
                                          </p:stCondLst>
                                        </p:cTn>
                                        <p:tgtEl>
                                          <p:spTgt spid="97330"/>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2" fill="hold" nodeType="clickEffect">
                                  <p:stCondLst>
                                    <p:cond delay="0"/>
                                  </p:stCondLst>
                                  <p:childTnLst>
                                    <p:set>
                                      <p:cBhvr>
                                        <p:cTn id="103" dur="1" fill="hold">
                                          <p:stCondLst>
                                            <p:cond delay="0"/>
                                          </p:stCondLst>
                                        </p:cTn>
                                        <p:tgtEl>
                                          <p:spTgt spid="97335"/>
                                        </p:tgtEl>
                                        <p:attrNameLst>
                                          <p:attrName>style.visibility</p:attrName>
                                        </p:attrNameLst>
                                      </p:cBhvr>
                                      <p:to>
                                        <p:strVal val="visible"/>
                                      </p:to>
                                    </p:set>
                                    <p:anim calcmode="lin" valueType="num">
                                      <p:cBhvr>
                                        <p:cTn id="104" dur="500" fill="hold"/>
                                        <p:tgtEl>
                                          <p:spTgt spid="97335"/>
                                        </p:tgtEl>
                                        <p:attrNameLst>
                                          <p:attrName>ppt_x</p:attrName>
                                        </p:attrNameLst>
                                      </p:cBhvr>
                                      <p:tavLst>
                                        <p:tav tm="0">
                                          <p:val>
                                            <p:strVal val="#ppt_x+#ppt_w/2"/>
                                          </p:val>
                                        </p:tav>
                                        <p:tav tm="100000">
                                          <p:val>
                                            <p:strVal val="#ppt_x"/>
                                          </p:val>
                                        </p:tav>
                                      </p:tavLst>
                                    </p:anim>
                                    <p:anim calcmode="lin" valueType="num">
                                      <p:cBhvr>
                                        <p:cTn id="105" dur="500" fill="hold"/>
                                        <p:tgtEl>
                                          <p:spTgt spid="97335"/>
                                        </p:tgtEl>
                                        <p:attrNameLst>
                                          <p:attrName>ppt_y</p:attrName>
                                        </p:attrNameLst>
                                      </p:cBhvr>
                                      <p:tavLst>
                                        <p:tav tm="0">
                                          <p:val>
                                            <p:strVal val="#ppt_y"/>
                                          </p:val>
                                        </p:tav>
                                        <p:tav tm="100000">
                                          <p:val>
                                            <p:strVal val="#ppt_y"/>
                                          </p:val>
                                        </p:tav>
                                      </p:tavLst>
                                    </p:anim>
                                    <p:anim calcmode="lin" valueType="num">
                                      <p:cBhvr>
                                        <p:cTn id="106" dur="500" fill="hold"/>
                                        <p:tgtEl>
                                          <p:spTgt spid="97335"/>
                                        </p:tgtEl>
                                        <p:attrNameLst>
                                          <p:attrName>ppt_w</p:attrName>
                                        </p:attrNameLst>
                                      </p:cBhvr>
                                      <p:tavLst>
                                        <p:tav tm="0">
                                          <p:val>
                                            <p:fltVal val="0"/>
                                          </p:val>
                                        </p:tav>
                                        <p:tav tm="100000">
                                          <p:val>
                                            <p:strVal val="#ppt_w"/>
                                          </p:val>
                                        </p:tav>
                                      </p:tavLst>
                                    </p:anim>
                                    <p:anim calcmode="lin" valueType="num">
                                      <p:cBhvr>
                                        <p:cTn id="107" dur="500" fill="hold"/>
                                        <p:tgtEl>
                                          <p:spTgt spid="97335"/>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97338"/>
                                        </p:tgtEl>
                                        <p:attrNameLst>
                                          <p:attrName>style.visibility</p:attrName>
                                        </p:attrNameLst>
                                      </p:cBhvr>
                                      <p:to>
                                        <p:strVal val="visible"/>
                                      </p:to>
                                    </p:set>
                                    <p:animEffect transition="in" filter="slide(fromBottom)">
                                      <p:cBhvr>
                                        <p:cTn id="112" dur="500"/>
                                        <p:tgtEl>
                                          <p:spTgt spid="97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p:bldP spid="97285" grpId="0"/>
      <p:bldP spid="97301" grpId="0"/>
      <p:bldP spid="97302" grpId="0"/>
      <p:bldP spid="97326" grpId="0"/>
      <p:bldP spid="97326" grpId="1"/>
      <p:bldP spid="97327" grpId="0"/>
      <p:bldP spid="97327" grpId="1"/>
      <p:bldP spid="97328" grpId="0"/>
      <p:bldP spid="97329" grpId="0"/>
      <p:bldP spid="97333" grpId="0"/>
      <p:bldP spid="97334" grpId="0"/>
      <p:bldP spid="9733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4294967295"/>
          </p:nvPr>
        </p:nvSpPr>
        <p:spPr>
          <a:xfrm>
            <a:off x="0" y="304800"/>
            <a:ext cx="9144000" cy="609398"/>
          </a:xfrm>
        </p:spPr>
        <p:txBody>
          <a:bodyPr wrap="square">
            <a:spAutoFit/>
          </a:bodyPr>
          <a:lstStyle/>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zh-CN" altLang="en-US" sz="2800" b="1" dirty="0" smtClean="0">
                <a:latin typeface="Arial" charset="0"/>
                <a:ea typeface="宋体" pitchFamily="2" charset="-122"/>
              </a:rPr>
              <a:t>例如：</a:t>
            </a:r>
            <a:r>
              <a:rPr lang="en-US" altLang="zh-CN" sz="2800" b="1" dirty="0" smtClean="0">
                <a:latin typeface="Arial" charset="0"/>
                <a:ea typeface="宋体" pitchFamily="2" charset="-122"/>
              </a:rPr>
              <a:t> </a:t>
            </a:r>
            <a:r>
              <a:rPr lang="zh-CN" altLang="en-US" sz="2800" b="1" dirty="0">
                <a:latin typeface="Arial" charset="0"/>
                <a:ea typeface="宋体" pitchFamily="2" charset="-122"/>
              </a:rPr>
              <a:t>等待处理某作业进队、出队情况</a:t>
            </a:r>
            <a:r>
              <a:rPr lang="zh-CN" altLang="en-US" sz="2800" b="1" dirty="0" smtClean="0">
                <a:latin typeface="Arial" charset="0"/>
                <a:ea typeface="宋体" pitchFamily="2" charset="-122"/>
              </a:rPr>
              <a:t>。    </a:t>
            </a:r>
            <a:endParaRPr lang="zh-CN" altLang="en-US" sz="2800" b="1" dirty="0">
              <a:latin typeface="Arial" charset="0"/>
              <a:ea typeface="宋体" pitchFamily="2" charset="-122"/>
            </a:endParaRPr>
          </a:p>
        </p:txBody>
      </p:sp>
      <p:grpSp>
        <p:nvGrpSpPr>
          <p:cNvPr id="218115" name="Group 3"/>
          <p:cNvGrpSpPr>
            <a:grpSpLocks/>
          </p:cNvGrpSpPr>
          <p:nvPr/>
        </p:nvGrpSpPr>
        <p:grpSpPr bwMode="auto">
          <a:xfrm>
            <a:off x="381000" y="3733800"/>
            <a:ext cx="8458200" cy="2179638"/>
            <a:chOff x="240" y="2352"/>
            <a:chExt cx="5328" cy="1373"/>
          </a:xfrm>
        </p:grpSpPr>
        <p:sp>
          <p:nvSpPr>
            <p:cNvPr id="218116" name="Text Box 4"/>
            <p:cNvSpPr txBox="1">
              <a:spLocks noChangeArrowheads="1"/>
            </p:cNvSpPr>
            <p:nvPr/>
          </p:nvSpPr>
          <p:spPr bwMode="auto">
            <a:xfrm>
              <a:off x="240" y="3360"/>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front=0</a:t>
              </a:r>
            </a:p>
          </p:txBody>
        </p:sp>
        <p:sp>
          <p:nvSpPr>
            <p:cNvPr id="218117" name="Text Box 5"/>
            <p:cNvSpPr txBox="1">
              <a:spLocks noChangeArrowheads="1"/>
            </p:cNvSpPr>
            <p:nvPr/>
          </p:nvSpPr>
          <p:spPr bwMode="auto">
            <a:xfrm>
              <a:off x="1968" y="3312"/>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rear=1</a:t>
              </a:r>
            </a:p>
          </p:txBody>
        </p:sp>
        <p:sp>
          <p:nvSpPr>
            <p:cNvPr id="218118" name="Line 6"/>
            <p:cNvSpPr>
              <a:spLocks noChangeShapeType="1"/>
            </p:cNvSpPr>
            <p:nvPr/>
          </p:nvSpPr>
          <p:spPr bwMode="auto">
            <a:xfrm flipV="1">
              <a:off x="1824" y="316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19" name="Line 7"/>
            <p:cNvSpPr>
              <a:spLocks noChangeShapeType="1"/>
            </p:cNvSpPr>
            <p:nvPr/>
          </p:nvSpPr>
          <p:spPr bwMode="auto">
            <a:xfrm flipV="1">
              <a:off x="1344" y="316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0" name="Rectangle 8"/>
            <p:cNvSpPr>
              <a:spLocks noChangeArrowheads="1"/>
            </p:cNvSpPr>
            <p:nvPr/>
          </p:nvSpPr>
          <p:spPr bwMode="auto">
            <a:xfrm>
              <a:off x="1200" y="2784"/>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8121" name="Line 9"/>
            <p:cNvSpPr>
              <a:spLocks noChangeShapeType="1"/>
            </p:cNvSpPr>
            <p:nvPr/>
          </p:nvSpPr>
          <p:spPr bwMode="auto">
            <a:xfrm>
              <a:off x="1584"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2" name="Line 10"/>
            <p:cNvSpPr>
              <a:spLocks noChangeShapeType="1"/>
            </p:cNvSpPr>
            <p:nvPr/>
          </p:nvSpPr>
          <p:spPr bwMode="auto">
            <a:xfrm>
              <a:off x="4416"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3" name="Line 11"/>
            <p:cNvSpPr>
              <a:spLocks noChangeShapeType="1"/>
            </p:cNvSpPr>
            <p:nvPr/>
          </p:nvSpPr>
          <p:spPr bwMode="auto">
            <a:xfrm>
              <a:off x="2016"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4" name="Line 12"/>
            <p:cNvSpPr>
              <a:spLocks noChangeShapeType="1"/>
            </p:cNvSpPr>
            <p:nvPr/>
          </p:nvSpPr>
          <p:spPr bwMode="auto">
            <a:xfrm>
              <a:off x="4800"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5" name="Line 13"/>
            <p:cNvSpPr>
              <a:spLocks noChangeShapeType="1"/>
            </p:cNvSpPr>
            <p:nvPr/>
          </p:nvSpPr>
          <p:spPr bwMode="auto">
            <a:xfrm>
              <a:off x="2400"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6" name="Line 14"/>
            <p:cNvSpPr>
              <a:spLocks noChangeShapeType="1"/>
            </p:cNvSpPr>
            <p:nvPr/>
          </p:nvSpPr>
          <p:spPr bwMode="auto">
            <a:xfrm>
              <a:off x="2784"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7" name="Text Box 15"/>
            <p:cNvSpPr txBox="1">
              <a:spLocks noChangeArrowheads="1"/>
            </p:cNvSpPr>
            <p:nvPr/>
          </p:nvSpPr>
          <p:spPr bwMode="auto">
            <a:xfrm>
              <a:off x="3312" y="2736"/>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8128" name="Text Box 16"/>
            <p:cNvSpPr txBox="1">
              <a:spLocks noChangeArrowheads="1"/>
            </p:cNvSpPr>
            <p:nvPr/>
          </p:nvSpPr>
          <p:spPr bwMode="auto">
            <a:xfrm>
              <a:off x="1248" y="273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0</a:t>
              </a:r>
            </a:p>
          </p:txBody>
        </p:sp>
        <p:grpSp>
          <p:nvGrpSpPr>
            <p:cNvPr id="218129" name="Group 17"/>
            <p:cNvGrpSpPr>
              <a:grpSpLocks/>
            </p:cNvGrpSpPr>
            <p:nvPr/>
          </p:nvGrpSpPr>
          <p:grpSpPr bwMode="auto">
            <a:xfrm>
              <a:off x="1248" y="2352"/>
              <a:ext cx="4320" cy="413"/>
              <a:chOff x="1200" y="960"/>
              <a:chExt cx="4320" cy="413"/>
            </a:xfrm>
          </p:grpSpPr>
          <p:sp>
            <p:nvSpPr>
              <p:cNvPr id="218130" name="Text Box 18"/>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8131" name="Text Box 19"/>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8132" name="Text Box 20"/>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8133" name="Text Box 21"/>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sp>
          <p:nvSpPr>
            <p:cNvPr id="218134" name="Text Box 22"/>
            <p:cNvSpPr txBox="1">
              <a:spLocks noChangeArrowheads="1"/>
            </p:cNvSpPr>
            <p:nvPr/>
          </p:nvSpPr>
          <p:spPr bwMode="auto">
            <a:xfrm>
              <a:off x="240" y="2640"/>
              <a:ext cx="9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5485C0"/>
                  </a:solidFill>
                  <a:latin typeface="Times New Roman" panose="02020603050405020304" pitchFamily="18" charset="0"/>
                  <a:ea typeface="幼圆" panose="02010509060101010101" pitchFamily="49" charset="-122"/>
                </a:rPr>
                <a:t>a</a:t>
              </a:r>
              <a:r>
                <a:rPr kumimoji="1" lang="en-US" altLang="zh-CN" sz="28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进队</a:t>
              </a:r>
            </a:p>
          </p:txBody>
        </p:sp>
      </p:grpSp>
      <p:grpSp>
        <p:nvGrpSpPr>
          <p:cNvPr id="218135" name="Group 23"/>
          <p:cNvGrpSpPr>
            <a:grpSpLocks/>
          </p:cNvGrpSpPr>
          <p:nvPr/>
        </p:nvGrpSpPr>
        <p:grpSpPr bwMode="auto">
          <a:xfrm>
            <a:off x="304800" y="990600"/>
            <a:ext cx="8458200" cy="2484438"/>
            <a:chOff x="192" y="624"/>
            <a:chExt cx="5328" cy="1565"/>
          </a:xfrm>
        </p:grpSpPr>
        <p:sp>
          <p:nvSpPr>
            <p:cNvPr id="218136" name="Rectangle 24"/>
            <p:cNvSpPr>
              <a:spLocks noChangeArrowheads="1"/>
            </p:cNvSpPr>
            <p:nvPr/>
          </p:nvSpPr>
          <p:spPr bwMode="auto">
            <a:xfrm>
              <a:off x="1152" y="1248"/>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8137" name="Line 25"/>
            <p:cNvSpPr>
              <a:spLocks noChangeShapeType="1"/>
            </p:cNvSpPr>
            <p:nvPr/>
          </p:nvSpPr>
          <p:spPr bwMode="auto">
            <a:xfrm>
              <a:off x="4368"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38" name="Line 26"/>
            <p:cNvSpPr>
              <a:spLocks noChangeShapeType="1"/>
            </p:cNvSpPr>
            <p:nvPr/>
          </p:nvSpPr>
          <p:spPr bwMode="auto">
            <a:xfrm>
              <a:off x="4752"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39" name="Line 27"/>
            <p:cNvSpPr>
              <a:spLocks noChangeShapeType="1"/>
            </p:cNvSpPr>
            <p:nvPr/>
          </p:nvSpPr>
          <p:spPr bwMode="auto">
            <a:xfrm>
              <a:off x="2736"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40" name="Text Box 28"/>
            <p:cNvSpPr txBox="1">
              <a:spLocks noChangeArrowheads="1"/>
            </p:cNvSpPr>
            <p:nvPr/>
          </p:nvSpPr>
          <p:spPr bwMode="auto">
            <a:xfrm>
              <a:off x="3264" y="1200"/>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grpSp>
          <p:nvGrpSpPr>
            <p:cNvPr id="218141" name="Group 29"/>
            <p:cNvGrpSpPr>
              <a:grpSpLocks/>
            </p:cNvGrpSpPr>
            <p:nvPr/>
          </p:nvGrpSpPr>
          <p:grpSpPr bwMode="auto">
            <a:xfrm>
              <a:off x="1200" y="816"/>
              <a:ext cx="4320" cy="413"/>
              <a:chOff x="1200" y="960"/>
              <a:chExt cx="4320" cy="413"/>
            </a:xfrm>
          </p:grpSpPr>
          <p:sp>
            <p:nvSpPr>
              <p:cNvPr id="218142" name="Text Box 30"/>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8143" name="Text Box 31"/>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8144" name="Text Box 32"/>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8145" name="Text Box 33"/>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grpSp>
          <p:nvGrpSpPr>
            <p:cNvPr id="218146" name="Group 34"/>
            <p:cNvGrpSpPr>
              <a:grpSpLocks/>
            </p:cNvGrpSpPr>
            <p:nvPr/>
          </p:nvGrpSpPr>
          <p:grpSpPr bwMode="auto">
            <a:xfrm>
              <a:off x="192" y="1584"/>
              <a:ext cx="1296" cy="605"/>
              <a:chOff x="192" y="1728"/>
              <a:chExt cx="1296" cy="605"/>
            </a:xfrm>
          </p:grpSpPr>
          <p:sp>
            <p:nvSpPr>
              <p:cNvPr id="218147" name="Text Box 35"/>
              <p:cNvSpPr txBox="1">
                <a:spLocks noChangeArrowheads="1"/>
              </p:cNvSpPr>
              <p:nvPr/>
            </p:nvSpPr>
            <p:spPr bwMode="auto">
              <a:xfrm>
                <a:off x="192" y="1968"/>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front=0</a:t>
                </a:r>
              </a:p>
            </p:txBody>
          </p:sp>
          <p:sp>
            <p:nvSpPr>
              <p:cNvPr id="218148" name="Text Box 36"/>
              <p:cNvSpPr txBox="1">
                <a:spLocks noChangeArrowheads="1"/>
              </p:cNvSpPr>
              <p:nvPr/>
            </p:nvSpPr>
            <p:spPr bwMode="auto">
              <a:xfrm>
                <a:off x="288" y="1728"/>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rear=0</a:t>
                </a:r>
              </a:p>
            </p:txBody>
          </p:sp>
          <p:sp>
            <p:nvSpPr>
              <p:cNvPr id="218149" name="Line 37"/>
              <p:cNvSpPr>
                <a:spLocks noChangeShapeType="1"/>
              </p:cNvSpPr>
              <p:nvPr/>
            </p:nvSpPr>
            <p:spPr bwMode="auto">
              <a:xfrm flipV="1">
                <a:off x="1440" y="177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0" name="Line 38"/>
              <p:cNvSpPr>
                <a:spLocks noChangeShapeType="1"/>
              </p:cNvSpPr>
              <p:nvPr/>
            </p:nvSpPr>
            <p:spPr bwMode="auto">
              <a:xfrm flipV="1">
                <a:off x="1296" y="177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18151" name="Text Box 39"/>
            <p:cNvSpPr txBox="1">
              <a:spLocks noChangeArrowheads="1"/>
            </p:cNvSpPr>
            <p:nvPr/>
          </p:nvSpPr>
          <p:spPr bwMode="auto">
            <a:xfrm>
              <a:off x="336" y="624"/>
              <a:ext cx="57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5485C0"/>
                  </a:solidFill>
                  <a:latin typeface="Times New Roman" panose="02020603050405020304" pitchFamily="18" charset="0"/>
                  <a:ea typeface="幼圆" panose="02010509060101010101" pitchFamily="49" charset="-122"/>
                </a:rPr>
                <a:t>初始状态</a:t>
              </a:r>
            </a:p>
          </p:txBody>
        </p:sp>
        <p:sp>
          <p:nvSpPr>
            <p:cNvPr id="218152" name="Line 40"/>
            <p:cNvSpPr>
              <a:spLocks noChangeShapeType="1"/>
            </p:cNvSpPr>
            <p:nvPr/>
          </p:nvSpPr>
          <p:spPr bwMode="auto">
            <a:xfrm>
              <a:off x="1536"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3" name="Line 41"/>
            <p:cNvSpPr>
              <a:spLocks noChangeShapeType="1"/>
            </p:cNvSpPr>
            <p:nvPr/>
          </p:nvSpPr>
          <p:spPr bwMode="auto">
            <a:xfrm>
              <a:off x="1968"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4" name="Line 42"/>
            <p:cNvSpPr>
              <a:spLocks noChangeShapeType="1"/>
            </p:cNvSpPr>
            <p:nvPr/>
          </p:nvSpPr>
          <p:spPr bwMode="auto">
            <a:xfrm>
              <a:off x="2352"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xmlns="" val="186310529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8135"/>
                                        </p:tgtEl>
                                        <p:attrNameLst>
                                          <p:attrName>style.visibility</p:attrName>
                                        </p:attrNameLst>
                                      </p:cBhvr>
                                      <p:to>
                                        <p:strVal val="visible"/>
                                      </p:to>
                                    </p:set>
                                    <p:animEffect transition="in" filter="slide(fromBottom)">
                                      <p:cBhvr>
                                        <p:cTn id="7" dur="500"/>
                                        <p:tgtEl>
                                          <p:spTgt spid="218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8115"/>
                                        </p:tgtEl>
                                        <p:attrNameLst>
                                          <p:attrName>style.visibility</p:attrName>
                                        </p:attrNameLst>
                                      </p:cBhvr>
                                      <p:to>
                                        <p:strVal val="visible"/>
                                      </p:to>
                                    </p:set>
                                    <p:animEffect transition="in" filter="box(in)">
                                      <p:cBhvr>
                                        <p:cTn id="12" dur="500"/>
                                        <p:tgtEl>
                                          <p:spTgt spid="218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38" name="Group 2"/>
          <p:cNvGrpSpPr>
            <a:grpSpLocks/>
          </p:cNvGrpSpPr>
          <p:nvPr/>
        </p:nvGrpSpPr>
        <p:grpSpPr bwMode="auto">
          <a:xfrm>
            <a:off x="0" y="304800"/>
            <a:ext cx="9144000" cy="2514600"/>
            <a:chOff x="0" y="192"/>
            <a:chExt cx="5760" cy="1584"/>
          </a:xfrm>
        </p:grpSpPr>
        <p:sp>
          <p:nvSpPr>
            <p:cNvPr id="219139" name="Rectangle 3"/>
            <p:cNvSpPr>
              <a:spLocks noChangeArrowheads="1"/>
            </p:cNvSpPr>
            <p:nvPr/>
          </p:nvSpPr>
          <p:spPr bwMode="auto">
            <a:xfrm>
              <a:off x="0" y="192"/>
              <a:ext cx="5760" cy="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Times New Roman" panose="02020603050405020304" pitchFamily="18" charset="0"/>
                  <a:ea typeface="幼圆" panose="02010509060101010101" pitchFamily="49" charset="-122"/>
                </a:rPr>
                <a:t>   </a:t>
              </a:r>
            </a:p>
          </p:txBody>
        </p:sp>
        <p:sp>
          <p:nvSpPr>
            <p:cNvPr id="219140" name="Text Box 4"/>
            <p:cNvSpPr txBox="1">
              <a:spLocks noChangeArrowheads="1"/>
            </p:cNvSpPr>
            <p:nvPr/>
          </p:nvSpPr>
          <p:spPr bwMode="auto">
            <a:xfrm>
              <a:off x="240" y="1296"/>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219141" name="Line 5"/>
            <p:cNvSpPr>
              <a:spLocks noChangeShapeType="1"/>
            </p:cNvSpPr>
            <p:nvPr/>
          </p:nvSpPr>
          <p:spPr bwMode="auto">
            <a:xfrm flipV="1">
              <a:off x="25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2" name="Line 6"/>
            <p:cNvSpPr>
              <a:spLocks noChangeShapeType="1"/>
            </p:cNvSpPr>
            <p:nvPr/>
          </p:nvSpPr>
          <p:spPr bwMode="auto">
            <a:xfrm flipV="1">
              <a:off x="13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3" name="Rectangle 7"/>
            <p:cNvSpPr>
              <a:spLocks noChangeArrowheads="1"/>
            </p:cNvSpPr>
            <p:nvPr/>
          </p:nvSpPr>
          <p:spPr bwMode="auto">
            <a:xfrm>
              <a:off x="1200" y="864"/>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9144" name="Line 8"/>
            <p:cNvSpPr>
              <a:spLocks noChangeShapeType="1"/>
            </p:cNvSpPr>
            <p:nvPr/>
          </p:nvSpPr>
          <p:spPr bwMode="auto">
            <a:xfrm>
              <a:off x="1584"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5" name="Line 9"/>
            <p:cNvSpPr>
              <a:spLocks noChangeShapeType="1"/>
            </p:cNvSpPr>
            <p:nvPr/>
          </p:nvSpPr>
          <p:spPr bwMode="auto">
            <a:xfrm>
              <a:off x="4416"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6" name="Line 10"/>
            <p:cNvSpPr>
              <a:spLocks noChangeShapeType="1"/>
            </p:cNvSpPr>
            <p:nvPr/>
          </p:nvSpPr>
          <p:spPr bwMode="auto">
            <a:xfrm>
              <a:off x="2016"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7" name="Line 11"/>
            <p:cNvSpPr>
              <a:spLocks noChangeShapeType="1"/>
            </p:cNvSpPr>
            <p:nvPr/>
          </p:nvSpPr>
          <p:spPr bwMode="auto">
            <a:xfrm>
              <a:off x="4800"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8" name="Line 12"/>
            <p:cNvSpPr>
              <a:spLocks noChangeShapeType="1"/>
            </p:cNvSpPr>
            <p:nvPr/>
          </p:nvSpPr>
          <p:spPr bwMode="auto">
            <a:xfrm>
              <a:off x="2400"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9" name="Line 13"/>
            <p:cNvSpPr>
              <a:spLocks noChangeShapeType="1"/>
            </p:cNvSpPr>
            <p:nvPr/>
          </p:nvSpPr>
          <p:spPr bwMode="auto">
            <a:xfrm>
              <a:off x="2784"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50" name="Text Box 14"/>
            <p:cNvSpPr txBox="1">
              <a:spLocks noChangeArrowheads="1"/>
            </p:cNvSpPr>
            <p:nvPr/>
          </p:nvSpPr>
          <p:spPr bwMode="auto">
            <a:xfrm>
              <a:off x="3312" y="816"/>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9151" name="Text Box 15"/>
            <p:cNvSpPr txBox="1">
              <a:spLocks noChangeArrowheads="1"/>
            </p:cNvSpPr>
            <p:nvPr/>
          </p:nvSpPr>
          <p:spPr bwMode="auto">
            <a:xfrm>
              <a:off x="1248"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0</a:t>
              </a:r>
            </a:p>
          </p:txBody>
        </p:sp>
        <p:sp>
          <p:nvSpPr>
            <p:cNvPr id="219152" name="Text Box 16"/>
            <p:cNvSpPr txBox="1">
              <a:spLocks noChangeArrowheads="1"/>
            </p:cNvSpPr>
            <p:nvPr/>
          </p:nvSpPr>
          <p:spPr bwMode="auto">
            <a:xfrm>
              <a:off x="1632"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219153" name="Text Box 17"/>
            <p:cNvSpPr txBox="1">
              <a:spLocks noChangeArrowheads="1"/>
            </p:cNvSpPr>
            <p:nvPr/>
          </p:nvSpPr>
          <p:spPr bwMode="auto">
            <a:xfrm>
              <a:off x="2016"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grpSp>
          <p:nvGrpSpPr>
            <p:cNvPr id="219154" name="Group 18"/>
            <p:cNvGrpSpPr>
              <a:grpSpLocks/>
            </p:cNvGrpSpPr>
            <p:nvPr/>
          </p:nvGrpSpPr>
          <p:grpSpPr bwMode="auto">
            <a:xfrm>
              <a:off x="1248" y="432"/>
              <a:ext cx="4320" cy="413"/>
              <a:chOff x="1200" y="960"/>
              <a:chExt cx="4320" cy="413"/>
            </a:xfrm>
          </p:grpSpPr>
          <p:sp>
            <p:nvSpPr>
              <p:cNvPr id="219155" name="Text Box 19"/>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9156" name="Text Box 20"/>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9157" name="Text Box 21"/>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9158" name="Text Box 22"/>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sp>
          <p:nvSpPr>
            <p:cNvPr id="219159" name="Text Box 23"/>
            <p:cNvSpPr txBox="1">
              <a:spLocks noChangeArrowheads="1"/>
            </p:cNvSpPr>
            <p:nvPr/>
          </p:nvSpPr>
          <p:spPr bwMode="auto">
            <a:xfrm>
              <a:off x="384" y="528"/>
              <a:ext cx="960" cy="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1 </a:t>
              </a: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2</a:t>
              </a:r>
            </a:p>
            <a:p>
              <a:pPr>
                <a:lnSpc>
                  <a:spcPct val="85000"/>
                </a:lnSpc>
                <a:spcBef>
                  <a:spcPct val="15000"/>
                </a:spcBef>
              </a:pPr>
              <a:r>
                <a:rPr kumimoji="1" lang="zh-CN" altLang="en-US" sz="2800" b="1" dirty="0">
                  <a:solidFill>
                    <a:srgbClr val="5485C0"/>
                  </a:solidFill>
                  <a:latin typeface="Times New Roman" panose="02020603050405020304" pitchFamily="18" charset="0"/>
                  <a:ea typeface="幼圆" panose="02010509060101010101" pitchFamily="49" charset="-122"/>
                </a:rPr>
                <a:t>进队</a:t>
              </a:r>
            </a:p>
          </p:txBody>
        </p:sp>
        <p:sp>
          <p:nvSpPr>
            <p:cNvPr id="219160" name="Text Box 24"/>
            <p:cNvSpPr txBox="1">
              <a:spLocks noChangeArrowheads="1"/>
            </p:cNvSpPr>
            <p:nvPr/>
          </p:nvSpPr>
          <p:spPr bwMode="auto">
            <a:xfrm>
              <a:off x="1680" y="1296"/>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219161" name="Line 25"/>
            <p:cNvSpPr>
              <a:spLocks noChangeShapeType="1"/>
            </p:cNvSpPr>
            <p:nvPr/>
          </p:nvSpPr>
          <p:spPr bwMode="auto">
            <a:xfrm flipV="1">
              <a:off x="25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219162" name="Group 26"/>
          <p:cNvGrpSpPr>
            <a:grpSpLocks/>
          </p:cNvGrpSpPr>
          <p:nvPr/>
        </p:nvGrpSpPr>
        <p:grpSpPr bwMode="auto">
          <a:xfrm>
            <a:off x="304800" y="3886200"/>
            <a:ext cx="8534400" cy="2133600"/>
            <a:chOff x="192" y="2448"/>
            <a:chExt cx="5376" cy="1344"/>
          </a:xfrm>
        </p:grpSpPr>
        <p:sp>
          <p:nvSpPr>
            <p:cNvPr id="219163" name="Text Box 27"/>
            <p:cNvSpPr txBox="1">
              <a:spLocks noChangeArrowheads="1"/>
            </p:cNvSpPr>
            <p:nvPr/>
          </p:nvSpPr>
          <p:spPr bwMode="auto">
            <a:xfrm>
              <a:off x="672" y="3312"/>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front=1</a:t>
              </a:r>
            </a:p>
          </p:txBody>
        </p:sp>
        <p:sp>
          <p:nvSpPr>
            <p:cNvPr id="219164" name="Line 28"/>
            <p:cNvSpPr>
              <a:spLocks noChangeShapeType="1"/>
            </p:cNvSpPr>
            <p:nvPr/>
          </p:nvSpPr>
          <p:spPr bwMode="auto">
            <a:xfrm flipV="1">
              <a:off x="1728"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5" name="Rectangle 29"/>
            <p:cNvSpPr>
              <a:spLocks noChangeArrowheads="1"/>
            </p:cNvSpPr>
            <p:nvPr/>
          </p:nvSpPr>
          <p:spPr bwMode="auto">
            <a:xfrm>
              <a:off x="1200" y="2880"/>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9166" name="Line 30"/>
            <p:cNvSpPr>
              <a:spLocks noChangeShapeType="1"/>
            </p:cNvSpPr>
            <p:nvPr/>
          </p:nvSpPr>
          <p:spPr bwMode="auto">
            <a:xfrm>
              <a:off x="1584"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7" name="Line 31"/>
            <p:cNvSpPr>
              <a:spLocks noChangeShapeType="1"/>
            </p:cNvSpPr>
            <p:nvPr/>
          </p:nvSpPr>
          <p:spPr bwMode="auto">
            <a:xfrm>
              <a:off x="4416"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8" name="Line 32"/>
            <p:cNvSpPr>
              <a:spLocks noChangeShapeType="1"/>
            </p:cNvSpPr>
            <p:nvPr/>
          </p:nvSpPr>
          <p:spPr bwMode="auto">
            <a:xfrm>
              <a:off x="2016"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9" name="Line 33"/>
            <p:cNvSpPr>
              <a:spLocks noChangeShapeType="1"/>
            </p:cNvSpPr>
            <p:nvPr/>
          </p:nvSpPr>
          <p:spPr bwMode="auto">
            <a:xfrm>
              <a:off x="4800"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0" name="Line 34"/>
            <p:cNvSpPr>
              <a:spLocks noChangeShapeType="1"/>
            </p:cNvSpPr>
            <p:nvPr/>
          </p:nvSpPr>
          <p:spPr bwMode="auto">
            <a:xfrm>
              <a:off x="2400"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1" name="Line 35"/>
            <p:cNvSpPr>
              <a:spLocks noChangeShapeType="1"/>
            </p:cNvSpPr>
            <p:nvPr/>
          </p:nvSpPr>
          <p:spPr bwMode="auto">
            <a:xfrm>
              <a:off x="2784"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2" name="Text Box 36"/>
            <p:cNvSpPr txBox="1">
              <a:spLocks noChangeArrowheads="1"/>
            </p:cNvSpPr>
            <p:nvPr/>
          </p:nvSpPr>
          <p:spPr bwMode="auto">
            <a:xfrm>
              <a:off x="3312" y="2832"/>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9173" name="Text Box 37"/>
            <p:cNvSpPr txBox="1">
              <a:spLocks noChangeArrowheads="1"/>
            </p:cNvSpPr>
            <p:nvPr/>
          </p:nvSpPr>
          <p:spPr bwMode="auto">
            <a:xfrm>
              <a:off x="1632" y="2832"/>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219174" name="Text Box 38"/>
            <p:cNvSpPr txBox="1">
              <a:spLocks noChangeArrowheads="1"/>
            </p:cNvSpPr>
            <p:nvPr/>
          </p:nvSpPr>
          <p:spPr bwMode="auto">
            <a:xfrm>
              <a:off x="2016" y="2832"/>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sp>
          <p:nvSpPr>
            <p:cNvPr id="219175" name="Text Box 39"/>
            <p:cNvSpPr txBox="1">
              <a:spLocks noChangeArrowheads="1"/>
            </p:cNvSpPr>
            <p:nvPr/>
          </p:nvSpPr>
          <p:spPr bwMode="auto">
            <a:xfrm>
              <a:off x="1248"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9176" name="Text Box 40"/>
            <p:cNvSpPr txBox="1">
              <a:spLocks noChangeArrowheads="1"/>
            </p:cNvSpPr>
            <p:nvPr/>
          </p:nvSpPr>
          <p:spPr bwMode="auto">
            <a:xfrm>
              <a:off x="1680"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9177" name="Text Box 41"/>
            <p:cNvSpPr txBox="1">
              <a:spLocks noChangeArrowheads="1"/>
            </p:cNvSpPr>
            <p:nvPr/>
          </p:nvSpPr>
          <p:spPr bwMode="auto">
            <a:xfrm>
              <a:off x="2064"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9178" name="Text Box 42"/>
            <p:cNvSpPr txBox="1">
              <a:spLocks noChangeArrowheads="1"/>
            </p:cNvSpPr>
            <p:nvPr/>
          </p:nvSpPr>
          <p:spPr bwMode="auto">
            <a:xfrm>
              <a:off x="4320" y="2448"/>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219179" name="Text Box 43"/>
            <p:cNvSpPr txBox="1">
              <a:spLocks noChangeArrowheads="1"/>
            </p:cNvSpPr>
            <p:nvPr/>
          </p:nvSpPr>
          <p:spPr bwMode="auto">
            <a:xfrm>
              <a:off x="192" y="2640"/>
              <a:ext cx="91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grpSp>
          <p:nvGrpSpPr>
            <p:cNvPr id="219180" name="Group 44"/>
            <p:cNvGrpSpPr>
              <a:grpSpLocks/>
            </p:cNvGrpSpPr>
            <p:nvPr/>
          </p:nvGrpSpPr>
          <p:grpSpPr bwMode="auto">
            <a:xfrm>
              <a:off x="1728" y="3264"/>
              <a:ext cx="1104" cy="528"/>
              <a:chOff x="1680" y="3264"/>
              <a:chExt cx="1104" cy="528"/>
            </a:xfrm>
          </p:grpSpPr>
          <p:sp>
            <p:nvSpPr>
              <p:cNvPr id="219181" name="Line 45"/>
              <p:cNvSpPr>
                <a:spLocks noChangeShapeType="1"/>
              </p:cNvSpPr>
              <p:nvPr/>
            </p:nvSpPr>
            <p:spPr bwMode="auto">
              <a:xfrm flipV="1">
                <a:off x="2592"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82" name="Text Box 46"/>
              <p:cNvSpPr txBox="1">
                <a:spLocks noChangeArrowheads="1"/>
              </p:cNvSpPr>
              <p:nvPr/>
            </p:nvSpPr>
            <p:spPr bwMode="auto">
              <a:xfrm>
                <a:off x="1680" y="3312"/>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219183" name="Line 47"/>
              <p:cNvSpPr>
                <a:spLocks noChangeShapeType="1"/>
              </p:cNvSpPr>
              <p:nvPr/>
            </p:nvSpPr>
            <p:spPr bwMode="auto">
              <a:xfrm flipV="1">
                <a:off x="2592"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sp>
        <p:nvSpPr>
          <p:cNvPr id="219184" name="Rectangle 48"/>
          <p:cNvSpPr>
            <a:spLocks noGrp="1" noChangeArrowheads="1"/>
          </p:cNvSpPr>
          <p:nvPr>
            <p:ph type="body" idx="4294967295"/>
          </p:nvPr>
        </p:nvSpPr>
        <p:spPr>
          <a:xfrm>
            <a:off x="0" y="0"/>
            <a:ext cx="9144000" cy="6858000"/>
          </a:xfrm>
          <a:noFill/>
          <a:ln/>
          <a:extLst>
            <a:ext uri="{91240B29-F687-4F45-9708-019B960494DF}">
              <a14:hiddenLine xmlns:a14="http://schemas.microsoft.com/office/drawing/2010/main" xmlns="" w="12700" cap="sq">
                <a:solidFill>
                  <a:schemeClr val="tx1"/>
                </a:solidFill>
                <a:miter lim="800000"/>
                <a:headEnd type="none" w="sm" len="sm"/>
                <a:tailEnd type="none" w="sm" len="sm"/>
              </a14:hiddenLine>
            </a:ext>
          </a:extLst>
        </p:spPr>
        <p:txBody>
          <a:bodyPr/>
          <a:lstStyle/>
          <a:p>
            <a:pPr>
              <a:lnSpc>
                <a:spcPct val="115000"/>
              </a:lnSpc>
              <a:spcBef>
                <a:spcPct val="50000"/>
              </a:spcBef>
              <a:buFont typeface="Wingdings" panose="05000000000000000000" pitchFamily="2" charset="2"/>
              <a:buNone/>
            </a:pPr>
            <a:r>
              <a:rPr lang="en-US" altLang="zh-CN" b="1">
                <a:latin typeface="幼圆" panose="02010509060101010101" pitchFamily="49" charset="-122"/>
                <a:ea typeface="幼圆" panose="02010509060101010101" pitchFamily="49" charset="-122"/>
              </a:rPr>
              <a:t> </a:t>
            </a:r>
            <a:endParaRPr lang="en-US" altLang="zh-CN" sz="1600" b="1">
              <a:solidFill>
                <a:srgbClr val="3333CC"/>
              </a:solidFill>
              <a:latin typeface="幼圆" panose="02010509060101010101" pitchFamily="49" charset="-122"/>
              <a:ea typeface="幼圆" panose="02010509060101010101" pitchFamily="49" charset="-122"/>
            </a:endParaRPr>
          </a:p>
        </p:txBody>
      </p:sp>
      <p:sp>
        <p:nvSpPr>
          <p:cNvPr id="49" name="Rectangle 51"/>
          <p:cNvSpPr>
            <a:spLocks noChangeArrowheads="1"/>
          </p:cNvSpPr>
          <p:nvPr/>
        </p:nvSpPr>
        <p:spPr bwMode="auto">
          <a:xfrm>
            <a:off x="1143000" y="2816225"/>
            <a:ext cx="6445250" cy="1287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15000"/>
              </a:lnSpc>
              <a:spcBef>
                <a:spcPct val="50000"/>
              </a:spcBef>
              <a:buClr>
                <a:schemeClr val="tx2"/>
              </a:buClr>
              <a:buFont typeface="Wingdings" panose="05000000000000000000" pitchFamily="2" charset="2"/>
              <a:buNone/>
            </a:pPr>
            <a:r>
              <a:rPr kumimoji="1" lang="en-US" altLang="zh-CN" sz="1600" b="1" dirty="0">
                <a:solidFill>
                  <a:srgbClr val="FF0000"/>
                </a:solidFill>
                <a:latin typeface="幼圆" panose="02010509060101010101" pitchFamily="49" charset="-122"/>
                <a:ea typeface="幼圆" panose="02010509060101010101" pitchFamily="49" charset="-122"/>
              </a:rPr>
              <a:t>●</a:t>
            </a: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zh-CN" altLang="en-US" sz="2800" b="1" dirty="0">
                <a:solidFill>
                  <a:srgbClr val="FF0000"/>
                </a:solidFill>
                <a:latin typeface="幼圆" panose="02010509060101010101" pitchFamily="49" charset="-122"/>
                <a:ea typeface="幼圆" panose="02010509060101010101" pitchFamily="49" charset="-122"/>
              </a:rPr>
              <a:t>删除队首元素的方法</a:t>
            </a:r>
            <a:r>
              <a:rPr kumimoji="1" lang="en-US" altLang="zh-CN" sz="2800" b="1" dirty="0">
                <a:solidFill>
                  <a:srgbClr val="FF0000"/>
                </a:solidFill>
                <a:latin typeface="幼圆" panose="02010509060101010101" pitchFamily="49" charset="-122"/>
                <a:ea typeface="幼圆" panose="02010509060101010101" pitchFamily="49" charset="-122"/>
              </a:rPr>
              <a:t>1</a:t>
            </a:r>
            <a:r>
              <a:rPr kumimoji="1" lang="zh-CN" altLang="en-US" sz="2800" b="1" dirty="0">
                <a:solidFill>
                  <a:srgbClr val="FF0000"/>
                </a:solidFill>
                <a:latin typeface="幼圆" panose="02010509060101010101" pitchFamily="49" charset="-122"/>
                <a:ea typeface="幼圆" panose="02010509060101010101" pitchFamily="49" charset="-122"/>
              </a:rPr>
              <a:t>：</a:t>
            </a:r>
            <a:r>
              <a:rPr kumimoji="1" lang="zh-CN" altLang="en-US" sz="2400" b="1" dirty="0">
                <a:solidFill>
                  <a:srgbClr val="FF0000"/>
                </a:solidFill>
                <a:latin typeface="Times New Roman" panose="02020603050405020304" pitchFamily="18" charset="0"/>
              </a:rPr>
              <a:t>令</a:t>
            </a:r>
            <a:r>
              <a:rPr kumimoji="1" lang="en-US" altLang="zh-CN" sz="2400" b="1" dirty="0">
                <a:solidFill>
                  <a:srgbClr val="FF0000"/>
                </a:solidFill>
                <a:latin typeface="Times New Roman" panose="02020603050405020304" pitchFamily="18" charset="0"/>
              </a:rPr>
              <a:t>front=front+1</a:t>
            </a:r>
          </a:p>
          <a:p>
            <a:pPr>
              <a:lnSpc>
                <a:spcPct val="115000"/>
              </a:lnSpc>
              <a:spcBef>
                <a:spcPct val="50000"/>
              </a:spcBef>
              <a:buClr>
                <a:schemeClr val="tx2"/>
              </a:buClr>
              <a:buFont typeface="Wingdings" panose="05000000000000000000" pitchFamily="2" charset="2"/>
              <a:buNone/>
            </a:pPr>
            <a:r>
              <a:rPr kumimoji="1" lang="en-US" altLang="zh-CN" b="1" dirty="0">
                <a:solidFill>
                  <a:srgbClr val="FF0000"/>
                </a:solidFill>
                <a:latin typeface="Arial" panose="020B0604020202020204" pitchFamily="34" charset="0"/>
              </a:rPr>
              <a:t>                                                 </a:t>
            </a:r>
            <a:r>
              <a:rPr kumimoji="1" lang="zh-CN" altLang="en-US" sz="2800" b="1" dirty="0" smtClean="0">
                <a:solidFill>
                  <a:srgbClr val="FF0000"/>
                </a:solidFill>
                <a:latin typeface="Arial" panose="020B0604020202020204" pitchFamily="34" charset="0"/>
                <a:ea typeface="幼圆" panose="02010509060101010101" pitchFamily="49" charset="-122"/>
              </a:rPr>
              <a:t>插入</a:t>
            </a:r>
            <a:r>
              <a:rPr kumimoji="1" lang="en-US" altLang="zh-CN" sz="2800" b="1" dirty="0">
                <a:solidFill>
                  <a:srgbClr val="FF0000"/>
                </a:solidFill>
                <a:latin typeface="Arial" panose="020B0604020202020204" pitchFamily="34" charset="0"/>
              </a:rPr>
              <a:t>:</a:t>
            </a:r>
            <a:r>
              <a:rPr kumimoji="1" lang="en-US" altLang="zh-CN" b="1" dirty="0">
                <a:solidFill>
                  <a:srgbClr val="FF0000"/>
                </a:solidFill>
                <a:latin typeface="Arial" panose="020B0604020202020204" pitchFamily="34" charset="0"/>
              </a:rPr>
              <a:t>     </a:t>
            </a:r>
            <a:r>
              <a:rPr kumimoji="1" lang="en-US" altLang="zh-CN" sz="2400" b="1" dirty="0">
                <a:solidFill>
                  <a:srgbClr val="FF0000"/>
                </a:solidFill>
                <a:latin typeface="Times New Roman" panose="02020603050405020304" pitchFamily="18" charset="0"/>
              </a:rPr>
              <a:t>rear=rear+1 </a:t>
            </a:r>
          </a:p>
        </p:txBody>
      </p:sp>
    </p:spTree>
    <p:extLst>
      <p:ext uri="{BB962C8B-B14F-4D97-AF65-F5344CB8AC3E}">
        <p14:creationId xmlns:p14="http://schemas.microsoft.com/office/powerpoint/2010/main" xmlns="" val="293176866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dissolve">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9162"/>
                                        </p:tgtEl>
                                        <p:attrNameLst>
                                          <p:attrName>style.visibility</p:attrName>
                                        </p:attrNameLst>
                                      </p:cBhvr>
                                      <p:to>
                                        <p:strVal val="visible"/>
                                      </p:to>
                                    </p:set>
                                    <p:animEffect transition="in" filter="checkerboard(across)">
                                      <p:cBhvr>
                                        <p:cTn id="12" dur="500"/>
                                        <p:tgtEl>
                                          <p:spTgt spid="21916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4294967295"/>
          </p:nvPr>
        </p:nvSpPr>
        <p:spPr>
          <a:xfrm>
            <a:off x="0" y="0"/>
            <a:ext cx="9144000" cy="6858000"/>
          </a:xfrm>
        </p:spPr>
        <p:txBody>
          <a:bodyPr/>
          <a:lstStyle/>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p:txBody>
      </p:sp>
      <p:grpSp>
        <p:nvGrpSpPr>
          <p:cNvPr id="168963" name="Group 3"/>
          <p:cNvGrpSpPr>
            <a:grpSpLocks/>
          </p:cNvGrpSpPr>
          <p:nvPr/>
        </p:nvGrpSpPr>
        <p:grpSpPr bwMode="auto">
          <a:xfrm>
            <a:off x="0" y="457200"/>
            <a:ext cx="9144000" cy="2286000"/>
            <a:chOff x="0" y="288"/>
            <a:chExt cx="5760" cy="1440"/>
          </a:xfrm>
        </p:grpSpPr>
        <p:sp>
          <p:nvSpPr>
            <p:cNvPr id="168964" name="Rectangle 4"/>
            <p:cNvSpPr>
              <a:spLocks noChangeArrowheads="1"/>
            </p:cNvSpPr>
            <p:nvPr/>
          </p:nvSpPr>
          <p:spPr bwMode="auto">
            <a:xfrm>
              <a:off x="0" y="288"/>
              <a:ext cx="5760" cy="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Times New Roman" panose="02020603050405020304" pitchFamily="18" charset="0"/>
                  <a:ea typeface="幼圆" panose="02010509060101010101" pitchFamily="49" charset="-122"/>
                </a:rPr>
                <a:t>   </a:t>
              </a:r>
            </a:p>
          </p:txBody>
        </p:sp>
        <p:sp>
          <p:nvSpPr>
            <p:cNvPr id="168965" name="Text Box 5"/>
            <p:cNvSpPr txBox="1">
              <a:spLocks noChangeArrowheads="1"/>
            </p:cNvSpPr>
            <p:nvPr/>
          </p:nvSpPr>
          <p:spPr bwMode="auto">
            <a:xfrm>
              <a:off x="1440" y="1296"/>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front=3</a:t>
              </a:r>
            </a:p>
          </p:txBody>
        </p:sp>
        <p:sp>
          <p:nvSpPr>
            <p:cNvPr id="168966" name="Line 6"/>
            <p:cNvSpPr>
              <a:spLocks noChangeShapeType="1"/>
            </p:cNvSpPr>
            <p:nvPr/>
          </p:nvSpPr>
          <p:spPr bwMode="auto">
            <a:xfrm flipV="1">
              <a:off x="2496" y="120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67" name="Rectangle 7"/>
            <p:cNvSpPr>
              <a:spLocks noChangeArrowheads="1"/>
            </p:cNvSpPr>
            <p:nvPr/>
          </p:nvSpPr>
          <p:spPr bwMode="auto">
            <a:xfrm>
              <a:off x="1200" y="816"/>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68968" name="Line 8"/>
            <p:cNvSpPr>
              <a:spLocks noChangeShapeType="1"/>
            </p:cNvSpPr>
            <p:nvPr/>
          </p:nvSpPr>
          <p:spPr bwMode="auto">
            <a:xfrm>
              <a:off x="1584"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69" name="Line 9"/>
            <p:cNvSpPr>
              <a:spLocks noChangeShapeType="1"/>
            </p:cNvSpPr>
            <p:nvPr/>
          </p:nvSpPr>
          <p:spPr bwMode="auto">
            <a:xfrm>
              <a:off x="4416"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0" name="Line 10"/>
            <p:cNvSpPr>
              <a:spLocks noChangeShapeType="1"/>
            </p:cNvSpPr>
            <p:nvPr/>
          </p:nvSpPr>
          <p:spPr bwMode="auto">
            <a:xfrm>
              <a:off x="2016"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1" name="Line 11"/>
            <p:cNvSpPr>
              <a:spLocks noChangeShapeType="1"/>
            </p:cNvSpPr>
            <p:nvPr/>
          </p:nvSpPr>
          <p:spPr bwMode="auto">
            <a:xfrm>
              <a:off x="4800"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2" name="Line 12"/>
            <p:cNvSpPr>
              <a:spLocks noChangeShapeType="1"/>
            </p:cNvSpPr>
            <p:nvPr/>
          </p:nvSpPr>
          <p:spPr bwMode="auto">
            <a:xfrm>
              <a:off x="2400"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3" name="Line 13"/>
            <p:cNvSpPr>
              <a:spLocks noChangeShapeType="1"/>
            </p:cNvSpPr>
            <p:nvPr/>
          </p:nvSpPr>
          <p:spPr bwMode="auto">
            <a:xfrm>
              <a:off x="2784"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4" name="Text Box 14"/>
            <p:cNvSpPr txBox="1">
              <a:spLocks noChangeArrowheads="1"/>
            </p:cNvSpPr>
            <p:nvPr/>
          </p:nvSpPr>
          <p:spPr bwMode="auto">
            <a:xfrm>
              <a:off x="3312" y="768"/>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68975" name="Text Box 15"/>
            <p:cNvSpPr txBox="1">
              <a:spLocks noChangeArrowheads="1"/>
            </p:cNvSpPr>
            <p:nvPr/>
          </p:nvSpPr>
          <p:spPr bwMode="auto">
            <a:xfrm>
              <a:off x="1248" y="43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68976" name="Text Box 16"/>
            <p:cNvSpPr txBox="1">
              <a:spLocks noChangeArrowheads="1"/>
            </p:cNvSpPr>
            <p:nvPr/>
          </p:nvSpPr>
          <p:spPr bwMode="auto">
            <a:xfrm>
              <a:off x="1680" y="43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68977" name="Text Box 17"/>
            <p:cNvSpPr txBox="1">
              <a:spLocks noChangeArrowheads="1"/>
            </p:cNvSpPr>
            <p:nvPr/>
          </p:nvSpPr>
          <p:spPr bwMode="auto">
            <a:xfrm>
              <a:off x="2064" y="43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68978" name="Text Box 18"/>
            <p:cNvSpPr txBox="1">
              <a:spLocks noChangeArrowheads="1"/>
            </p:cNvSpPr>
            <p:nvPr/>
          </p:nvSpPr>
          <p:spPr bwMode="auto">
            <a:xfrm>
              <a:off x="4320" y="384"/>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68979" name="Text Box 19"/>
            <p:cNvSpPr txBox="1">
              <a:spLocks noChangeArrowheads="1"/>
            </p:cNvSpPr>
            <p:nvPr/>
          </p:nvSpPr>
          <p:spPr bwMode="auto">
            <a:xfrm>
              <a:off x="192" y="576"/>
              <a:ext cx="912" cy="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1 </a:t>
              </a: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2</a:t>
              </a:r>
            </a:p>
            <a:p>
              <a:pPr algn="ctr">
                <a:lnSpc>
                  <a:spcPct val="85000"/>
                </a:lnSpc>
                <a:spcBef>
                  <a:spcPct val="15000"/>
                </a:spcBef>
              </a:pP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sp>
          <p:nvSpPr>
            <p:cNvPr id="168980" name="Line 20"/>
            <p:cNvSpPr>
              <a:spLocks noChangeShapeType="1"/>
            </p:cNvSpPr>
            <p:nvPr/>
          </p:nvSpPr>
          <p:spPr bwMode="auto">
            <a:xfrm flipV="1">
              <a:off x="2640" y="120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1" name="Text Box 21"/>
            <p:cNvSpPr txBox="1">
              <a:spLocks noChangeArrowheads="1"/>
            </p:cNvSpPr>
            <p:nvPr/>
          </p:nvSpPr>
          <p:spPr bwMode="auto">
            <a:xfrm>
              <a:off x="2736" y="1296"/>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168982" name="Line 22"/>
            <p:cNvSpPr>
              <a:spLocks noChangeShapeType="1"/>
            </p:cNvSpPr>
            <p:nvPr/>
          </p:nvSpPr>
          <p:spPr bwMode="auto">
            <a:xfrm flipV="1">
              <a:off x="2640" y="120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68983" name="Rectangle 23"/>
          <p:cNvSpPr>
            <a:spLocks noChangeArrowheads="1"/>
          </p:cNvSpPr>
          <p:nvPr/>
        </p:nvSpPr>
        <p:spPr bwMode="auto">
          <a:xfrm>
            <a:off x="0" y="1447800"/>
            <a:ext cx="9144000" cy="65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幼圆" panose="02010509060101010101" pitchFamily="49" charset="-122"/>
                <a:ea typeface="幼圆" panose="02010509060101010101" pitchFamily="49" charset="-122"/>
              </a:rPr>
              <a:t>   </a:t>
            </a:r>
          </a:p>
        </p:txBody>
      </p:sp>
      <p:sp>
        <p:nvSpPr>
          <p:cNvPr id="169004" name="Line 44"/>
          <p:cNvSpPr>
            <a:spLocks noChangeShapeType="1"/>
          </p:cNvSpPr>
          <p:nvPr/>
        </p:nvSpPr>
        <p:spPr bwMode="auto">
          <a:xfrm>
            <a:off x="0" y="3276600"/>
            <a:ext cx="9144000" cy="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5" name="Line 45"/>
          <p:cNvSpPr>
            <a:spLocks noChangeShapeType="1"/>
          </p:cNvSpPr>
          <p:nvPr/>
        </p:nvSpPr>
        <p:spPr bwMode="auto">
          <a:xfrm>
            <a:off x="0" y="3124200"/>
            <a:ext cx="9144000" cy="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13" name="Rectangle 53"/>
          <p:cNvSpPr>
            <a:spLocks noChangeArrowheads="1"/>
          </p:cNvSpPr>
          <p:nvPr/>
        </p:nvSpPr>
        <p:spPr bwMode="auto">
          <a:xfrm>
            <a:off x="0" y="3124200"/>
            <a:ext cx="9144000" cy="152400"/>
          </a:xfrm>
          <a:prstGeom prst="rect">
            <a:avLst/>
          </a:prstGeom>
          <a:solidFill>
            <a:schemeClr val="accent1"/>
          </a:solidFill>
          <a:ln w="31750" cap="sq">
            <a:solidFill>
              <a:srgbClr val="993366"/>
            </a:solidFill>
            <a:miter lim="800000"/>
            <a:headEnd type="none" w="sm" len="sm"/>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69020" name="Group 60"/>
          <p:cNvGrpSpPr>
            <a:grpSpLocks/>
          </p:cNvGrpSpPr>
          <p:nvPr/>
        </p:nvGrpSpPr>
        <p:grpSpPr bwMode="auto">
          <a:xfrm>
            <a:off x="1619250" y="3429000"/>
            <a:ext cx="7200900" cy="2432050"/>
            <a:chOff x="1020" y="2160"/>
            <a:chExt cx="4536" cy="1532"/>
          </a:xfrm>
        </p:grpSpPr>
        <p:sp>
          <p:nvSpPr>
            <p:cNvPr id="168997" name="Text Box 37"/>
            <p:cNvSpPr txBox="1">
              <a:spLocks noChangeArrowheads="1"/>
            </p:cNvSpPr>
            <p:nvPr/>
          </p:nvSpPr>
          <p:spPr bwMode="auto">
            <a:xfrm>
              <a:off x="1068" y="2208"/>
              <a:ext cx="179"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68998" name="Text Box 38"/>
            <p:cNvSpPr txBox="1">
              <a:spLocks noChangeArrowheads="1"/>
            </p:cNvSpPr>
            <p:nvPr/>
          </p:nvSpPr>
          <p:spPr bwMode="auto">
            <a:xfrm>
              <a:off x="1545" y="2208"/>
              <a:ext cx="178"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68999" name="Text Box 39"/>
            <p:cNvSpPr txBox="1">
              <a:spLocks noChangeArrowheads="1"/>
            </p:cNvSpPr>
            <p:nvPr/>
          </p:nvSpPr>
          <p:spPr bwMode="auto">
            <a:xfrm>
              <a:off x="1884" y="2208"/>
              <a:ext cx="20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69000" name="Text Box 40"/>
            <p:cNvSpPr txBox="1">
              <a:spLocks noChangeArrowheads="1"/>
            </p:cNvSpPr>
            <p:nvPr/>
          </p:nvSpPr>
          <p:spPr bwMode="auto">
            <a:xfrm>
              <a:off x="4140" y="2160"/>
              <a:ext cx="1167"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nvGrpSpPr>
            <p:cNvPr id="169019" name="Group 59"/>
            <p:cNvGrpSpPr>
              <a:grpSpLocks/>
            </p:cNvGrpSpPr>
            <p:nvPr/>
          </p:nvGrpSpPr>
          <p:grpSpPr bwMode="auto">
            <a:xfrm>
              <a:off x="1020" y="2304"/>
              <a:ext cx="4536" cy="1388"/>
              <a:chOff x="1020" y="2304"/>
              <a:chExt cx="4536" cy="1388"/>
            </a:xfrm>
          </p:grpSpPr>
          <p:sp>
            <p:nvSpPr>
              <p:cNvPr id="169001" name="Text Box 41"/>
              <p:cNvSpPr txBox="1">
                <a:spLocks noChangeArrowheads="1"/>
              </p:cNvSpPr>
              <p:nvPr/>
            </p:nvSpPr>
            <p:spPr bwMode="auto">
              <a:xfrm>
                <a:off x="4785" y="3350"/>
                <a:ext cx="77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rear=n</a:t>
                </a:r>
              </a:p>
            </p:txBody>
          </p:sp>
          <p:sp>
            <p:nvSpPr>
              <p:cNvPr id="169002" name="Line 42"/>
              <p:cNvSpPr>
                <a:spLocks noChangeShapeType="1"/>
              </p:cNvSpPr>
              <p:nvPr/>
            </p:nvSpPr>
            <p:spPr bwMode="auto">
              <a:xfrm flipV="1">
                <a:off x="5216" y="2976"/>
                <a:ext cx="16" cy="409"/>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5" name="Text Box 25"/>
              <p:cNvSpPr txBox="1">
                <a:spLocks noChangeArrowheads="1"/>
              </p:cNvSpPr>
              <p:nvPr/>
            </p:nvSpPr>
            <p:spPr bwMode="auto">
              <a:xfrm>
                <a:off x="2892" y="3385"/>
                <a:ext cx="112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front=n-3</a:t>
                </a:r>
              </a:p>
            </p:txBody>
          </p:sp>
          <p:sp>
            <p:nvSpPr>
              <p:cNvPr id="168986" name="Line 26"/>
              <p:cNvSpPr>
                <a:spLocks noChangeShapeType="1"/>
              </p:cNvSpPr>
              <p:nvPr/>
            </p:nvSpPr>
            <p:spPr bwMode="auto">
              <a:xfrm flipH="1" flipV="1">
                <a:off x="3787" y="2976"/>
                <a:ext cx="0" cy="431"/>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7" name="Rectangle 27"/>
              <p:cNvSpPr>
                <a:spLocks noChangeArrowheads="1"/>
              </p:cNvSpPr>
              <p:nvPr/>
            </p:nvSpPr>
            <p:spPr bwMode="auto">
              <a:xfrm>
                <a:off x="1020" y="2592"/>
                <a:ext cx="3905"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68988" name="Line 28"/>
              <p:cNvSpPr>
                <a:spLocks noChangeShapeType="1"/>
              </p:cNvSpPr>
              <p:nvPr/>
            </p:nvSpPr>
            <p:spPr bwMode="auto">
              <a:xfrm>
                <a:off x="1404"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9" name="Line 29"/>
              <p:cNvSpPr>
                <a:spLocks noChangeShapeType="1"/>
              </p:cNvSpPr>
              <p:nvPr/>
            </p:nvSpPr>
            <p:spPr bwMode="auto">
              <a:xfrm>
                <a:off x="3996"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0" name="Line 30"/>
              <p:cNvSpPr>
                <a:spLocks noChangeShapeType="1"/>
              </p:cNvSpPr>
              <p:nvPr/>
            </p:nvSpPr>
            <p:spPr bwMode="auto">
              <a:xfrm>
                <a:off x="1836"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1" name="Line 31"/>
              <p:cNvSpPr>
                <a:spLocks noChangeShapeType="1"/>
              </p:cNvSpPr>
              <p:nvPr/>
            </p:nvSpPr>
            <p:spPr bwMode="auto">
              <a:xfrm>
                <a:off x="4524"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2" name="Line 32"/>
              <p:cNvSpPr>
                <a:spLocks noChangeShapeType="1"/>
              </p:cNvSpPr>
              <p:nvPr/>
            </p:nvSpPr>
            <p:spPr bwMode="auto">
              <a:xfrm>
                <a:off x="2220"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3" name="Line 33"/>
              <p:cNvSpPr>
                <a:spLocks noChangeShapeType="1"/>
              </p:cNvSpPr>
              <p:nvPr/>
            </p:nvSpPr>
            <p:spPr bwMode="auto">
              <a:xfrm>
                <a:off x="2604"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4" name="Text Box 34"/>
              <p:cNvSpPr txBox="1">
                <a:spLocks noChangeArrowheads="1"/>
              </p:cNvSpPr>
              <p:nvPr/>
            </p:nvSpPr>
            <p:spPr bwMode="auto">
              <a:xfrm>
                <a:off x="2844" y="2544"/>
                <a:ext cx="70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68995" name="Text Box 35"/>
              <p:cNvSpPr txBox="1">
                <a:spLocks noChangeArrowheads="1"/>
              </p:cNvSpPr>
              <p:nvPr/>
            </p:nvSpPr>
            <p:spPr bwMode="auto">
              <a:xfrm>
                <a:off x="3468" y="2544"/>
                <a:ext cx="565"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168996" name="Text Box 36"/>
              <p:cNvSpPr txBox="1">
                <a:spLocks noChangeArrowheads="1"/>
              </p:cNvSpPr>
              <p:nvPr/>
            </p:nvSpPr>
            <p:spPr bwMode="auto">
              <a:xfrm>
                <a:off x="3996" y="2544"/>
                <a:ext cx="565"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169003" name="Line 43"/>
              <p:cNvSpPr>
                <a:spLocks noChangeShapeType="1"/>
              </p:cNvSpPr>
              <p:nvPr/>
            </p:nvSpPr>
            <p:spPr bwMode="auto">
              <a:xfrm>
                <a:off x="3516"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6" name="Line 46"/>
              <p:cNvSpPr>
                <a:spLocks noChangeShapeType="1"/>
              </p:cNvSpPr>
              <p:nvPr/>
            </p:nvSpPr>
            <p:spPr bwMode="auto">
              <a:xfrm>
                <a:off x="1104" y="2400"/>
                <a:ext cx="1248" cy="0"/>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7" name="Line 47"/>
              <p:cNvSpPr>
                <a:spLocks noChangeShapeType="1"/>
              </p:cNvSpPr>
              <p:nvPr/>
            </p:nvSpPr>
            <p:spPr bwMode="auto">
              <a:xfrm flipH="1">
                <a:off x="2352" y="2400"/>
                <a:ext cx="1248" cy="0"/>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9" name="Line 49"/>
              <p:cNvSpPr>
                <a:spLocks noChangeShapeType="1"/>
              </p:cNvSpPr>
              <p:nvPr/>
            </p:nvSpPr>
            <p:spPr bwMode="auto">
              <a:xfrm>
                <a:off x="3648" y="2304"/>
                <a:ext cx="0" cy="24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10" name="Line 50"/>
              <p:cNvSpPr>
                <a:spLocks noChangeShapeType="1"/>
              </p:cNvSpPr>
              <p:nvPr/>
            </p:nvSpPr>
            <p:spPr bwMode="auto">
              <a:xfrm>
                <a:off x="1104" y="2304"/>
                <a:ext cx="0" cy="24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12" name="Text Box 52"/>
              <p:cNvSpPr txBox="1">
                <a:spLocks noChangeArrowheads="1"/>
              </p:cNvSpPr>
              <p:nvPr/>
            </p:nvSpPr>
            <p:spPr bwMode="auto">
              <a:xfrm>
                <a:off x="1152" y="2640"/>
                <a:ext cx="24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anose="02020603050405020304" pitchFamily="18" charset="0"/>
                    <a:ea typeface="幼圆" panose="02010509060101010101" pitchFamily="49" charset="-122"/>
                  </a:rPr>
                  <a:t>   </a:t>
                </a:r>
                <a:r>
                  <a:rPr kumimoji="1" lang="zh-CN" altLang="en-US" sz="3200" b="1">
                    <a:solidFill>
                      <a:srgbClr val="FF0000"/>
                    </a:solidFill>
                    <a:latin typeface="Times New Roman" panose="02020603050405020304" pitchFamily="18" charset="0"/>
                    <a:ea typeface="幼圆" panose="02010509060101010101" pitchFamily="49" charset="-122"/>
                  </a:rPr>
                  <a:t>无法利用的空间</a:t>
                </a:r>
              </a:p>
            </p:txBody>
          </p:sp>
          <p:sp>
            <p:nvSpPr>
              <p:cNvPr id="169018" name="Text Box 58"/>
              <p:cNvSpPr txBox="1">
                <a:spLocks noChangeArrowheads="1"/>
              </p:cNvSpPr>
              <p:nvPr/>
            </p:nvSpPr>
            <p:spPr bwMode="auto">
              <a:xfrm>
                <a:off x="4560" y="2544"/>
                <a:ext cx="38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anose="02020603050405020304" pitchFamily="18" charset="0"/>
                    <a:ea typeface="幼圆" panose="02010509060101010101" pitchFamily="49" charset="-122"/>
                  </a:rPr>
                  <a:t>x</a:t>
                </a:r>
              </a:p>
            </p:txBody>
          </p:sp>
        </p:grpSp>
      </p:grpSp>
    </p:spTree>
    <p:extLst>
      <p:ext uri="{BB962C8B-B14F-4D97-AF65-F5344CB8AC3E}">
        <p14:creationId xmlns:p14="http://schemas.microsoft.com/office/powerpoint/2010/main" xmlns="" val="372686485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169020"/>
                                        </p:tgtEl>
                                        <p:attrNameLst>
                                          <p:attrName>style.visibility</p:attrName>
                                        </p:attrNameLst>
                                      </p:cBhvr>
                                      <p:to>
                                        <p:strVal val="visible"/>
                                      </p:to>
                                    </p:set>
                                    <p:animEffect transition="in" filter="blinds(horizontal)">
                                      <p:cBhvr>
                                        <p:cTn id="11" dur="500"/>
                                        <p:tgtEl>
                                          <p:spTgt spid="16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4294967295"/>
          </p:nvPr>
        </p:nvSpPr>
        <p:spPr>
          <a:xfrm>
            <a:off x="0" y="0"/>
            <a:ext cx="9144000" cy="6858000"/>
          </a:xfrm>
        </p:spPr>
        <p:txBody>
          <a:bodyPr/>
          <a:lstStyle/>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p:txBody>
      </p:sp>
      <p:sp>
        <p:nvSpPr>
          <p:cNvPr id="169988" name="Rectangle 4"/>
          <p:cNvSpPr>
            <a:spLocks noChangeArrowheads="1"/>
          </p:cNvSpPr>
          <p:nvPr/>
        </p:nvSpPr>
        <p:spPr bwMode="auto">
          <a:xfrm>
            <a:off x="152400" y="3962400"/>
            <a:ext cx="9144000" cy="65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幼圆" panose="02010509060101010101" pitchFamily="49" charset="-122"/>
                <a:ea typeface="幼圆" panose="02010509060101010101" pitchFamily="49" charset="-122"/>
              </a:rPr>
              <a:t>   </a:t>
            </a:r>
          </a:p>
        </p:txBody>
      </p:sp>
      <p:sp>
        <p:nvSpPr>
          <p:cNvPr id="170027" name="Rectangle 43"/>
          <p:cNvSpPr>
            <a:spLocks noChangeArrowheads="1"/>
          </p:cNvSpPr>
          <p:nvPr/>
        </p:nvSpPr>
        <p:spPr bwMode="auto">
          <a:xfrm>
            <a:off x="76200" y="116632"/>
            <a:ext cx="8712578" cy="1298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15000"/>
              </a:lnSpc>
              <a:spcBef>
                <a:spcPct val="50000"/>
              </a:spcBef>
              <a:buClr>
                <a:schemeClr val="tx2"/>
              </a:buClr>
              <a:buFont typeface="Wingdings" panose="05000000000000000000" pitchFamily="2" charset="2"/>
              <a:buNone/>
            </a:pPr>
            <a:r>
              <a:rPr kumimoji="1" lang="en-US" altLang="zh-CN" sz="2800" b="1" dirty="0" smtClean="0">
                <a:solidFill>
                  <a:srgbClr val="FF0000"/>
                </a:solidFill>
                <a:latin typeface="幼圆" panose="02010509060101010101" pitchFamily="49" charset="-122"/>
                <a:ea typeface="幼圆" panose="02010509060101010101" pitchFamily="49" charset="-122"/>
              </a:rPr>
              <a:t> </a:t>
            </a:r>
            <a:r>
              <a:rPr kumimoji="1" lang="en-US" altLang="zh-CN" sz="2400" dirty="0">
                <a:solidFill>
                  <a:srgbClr val="FF0000"/>
                </a:solidFill>
                <a:latin typeface="幼圆" panose="02010509060101010101" pitchFamily="49" charset="-122"/>
                <a:ea typeface="幼圆" panose="02010509060101010101" pitchFamily="49" charset="-122"/>
              </a:rPr>
              <a:t>●</a:t>
            </a:r>
            <a:r>
              <a:rPr kumimoji="1" lang="zh-CN" altLang="en-US" sz="2800" b="1" dirty="0" smtClean="0">
                <a:solidFill>
                  <a:srgbClr val="FF0000"/>
                </a:solidFill>
                <a:latin typeface="幼圆" panose="02010509060101010101" pitchFamily="49" charset="-122"/>
                <a:ea typeface="幼圆" panose="02010509060101010101" pitchFamily="49" charset="-122"/>
              </a:rPr>
              <a:t>删除</a:t>
            </a:r>
            <a:r>
              <a:rPr kumimoji="1" lang="zh-CN" altLang="en-US" sz="2800" b="1" dirty="0">
                <a:solidFill>
                  <a:srgbClr val="FF0000"/>
                </a:solidFill>
                <a:latin typeface="幼圆" panose="02010509060101010101" pitchFamily="49" charset="-122"/>
                <a:ea typeface="幼圆" panose="02010509060101010101" pitchFamily="49" charset="-122"/>
              </a:rPr>
              <a:t>队首元素方法</a:t>
            </a:r>
            <a:r>
              <a:rPr kumimoji="1" lang="en-US" altLang="zh-CN" sz="2800" b="1" dirty="0">
                <a:solidFill>
                  <a:srgbClr val="FF0000"/>
                </a:solidFill>
                <a:latin typeface="Times New Roman" panose="02020603050405020304" pitchFamily="18" charset="0"/>
                <a:ea typeface="幼圆" panose="02010509060101010101" pitchFamily="49" charset="-122"/>
              </a:rPr>
              <a:t>2</a:t>
            </a: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zh-CN" altLang="en-US" sz="2800" b="1" dirty="0">
                <a:solidFill>
                  <a:srgbClr val="FF0000"/>
                </a:solidFill>
                <a:latin typeface="幼圆" panose="02010509060101010101" pitchFamily="49" charset="-122"/>
                <a:ea typeface="幼圆" panose="02010509060101010101" pitchFamily="49" charset="-122"/>
              </a:rPr>
              <a:t>元素向前移动，</a:t>
            </a:r>
            <a:r>
              <a:rPr kumimoji="1" lang="en-US" altLang="zh-CN" sz="2800" b="1" dirty="0">
                <a:solidFill>
                  <a:srgbClr val="FF0000"/>
                </a:solidFill>
                <a:latin typeface="Times New Roman" panose="02020603050405020304" pitchFamily="18" charset="0"/>
                <a:ea typeface="幼圆" panose="02010509060101010101" pitchFamily="49" charset="-122"/>
              </a:rPr>
              <a:t>front</a:t>
            </a:r>
            <a:r>
              <a:rPr kumimoji="1" lang="zh-CN" altLang="en-US" sz="2800" b="1" dirty="0">
                <a:solidFill>
                  <a:srgbClr val="FF0000"/>
                </a:solidFill>
                <a:latin typeface="Times New Roman" panose="02020603050405020304" pitchFamily="18" charset="0"/>
                <a:ea typeface="幼圆" panose="02010509060101010101" pitchFamily="49" charset="-122"/>
              </a:rPr>
              <a:t>总等于</a:t>
            </a:r>
            <a:r>
              <a:rPr kumimoji="1" lang="en-US" altLang="zh-CN" sz="2800" b="1" dirty="0">
                <a:solidFill>
                  <a:srgbClr val="FF0000"/>
                </a:solidFill>
                <a:latin typeface="Times New Roman" panose="02020603050405020304" pitchFamily="18" charset="0"/>
                <a:ea typeface="幼圆" panose="02010509060101010101" pitchFamily="49" charset="-122"/>
              </a:rPr>
              <a:t>0</a:t>
            </a:r>
          </a:p>
          <a:p>
            <a:pPr>
              <a:lnSpc>
                <a:spcPct val="115000"/>
              </a:lnSpc>
              <a:spcBef>
                <a:spcPct val="50000"/>
              </a:spcBef>
              <a:buClr>
                <a:schemeClr val="tx2"/>
              </a:buClr>
              <a:buFont typeface="Wingdings" panose="05000000000000000000" pitchFamily="2" charset="2"/>
              <a:buNone/>
            </a:pP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en-US" altLang="zh-CN" sz="2800" b="1" dirty="0" smtClean="0">
                <a:solidFill>
                  <a:srgbClr val="FF0000"/>
                </a:solidFill>
                <a:latin typeface="幼圆" panose="02010509060101010101" pitchFamily="49" charset="-122"/>
                <a:ea typeface="幼圆" panose="02010509060101010101" pitchFamily="49" charset="-122"/>
              </a:rPr>
              <a:t> </a:t>
            </a:r>
            <a:r>
              <a:rPr kumimoji="1" lang="zh-CN" altLang="en-US" sz="2800" b="1" dirty="0" smtClean="0">
                <a:solidFill>
                  <a:srgbClr val="FF0000"/>
                </a:solidFill>
                <a:latin typeface="幼圆" panose="02010509060101010101" pitchFamily="49" charset="-122"/>
                <a:ea typeface="幼圆" panose="02010509060101010101" pitchFamily="49" charset="-122"/>
              </a:rPr>
              <a:t>插入</a:t>
            </a: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en-US" altLang="zh-CN" sz="2800" b="1" dirty="0">
                <a:solidFill>
                  <a:srgbClr val="FF0000"/>
                </a:solidFill>
                <a:latin typeface="Times New Roman" panose="02020603050405020304" pitchFamily="18" charset="0"/>
                <a:ea typeface="幼圆" panose="02010509060101010101" pitchFamily="49" charset="-122"/>
              </a:rPr>
              <a:t>rear=rear+1</a:t>
            </a:r>
          </a:p>
        </p:txBody>
      </p:sp>
      <p:sp>
        <p:nvSpPr>
          <p:cNvPr id="170029" name="Rectangle 45"/>
          <p:cNvSpPr>
            <a:spLocks noChangeArrowheads="1"/>
          </p:cNvSpPr>
          <p:nvPr/>
        </p:nvSpPr>
        <p:spPr bwMode="auto">
          <a:xfrm>
            <a:off x="0" y="3717032"/>
            <a:ext cx="9144000" cy="228600"/>
          </a:xfrm>
          <a:prstGeom prst="rect">
            <a:avLst/>
          </a:prstGeom>
          <a:solidFill>
            <a:schemeClr val="accent1"/>
          </a:solidFill>
          <a:ln w="31750" cap="sq">
            <a:solidFill>
              <a:srgbClr val="993366"/>
            </a:solidFill>
            <a:miter lim="800000"/>
            <a:headEnd type="none" w="sm" len="sm"/>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70077" name="Group 93"/>
          <p:cNvGrpSpPr>
            <a:grpSpLocks/>
          </p:cNvGrpSpPr>
          <p:nvPr/>
        </p:nvGrpSpPr>
        <p:grpSpPr bwMode="auto">
          <a:xfrm>
            <a:off x="228600" y="1230014"/>
            <a:ext cx="8534400" cy="1295400"/>
            <a:chOff x="144" y="576"/>
            <a:chExt cx="5376" cy="816"/>
          </a:xfrm>
        </p:grpSpPr>
        <p:sp>
          <p:nvSpPr>
            <p:cNvPr id="170055" name="Rectangle 71"/>
            <p:cNvSpPr>
              <a:spLocks noChangeArrowheads="1"/>
            </p:cNvSpPr>
            <p:nvPr/>
          </p:nvSpPr>
          <p:spPr bwMode="auto">
            <a:xfrm>
              <a:off x="1152" y="1008"/>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70056" name="Line 72"/>
            <p:cNvSpPr>
              <a:spLocks noChangeShapeType="1"/>
            </p:cNvSpPr>
            <p:nvPr/>
          </p:nvSpPr>
          <p:spPr bwMode="auto">
            <a:xfrm>
              <a:off x="1536"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57" name="Line 73"/>
            <p:cNvSpPr>
              <a:spLocks noChangeShapeType="1"/>
            </p:cNvSpPr>
            <p:nvPr/>
          </p:nvSpPr>
          <p:spPr bwMode="auto">
            <a:xfrm>
              <a:off x="436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58" name="Line 74"/>
            <p:cNvSpPr>
              <a:spLocks noChangeShapeType="1"/>
            </p:cNvSpPr>
            <p:nvPr/>
          </p:nvSpPr>
          <p:spPr bwMode="auto">
            <a:xfrm>
              <a:off x="196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59" name="Line 75"/>
            <p:cNvSpPr>
              <a:spLocks noChangeShapeType="1"/>
            </p:cNvSpPr>
            <p:nvPr/>
          </p:nvSpPr>
          <p:spPr bwMode="auto">
            <a:xfrm>
              <a:off x="4752"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60" name="Line 76"/>
            <p:cNvSpPr>
              <a:spLocks noChangeShapeType="1"/>
            </p:cNvSpPr>
            <p:nvPr/>
          </p:nvSpPr>
          <p:spPr bwMode="auto">
            <a:xfrm>
              <a:off x="2352"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61" name="Line 77"/>
            <p:cNvSpPr>
              <a:spLocks noChangeShapeType="1"/>
            </p:cNvSpPr>
            <p:nvPr/>
          </p:nvSpPr>
          <p:spPr bwMode="auto">
            <a:xfrm>
              <a:off x="2736"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62" name="Text Box 78"/>
            <p:cNvSpPr txBox="1">
              <a:spLocks noChangeArrowheads="1"/>
            </p:cNvSpPr>
            <p:nvPr/>
          </p:nvSpPr>
          <p:spPr bwMode="auto">
            <a:xfrm>
              <a:off x="3264" y="960"/>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70063" name="Text Box 79"/>
            <p:cNvSpPr txBox="1">
              <a:spLocks noChangeArrowheads="1"/>
            </p:cNvSpPr>
            <p:nvPr/>
          </p:nvSpPr>
          <p:spPr bwMode="auto">
            <a:xfrm>
              <a:off x="1584" y="960"/>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sp>
          <p:nvSpPr>
            <p:cNvPr id="170064" name="Text Box 80"/>
            <p:cNvSpPr txBox="1">
              <a:spLocks noChangeArrowheads="1"/>
            </p:cNvSpPr>
            <p:nvPr/>
          </p:nvSpPr>
          <p:spPr bwMode="auto">
            <a:xfrm>
              <a:off x="1968" y="960"/>
              <a:ext cx="480" cy="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kumimoji="1" lang="zh-CN" altLang="zh-CN" sz="3200" b="1" baseline="-25000">
                <a:latin typeface="Times New Roman" panose="02020603050405020304" pitchFamily="18" charset="0"/>
                <a:ea typeface="幼圆" panose="02010509060101010101" pitchFamily="49" charset="-122"/>
              </a:endParaRPr>
            </a:p>
          </p:txBody>
        </p:sp>
        <p:sp>
          <p:nvSpPr>
            <p:cNvPr id="170065" name="Text Box 81"/>
            <p:cNvSpPr txBox="1">
              <a:spLocks noChangeArrowheads="1"/>
            </p:cNvSpPr>
            <p:nvPr/>
          </p:nvSpPr>
          <p:spPr bwMode="auto">
            <a:xfrm>
              <a:off x="1200" y="62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70066" name="Text Box 82"/>
            <p:cNvSpPr txBox="1">
              <a:spLocks noChangeArrowheads="1"/>
            </p:cNvSpPr>
            <p:nvPr/>
          </p:nvSpPr>
          <p:spPr bwMode="auto">
            <a:xfrm>
              <a:off x="1632" y="62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70067" name="Text Box 83"/>
            <p:cNvSpPr txBox="1">
              <a:spLocks noChangeArrowheads="1"/>
            </p:cNvSpPr>
            <p:nvPr/>
          </p:nvSpPr>
          <p:spPr bwMode="auto">
            <a:xfrm>
              <a:off x="2016" y="62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70068" name="Text Box 84"/>
            <p:cNvSpPr txBox="1">
              <a:spLocks noChangeArrowheads="1"/>
            </p:cNvSpPr>
            <p:nvPr/>
          </p:nvSpPr>
          <p:spPr bwMode="auto">
            <a:xfrm>
              <a:off x="4272" y="576"/>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70069" name="Text Box 85"/>
            <p:cNvSpPr txBox="1">
              <a:spLocks noChangeArrowheads="1"/>
            </p:cNvSpPr>
            <p:nvPr/>
          </p:nvSpPr>
          <p:spPr bwMode="auto">
            <a:xfrm>
              <a:off x="144" y="768"/>
              <a:ext cx="91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grpSp>
      <p:grpSp>
        <p:nvGrpSpPr>
          <p:cNvPr id="170078" name="Group 94"/>
          <p:cNvGrpSpPr>
            <a:grpSpLocks/>
          </p:cNvGrpSpPr>
          <p:nvPr/>
        </p:nvGrpSpPr>
        <p:grpSpPr bwMode="auto">
          <a:xfrm>
            <a:off x="609600" y="2469852"/>
            <a:ext cx="4267200" cy="914400"/>
            <a:chOff x="384" y="1344"/>
            <a:chExt cx="2688" cy="576"/>
          </a:xfrm>
        </p:grpSpPr>
        <p:sp>
          <p:nvSpPr>
            <p:cNvPr id="170053" name="Text Box 69"/>
            <p:cNvSpPr txBox="1">
              <a:spLocks noChangeArrowheads="1"/>
            </p:cNvSpPr>
            <p:nvPr/>
          </p:nvSpPr>
          <p:spPr bwMode="auto">
            <a:xfrm>
              <a:off x="384" y="1440"/>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170054" name="Line 70"/>
            <p:cNvSpPr>
              <a:spLocks noChangeShapeType="1"/>
            </p:cNvSpPr>
            <p:nvPr/>
          </p:nvSpPr>
          <p:spPr bwMode="auto">
            <a:xfrm flipV="1">
              <a:off x="1392" y="1392"/>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72" name="Text Box 88"/>
            <p:cNvSpPr txBox="1">
              <a:spLocks noChangeArrowheads="1"/>
            </p:cNvSpPr>
            <p:nvPr/>
          </p:nvSpPr>
          <p:spPr bwMode="auto">
            <a:xfrm>
              <a:off x="1968" y="1440"/>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latin typeface="Times New Roman" panose="02020603050405020304" pitchFamily="18" charset="0"/>
                  <a:ea typeface="幼圆" panose="02010509060101010101" pitchFamily="49" charset="-122"/>
                </a:rPr>
                <a:t> rear=2</a:t>
              </a:r>
            </a:p>
          </p:txBody>
        </p:sp>
        <p:sp>
          <p:nvSpPr>
            <p:cNvPr id="170073" name="Line 89"/>
            <p:cNvSpPr>
              <a:spLocks noChangeShapeType="1"/>
            </p:cNvSpPr>
            <p:nvPr/>
          </p:nvSpPr>
          <p:spPr bwMode="auto">
            <a:xfrm flipV="1">
              <a:off x="2064" y="134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70074" name="Text Box 90"/>
          <p:cNvSpPr txBox="1">
            <a:spLocks noChangeArrowheads="1"/>
          </p:cNvSpPr>
          <p:nvPr/>
        </p:nvSpPr>
        <p:spPr bwMode="auto">
          <a:xfrm>
            <a:off x="1828800" y="1839614"/>
            <a:ext cx="60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grpSp>
        <p:nvGrpSpPr>
          <p:cNvPr id="170083" name="Group 99"/>
          <p:cNvGrpSpPr>
            <a:grpSpLocks/>
          </p:cNvGrpSpPr>
          <p:nvPr/>
        </p:nvGrpSpPr>
        <p:grpSpPr bwMode="auto">
          <a:xfrm>
            <a:off x="677863" y="4038600"/>
            <a:ext cx="7932737" cy="2209800"/>
            <a:chOff x="427" y="2544"/>
            <a:chExt cx="4997" cy="1392"/>
          </a:xfrm>
        </p:grpSpPr>
        <p:sp>
          <p:nvSpPr>
            <p:cNvPr id="169989" name="Text Box 5"/>
            <p:cNvSpPr txBox="1">
              <a:spLocks noChangeArrowheads="1"/>
            </p:cNvSpPr>
            <p:nvPr/>
          </p:nvSpPr>
          <p:spPr bwMode="auto">
            <a:xfrm>
              <a:off x="427" y="3456"/>
              <a:ext cx="89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169990" name="Line 6"/>
            <p:cNvSpPr>
              <a:spLocks noChangeShapeType="1"/>
            </p:cNvSpPr>
            <p:nvPr/>
          </p:nvSpPr>
          <p:spPr bwMode="auto">
            <a:xfrm flipV="1">
              <a:off x="1344" y="336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1" name="Rectangle 7"/>
            <p:cNvSpPr>
              <a:spLocks noChangeArrowheads="1"/>
            </p:cNvSpPr>
            <p:nvPr/>
          </p:nvSpPr>
          <p:spPr bwMode="auto">
            <a:xfrm>
              <a:off x="1056" y="2976"/>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69992" name="Line 8"/>
            <p:cNvSpPr>
              <a:spLocks noChangeShapeType="1"/>
            </p:cNvSpPr>
            <p:nvPr/>
          </p:nvSpPr>
          <p:spPr bwMode="auto">
            <a:xfrm>
              <a:off x="1536"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3" name="Line 9"/>
            <p:cNvSpPr>
              <a:spLocks noChangeShapeType="1"/>
            </p:cNvSpPr>
            <p:nvPr/>
          </p:nvSpPr>
          <p:spPr bwMode="auto">
            <a:xfrm>
              <a:off x="4032"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4" name="Line 10"/>
            <p:cNvSpPr>
              <a:spLocks noChangeShapeType="1"/>
            </p:cNvSpPr>
            <p:nvPr/>
          </p:nvSpPr>
          <p:spPr bwMode="auto">
            <a:xfrm>
              <a:off x="2016"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5" name="Line 11"/>
            <p:cNvSpPr>
              <a:spLocks noChangeShapeType="1"/>
            </p:cNvSpPr>
            <p:nvPr/>
          </p:nvSpPr>
          <p:spPr bwMode="auto">
            <a:xfrm>
              <a:off x="4560"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6" name="Line 12"/>
            <p:cNvSpPr>
              <a:spLocks noChangeShapeType="1"/>
            </p:cNvSpPr>
            <p:nvPr/>
          </p:nvSpPr>
          <p:spPr bwMode="auto">
            <a:xfrm>
              <a:off x="2448"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7" name="Line 13"/>
            <p:cNvSpPr>
              <a:spLocks noChangeShapeType="1"/>
            </p:cNvSpPr>
            <p:nvPr/>
          </p:nvSpPr>
          <p:spPr bwMode="auto">
            <a:xfrm>
              <a:off x="2928"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8" name="Text Box 14"/>
            <p:cNvSpPr txBox="1">
              <a:spLocks noChangeArrowheads="1"/>
            </p:cNvSpPr>
            <p:nvPr/>
          </p:nvSpPr>
          <p:spPr bwMode="auto">
            <a:xfrm>
              <a:off x="3168" y="2928"/>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69999" name="Text Box 15"/>
            <p:cNvSpPr txBox="1">
              <a:spLocks noChangeArrowheads="1"/>
            </p:cNvSpPr>
            <p:nvPr/>
          </p:nvSpPr>
          <p:spPr bwMode="auto">
            <a:xfrm>
              <a:off x="1111" y="2976"/>
              <a:ext cx="39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170000" name="Text Box 16"/>
            <p:cNvSpPr txBox="1">
              <a:spLocks noChangeArrowheads="1"/>
            </p:cNvSpPr>
            <p:nvPr/>
          </p:nvSpPr>
          <p:spPr bwMode="auto">
            <a:xfrm>
              <a:off x="1582" y="2976"/>
              <a:ext cx="39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170001" name="Text Box 17"/>
            <p:cNvSpPr txBox="1">
              <a:spLocks noChangeArrowheads="1"/>
            </p:cNvSpPr>
            <p:nvPr/>
          </p:nvSpPr>
          <p:spPr bwMode="auto">
            <a:xfrm>
              <a:off x="1152" y="259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70002" name="Text Box 18"/>
            <p:cNvSpPr txBox="1">
              <a:spLocks noChangeArrowheads="1"/>
            </p:cNvSpPr>
            <p:nvPr/>
          </p:nvSpPr>
          <p:spPr bwMode="auto">
            <a:xfrm>
              <a:off x="1632" y="259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70003" name="Text Box 19"/>
            <p:cNvSpPr txBox="1">
              <a:spLocks noChangeArrowheads="1"/>
            </p:cNvSpPr>
            <p:nvPr/>
          </p:nvSpPr>
          <p:spPr bwMode="auto">
            <a:xfrm>
              <a:off x="2112" y="259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70004" name="Text Box 20"/>
            <p:cNvSpPr txBox="1">
              <a:spLocks noChangeArrowheads="1"/>
            </p:cNvSpPr>
            <p:nvPr/>
          </p:nvSpPr>
          <p:spPr bwMode="auto">
            <a:xfrm>
              <a:off x="4176" y="2544"/>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70005" name="Line 21"/>
            <p:cNvSpPr>
              <a:spLocks noChangeShapeType="1"/>
            </p:cNvSpPr>
            <p:nvPr/>
          </p:nvSpPr>
          <p:spPr bwMode="auto">
            <a:xfrm flipV="1">
              <a:off x="2640" y="3360"/>
              <a:ext cx="0" cy="576"/>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06" name="Text Box 22"/>
            <p:cNvSpPr txBox="1">
              <a:spLocks noChangeArrowheads="1"/>
            </p:cNvSpPr>
            <p:nvPr/>
          </p:nvSpPr>
          <p:spPr bwMode="auto">
            <a:xfrm>
              <a:off x="2706" y="3521"/>
              <a:ext cx="83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170082" name="Text Box 98"/>
            <p:cNvSpPr txBox="1">
              <a:spLocks noChangeArrowheads="1"/>
            </p:cNvSpPr>
            <p:nvPr/>
          </p:nvSpPr>
          <p:spPr bwMode="auto">
            <a:xfrm>
              <a:off x="2132" y="3022"/>
              <a:ext cx="18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chemeClr val="tx1"/>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3200" b="1">
                  <a:latin typeface="Times New Roman" panose="02020603050405020304" pitchFamily="18" charset="0"/>
                </a:rPr>
                <a:t>x</a:t>
              </a:r>
            </a:p>
          </p:txBody>
        </p:sp>
      </p:grpSp>
    </p:spTree>
    <p:extLst>
      <p:ext uri="{BB962C8B-B14F-4D97-AF65-F5344CB8AC3E}">
        <p14:creationId xmlns:p14="http://schemas.microsoft.com/office/powerpoint/2010/main" xmlns="" val="3041489881"/>
      </p:ext>
    </p:extLst>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026"/>
          <p:cNvSpPr txBox="1">
            <a:spLocks noChangeArrowheads="1"/>
          </p:cNvSpPr>
          <p:nvPr/>
        </p:nvSpPr>
        <p:spPr bwMode="auto">
          <a:xfrm>
            <a:off x="323528" y="1913690"/>
            <a:ext cx="7924800" cy="417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00000"/>
              </a:lnSpc>
              <a:spcBef>
                <a:spcPct val="10000"/>
              </a:spcBef>
            </a:pPr>
            <a:r>
              <a:rPr lang="zh-CN" altLang="en-US" sz="2800" b="1" dirty="0">
                <a:solidFill>
                  <a:srgbClr val="5485C0"/>
                </a:solidFill>
              </a:rPr>
              <a:t>（</a:t>
            </a:r>
            <a:r>
              <a:rPr lang="en-US" altLang="zh-CN" sz="2800" b="1" dirty="0">
                <a:solidFill>
                  <a:srgbClr val="5485C0"/>
                </a:solidFill>
              </a:rPr>
              <a:t>1</a:t>
            </a:r>
            <a:r>
              <a:rPr lang="zh-CN" altLang="en-US" sz="2800" b="1" dirty="0">
                <a:solidFill>
                  <a:srgbClr val="5485C0"/>
                </a:solidFill>
              </a:rPr>
              <a:t>）判队空</a:t>
            </a:r>
          </a:p>
          <a:p>
            <a:pPr>
              <a:lnSpc>
                <a:spcPct val="100000"/>
              </a:lnSpc>
              <a:spcBef>
                <a:spcPct val="10000"/>
              </a:spcBef>
            </a:pPr>
            <a:r>
              <a:rPr lang="zh-CN" altLang="en-US" sz="2800" b="1" dirty="0"/>
              <a:t>        当</a:t>
            </a:r>
            <a:r>
              <a:rPr lang="en-US" altLang="zh-CN" sz="2800" b="1" dirty="0"/>
              <a:t>p-&gt;front = p-&gt;rear= </a:t>
            </a:r>
            <a:r>
              <a:rPr lang="en-US" altLang="zh-CN" sz="2800" dirty="0" smtClean="0"/>
              <a:t>0</a:t>
            </a:r>
          </a:p>
          <a:p>
            <a:pPr>
              <a:lnSpc>
                <a:spcPct val="100000"/>
              </a:lnSpc>
              <a:spcBef>
                <a:spcPct val="10000"/>
              </a:spcBef>
            </a:pPr>
            <a:endParaRPr lang="en-US" altLang="zh-CN" sz="2800" b="1" dirty="0" smtClean="0"/>
          </a:p>
          <a:p>
            <a:pPr>
              <a:lnSpc>
                <a:spcPct val="100000"/>
              </a:lnSpc>
              <a:spcBef>
                <a:spcPct val="10000"/>
              </a:spcBef>
            </a:pPr>
            <a:r>
              <a:rPr lang="zh-CN" altLang="en-US" sz="2800" b="1" dirty="0" smtClean="0">
                <a:solidFill>
                  <a:srgbClr val="5485C0"/>
                </a:solidFill>
              </a:rPr>
              <a:t>（</a:t>
            </a:r>
            <a:r>
              <a:rPr lang="en-US" altLang="zh-CN" sz="2800" b="1" dirty="0">
                <a:solidFill>
                  <a:srgbClr val="5485C0"/>
                </a:solidFill>
              </a:rPr>
              <a:t>2</a:t>
            </a:r>
            <a:r>
              <a:rPr lang="zh-CN" altLang="en-US" sz="2800" b="1" dirty="0">
                <a:solidFill>
                  <a:srgbClr val="5485C0"/>
                </a:solidFill>
              </a:rPr>
              <a:t>）入队</a:t>
            </a:r>
          </a:p>
          <a:p>
            <a:pPr>
              <a:lnSpc>
                <a:spcPct val="100000"/>
              </a:lnSpc>
              <a:spcBef>
                <a:spcPct val="10000"/>
              </a:spcBef>
            </a:pPr>
            <a:r>
              <a:rPr lang="zh-CN" altLang="en-US" sz="2800" b="1" dirty="0"/>
              <a:t>       在无溢出的情况下</a:t>
            </a:r>
            <a:r>
              <a:rPr lang="zh-CN" altLang="en-US" sz="2800" b="1" dirty="0" smtClean="0"/>
              <a:t>，新</a:t>
            </a:r>
            <a:r>
              <a:rPr lang="zh-CN" altLang="en-US" sz="2800" b="1" dirty="0"/>
              <a:t>元素即可</a:t>
            </a:r>
            <a:r>
              <a:rPr lang="zh-CN" altLang="en-US" sz="2800" dirty="0" smtClean="0"/>
              <a:t>入队，队</a:t>
            </a:r>
            <a:r>
              <a:rPr lang="zh-CN" altLang="en-US" sz="2800" dirty="0"/>
              <a:t>尾指针加</a:t>
            </a:r>
            <a:r>
              <a:rPr lang="en-US" altLang="zh-CN" sz="2800" dirty="0" smtClean="0"/>
              <a:t>1</a:t>
            </a:r>
            <a:r>
              <a:rPr lang="zh-CN" altLang="en-US" sz="2800" dirty="0" smtClean="0"/>
              <a:t>：</a:t>
            </a:r>
            <a:endParaRPr lang="zh-CN" altLang="en-US" sz="2800" b="1" dirty="0"/>
          </a:p>
          <a:p>
            <a:pPr>
              <a:spcBef>
                <a:spcPct val="10000"/>
              </a:spcBef>
            </a:pPr>
            <a:r>
              <a:rPr lang="zh-CN" altLang="en-US" sz="2800" b="1" dirty="0"/>
              <a:t>         </a:t>
            </a:r>
            <a:r>
              <a:rPr lang="en-US" altLang="zh-CN" sz="2800" dirty="0"/>
              <a:t>p-&gt;Q[p-&gt;rear]=x</a:t>
            </a:r>
            <a:r>
              <a:rPr lang="zh-CN" altLang="en-US" sz="2800" dirty="0"/>
              <a:t>；        </a:t>
            </a:r>
            <a:r>
              <a:rPr lang="en-US" altLang="zh-CN" sz="2400" dirty="0"/>
              <a:t>// </a:t>
            </a:r>
            <a:r>
              <a:rPr lang="zh-CN" altLang="en-US" sz="2400" dirty="0"/>
              <a:t>入队</a:t>
            </a:r>
          </a:p>
          <a:p>
            <a:pPr>
              <a:lnSpc>
                <a:spcPct val="100000"/>
              </a:lnSpc>
              <a:spcBef>
                <a:spcPct val="10000"/>
              </a:spcBef>
            </a:pPr>
            <a:r>
              <a:rPr lang="en-US" altLang="zh-CN" sz="2800" b="1" dirty="0" smtClean="0"/>
              <a:t>         p-</a:t>
            </a:r>
            <a:r>
              <a:rPr lang="en-US" altLang="zh-CN" sz="2800" b="1" dirty="0"/>
              <a:t>&gt;rear++</a:t>
            </a:r>
            <a:r>
              <a:rPr lang="zh-CN" altLang="en-US" sz="2800" b="1" dirty="0"/>
              <a:t>；                   </a:t>
            </a:r>
            <a:r>
              <a:rPr lang="en-US" altLang="zh-CN" sz="2400" b="1" dirty="0" smtClean="0"/>
              <a:t>// </a:t>
            </a:r>
            <a:r>
              <a:rPr lang="zh-CN" altLang="en-US" sz="2400" b="1" dirty="0" smtClean="0"/>
              <a:t>将</a:t>
            </a:r>
            <a:r>
              <a:rPr lang="zh-CN" altLang="en-US" sz="2400" b="1" dirty="0"/>
              <a:t>队尾指针加</a:t>
            </a:r>
            <a:r>
              <a:rPr lang="en-US" altLang="zh-CN" sz="2400" b="1" dirty="0"/>
              <a:t>1</a:t>
            </a:r>
          </a:p>
          <a:p>
            <a:pPr>
              <a:lnSpc>
                <a:spcPct val="100000"/>
              </a:lnSpc>
              <a:spcBef>
                <a:spcPct val="10000"/>
              </a:spcBef>
            </a:pPr>
            <a:r>
              <a:rPr lang="en-US" altLang="zh-CN" sz="2800" b="1" dirty="0"/>
              <a:t>         </a:t>
            </a:r>
            <a:endParaRPr lang="zh-CN" altLang="en-US" sz="2800" b="1" dirty="0"/>
          </a:p>
        </p:txBody>
      </p:sp>
      <p:sp>
        <p:nvSpPr>
          <p:cNvPr id="5"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顺序</a:t>
            </a:r>
            <a:r>
              <a:rPr lang="zh-CN" altLang="en-US" sz="4000" dirty="0" smtClean="0"/>
              <a:t>队的操作</a:t>
            </a:r>
            <a:endParaRPr lang="zh-CN" altLang="en-US" sz="4000" dirty="0"/>
          </a:p>
        </p:txBody>
      </p:sp>
    </p:spTree>
    <p:extLst>
      <p:ext uri="{BB962C8B-B14F-4D97-AF65-F5344CB8AC3E}">
        <p14:creationId xmlns:p14="http://schemas.microsoft.com/office/powerpoint/2010/main" xmlns="" val="15755354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wipe(down)">
                                      <p:cBhvr>
                                        <p:cTn id="7" dur="500"/>
                                        <p:tgtEl>
                                          <p:spTgt spid="7270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wipe(down)">
                                      <p:cBhvr>
                                        <p:cTn id="10" dur="500"/>
                                        <p:tgtEl>
                                          <p:spTgt spid="7270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2706">
                                            <p:txEl>
                                              <p:pRg st="3" end="3"/>
                                            </p:txEl>
                                          </p:spTgt>
                                        </p:tgtEl>
                                        <p:attrNameLst>
                                          <p:attrName>style.visibility</p:attrName>
                                        </p:attrNameLst>
                                      </p:cBhvr>
                                      <p:to>
                                        <p:strVal val="visible"/>
                                      </p:to>
                                    </p:set>
                                    <p:animEffect transition="in" filter="wipe(down)">
                                      <p:cBhvr>
                                        <p:cTn id="15" dur="500"/>
                                        <p:tgtEl>
                                          <p:spTgt spid="72706">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2706">
                                            <p:txEl>
                                              <p:pRg st="4" end="4"/>
                                            </p:txEl>
                                          </p:spTgt>
                                        </p:tgtEl>
                                        <p:attrNameLst>
                                          <p:attrName>style.visibility</p:attrName>
                                        </p:attrNameLst>
                                      </p:cBhvr>
                                      <p:to>
                                        <p:strVal val="visible"/>
                                      </p:to>
                                    </p:set>
                                    <p:animEffect transition="in" filter="wipe(down)">
                                      <p:cBhvr>
                                        <p:cTn id="18" dur="500"/>
                                        <p:tgtEl>
                                          <p:spTgt spid="72706">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72706">
                                            <p:txEl>
                                              <p:pRg st="5" end="5"/>
                                            </p:txEl>
                                          </p:spTgt>
                                        </p:tgtEl>
                                        <p:attrNameLst>
                                          <p:attrName>style.visibility</p:attrName>
                                        </p:attrNameLst>
                                      </p:cBhvr>
                                      <p:to>
                                        <p:strVal val="visible"/>
                                      </p:to>
                                    </p:set>
                                    <p:animEffect transition="in" filter="wipe(down)">
                                      <p:cBhvr>
                                        <p:cTn id="21" dur="500"/>
                                        <p:tgtEl>
                                          <p:spTgt spid="72706">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72706">
                                            <p:txEl>
                                              <p:pRg st="6" end="6"/>
                                            </p:txEl>
                                          </p:spTgt>
                                        </p:tgtEl>
                                        <p:attrNameLst>
                                          <p:attrName>style.visibility</p:attrName>
                                        </p:attrNameLst>
                                      </p:cBhvr>
                                      <p:to>
                                        <p:strVal val="visible"/>
                                      </p:to>
                                    </p:set>
                                    <p:animEffect transition="in" filter="wipe(down)">
                                      <p:cBhvr>
                                        <p:cTn id="24" dur="500"/>
                                        <p:tgtEl>
                                          <p:spTgt spid="72706">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72706">
                                            <p:txEl>
                                              <p:pRg st="7" end="7"/>
                                            </p:txEl>
                                          </p:spTgt>
                                        </p:tgtEl>
                                        <p:attrNameLst>
                                          <p:attrName>style.visibility</p:attrName>
                                        </p:attrNameLst>
                                      </p:cBhvr>
                                      <p:to>
                                        <p:strVal val="visible"/>
                                      </p:to>
                                    </p:set>
                                    <p:animEffect transition="in" filter="wipe(down)">
                                      <p:cBhvr>
                                        <p:cTn id="27" dur="500"/>
                                        <p:tgtEl>
                                          <p:spTgt spid="727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026"/>
          <p:cNvSpPr txBox="1">
            <a:spLocks noChangeArrowheads="1"/>
          </p:cNvSpPr>
          <p:nvPr/>
        </p:nvSpPr>
        <p:spPr bwMode="auto">
          <a:xfrm>
            <a:off x="215008" y="1844824"/>
            <a:ext cx="8928992" cy="3791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0" tIns="0" rIns="0" bIns="0">
            <a:spAutoFit/>
          </a:bodyPr>
          <a:lstStyle/>
          <a:p>
            <a:pPr>
              <a:lnSpc>
                <a:spcPct val="100000"/>
              </a:lnSpc>
              <a:spcBef>
                <a:spcPct val="10000"/>
              </a:spcBef>
            </a:pPr>
            <a:r>
              <a:rPr lang="zh-CN" altLang="en-US" sz="2800" b="1" dirty="0" smtClean="0">
                <a:solidFill>
                  <a:srgbClr val="5485C0"/>
                </a:solidFill>
              </a:rPr>
              <a:t>（</a:t>
            </a:r>
            <a:r>
              <a:rPr lang="en-US" altLang="zh-CN" sz="2800" b="1" dirty="0">
                <a:solidFill>
                  <a:srgbClr val="5485C0"/>
                </a:solidFill>
              </a:rPr>
              <a:t>3</a:t>
            </a:r>
            <a:r>
              <a:rPr lang="zh-CN" altLang="en-US" sz="2800" b="1" dirty="0">
                <a:solidFill>
                  <a:srgbClr val="5485C0"/>
                </a:solidFill>
              </a:rPr>
              <a:t>）</a:t>
            </a:r>
            <a:r>
              <a:rPr lang="zh-CN" altLang="en-US" sz="2800" b="1" dirty="0" smtClean="0">
                <a:solidFill>
                  <a:srgbClr val="5485C0"/>
                </a:solidFill>
              </a:rPr>
              <a:t>出队</a:t>
            </a:r>
            <a:endParaRPr lang="zh-CN" altLang="en-US" sz="2800" b="1" dirty="0">
              <a:solidFill>
                <a:srgbClr val="5485C0"/>
              </a:solidFill>
            </a:endParaRPr>
          </a:p>
          <a:p>
            <a:pPr>
              <a:lnSpc>
                <a:spcPct val="100000"/>
              </a:lnSpc>
              <a:spcBef>
                <a:spcPct val="10000"/>
              </a:spcBef>
            </a:pPr>
            <a:r>
              <a:rPr lang="zh-CN" altLang="en-US" sz="2800" b="1" dirty="0"/>
              <a:t>       </a:t>
            </a:r>
            <a:r>
              <a:rPr lang="zh-CN" altLang="en-US" sz="2800" b="1" dirty="0" smtClean="0"/>
              <a:t>  在</a:t>
            </a:r>
            <a:r>
              <a:rPr lang="zh-CN" altLang="en-US" sz="2800" b="1" dirty="0"/>
              <a:t>队列非空的情况下允许出队，出队时队头指针加</a:t>
            </a:r>
            <a:r>
              <a:rPr lang="en-US" altLang="zh-CN" sz="2800" b="1" dirty="0" smtClean="0"/>
              <a:t>1</a:t>
            </a:r>
            <a:r>
              <a:rPr lang="zh-CN" altLang="en-US" sz="2800" b="1" dirty="0" smtClean="0"/>
              <a:t>，队</a:t>
            </a:r>
            <a:r>
              <a:rPr lang="zh-CN" altLang="en-US" sz="2800" b="1" dirty="0"/>
              <a:t>头元素即可输出：</a:t>
            </a:r>
          </a:p>
          <a:p>
            <a:pPr>
              <a:spcBef>
                <a:spcPct val="10000"/>
              </a:spcBef>
            </a:pPr>
            <a:r>
              <a:rPr lang="zh-CN" altLang="en-US" sz="2800" b="1" dirty="0"/>
              <a:t>         </a:t>
            </a:r>
            <a:r>
              <a:rPr lang="en-US" altLang="zh-CN" sz="2800" dirty="0"/>
              <a:t>x=p-&gt;Q[p-&gt;front]</a:t>
            </a:r>
            <a:r>
              <a:rPr lang="zh-CN" altLang="en-US" sz="2800" dirty="0"/>
              <a:t>；            </a:t>
            </a:r>
            <a:r>
              <a:rPr lang="en-US" altLang="zh-CN" sz="2400" dirty="0"/>
              <a:t>// </a:t>
            </a:r>
            <a:r>
              <a:rPr lang="zh-CN" altLang="en-US" sz="2400" dirty="0"/>
              <a:t>队头元素送</a:t>
            </a:r>
            <a:r>
              <a:rPr lang="en-US" altLang="zh-CN" sz="2400" dirty="0"/>
              <a:t>x</a:t>
            </a:r>
          </a:p>
          <a:p>
            <a:pPr>
              <a:lnSpc>
                <a:spcPct val="100000"/>
              </a:lnSpc>
              <a:spcBef>
                <a:spcPct val="10000"/>
              </a:spcBef>
            </a:pPr>
            <a:r>
              <a:rPr lang="en-US" altLang="zh-CN" sz="2800" b="1" dirty="0" smtClean="0"/>
              <a:t>         p-</a:t>
            </a:r>
            <a:r>
              <a:rPr lang="en-US" altLang="zh-CN" sz="2800" b="1" dirty="0"/>
              <a:t>&gt;front++</a:t>
            </a:r>
            <a:r>
              <a:rPr lang="zh-CN" altLang="en-US" sz="2800" b="1" dirty="0" smtClean="0"/>
              <a:t>；</a:t>
            </a:r>
            <a:endParaRPr lang="en-US" altLang="zh-CN" sz="2800" b="1" dirty="0" smtClean="0"/>
          </a:p>
          <a:p>
            <a:pPr>
              <a:lnSpc>
                <a:spcPct val="100000"/>
              </a:lnSpc>
              <a:spcBef>
                <a:spcPct val="10000"/>
              </a:spcBef>
            </a:pPr>
            <a:endParaRPr lang="zh-CN" altLang="en-US" sz="2800" b="1" dirty="0"/>
          </a:p>
          <a:p>
            <a:pPr>
              <a:lnSpc>
                <a:spcPct val="100000"/>
              </a:lnSpc>
              <a:spcBef>
                <a:spcPct val="20000"/>
              </a:spcBef>
            </a:pPr>
            <a:r>
              <a:rPr lang="zh-CN" altLang="en-US" sz="2800" b="1" dirty="0" smtClean="0">
                <a:solidFill>
                  <a:srgbClr val="5485C0"/>
                </a:solidFill>
              </a:rPr>
              <a:t>（</a:t>
            </a:r>
            <a:r>
              <a:rPr lang="en-US" altLang="zh-CN" sz="2800" b="1" dirty="0">
                <a:solidFill>
                  <a:srgbClr val="5485C0"/>
                </a:solidFill>
              </a:rPr>
              <a:t>4</a:t>
            </a:r>
            <a:r>
              <a:rPr lang="zh-CN" altLang="en-US" sz="2800" b="1" dirty="0">
                <a:solidFill>
                  <a:srgbClr val="5485C0"/>
                </a:solidFill>
              </a:rPr>
              <a:t>）队列的长度： </a:t>
            </a:r>
            <a:endParaRPr lang="en-US" altLang="zh-CN" sz="2800" b="1" dirty="0" smtClean="0">
              <a:solidFill>
                <a:srgbClr val="5485C0"/>
              </a:solidFill>
            </a:endParaRPr>
          </a:p>
          <a:p>
            <a:pPr>
              <a:lnSpc>
                <a:spcPct val="100000"/>
              </a:lnSpc>
              <a:spcBef>
                <a:spcPct val="20000"/>
              </a:spcBef>
            </a:pPr>
            <a:r>
              <a:rPr lang="en-US" altLang="zh-CN" sz="2800" dirty="0"/>
              <a:t> </a:t>
            </a:r>
            <a:r>
              <a:rPr lang="en-US" altLang="zh-CN" sz="2800" dirty="0" smtClean="0"/>
              <a:t>        </a:t>
            </a:r>
            <a:r>
              <a:rPr lang="en-US" altLang="zh-CN" sz="2800" b="1" dirty="0" smtClean="0"/>
              <a:t>m</a:t>
            </a:r>
            <a:r>
              <a:rPr lang="en-US" altLang="zh-CN" sz="2800" b="1" dirty="0"/>
              <a:t>= (p-&gt;rear)–(p-&gt;front)</a:t>
            </a:r>
            <a:r>
              <a:rPr lang="zh-CN" altLang="en-US" sz="2800" b="1" dirty="0" smtClean="0"/>
              <a:t>；</a:t>
            </a:r>
            <a:endParaRPr lang="zh-CN" altLang="en-US" sz="2800" b="1" dirty="0"/>
          </a:p>
        </p:txBody>
      </p:sp>
      <p:sp>
        <p:nvSpPr>
          <p:cNvPr id="5" name="Rectangle 2"/>
          <p:cNvSpPr>
            <a:spLocks noGrp="1" noChangeArrowheads="1"/>
          </p:cNvSpPr>
          <p:nvPr>
            <p:ph type="title"/>
          </p:nvPr>
        </p:nvSpPr>
        <p:spPr>
          <a:xfrm>
            <a:off x="1371600" y="332656"/>
            <a:ext cx="7772400" cy="914400"/>
          </a:xfrm>
        </p:spPr>
        <p:txBody>
          <a:bodyPr/>
          <a:lstStyle/>
          <a:p>
            <a:r>
              <a:rPr lang="en-US" altLang="zh-CN" sz="4000" dirty="0" smtClean="0"/>
              <a:t> </a:t>
            </a:r>
            <a:r>
              <a:rPr lang="zh-CN" altLang="en-US" sz="4000" dirty="0"/>
              <a:t>顺序</a:t>
            </a:r>
            <a:r>
              <a:rPr lang="zh-CN" altLang="en-US" sz="4000" dirty="0" smtClean="0"/>
              <a:t>队的操作</a:t>
            </a:r>
            <a:endParaRPr lang="zh-CN" altLang="en-US" sz="4000" dirty="0"/>
          </a:p>
        </p:txBody>
      </p:sp>
    </p:spTree>
    <p:extLst>
      <p:ext uri="{BB962C8B-B14F-4D97-AF65-F5344CB8AC3E}">
        <p14:creationId xmlns:p14="http://schemas.microsoft.com/office/powerpoint/2010/main" xmlns="" val="28055203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wipe(down)">
                                      <p:cBhvr>
                                        <p:cTn id="7" dur="500"/>
                                        <p:tgtEl>
                                          <p:spTgt spid="7270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wipe(down)">
                                      <p:cBhvr>
                                        <p:cTn id="10" dur="500"/>
                                        <p:tgtEl>
                                          <p:spTgt spid="7270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Effect transition="in" filter="wipe(down)">
                                      <p:cBhvr>
                                        <p:cTn id="13" dur="500"/>
                                        <p:tgtEl>
                                          <p:spTgt spid="72706">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2706">
                                            <p:txEl>
                                              <p:pRg st="3" end="3"/>
                                            </p:txEl>
                                          </p:spTgt>
                                        </p:tgtEl>
                                        <p:attrNameLst>
                                          <p:attrName>style.visibility</p:attrName>
                                        </p:attrNameLst>
                                      </p:cBhvr>
                                      <p:to>
                                        <p:strVal val="visible"/>
                                      </p:to>
                                    </p:set>
                                    <p:animEffect transition="in" filter="wipe(down)">
                                      <p:cBhvr>
                                        <p:cTn id="16" dur="500"/>
                                        <p:tgtEl>
                                          <p:spTgt spid="7270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2706">
                                            <p:txEl>
                                              <p:pRg st="5" end="5"/>
                                            </p:txEl>
                                          </p:spTgt>
                                        </p:tgtEl>
                                        <p:attrNameLst>
                                          <p:attrName>style.visibility</p:attrName>
                                        </p:attrNameLst>
                                      </p:cBhvr>
                                      <p:to>
                                        <p:strVal val="visible"/>
                                      </p:to>
                                    </p:set>
                                    <p:animEffect transition="in" filter="wipe(down)">
                                      <p:cBhvr>
                                        <p:cTn id="21" dur="500"/>
                                        <p:tgtEl>
                                          <p:spTgt spid="72706">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72706">
                                            <p:txEl>
                                              <p:pRg st="6" end="6"/>
                                            </p:txEl>
                                          </p:spTgt>
                                        </p:tgtEl>
                                        <p:attrNameLst>
                                          <p:attrName>style.visibility</p:attrName>
                                        </p:attrNameLst>
                                      </p:cBhvr>
                                      <p:to>
                                        <p:strVal val="visible"/>
                                      </p:to>
                                    </p:set>
                                    <p:animEffect transition="in" filter="wipe(down)">
                                      <p:cBhvr>
                                        <p:cTn id="24" dur="500"/>
                                        <p:tgtEl>
                                          <p:spTgt spid="727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3" name="Group 1027"/>
          <p:cNvGraphicFramePr>
            <a:graphicFrameLocks noGrp="1"/>
          </p:cNvGraphicFramePr>
          <p:nvPr>
            <p:extLst>
              <p:ext uri="{D42A27DB-BD31-4B8C-83A1-F6EECF244321}">
                <p14:modId xmlns:p14="http://schemas.microsoft.com/office/powerpoint/2010/main" xmlns="" val="1952031326"/>
              </p:ext>
            </p:extLst>
          </p:nvPr>
        </p:nvGraphicFramePr>
        <p:xfrm>
          <a:off x="3515544" y="390103"/>
          <a:ext cx="723900" cy="5181600"/>
        </p:xfrm>
        <a:graphic>
          <a:graphicData uri="http://schemas.openxmlformats.org/drawingml/2006/table">
            <a:tbl>
              <a:tblPr/>
              <a:tblGrid>
                <a:gridCol w="723900"/>
              </a:tblGrid>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547" name="Group 1051"/>
          <p:cNvGraphicFramePr>
            <a:graphicFrameLocks noGrp="1"/>
          </p:cNvGraphicFramePr>
          <p:nvPr>
            <p:extLst>
              <p:ext uri="{D42A27DB-BD31-4B8C-83A1-F6EECF244321}">
                <p14:modId xmlns:p14="http://schemas.microsoft.com/office/powerpoint/2010/main" xmlns="" val="1825987823"/>
              </p:ext>
            </p:extLst>
          </p:nvPr>
        </p:nvGraphicFramePr>
        <p:xfrm>
          <a:off x="5344344" y="390103"/>
          <a:ext cx="723900" cy="5181600"/>
        </p:xfrm>
        <a:graphic>
          <a:graphicData uri="http://schemas.openxmlformats.org/drawingml/2006/table">
            <a:tbl>
              <a:tblPr/>
              <a:tblGrid>
                <a:gridCol w="723900"/>
              </a:tblGrid>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571" name="Group 1075"/>
          <p:cNvGraphicFramePr>
            <a:graphicFrameLocks noGrp="1"/>
          </p:cNvGraphicFramePr>
          <p:nvPr>
            <p:extLst>
              <p:ext uri="{D42A27DB-BD31-4B8C-83A1-F6EECF244321}">
                <p14:modId xmlns:p14="http://schemas.microsoft.com/office/powerpoint/2010/main" xmlns="" val="1888155772"/>
              </p:ext>
            </p:extLst>
          </p:nvPr>
        </p:nvGraphicFramePr>
        <p:xfrm>
          <a:off x="1381944" y="390103"/>
          <a:ext cx="723900" cy="5181600"/>
        </p:xfrm>
        <a:graphic>
          <a:graphicData uri="http://schemas.openxmlformats.org/drawingml/2006/table">
            <a:tbl>
              <a:tblPr/>
              <a:tblGrid>
                <a:gridCol w="723900"/>
              </a:tblGrid>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595" name="Group 1099"/>
          <p:cNvGraphicFramePr>
            <a:graphicFrameLocks noGrp="1"/>
          </p:cNvGraphicFramePr>
          <p:nvPr>
            <p:extLst>
              <p:ext uri="{D42A27DB-BD31-4B8C-83A1-F6EECF244321}">
                <p14:modId xmlns:p14="http://schemas.microsoft.com/office/powerpoint/2010/main" xmlns="" val="3387604822"/>
              </p:ext>
            </p:extLst>
          </p:nvPr>
        </p:nvGraphicFramePr>
        <p:xfrm>
          <a:off x="7249344" y="390103"/>
          <a:ext cx="723900" cy="5181600"/>
        </p:xfrm>
        <a:graphic>
          <a:graphicData uri="http://schemas.openxmlformats.org/drawingml/2006/table">
            <a:tbl>
              <a:tblPr/>
              <a:tblGrid>
                <a:gridCol w="723900"/>
              </a:tblGrid>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lgn="l">
                        <a:spcBef>
                          <a:spcPct val="20000"/>
                        </a:spcBef>
                        <a:buClr>
                          <a:schemeClr val="tx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622" name="Line 1126"/>
          <p:cNvSpPr>
            <a:spLocks noChangeShapeType="1"/>
          </p:cNvSpPr>
          <p:nvPr/>
        </p:nvSpPr>
        <p:spPr bwMode="auto">
          <a:xfrm>
            <a:off x="467544" y="58130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3" name="Line 1127"/>
          <p:cNvSpPr>
            <a:spLocks noChangeShapeType="1"/>
          </p:cNvSpPr>
          <p:nvPr/>
        </p:nvSpPr>
        <p:spPr bwMode="auto">
          <a:xfrm>
            <a:off x="467544" y="59527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4" name="Line 1128"/>
          <p:cNvSpPr>
            <a:spLocks noChangeShapeType="1"/>
          </p:cNvSpPr>
          <p:nvPr/>
        </p:nvSpPr>
        <p:spPr bwMode="auto">
          <a:xfrm>
            <a:off x="2677344" y="57241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5" name="Line 1129"/>
          <p:cNvSpPr>
            <a:spLocks noChangeShapeType="1"/>
          </p:cNvSpPr>
          <p:nvPr/>
        </p:nvSpPr>
        <p:spPr bwMode="auto">
          <a:xfrm>
            <a:off x="2677344" y="32857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6" name="Line 1130"/>
          <p:cNvSpPr>
            <a:spLocks noChangeShapeType="1"/>
          </p:cNvSpPr>
          <p:nvPr/>
        </p:nvSpPr>
        <p:spPr bwMode="auto">
          <a:xfrm>
            <a:off x="4506144" y="32095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7" name="Line 1131"/>
          <p:cNvSpPr>
            <a:spLocks noChangeShapeType="1"/>
          </p:cNvSpPr>
          <p:nvPr/>
        </p:nvSpPr>
        <p:spPr bwMode="auto">
          <a:xfrm>
            <a:off x="4506144" y="16855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8" name="Line 1132"/>
          <p:cNvSpPr>
            <a:spLocks noChangeShapeType="1"/>
          </p:cNvSpPr>
          <p:nvPr/>
        </p:nvSpPr>
        <p:spPr bwMode="auto">
          <a:xfrm>
            <a:off x="6487344" y="32095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29" name="Line 1133"/>
          <p:cNvSpPr>
            <a:spLocks noChangeShapeType="1"/>
          </p:cNvSpPr>
          <p:nvPr/>
        </p:nvSpPr>
        <p:spPr bwMode="auto">
          <a:xfrm>
            <a:off x="6411144" y="694903"/>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7632" name="Text Box 1136"/>
          <p:cNvSpPr txBox="1">
            <a:spLocks noChangeArrowheads="1"/>
          </p:cNvSpPr>
          <p:nvPr/>
        </p:nvSpPr>
        <p:spPr bwMode="auto">
          <a:xfrm>
            <a:off x="1153344" y="5724103"/>
            <a:ext cx="1219200" cy="65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l">
              <a:lnSpc>
                <a:spcPct val="80000"/>
              </a:lnSpc>
              <a:spcBef>
                <a:spcPct val="0"/>
              </a:spcBef>
            </a:pPr>
            <a:r>
              <a:rPr lang="en-US" altLang="zh-CN" sz="1800"/>
              <a:t>rear=-1</a:t>
            </a:r>
          </a:p>
          <a:p>
            <a:pPr algn="l">
              <a:lnSpc>
                <a:spcPct val="80000"/>
              </a:lnSpc>
              <a:spcBef>
                <a:spcPct val="0"/>
              </a:spcBef>
            </a:pPr>
            <a:r>
              <a:rPr lang="en-US" altLang="zh-CN" sz="1800"/>
              <a:t>front=-1</a:t>
            </a:r>
          </a:p>
          <a:p>
            <a:pPr algn="l">
              <a:lnSpc>
                <a:spcPct val="80000"/>
              </a:lnSpc>
              <a:spcBef>
                <a:spcPct val="0"/>
              </a:spcBef>
            </a:pPr>
            <a:r>
              <a:rPr lang="en-US" altLang="zh-CN" sz="1800"/>
              <a:t>   (a)</a:t>
            </a:r>
          </a:p>
        </p:txBody>
      </p:sp>
      <p:sp>
        <p:nvSpPr>
          <p:cNvPr id="107633" name="Text Box 1137"/>
          <p:cNvSpPr txBox="1">
            <a:spLocks noChangeArrowheads="1"/>
          </p:cNvSpPr>
          <p:nvPr/>
        </p:nvSpPr>
        <p:spPr bwMode="auto">
          <a:xfrm>
            <a:off x="2448744" y="2904703"/>
            <a:ext cx="9906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a:t>   rear=4</a:t>
            </a:r>
          </a:p>
        </p:txBody>
      </p:sp>
      <p:sp>
        <p:nvSpPr>
          <p:cNvPr id="107634" name="Text Box 1138"/>
          <p:cNvSpPr txBox="1">
            <a:spLocks noChangeArrowheads="1"/>
          </p:cNvSpPr>
          <p:nvPr/>
        </p:nvSpPr>
        <p:spPr bwMode="auto">
          <a:xfrm>
            <a:off x="4277544" y="1304503"/>
            <a:ext cx="9906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a:t>    rear=7</a:t>
            </a:r>
          </a:p>
        </p:txBody>
      </p:sp>
      <p:sp>
        <p:nvSpPr>
          <p:cNvPr id="107635" name="Text Box 1139"/>
          <p:cNvSpPr txBox="1">
            <a:spLocks noChangeArrowheads="1"/>
          </p:cNvSpPr>
          <p:nvPr/>
        </p:nvSpPr>
        <p:spPr bwMode="auto">
          <a:xfrm>
            <a:off x="6182544" y="313903"/>
            <a:ext cx="9906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a:t>    rear=9</a:t>
            </a:r>
          </a:p>
        </p:txBody>
      </p:sp>
      <p:sp>
        <p:nvSpPr>
          <p:cNvPr id="107636" name="Text Box 1140"/>
          <p:cNvSpPr txBox="1">
            <a:spLocks noChangeArrowheads="1"/>
          </p:cNvSpPr>
          <p:nvPr/>
        </p:nvSpPr>
        <p:spPr bwMode="auto">
          <a:xfrm>
            <a:off x="2448744" y="5800303"/>
            <a:ext cx="11430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a:t>  front=-1</a:t>
            </a:r>
          </a:p>
        </p:txBody>
      </p:sp>
      <p:sp>
        <p:nvSpPr>
          <p:cNvPr id="107637" name="Text Box 1141"/>
          <p:cNvSpPr txBox="1">
            <a:spLocks noChangeArrowheads="1"/>
          </p:cNvSpPr>
          <p:nvPr/>
        </p:nvSpPr>
        <p:spPr bwMode="auto">
          <a:xfrm>
            <a:off x="6258744" y="3209503"/>
            <a:ext cx="9144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a:t>   front=4</a:t>
            </a:r>
          </a:p>
        </p:txBody>
      </p:sp>
      <p:sp>
        <p:nvSpPr>
          <p:cNvPr id="107638" name="Text Box 1142"/>
          <p:cNvSpPr txBox="1">
            <a:spLocks noChangeArrowheads="1"/>
          </p:cNvSpPr>
          <p:nvPr/>
        </p:nvSpPr>
        <p:spPr bwMode="auto">
          <a:xfrm>
            <a:off x="4353744" y="3285703"/>
            <a:ext cx="8382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a:t>  front=4</a:t>
            </a:r>
          </a:p>
        </p:txBody>
      </p:sp>
      <p:sp>
        <p:nvSpPr>
          <p:cNvPr id="107639" name="Text Box 1143"/>
          <p:cNvSpPr txBox="1">
            <a:spLocks noChangeArrowheads="1"/>
          </p:cNvSpPr>
          <p:nvPr/>
        </p:nvSpPr>
        <p:spPr bwMode="auto">
          <a:xfrm>
            <a:off x="2372544" y="6028903"/>
            <a:ext cx="6019800" cy="28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r>
              <a:rPr lang="en-US" altLang="zh-CN" sz="1800" dirty="0"/>
              <a:t>                    (b)                           (c)                             (d)</a:t>
            </a:r>
          </a:p>
        </p:txBody>
      </p:sp>
    </p:spTree>
    <p:extLst>
      <p:ext uri="{BB962C8B-B14F-4D97-AF65-F5344CB8AC3E}">
        <p14:creationId xmlns:p14="http://schemas.microsoft.com/office/powerpoint/2010/main" xmlns="" val="42219051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179512" y="1628800"/>
            <a:ext cx="8820472" cy="4745915"/>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p>
            <a:pPr marL="109728" fontAlgn="base">
              <a:lnSpc>
                <a:spcPct val="120000"/>
              </a:lnSpc>
              <a:spcBef>
                <a:spcPct val="0"/>
              </a:spcBef>
              <a:spcAft>
                <a:spcPct val="0"/>
              </a:spcAft>
              <a:buNone/>
            </a:pPr>
            <a:r>
              <a:rPr lang="en-US" altLang="zh-CN" sz="2800" b="1" dirty="0">
                <a:solidFill>
                  <a:srgbClr val="5485C0"/>
                </a:solidFill>
                <a:latin typeface="楷体_GB2312" pitchFamily="49" charset="-122"/>
                <a:ea typeface="楷体_GB2312" pitchFamily="49" charset="-122"/>
              </a:rPr>
              <a:t>1</a:t>
            </a:r>
            <a:r>
              <a:rPr lang="zh-CN" altLang="en-US" sz="2800" b="1" dirty="0">
                <a:solidFill>
                  <a:srgbClr val="5485C0"/>
                </a:solidFill>
                <a:latin typeface="楷体_GB2312" pitchFamily="49" charset="-122"/>
                <a:ea typeface="楷体_GB2312" pitchFamily="49" charset="-122"/>
              </a:rPr>
              <a:t>．进栈： </a:t>
            </a:r>
            <a:r>
              <a:rPr lang="en-US" altLang="zh-CN" sz="2800" b="1" dirty="0">
                <a:solidFill>
                  <a:srgbClr val="5485C0"/>
                </a:solidFill>
                <a:latin typeface="Times New Roman" panose="02020603050405020304" pitchFamily="18" charset="0"/>
                <a:ea typeface="楷体_GB2312" pitchFamily="49" charset="-122"/>
                <a:cs typeface="Times New Roman" panose="02020603050405020304" pitchFamily="18" charset="0"/>
              </a:rPr>
              <a:t>Push</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5485C0"/>
                </a:solidFill>
                <a:latin typeface="Times New Roman" panose="02020603050405020304" pitchFamily="18" charset="0"/>
                <a:ea typeface="楷体_GB2312" pitchFamily="49" charset="-122"/>
                <a:cs typeface="Times New Roman" panose="02020603050405020304" pitchFamily="18" charset="0"/>
              </a:rPr>
              <a:t>&amp;s</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5485C0"/>
                </a:solidFill>
                <a:latin typeface="Times New Roman" panose="02020603050405020304" pitchFamily="18" charset="0"/>
                <a:ea typeface="楷体_GB2312" pitchFamily="49" charset="-122"/>
                <a:cs typeface="Times New Roman" panose="02020603050405020304" pitchFamily="18" charset="0"/>
              </a:rPr>
              <a:t>x</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p>
          <a:p>
            <a:pPr marL="109728"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初始条件</a:t>
            </a:r>
            <a:r>
              <a:rPr lang="zh-CN" altLang="en-US" sz="2800" b="1" dirty="0">
                <a:solidFill>
                  <a:srgbClr val="000000"/>
                </a:solidFill>
                <a:latin typeface="楷体_GB2312" pitchFamily="49" charset="-122"/>
                <a:ea typeface="楷体_GB2312" pitchFamily="49" charset="-122"/>
              </a:rPr>
              <a:t>：栈</a:t>
            </a:r>
            <a:r>
              <a:rPr lang="en-US" altLang="zh-CN" sz="2800" b="1" dirty="0">
                <a:solidFill>
                  <a:srgbClr val="000000"/>
                </a:solidFill>
                <a:latin typeface="楷体_GB2312" pitchFamily="49" charset="-122"/>
                <a:ea typeface="楷体_GB2312" pitchFamily="49" charset="-122"/>
              </a:rPr>
              <a:t>s</a:t>
            </a:r>
            <a:r>
              <a:rPr lang="zh-CN" altLang="en-US" sz="2800" b="1" dirty="0">
                <a:solidFill>
                  <a:srgbClr val="000000"/>
                </a:solidFill>
                <a:latin typeface="楷体_GB2312" pitchFamily="49" charset="-122"/>
                <a:ea typeface="楷体_GB2312" pitchFamily="49" charset="-122"/>
              </a:rPr>
              <a:t>已存在且非满。</a:t>
            </a:r>
          </a:p>
          <a:p>
            <a:pPr marL="109728"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操作</a:t>
            </a:r>
            <a:r>
              <a:rPr lang="zh-CN" altLang="en-US" sz="2800" b="1" dirty="0">
                <a:solidFill>
                  <a:srgbClr val="000000"/>
                </a:solidFill>
                <a:latin typeface="楷体_GB2312" pitchFamily="49" charset="-122"/>
                <a:ea typeface="楷体_GB2312" pitchFamily="49" charset="-122"/>
              </a:rPr>
              <a:t>结果：在栈顶插入一个元素</a:t>
            </a:r>
            <a:r>
              <a:rPr lang="en-US" altLang="zh-CN" sz="2800" b="1" dirty="0">
                <a:solidFill>
                  <a:srgbClr val="000000"/>
                </a:solidFill>
                <a:latin typeface="楷体_GB2312" pitchFamily="49" charset="-122"/>
                <a:ea typeface="楷体_GB2312" pitchFamily="49" charset="-122"/>
              </a:rPr>
              <a:t>x</a:t>
            </a:r>
            <a:r>
              <a:rPr lang="zh-CN" altLang="en-US" sz="2800" b="1" dirty="0">
                <a:solidFill>
                  <a:srgbClr val="000000"/>
                </a:solidFill>
                <a:latin typeface="楷体_GB2312" pitchFamily="49" charset="-122"/>
                <a:ea typeface="楷体_GB2312" pitchFamily="49" charset="-122"/>
              </a:rPr>
              <a:t>，栈中多了一个元素。</a:t>
            </a:r>
          </a:p>
          <a:p>
            <a:pPr marL="109728" fontAlgn="base">
              <a:lnSpc>
                <a:spcPct val="120000"/>
              </a:lnSpc>
              <a:spcBef>
                <a:spcPct val="0"/>
              </a:spcBef>
              <a:spcAft>
                <a:spcPct val="0"/>
              </a:spcAft>
              <a:buNone/>
            </a:pPr>
            <a:r>
              <a:rPr lang="en-US" altLang="zh-CN" sz="2800" b="1" dirty="0">
                <a:solidFill>
                  <a:srgbClr val="5485C0"/>
                </a:solidFill>
                <a:latin typeface="楷体_GB2312" pitchFamily="49" charset="-122"/>
                <a:ea typeface="楷体_GB2312" pitchFamily="49" charset="-122"/>
              </a:rPr>
              <a:t>2</a:t>
            </a:r>
            <a:r>
              <a:rPr lang="zh-CN" altLang="en-US" sz="2800" b="1" dirty="0">
                <a:solidFill>
                  <a:srgbClr val="5485C0"/>
                </a:solidFill>
                <a:latin typeface="楷体_GB2312" pitchFamily="49" charset="-122"/>
                <a:ea typeface="楷体_GB2312" pitchFamily="49" charset="-122"/>
              </a:rPr>
              <a:t>．出栈</a:t>
            </a:r>
            <a:r>
              <a:rPr lang="zh-CN" altLang="en-US" sz="2800" b="1" dirty="0" smtClean="0">
                <a:solidFill>
                  <a:srgbClr val="5485C0"/>
                </a:solidFill>
                <a:latin typeface="楷体_GB2312" pitchFamily="49" charset="-122"/>
                <a:ea typeface="楷体_GB2312" pitchFamily="49" charset="-122"/>
              </a:rPr>
              <a:t>： </a:t>
            </a:r>
            <a:r>
              <a:rPr lang="en-US" altLang="zh-CN"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Pop</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5485C0"/>
                </a:solidFill>
                <a:latin typeface="Times New Roman" panose="02020603050405020304" pitchFamily="18" charset="0"/>
                <a:ea typeface="楷体_GB2312" pitchFamily="49" charset="-122"/>
                <a:cs typeface="Times New Roman" panose="02020603050405020304" pitchFamily="18" charset="0"/>
              </a:rPr>
              <a:t>&amp;s</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p>
          <a:p>
            <a:pPr marL="109728"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初始条件</a:t>
            </a:r>
            <a:r>
              <a:rPr lang="zh-CN" altLang="en-US" sz="2800" b="1" dirty="0">
                <a:solidFill>
                  <a:srgbClr val="000000"/>
                </a:solidFill>
                <a:latin typeface="楷体_GB2312" pitchFamily="49" charset="-122"/>
                <a:ea typeface="楷体_GB2312" pitchFamily="49" charset="-122"/>
              </a:rPr>
              <a:t>：栈</a:t>
            </a:r>
            <a:r>
              <a:rPr lang="en-US" altLang="zh-CN" sz="2800" b="1" dirty="0">
                <a:solidFill>
                  <a:srgbClr val="000000"/>
                </a:solidFill>
                <a:latin typeface="楷体_GB2312" pitchFamily="49" charset="-122"/>
                <a:ea typeface="楷体_GB2312" pitchFamily="49" charset="-122"/>
              </a:rPr>
              <a:t>s</a:t>
            </a:r>
            <a:r>
              <a:rPr lang="zh-CN" altLang="en-US" sz="2800" b="1" dirty="0">
                <a:solidFill>
                  <a:srgbClr val="000000"/>
                </a:solidFill>
                <a:latin typeface="楷体_GB2312" pitchFamily="49" charset="-122"/>
                <a:ea typeface="楷体_GB2312" pitchFamily="49" charset="-122"/>
              </a:rPr>
              <a:t>存在且非空。</a:t>
            </a:r>
          </a:p>
          <a:p>
            <a:pPr marL="109728"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操作</a:t>
            </a:r>
            <a:r>
              <a:rPr lang="zh-CN" altLang="en-US" sz="2800" b="1" dirty="0">
                <a:solidFill>
                  <a:srgbClr val="000000"/>
                </a:solidFill>
                <a:latin typeface="楷体_GB2312" pitchFamily="49" charset="-122"/>
                <a:ea typeface="楷体_GB2312" pitchFamily="49" charset="-122"/>
              </a:rPr>
              <a:t>结果：删除栈顶元素，栈中少了一个元素。</a:t>
            </a:r>
          </a:p>
          <a:p>
            <a:pPr marL="109728" fontAlgn="base">
              <a:lnSpc>
                <a:spcPct val="120000"/>
              </a:lnSpc>
              <a:spcBef>
                <a:spcPct val="0"/>
              </a:spcBef>
              <a:spcAft>
                <a:spcPct val="0"/>
              </a:spcAft>
              <a:buNone/>
            </a:pPr>
            <a:r>
              <a:rPr lang="en-US" altLang="zh-CN" sz="2800" b="1" dirty="0">
                <a:solidFill>
                  <a:srgbClr val="5485C0"/>
                </a:solidFill>
                <a:latin typeface="楷体_GB2312" pitchFamily="49" charset="-122"/>
                <a:ea typeface="楷体_GB2312" pitchFamily="49" charset="-122"/>
              </a:rPr>
              <a:t>3</a:t>
            </a:r>
            <a:r>
              <a:rPr lang="zh-CN" altLang="en-US" sz="2800" b="1" dirty="0">
                <a:solidFill>
                  <a:srgbClr val="5485C0"/>
                </a:solidFill>
                <a:latin typeface="楷体_GB2312" pitchFamily="49" charset="-122"/>
                <a:ea typeface="楷体_GB2312" pitchFamily="49" charset="-122"/>
              </a:rPr>
              <a:t>．读栈顶元素：</a:t>
            </a:r>
            <a:r>
              <a:rPr lang="en-US" altLang="zh-CN" sz="2800" b="1" dirty="0" err="1">
                <a:solidFill>
                  <a:srgbClr val="5485C0"/>
                </a:solidFill>
                <a:latin typeface="Times New Roman" panose="02020603050405020304" pitchFamily="18" charset="0"/>
                <a:ea typeface="楷体_GB2312" pitchFamily="49" charset="-122"/>
                <a:cs typeface="Times New Roman" panose="02020603050405020304" pitchFamily="18" charset="0"/>
              </a:rPr>
              <a:t>ReadTop</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5485C0"/>
                </a:solidFill>
                <a:latin typeface="Times New Roman" panose="02020603050405020304" pitchFamily="18" charset="0"/>
                <a:ea typeface="楷体_GB2312" pitchFamily="49" charset="-122"/>
                <a:cs typeface="Times New Roman" panose="02020603050405020304" pitchFamily="18" charset="0"/>
              </a:rPr>
              <a:t>s</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5485C0"/>
                </a:solidFill>
                <a:latin typeface="Times New Roman" panose="02020603050405020304" pitchFamily="18" charset="0"/>
                <a:ea typeface="楷体_GB2312" pitchFamily="49" charset="-122"/>
                <a:cs typeface="Times New Roman" panose="02020603050405020304" pitchFamily="18" charset="0"/>
              </a:rPr>
              <a:t>&amp;e</a:t>
            </a:r>
            <a:r>
              <a:rPr lang="zh-CN" altLang="en-US" sz="2800" b="1" dirty="0">
                <a:solidFill>
                  <a:srgbClr val="5485C0"/>
                </a:solidFill>
                <a:latin typeface="Times New Roman" panose="02020603050405020304" pitchFamily="18" charset="0"/>
                <a:ea typeface="楷体_GB2312" pitchFamily="49" charset="-122"/>
                <a:cs typeface="Times New Roman" panose="02020603050405020304" pitchFamily="18" charset="0"/>
              </a:rPr>
              <a:t>）</a:t>
            </a:r>
          </a:p>
          <a:p>
            <a:pPr marL="109728"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初始条件</a:t>
            </a:r>
            <a:r>
              <a:rPr lang="zh-CN" altLang="en-US" sz="2800" b="1" dirty="0">
                <a:solidFill>
                  <a:srgbClr val="000000"/>
                </a:solidFill>
                <a:latin typeface="楷体_GB2312" pitchFamily="49" charset="-122"/>
                <a:ea typeface="楷体_GB2312" pitchFamily="49" charset="-122"/>
              </a:rPr>
              <a:t>：栈</a:t>
            </a:r>
            <a:r>
              <a:rPr lang="en-US" altLang="zh-CN" sz="2800" b="1" dirty="0">
                <a:solidFill>
                  <a:srgbClr val="000000"/>
                </a:solidFill>
                <a:latin typeface="楷体_GB2312" pitchFamily="49" charset="-122"/>
                <a:ea typeface="楷体_GB2312" pitchFamily="49" charset="-122"/>
              </a:rPr>
              <a:t>s</a:t>
            </a:r>
            <a:r>
              <a:rPr lang="zh-CN" altLang="en-US" sz="2800" b="1" dirty="0">
                <a:solidFill>
                  <a:srgbClr val="000000"/>
                </a:solidFill>
                <a:latin typeface="楷体_GB2312" pitchFamily="49" charset="-122"/>
                <a:ea typeface="楷体_GB2312" pitchFamily="49" charset="-122"/>
              </a:rPr>
              <a:t>已存在且非空。</a:t>
            </a:r>
          </a:p>
          <a:p>
            <a:pPr marL="109728" fontAlgn="base">
              <a:lnSpc>
                <a:spcPct val="120000"/>
              </a:lnSpc>
              <a:spcBef>
                <a:spcPct val="0"/>
              </a:spcBef>
              <a:spcAft>
                <a:spcPct val="0"/>
              </a:spcAft>
              <a:buNone/>
            </a:pPr>
            <a:r>
              <a:rPr lang="zh-CN" altLang="en-US" sz="2800" b="1" dirty="0" smtClean="0">
                <a:solidFill>
                  <a:srgbClr val="000000"/>
                </a:solidFill>
                <a:latin typeface="楷体_GB2312" pitchFamily="49" charset="-122"/>
                <a:ea typeface="楷体_GB2312" pitchFamily="49" charset="-122"/>
              </a:rPr>
              <a:t>操作</a:t>
            </a:r>
            <a:r>
              <a:rPr lang="zh-CN" altLang="en-US" sz="2800" b="1" dirty="0">
                <a:solidFill>
                  <a:srgbClr val="000000"/>
                </a:solidFill>
                <a:latin typeface="楷体_GB2312" pitchFamily="49" charset="-122"/>
                <a:ea typeface="楷体_GB2312" pitchFamily="49" charset="-122"/>
              </a:rPr>
              <a:t>结果：输出栈顶元素，但栈中元素不变。</a:t>
            </a:r>
          </a:p>
        </p:txBody>
      </p:sp>
      <p:sp>
        <p:nvSpPr>
          <p:cNvPr id="2" name="矩形 1"/>
          <p:cNvSpPr/>
          <p:nvPr/>
        </p:nvSpPr>
        <p:spPr>
          <a:xfrm>
            <a:off x="1475656" y="332656"/>
            <a:ext cx="2448106" cy="769441"/>
          </a:xfrm>
          <a:prstGeom prst="rect">
            <a:avLst/>
          </a:prstGeom>
        </p:spPr>
        <p:txBody>
          <a:bodyPr vert="horz" rtlCol="0" anchor="ctr">
            <a:noAutofit/>
            <a:scene3d>
              <a:camera prst="orthographicFront"/>
              <a:lightRig rig="soft" dir="t"/>
            </a:scene3d>
            <a:sp3d prstMaterial="softEdge">
              <a:bevelT w="25400" h="25400"/>
            </a:sp3d>
          </a:bodyPr>
          <a:lstStyle/>
          <a:p>
            <a:r>
              <a:rPr lang="zh-CN" altLang="en-US" sz="4400" dirty="0">
                <a:solidFill>
                  <a:schemeClr val="tx2"/>
                </a:solidFill>
                <a:effectLst>
                  <a:outerShdw blurRad="31750" dist="25400" dir="5400000" algn="tl" rotWithShape="0">
                    <a:srgbClr val="000000">
                      <a:alpha val="25000"/>
                    </a:srgbClr>
                  </a:outerShdw>
                </a:effectLst>
                <a:latin typeface="+mj-ea"/>
                <a:ea typeface="+mj-ea"/>
                <a:cs typeface="+mj-cs"/>
              </a:rPr>
              <a:t>栈的运算</a:t>
            </a:r>
          </a:p>
        </p:txBody>
      </p:sp>
    </p:spTree>
    <p:extLst>
      <p:ext uri="{BB962C8B-B14F-4D97-AF65-F5344CB8AC3E}">
        <p14:creationId xmlns:p14="http://schemas.microsoft.com/office/powerpoint/2010/main" xmlns="" val="16687110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wipe(down)">
                                      <p:cBhvr>
                                        <p:cTn id="7" dur="500"/>
                                        <p:tgtEl>
                                          <p:spTgt spid="6553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5538">
                                            <p:txEl>
                                              <p:pRg st="1" end="1"/>
                                            </p:txEl>
                                          </p:spTgt>
                                        </p:tgtEl>
                                        <p:attrNameLst>
                                          <p:attrName>style.visibility</p:attrName>
                                        </p:attrNameLst>
                                      </p:cBhvr>
                                      <p:to>
                                        <p:strVal val="visible"/>
                                      </p:to>
                                    </p:set>
                                    <p:animEffect transition="in" filter="wipe(down)">
                                      <p:cBhvr>
                                        <p:cTn id="10" dur="500"/>
                                        <p:tgtEl>
                                          <p:spTgt spid="6553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animEffect transition="in" filter="wipe(down)">
                                      <p:cBhvr>
                                        <p:cTn id="13" dur="500"/>
                                        <p:tgtEl>
                                          <p:spTgt spid="6553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5538">
                                            <p:txEl>
                                              <p:pRg st="3" end="3"/>
                                            </p:txEl>
                                          </p:spTgt>
                                        </p:tgtEl>
                                        <p:attrNameLst>
                                          <p:attrName>style.visibility</p:attrName>
                                        </p:attrNameLst>
                                      </p:cBhvr>
                                      <p:to>
                                        <p:strVal val="visible"/>
                                      </p:to>
                                    </p:set>
                                    <p:animEffect transition="in" filter="wipe(down)">
                                      <p:cBhvr>
                                        <p:cTn id="18" dur="500"/>
                                        <p:tgtEl>
                                          <p:spTgt spid="6553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5538">
                                            <p:txEl>
                                              <p:pRg st="4" end="4"/>
                                            </p:txEl>
                                          </p:spTgt>
                                        </p:tgtEl>
                                        <p:attrNameLst>
                                          <p:attrName>style.visibility</p:attrName>
                                        </p:attrNameLst>
                                      </p:cBhvr>
                                      <p:to>
                                        <p:strVal val="visible"/>
                                      </p:to>
                                    </p:set>
                                    <p:animEffect transition="in" filter="wipe(down)">
                                      <p:cBhvr>
                                        <p:cTn id="21" dur="500"/>
                                        <p:tgtEl>
                                          <p:spTgt spid="6553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5538">
                                            <p:txEl>
                                              <p:pRg st="5" end="5"/>
                                            </p:txEl>
                                          </p:spTgt>
                                        </p:tgtEl>
                                        <p:attrNameLst>
                                          <p:attrName>style.visibility</p:attrName>
                                        </p:attrNameLst>
                                      </p:cBhvr>
                                      <p:to>
                                        <p:strVal val="visible"/>
                                      </p:to>
                                    </p:set>
                                    <p:animEffect transition="in" filter="wipe(down)">
                                      <p:cBhvr>
                                        <p:cTn id="24" dur="500"/>
                                        <p:tgtEl>
                                          <p:spTgt spid="6553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5538">
                                            <p:txEl>
                                              <p:pRg st="6" end="6"/>
                                            </p:txEl>
                                          </p:spTgt>
                                        </p:tgtEl>
                                        <p:attrNameLst>
                                          <p:attrName>style.visibility</p:attrName>
                                        </p:attrNameLst>
                                      </p:cBhvr>
                                      <p:to>
                                        <p:strVal val="visible"/>
                                      </p:to>
                                    </p:set>
                                    <p:animEffect transition="in" filter="wipe(down)">
                                      <p:cBhvr>
                                        <p:cTn id="29" dur="500"/>
                                        <p:tgtEl>
                                          <p:spTgt spid="65538">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5538">
                                            <p:txEl>
                                              <p:pRg st="7" end="7"/>
                                            </p:txEl>
                                          </p:spTgt>
                                        </p:tgtEl>
                                        <p:attrNameLst>
                                          <p:attrName>style.visibility</p:attrName>
                                        </p:attrNameLst>
                                      </p:cBhvr>
                                      <p:to>
                                        <p:strVal val="visible"/>
                                      </p:to>
                                    </p:set>
                                    <p:animEffect transition="in" filter="wipe(down)">
                                      <p:cBhvr>
                                        <p:cTn id="32" dur="500"/>
                                        <p:tgtEl>
                                          <p:spTgt spid="65538">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5538">
                                            <p:txEl>
                                              <p:pRg st="8" end="8"/>
                                            </p:txEl>
                                          </p:spTgt>
                                        </p:tgtEl>
                                        <p:attrNameLst>
                                          <p:attrName>style.visibility</p:attrName>
                                        </p:attrNameLst>
                                      </p:cBhvr>
                                      <p:to>
                                        <p:strVal val="visible"/>
                                      </p:to>
                                    </p:set>
                                    <p:animEffect transition="in" filter="wipe(down)">
                                      <p:cBhvr>
                                        <p:cTn id="35" dur="500"/>
                                        <p:tgtEl>
                                          <p:spTgt spid="6553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0" name="Text Box 12"/>
          <p:cNvSpPr txBox="1">
            <a:spLocks noChangeArrowheads="1"/>
          </p:cNvSpPr>
          <p:nvPr/>
        </p:nvSpPr>
        <p:spPr bwMode="auto">
          <a:xfrm>
            <a:off x="609600" y="2060848"/>
            <a:ext cx="7924800" cy="3059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nSpc>
                <a:spcPct val="120000"/>
              </a:lnSpc>
            </a:pPr>
            <a:r>
              <a:rPr lang="en-US" altLang="zh-CN" sz="2800" b="1" dirty="0">
                <a:latin typeface="宋体" panose="02010600030101010101" pitchFamily="2" charset="-122"/>
              </a:rPr>
              <a:t>   </a:t>
            </a:r>
            <a:r>
              <a:rPr lang="zh-CN" altLang="en-US" sz="2800" b="1" dirty="0" smtClean="0">
                <a:latin typeface="宋体" panose="02010600030101010101" pitchFamily="2" charset="-122"/>
              </a:rPr>
              <a:t>通过前面的分析可以</a:t>
            </a:r>
            <a:r>
              <a:rPr lang="zh-CN" altLang="en-US" sz="2800" b="1" dirty="0">
                <a:latin typeface="宋体" panose="02010600030101010101" pitchFamily="2" charset="-122"/>
              </a:rPr>
              <a:t>看到，随着入队、出队操作的进行，整个队列会整体向后移动，这样就</a:t>
            </a:r>
            <a:r>
              <a:rPr lang="zh-CN" altLang="en-US" sz="2800" b="1" dirty="0" smtClean="0">
                <a:latin typeface="宋体" panose="02010600030101010101" pitchFamily="2" charset="-122"/>
              </a:rPr>
              <a:t>出现这样的现象</a:t>
            </a:r>
            <a:r>
              <a:rPr lang="zh-CN" altLang="en-US" sz="2800" b="1" dirty="0">
                <a:latin typeface="宋体" panose="02010600030101010101" pitchFamily="2" charset="-122"/>
              </a:rPr>
              <a:t>：队尾指针虽然已经移到了最后，而队列却未真满的</a:t>
            </a:r>
            <a:r>
              <a:rPr lang="zh-CN" altLang="en-US" sz="2800" b="1" dirty="0"/>
              <a:t>“</a:t>
            </a:r>
            <a:r>
              <a:rPr lang="zh-CN" altLang="en-US" sz="2800" b="1" dirty="0">
                <a:solidFill>
                  <a:srgbClr val="FF0000"/>
                </a:solidFill>
                <a:latin typeface="宋体" panose="02010600030101010101" pitchFamily="2" charset="-122"/>
              </a:rPr>
              <a:t>假溢出</a:t>
            </a:r>
            <a:r>
              <a:rPr lang="zh-CN" altLang="en-US" sz="2800" b="1" dirty="0"/>
              <a:t>”</a:t>
            </a:r>
            <a:r>
              <a:rPr lang="zh-CN" altLang="en-US" sz="2800" b="1" dirty="0">
                <a:latin typeface="宋体" panose="02010600030101010101" pitchFamily="2" charset="-122"/>
              </a:rPr>
              <a:t>现象，使得队列的空间没有得到有效的利用。</a:t>
            </a:r>
          </a:p>
          <a:p>
            <a:pPr>
              <a:spcBef>
                <a:spcPct val="10000"/>
              </a:spcBef>
            </a:pPr>
            <a:endParaRPr lang="zh-CN" altLang="en-US" sz="2800" b="1" dirty="0">
              <a:latin typeface="宋体" panose="02010600030101010101" pitchFamily="2" charset="-122"/>
            </a:endParaRPr>
          </a:p>
        </p:txBody>
      </p:sp>
      <p:sp>
        <p:nvSpPr>
          <p:cNvPr id="7" name="Rectangle 3"/>
          <p:cNvSpPr>
            <a:spLocks noChangeArrowheads="1"/>
          </p:cNvSpPr>
          <p:nvPr/>
        </p:nvSpPr>
        <p:spPr bwMode="auto">
          <a:xfrm>
            <a:off x="0" y="457200"/>
            <a:ext cx="9144000" cy="65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幼圆" panose="02010509060101010101" pitchFamily="49" charset="-122"/>
                <a:ea typeface="幼圆" panose="02010509060101010101" pitchFamily="49" charset="-122"/>
              </a:rPr>
              <a:t>   </a:t>
            </a:r>
          </a:p>
        </p:txBody>
      </p:sp>
      <p:sp>
        <p:nvSpPr>
          <p:cNvPr id="8"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altLang="zh-CN" sz="4000" dirty="0" smtClean="0"/>
              <a:t> </a:t>
            </a:r>
            <a:r>
              <a:rPr lang="zh-CN" altLang="en-US" sz="4000" dirty="0" smtClean="0"/>
              <a:t>队列的顺序存储</a:t>
            </a:r>
            <a:endParaRPr lang="zh-CN" altLang="en-US" sz="4000" dirty="0"/>
          </a:p>
        </p:txBody>
      </p:sp>
    </p:spTree>
    <p:extLst>
      <p:ext uri="{BB962C8B-B14F-4D97-AF65-F5344CB8AC3E}">
        <p14:creationId xmlns:p14="http://schemas.microsoft.com/office/powerpoint/2010/main" xmlns="" val="1673511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4544" y="6172168"/>
            <a:ext cx="9253090" cy="857232"/>
          </a:xfrm>
        </p:spPr>
        <p:txBody>
          <a:bodyPr>
            <a:normAutofit/>
          </a:bodyPr>
          <a:lstStyle/>
          <a:p>
            <a:r>
              <a:rPr lang="zh-CN" altLang="en-US" sz="2800" dirty="0" smtClean="0"/>
              <a:t>计算机科学技术学院           </a:t>
            </a:r>
            <a:r>
              <a:rPr lang="en-US" altLang="zh-CN" sz="2800" dirty="0" smtClean="0"/>
              <a:t>Email:</a:t>
            </a:r>
            <a:r>
              <a:rPr lang="zh-CN" altLang="en-US" sz="2800" dirty="0" smtClean="0"/>
              <a:t> </a:t>
            </a:r>
            <a:r>
              <a:rPr lang="en-US" altLang="zh-CN" sz="2400" dirty="0" smtClean="0"/>
              <a:t>zhaihy01@163.com</a:t>
            </a:r>
            <a:endParaRPr lang="zh-CN" altLang="en-US" sz="2400" dirty="0"/>
          </a:p>
        </p:txBody>
      </p:sp>
      <p:pic>
        <p:nvPicPr>
          <p:cNvPr id="4" name="Picture 3"/>
          <p:cNvPicPr>
            <a:picLocks noChangeAspect="1"/>
          </p:cNvPicPr>
          <p:nvPr/>
        </p:nvPicPr>
        <p:blipFill>
          <a:blip r:embed="rId3" cstate="print">
            <a:extLst/>
          </a:blip>
          <a:stretch>
            <a:fillRect/>
          </a:stretch>
        </p:blipFill>
        <p:spPr>
          <a:xfrm>
            <a:off x="251520" y="260648"/>
            <a:ext cx="1503618" cy="1512168"/>
          </a:xfrm>
          <a:prstGeom prst="ellipse">
            <a:avLst/>
          </a:prstGeom>
          <a:ln w="63500" cap="rnd">
            <a:noFill/>
          </a:ln>
          <a:effectLst>
            <a:glow rad="139700">
              <a:schemeClr val="tx2">
                <a:lumMod val="75000"/>
                <a:alpha val="69000"/>
              </a:schemeClr>
            </a:glow>
          </a:effectLst>
        </p:spPr>
      </p:pic>
      <p:sp>
        <p:nvSpPr>
          <p:cNvPr id="6" name="标题 1"/>
          <p:cNvSpPr txBox="1">
            <a:spLocks/>
          </p:cNvSpPr>
          <p:nvPr/>
        </p:nvSpPr>
        <p:spPr>
          <a:xfrm>
            <a:off x="611560" y="2502466"/>
            <a:ext cx="7772400" cy="1470025"/>
          </a:xfrm>
          <a:prstGeom prst="rect">
            <a:avLst/>
          </a:prstGeom>
        </p:spPr>
        <p:txBody>
          <a:bodyPr vert="horz" anchor="b">
            <a:normAutofit/>
            <a:scene3d>
              <a:camera prst="orthographicFront"/>
              <a:lightRig rig="soft" dir="t"/>
            </a:scene3d>
            <a:sp3d prstMaterial="softEdge">
              <a:bevelT w="25400" h="25400"/>
            </a:sp3d>
          </a:bodyPr>
          <a:lstStyle>
            <a:lvl1pPr algn="ctr" eaLnBrk="1" latinLnBrk="0" hangingPunct="1">
              <a:buNone/>
              <a:defRPr kumimoji="0" sz="48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t>3.4 </a:t>
            </a:r>
            <a:r>
              <a:rPr lang="zh-CN" altLang="en-US" dirty="0" smtClean="0"/>
              <a:t>循环队列</a:t>
            </a:r>
            <a:endParaRPr lang="zh-CN" altLang="en-US" dirty="0"/>
          </a:p>
        </p:txBody>
      </p:sp>
    </p:spTree>
    <p:extLst>
      <p:ext uri="{BB962C8B-B14F-4D97-AF65-F5344CB8AC3E}">
        <p14:creationId xmlns:p14="http://schemas.microsoft.com/office/powerpoint/2010/main" xmlns="" val="25101922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4294967295"/>
          </p:nvPr>
        </p:nvSpPr>
        <p:spPr>
          <a:xfrm>
            <a:off x="0" y="304800"/>
            <a:ext cx="9144000" cy="609398"/>
          </a:xfrm>
        </p:spPr>
        <p:txBody>
          <a:bodyPr wrap="square">
            <a:spAutoFit/>
          </a:bodyPr>
          <a:lstStyle/>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zh-CN" altLang="en-US" sz="2800" b="1" dirty="0" smtClean="0">
                <a:latin typeface="Arial" charset="0"/>
                <a:ea typeface="宋体" pitchFamily="2" charset="-122"/>
              </a:rPr>
              <a:t>例如：</a:t>
            </a:r>
            <a:r>
              <a:rPr lang="en-US" altLang="zh-CN" sz="2800" b="1" dirty="0" smtClean="0">
                <a:latin typeface="Arial" charset="0"/>
                <a:ea typeface="宋体" pitchFamily="2" charset="-122"/>
              </a:rPr>
              <a:t> </a:t>
            </a:r>
            <a:r>
              <a:rPr lang="zh-CN" altLang="en-US" sz="2800" b="1" dirty="0">
                <a:latin typeface="Arial" charset="0"/>
                <a:ea typeface="宋体" pitchFamily="2" charset="-122"/>
              </a:rPr>
              <a:t>等待处理某作业进队、出队情况</a:t>
            </a:r>
            <a:r>
              <a:rPr lang="zh-CN" altLang="en-US" sz="2800" b="1" dirty="0" smtClean="0">
                <a:latin typeface="Arial" charset="0"/>
                <a:ea typeface="宋体" pitchFamily="2" charset="-122"/>
              </a:rPr>
              <a:t>。    </a:t>
            </a:r>
            <a:endParaRPr lang="zh-CN" altLang="en-US" sz="2800" b="1" dirty="0">
              <a:latin typeface="Arial" charset="0"/>
              <a:ea typeface="宋体" pitchFamily="2" charset="-122"/>
            </a:endParaRPr>
          </a:p>
        </p:txBody>
      </p:sp>
      <p:grpSp>
        <p:nvGrpSpPr>
          <p:cNvPr id="218115" name="Group 3"/>
          <p:cNvGrpSpPr>
            <a:grpSpLocks/>
          </p:cNvGrpSpPr>
          <p:nvPr/>
        </p:nvGrpSpPr>
        <p:grpSpPr bwMode="auto">
          <a:xfrm>
            <a:off x="381000" y="3733800"/>
            <a:ext cx="8458200" cy="2179638"/>
            <a:chOff x="240" y="2352"/>
            <a:chExt cx="5328" cy="1373"/>
          </a:xfrm>
        </p:grpSpPr>
        <p:sp>
          <p:nvSpPr>
            <p:cNvPr id="218116" name="Text Box 4"/>
            <p:cNvSpPr txBox="1">
              <a:spLocks noChangeArrowheads="1"/>
            </p:cNvSpPr>
            <p:nvPr/>
          </p:nvSpPr>
          <p:spPr bwMode="auto">
            <a:xfrm>
              <a:off x="240" y="3360"/>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front=0</a:t>
              </a:r>
            </a:p>
          </p:txBody>
        </p:sp>
        <p:sp>
          <p:nvSpPr>
            <p:cNvPr id="218117" name="Text Box 5"/>
            <p:cNvSpPr txBox="1">
              <a:spLocks noChangeArrowheads="1"/>
            </p:cNvSpPr>
            <p:nvPr/>
          </p:nvSpPr>
          <p:spPr bwMode="auto">
            <a:xfrm>
              <a:off x="1968" y="3312"/>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rear=1</a:t>
              </a:r>
            </a:p>
          </p:txBody>
        </p:sp>
        <p:sp>
          <p:nvSpPr>
            <p:cNvPr id="218118" name="Line 6"/>
            <p:cNvSpPr>
              <a:spLocks noChangeShapeType="1"/>
            </p:cNvSpPr>
            <p:nvPr/>
          </p:nvSpPr>
          <p:spPr bwMode="auto">
            <a:xfrm flipV="1">
              <a:off x="1824" y="316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19" name="Line 7"/>
            <p:cNvSpPr>
              <a:spLocks noChangeShapeType="1"/>
            </p:cNvSpPr>
            <p:nvPr/>
          </p:nvSpPr>
          <p:spPr bwMode="auto">
            <a:xfrm flipV="1">
              <a:off x="1344" y="316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0" name="Rectangle 8"/>
            <p:cNvSpPr>
              <a:spLocks noChangeArrowheads="1"/>
            </p:cNvSpPr>
            <p:nvPr/>
          </p:nvSpPr>
          <p:spPr bwMode="auto">
            <a:xfrm>
              <a:off x="1200" y="2784"/>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8121" name="Line 9"/>
            <p:cNvSpPr>
              <a:spLocks noChangeShapeType="1"/>
            </p:cNvSpPr>
            <p:nvPr/>
          </p:nvSpPr>
          <p:spPr bwMode="auto">
            <a:xfrm>
              <a:off x="1584"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2" name="Line 10"/>
            <p:cNvSpPr>
              <a:spLocks noChangeShapeType="1"/>
            </p:cNvSpPr>
            <p:nvPr/>
          </p:nvSpPr>
          <p:spPr bwMode="auto">
            <a:xfrm>
              <a:off x="4416"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3" name="Line 11"/>
            <p:cNvSpPr>
              <a:spLocks noChangeShapeType="1"/>
            </p:cNvSpPr>
            <p:nvPr/>
          </p:nvSpPr>
          <p:spPr bwMode="auto">
            <a:xfrm>
              <a:off x="2016"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4" name="Line 12"/>
            <p:cNvSpPr>
              <a:spLocks noChangeShapeType="1"/>
            </p:cNvSpPr>
            <p:nvPr/>
          </p:nvSpPr>
          <p:spPr bwMode="auto">
            <a:xfrm>
              <a:off x="4800"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5" name="Line 13"/>
            <p:cNvSpPr>
              <a:spLocks noChangeShapeType="1"/>
            </p:cNvSpPr>
            <p:nvPr/>
          </p:nvSpPr>
          <p:spPr bwMode="auto">
            <a:xfrm>
              <a:off x="2400"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6" name="Line 14"/>
            <p:cNvSpPr>
              <a:spLocks noChangeShapeType="1"/>
            </p:cNvSpPr>
            <p:nvPr/>
          </p:nvSpPr>
          <p:spPr bwMode="auto">
            <a:xfrm>
              <a:off x="2784" y="278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27" name="Text Box 15"/>
            <p:cNvSpPr txBox="1">
              <a:spLocks noChangeArrowheads="1"/>
            </p:cNvSpPr>
            <p:nvPr/>
          </p:nvSpPr>
          <p:spPr bwMode="auto">
            <a:xfrm>
              <a:off x="3312" y="2736"/>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8128" name="Text Box 16"/>
            <p:cNvSpPr txBox="1">
              <a:spLocks noChangeArrowheads="1"/>
            </p:cNvSpPr>
            <p:nvPr/>
          </p:nvSpPr>
          <p:spPr bwMode="auto">
            <a:xfrm>
              <a:off x="1248" y="273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0</a:t>
              </a:r>
            </a:p>
          </p:txBody>
        </p:sp>
        <p:grpSp>
          <p:nvGrpSpPr>
            <p:cNvPr id="218129" name="Group 17"/>
            <p:cNvGrpSpPr>
              <a:grpSpLocks/>
            </p:cNvGrpSpPr>
            <p:nvPr/>
          </p:nvGrpSpPr>
          <p:grpSpPr bwMode="auto">
            <a:xfrm>
              <a:off x="1248" y="2352"/>
              <a:ext cx="4320" cy="413"/>
              <a:chOff x="1200" y="960"/>
              <a:chExt cx="4320" cy="413"/>
            </a:xfrm>
          </p:grpSpPr>
          <p:sp>
            <p:nvSpPr>
              <p:cNvPr id="218130" name="Text Box 18"/>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8131" name="Text Box 19"/>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8132" name="Text Box 20"/>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8133" name="Text Box 21"/>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sp>
          <p:nvSpPr>
            <p:cNvPr id="218134" name="Text Box 22"/>
            <p:cNvSpPr txBox="1">
              <a:spLocks noChangeArrowheads="1"/>
            </p:cNvSpPr>
            <p:nvPr/>
          </p:nvSpPr>
          <p:spPr bwMode="auto">
            <a:xfrm>
              <a:off x="240" y="2640"/>
              <a:ext cx="9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5485C0"/>
                  </a:solidFill>
                  <a:latin typeface="Times New Roman" panose="02020603050405020304" pitchFamily="18" charset="0"/>
                  <a:ea typeface="幼圆" panose="02010509060101010101" pitchFamily="49" charset="-122"/>
                </a:rPr>
                <a:t>a</a:t>
              </a:r>
              <a:r>
                <a:rPr kumimoji="1" lang="en-US" altLang="zh-CN" sz="28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进队</a:t>
              </a:r>
            </a:p>
          </p:txBody>
        </p:sp>
      </p:grpSp>
      <p:grpSp>
        <p:nvGrpSpPr>
          <p:cNvPr id="218135" name="Group 23"/>
          <p:cNvGrpSpPr>
            <a:grpSpLocks/>
          </p:cNvGrpSpPr>
          <p:nvPr/>
        </p:nvGrpSpPr>
        <p:grpSpPr bwMode="auto">
          <a:xfrm>
            <a:off x="304800" y="990600"/>
            <a:ext cx="8458200" cy="2484438"/>
            <a:chOff x="192" y="624"/>
            <a:chExt cx="5328" cy="1565"/>
          </a:xfrm>
        </p:grpSpPr>
        <p:sp>
          <p:nvSpPr>
            <p:cNvPr id="218136" name="Rectangle 24"/>
            <p:cNvSpPr>
              <a:spLocks noChangeArrowheads="1"/>
            </p:cNvSpPr>
            <p:nvPr/>
          </p:nvSpPr>
          <p:spPr bwMode="auto">
            <a:xfrm>
              <a:off x="1152" y="1248"/>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8137" name="Line 25"/>
            <p:cNvSpPr>
              <a:spLocks noChangeShapeType="1"/>
            </p:cNvSpPr>
            <p:nvPr/>
          </p:nvSpPr>
          <p:spPr bwMode="auto">
            <a:xfrm>
              <a:off x="4368"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38" name="Line 26"/>
            <p:cNvSpPr>
              <a:spLocks noChangeShapeType="1"/>
            </p:cNvSpPr>
            <p:nvPr/>
          </p:nvSpPr>
          <p:spPr bwMode="auto">
            <a:xfrm>
              <a:off x="4752"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39" name="Line 27"/>
            <p:cNvSpPr>
              <a:spLocks noChangeShapeType="1"/>
            </p:cNvSpPr>
            <p:nvPr/>
          </p:nvSpPr>
          <p:spPr bwMode="auto">
            <a:xfrm>
              <a:off x="2736"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40" name="Text Box 28"/>
            <p:cNvSpPr txBox="1">
              <a:spLocks noChangeArrowheads="1"/>
            </p:cNvSpPr>
            <p:nvPr/>
          </p:nvSpPr>
          <p:spPr bwMode="auto">
            <a:xfrm>
              <a:off x="3264" y="1200"/>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grpSp>
          <p:nvGrpSpPr>
            <p:cNvPr id="218141" name="Group 29"/>
            <p:cNvGrpSpPr>
              <a:grpSpLocks/>
            </p:cNvGrpSpPr>
            <p:nvPr/>
          </p:nvGrpSpPr>
          <p:grpSpPr bwMode="auto">
            <a:xfrm>
              <a:off x="1200" y="816"/>
              <a:ext cx="4320" cy="413"/>
              <a:chOff x="1200" y="960"/>
              <a:chExt cx="4320" cy="413"/>
            </a:xfrm>
          </p:grpSpPr>
          <p:sp>
            <p:nvSpPr>
              <p:cNvPr id="218142" name="Text Box 30"/>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8143" name="Text Box 31"/>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8144" name="Text Box 32"/>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8145" name="Text Box 33"/>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grpSp>
          <p:nvGrpSpPr>
            <p:cNvPr id="218146" name="Group 34"/>
            <p:cNvGrpSpPr>
              <a:grpSpLocks/>
            </p:cNvGrpSpPr>
            <p:nvPr/>
          </p:nvGrpSpPr>
          <p:grpSpPr bwMode="auto">
            <a:xfrm>
              <a:off x="192" y="1584"/>
              <a:ext cx="1296" cy="605"/>
              <a:chOff x="192" y="1728"/>
              <a:chExt cx="1296" cy="605"/>
            </a:xfrm>
          </p:grpSpPr>
          <p:sp>
            <p:nvSpPr>
              <p:cNvPr id="218147" name="Text Box 35"/>
              <p:cNvSpPr txBox="1">
                <a:spLocks noChangeArrowheads="1"/>
              </p:cNvSpPr>
              <p:nvPr/>
            </p:nvSpPr>
            <p:spPr bwMode="auto">
              <a:xfrm>
                <a:off x="192" y="1968"/>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front=0</a:t>
                </a:r>
              </a:p>
            </p:txBody>
          </p:sp>
          <p:sp>
            <p:nvSpPr>
              <p:cNvPr id="218148" name="Text Box 36"/>
              <p:cNvSpPr txBox="1">
                <a:spLocks noChangeArrowheads="1"/>
              </p:cNvSpPr>
              <p:nvPr/>
            </p:nvSpPr>
            <p:spPr bwMode="auto">
              <a:xfrm>
                <a:off x="288" y="1728"/>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  rear=0</a:t>
                </a:r>
              </a:p>
            </p:txBody>
          </p:sp>
          <p:sp>
            <p:nvSpPr>
              <p:cNvPr id="218149" name="Line 37"/>
              <p:cNvSpPr>
                <a:spLocks noChangeShapeType="1"/>
              </p:cNvSpPr>
              <p:nvPr/>
            </p:nvSpPr>
            <p:spPr bwMode="auto">
              <a:xfrm flipV="1">
                <a:off x="1440" y="177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0" name="Line 38"/>
              <p:cNvSpPr>
                <a:spLocks noChangeShapeType="1"/>
              </p:cNvSpPr>
              <p:nvPr/>
            </p:nvSpPr>
            <p:spPr bwMode="auto">
              <a:xfrm flipV="1">
                <a:off x="1296" y="177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18151" name="Text Box 39"/>
            <p:cNvSpPr txBox="1">
              <a:spLocks noChangeArrowheads="1"/>
            </p:cNvSpPr>
            <p:nvPr/>
          </p:nvSpPr>
          <p:spPr bwMode="auto">
            <a:xfrm>
              <a:off x="336" y="624"/>
              <a:ext cx="57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5485C0"/>
                  </a:solidFill>
                  <a:latin typeface="Times New Roman" panose="02020603050405020304" pitchFamily="18" charset="0"/>
                  <a:ea typeface="幼圆" panose="02010509060101010101" pitchFamily="49" charset="-122"/>
                </a:rPr>
                <a:t>初始状态</a:t>
              </a:r>
            </a:p>
          </p:txBody>
        </p:sp>
        <p:sp>
          <p:nvSpPr>
            <p:cNvPr id="218152" name="Line 40"/>
            <p:cNvSpPr>
              <a:spLocks noChangeShapeType="1"/>
            </p:cNvSpPr>
            <p:nvPr/>
          </p:nvSpPr>
          <p:spPr bwMode="auto">
            <a:xfrm>
              <a:off x="1536"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3" name="Line 41"/>
            <p:cNvSpPr>
              <a:spLocks noChangeShapeType="1"/>
            </p:cNvSpPr>
            <p:nvPr/>
          </p:nvSpPr>
          <p:spPr bwMode="auto">
            <a:xfrm>
              <a:off x="1968"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8154" name="Line 42"/>
            <p:cNvSpPr>
              <a:spLocks noChangeShapeType="1"/>
            </p:cNvSpPr>
            <p:nvPr/>
          </p:nvSpPr>
          <p:spPr bwMode="auto">
            <a:xfrm>
              <a:off x="2352" y="124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xmlns="" val="234038921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8135"/>
                                        </p:tgtEl>
                                        <p:attrNameLst>
                                          <p:attrName>style.visibility</p:attrName>
                                        </p:attrNameLst>
                                      </p:cBhvr>
                                      <p:to>
                                        <p:strVal val="visible"/>
                                      </p:to>
                                    </p:set>
                                    <p:animEffect transition="in" filter="slide(fromBottom)">
                                      <p:cBhvr>
                                        <p:cTn id="7" dur="500"/>
                                        <p:tgtEl>
                                          <p:spTgt spid="2181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8115"/>
                                        </p:tgtEl>
                                        <p:attrNameLst>
                                          <p:attrName>style.visibility</p:attrName>
                                        </p:attrNameLst>
                                      </p:cBhvr>
                                      <p:to>
                                        <p:strVal val="visible"/>
                                      </p:to>
                                    </p:set>
                                    <p:animEffect transition="in" filter="box(in)">
                                      <p:cBhvr>
                                        <p:cTn id="12" dur="500"/>
                                        <p:tgtEl>
                                          <p:spTgt spid="218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38" name="Group 2"/>
          <p:cNvGrpSpPr>
            <a:grpSpLocks/>
          </p:cNvGrpSpPr>
          <p:nvPr/>
        </p:nvGrpSpPr>
        <p:grpSpPr bwMode="auto">
          <a:xfrm>
            <a:off x="0" y="304800"/>
            <a:ext cx="9144000" cy="2514600"/>
            <a:chOff x="0" y="192"/>
            <a:chExt cx="5760" cy="1584"/>
          </a:xfrm>
        </p:grpSpPr>
        <p:sp>
          <p:nvSpPr>
            <p:cNvPr id="219139" name="Rectangle 3"/>
            <p:cNvSpPr>
              <a:spLocks noChangeArrowheads="1"/>
            </p:cNvSpPr>
            <p:nvPr/>
          </p:nvSpPr>
          <p:spPr bwMode="auto">
            <a:xfrm>
              <a:off x="0" y="192"/>
              <a:ext cx="5760" cy="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Times New Roman" panose="02020603050405020304" pitchFamily="18" charset="0"/>
                  <a:ea typeface="幼圆" panose="02010509060101010101" pitchFamily="49" charset="-122"/>
                </a:rPr>
                <a:t>   </a:t>
              </a:r>
            </a:p>
          </p:txBody>
        </p:sp>
        <p:sp>
          <p:nvSpPr>
            <p:cNvPr id="219140" name="Text Box 4"/>
            <p:cNvSpPr txBox="1">
              <a:spLocks noChangeArrowheads="1"/>
            </p:cNvSpPr>
            <p:nvPr/>
          </p:nvSpPr>
          <p:spPr bwMode="auto">
            <a:xfrm>
              <a:off x="240" y="1296"/>
              <a:ext cx="12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219141" name="Line 5"/>
            <p:cNvSpPr>
              <a:spLocks noChangeShapeType="1"/>
            </p:cNvSpPr>
            <p:nvPr/>
          </p:nvSpPr>
          <p:spPr bwMode="auto">
            <a:xfrm flipV="1">
              <a:off x="25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2" name="Line 6"/>
            <p:cNvSpPr>
              <a:spLocks noChangeShapeType="1"/>
            </p:cNvSpPr>
            <p:nvPr/>
          </p:nvSpPr>
          <p:spPr bwMode="auto">
            <a:xfrm flipV="1">
              <a:off x="13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3" name="Rectangle 7"/>
            <p:cNvSpPr>
              <a:spLocks noChangeArrowheads="1"/>
            </p:cNvSpPr>
            <p:nvPr/>
          </p:nvSpPr>
          <p:spPr bwMode="auto">
            <a:xfrm>
              <a:off x="1200" y="864"/>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9144" name="Line 8"/>
            <p:cNvSpPr>
              <a:spLocks noChangeShapeType="1"/>
            </p:cNvSpPr>
            <p:nvPr/>
          </p:nvSpPr>
          <p:spPr bwMode="auto">
            <a:xfrm>
              <a:off x="1584"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5" name="Line 9"/>
            <p:cNvSpPr>
              <a:spLocks noChangeShapeType="1"/>
            </p:cNvSpPr>
            <p:nvPr/>
          </p:nvSpPr>
          <p:spPr bwMode="auto">
            <a:xfrm>
              <a:off x="4416"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6" name="Line 10"/>
            <p:cNvSpPr>
              <a:spLocks noChangeShapeType="1"/>
            </p:cNvSpPr>
            <p:nvPr/>
          </p:nvSpPr>
          <p:spPr bwMode="auto">
            <a:xfrm>
              <a:off x="2016"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7" name="Line 11"/>
            <p:cNvSpPr>
              <a:spLocks noChangeShapeType="1"/>
            </p:cNvSpPr>
            <p:nvPr/>
          </p:nvSpPr>
          <p:spPr bwMode="auto">
            <a:xfrm>
              <a:off x="4800"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8" name="Line 12"/>
            <p:cNvSpPr>
              <a:spLocks noChangeShapeType="1"/>
            </p:cNvSpPr>
            <p:nvPr/>
          </p:nvSpPr>
          <p:spPr bwMode="auto">
            <a:xfrm>
              <a:off x="2400"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49" name="Line 13"/>
            <p:cNvSpPr>
              <a:spLocks noChangeShapeType="1"/>
            </p:cNvSpPr>
            <p:nvPr/>
          </p:nvSpPr>
          <p:spPr bwMode="auto">
            <a:xfrm>
              <a:off x="2784" y="864"/>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50" name="Text Box 14"/>
            <p:cNvSpPr txBox="1">
              <a:spLocks noChangeArrowheads="1"/>
            </p:cNvSpPr>
            <p:nvPr/>
          </p:nvSpPr>
          <p:spPr bwMode="auto">
            <a:xfrm>
              <a:off x="3312" y="816"/>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9151" name="Text Box 15"/>
            <p:cNvSpPr txBox="1">
              <a:spLocks noChangeArrowheads="1"/>
            </p:cNvSpPr>
            <p:nvPr/>
          </p:nvSpPr>
          <p:spPr bwMode="auto">
            <a:xfrm>
              <a:off x="1248"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0</a:t>
              </a:r>
            </a:p>
          </p:txBody>
        </p:sp>
        <p:sp>
          <p:nvSpPr>
            <p:cNvPr id="219152" name="Text Box 16"/>
            <p:cNvSpPr txBox="1">
              <a:spLocks noChangeArrowheads="1"/>
            </p:cNvSpPr>
            <p:nvPr/>
          </p:nvSpPr>
          <p:spPr bwMode="auto">
            <a:xfrm>
              <a:off x="1632"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219153" name="Text Box 17"/>
            <p:cNvSpPr txBox="1">
              <a:spLocks noChangeArrowheads="1"/>
            </p:cNvSpPr>
            <p:nvPr/>
          </p:nvSpPr>
          <p:spPr bwMode="auto">
            <a:xfrm>
              <a:off x="2016" y="816"/>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grpSp>
          <p:nvGrpSpPr>
            <p:cNvPr id="219154" name="Group 18"/>
            <p:cNvGrpSpPr>
              <a:grpSpLocks/>
            </p:cNvGrpSpPr>
            <p:nvPr/>
          </p:nvGrpSpPr>
          <p:grpSpPr bwMode="auto">
            <a:xfrm>
              <a:off x="1248" y="432"/>
              <a:ext cx="4320" cy="413"/>
              <a:chOff x="1200" y="960"/>
              <a:chExt cx="4320" cy="413"/>
            </a:xfrm>
          </p:grpSpPr>
          <p:sp>
            <p:nvSpPr>
              <p:cNvPr id="219155" name="Text Box 19"/>
              <p:cNvSpPr txBox="1">
                <a:spLocks noChangeArrowheads="1"/>
              </p:cNvSpPr>
              <p:nvPr/>
            </p:nvSpPr>
            <p:spPr bwMode="auto">
              <a:xfrm>
                <a:off x="1200"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9156" name="Text Box 20"/>
              <p:cNvSpPr txBox="1">
                <a:spLocks noChangeArrowheads="1"/>
              </p:cNvSpPr>
              <p:nvPr/>
            </p:nvSpPr>
            <p:spPr bwMode="auto">
              <a:xfrm>
                <a:off x="1632"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9157" name="Text Box 21"/>
              <p:cNvSpPr txBox="1">
                <a:spLocks noChangeArrowheads="1"/>
              </p:cNvSpPr>
              <p:nvPr/>
            </p:nvSpPr>
            <p:spPr bwMode="auto">
              <a:xfrm>
                <a:off x="2016" y="100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9158" name="Text Box 22"/>
              <p:cNvSpPr txBox="1">
                <a:spLocks noChangeArrowheads="1"/>
              </p:cNvSpPr>
              <p:nvPr/>
            </p:nvSpPr>
            <p:spPr bwMode="auto">
              <a:xfrm>
                <a:off x="4272" y="96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sp>
          <p:nvSpPr>
            <p:cNvPr id="219159" name="Text Box 23"/>
            <p:cNvSpPr txBox="1">
              <a:spLocks noChangeArrowheads="1"/>
            </p:cNvSpPr>
            <p:nvPr/>
          </p:nvSpPr>
          <p:spPr bwMode="auto">
            <a:xfrm>
              <a:off x="384" y="528"/>
              <a:ext cx="960" cy="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1 </a:t>
              </a: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2</a:t>
              </a:r>
            </a:p>
            <a:p>
              <a:pPr>
                <a:lnSpc>
                  <a:spcPct val="85000"/>
                </a:lnSpc>
                <a:spcBef>
                  <a:spcPct val="15000"/>
                </a:spcBef>
              </a:pPr>
              <a:r>
                <a:rPr kumimoji="1" lang="zh-CN" altLang="en-US" sz="2800" b="1" dirty="0">
                  <a:solidFill>
                    <a:srgbClr val="5485C0"/>
                  </a:solidFill>
                  <a:latin typeface="Times New Roman" panose="02020603050405020304" pitchFamily="18" charset="0"/>
                  <a:ea typeface="幼圆" panose="02010509060101010101" pitchFamily="49" charset="-122"/>
                </a:rPr>
                <a:t>进队</a:t>
              </a:r>
            </a:p>
          </p:txBody>
        </p:sp>
        <p:sp>
          <p:nvSpPr>
            <p:cNvPr id="219160" name="Text Box 24"/>
            <p:cNvSpPr txBox="1">
              <a:spLocks noChangeArrowheads="1"/>
            </p:cNvSpPr>
            <p:nvPr/>
          </p:nvSpPr>
          <p:spPr bwMode="auto">
            <a:xfrm>
              <a:off x="1680" y="1296"/>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219161" name="Line 25"/>
            <p:cNvSpPr>
              <a:spLocks noChangeShapeType="1"/>
            </p:cNvSpPr>
            <p:nvPr/>
          </p:nvSpPr>
          <p:spPr bwMode="auto">
            <a:xfrm flipV="1">
              <a:off x="2592" y="1248"/>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219162" name="Group 26"/>
          <p:cNvGrpSpPr>
            <a:grpSpLocks/>
          </p:cNvGrpSpPr>
          <p:nvPr/>
        </p:nvGrpSpPr>
        <p:grpSpPr bwMode="auto">
          <a:xfrm>
            <a:off x="304800" y="3886200"/>
            <a:ext cx="8534400" cy="2133600"/>
            <a:chOff x="192" y="2448"/>
            <a:chExt cx="5376" cy="1344"/>
          </a:xfrm>
        </p:grpSpPr>
        <p:sp>
          <p:nvSpPr>
            <p:cNvPr id="219163" name="Text Box 27"/>
            <p:cNvSpPr txBox="1">
              <a:spLocks noChangeArrowheads="1"/>
            </p:cNvSpPr>
            <p:nvPr/>
          </p:nvSpPr>
          <p:spPr bwMode="auto">
            <a:xfrm>
              <a:off x="672" y="3312"/>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front=1</a:t>
              </a:r>
            </a:p>
          </p:txBody>
        </p:sp>
        <p:sp>
          <p:nvSpPr>
            <p:cNvPr id="219164" name="Line 28"/>
            <p:cNvSpPr>
              <a:spLocks noChangeShapeType="1"/>
            </p:cNvSpPr>
            <p:nvPr/>
          </p:nvSpPr>
          <p:spPr bwMode="auto">
            <a:xfrm flipV="1">
              <a:off x="1728"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5" name="Rectangle 29"/>
            <p:cNvSpPr>
              <a:spLocks noChangeArrowheads="1"/>
            </p:cNvSpPr>
            <p:nvPr/>
          </p:nvSpPr>
          <p:spPr bwMode="auto">
            <a:xfrm>
              <a:off x="1200" y="2880"/>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19166" name="Line 30"/>
            <p:cNvSpPr>
              <a:spLocks noChangeShapeType="1"/>
            </p:cNvSpPr>
            <p:nvPr/>
          </p:nvSpPr>
          <p:spPr bwMode="auto">
            <a:xfrm>
              <a:off x="1584"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7" name="Line 31"/>
            <p:cNvSpPr>
              <a:spLocks noChangeShapeType="1"/>
            </p:cNvSpPr>
            <p:nvPr/>
          </p:nvSpPr>
          <p:spPr bwMode="auto">
            <a:xfrm>
              <a:off x="4416"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8" name="Line 32"/>
            <p:cNvSpPr>
              <a:spLocks noChangeShapeType="1"/>
            </p:cNvSpPr>
            <p:nvPr/>
          </p:nvSpPr>
          <p:spPr bwMode="auto">
            <a:xfrm>
              <a:off x="2016"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69" name="Line 33"/>
            <p:cNvSpPr>
              <a:spLocks noChangeShapeType="1"/>
            </p:cNvSpPr>
            <p:nvPr/>
          </p:nvSpPr>
          <p:spPr bwMode="auto">
            <a:xfrm>
              <a:off x="4800"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0" name="Line 34"/>
            <p:cNvSpPr>
              <a:spLocks noChangeShapeType="1"/>
            </p:cNvSpPr>
            <p:nvPr/>
          </p:nvSpPr>
          <p:spPr bwMode="auto">
            <a:xfrm>
              <a:off x="2400"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1" name="Line 35"/>
            <p:cNvSpPr>
              <a:spLocks noChangeShapeType="1"/>
            </p:cNvSpPr>
            <p:nvPr/>
          </p:nvSpPr>
          <p:spPr bwMode="auto">
            <a:xfrm>
              <a:off x="2784" y="2880"/>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72" name="Text Box 36"/>
            <p:cNvSpPr txBox="1">
              <a:spLocks noChangeArrowheads="1"/>
            </p:cNvSpPr>
            <p:nvPr/>
          </p:nvSpPr>
          <p:spPr bwMode="auto">
            <a:xfrm>
              <a:off x="3312" y="2832"/>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19173" name="Text Box 37"/>
            <p:cNvSpPr txBox="1">
              <a:spLocks noChangeArrowheads="1"/>
            </p:cNvSpPr>
            <p:nvPr/>
          </p:nvSpPr>
          <p:spPr bwMode="auto">
            <a:xfrm>
              <a:off x="1632" y="2832"/>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sp>
          <p:nvSpPr>
            <p:cNvPr id="219174" name="Text Box 38"/>
            <p:cNvSpPr txBox="1">
              <a:spLocks noChangeArrowheads="1"/>
            </p:cNvSpPr>
            <p:nvPr/>
          </p:nvSpPr>
          <p:spPr bwMode="auto">
            <a:xfrm>
              <a:off x="2016" y="2832"/>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sp>
          <p:nvSpPr>
            <p:cNvPr id="219175" name="Text Box 39"/>
            <p:cNvSpPr txBox="1">
              <a:spLocks noChangeArrowheads="1"/>
            </p:cNvSpPr>
            <p:nvPr/>
          </p:nvSpPr>
          <p:spPr bwMode="auto">
            <a:xfrm>
              <a:off x="1248"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19176" name="Text Box 40"/>
            <p:cNvSpPr txBox="1">
              <a:spLocks noChangeArrowheads="1"/>
            </p:cNvSpPr>
            <p:nvPr/>
          </p:nvSpPr>
          <p:spPr bwMode="auto">
            <a:xfrm>
              <a:off x="1680"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19177" name="Text Box 41"/>
            <p:cNvSpPr txBox="1">
              <a:spLocks noChangeArrowheads="1"/>
            </p:cNvSpPr>
            <p:nvPr/>
          </p:nvSpPr>
          <p:spPr bwMode="auto">
            <a:xfrm>
              <a:off x="2064" y="2496"/>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19178" name="Text Box 42"/>
            <p:cNvSpPr txBox="1">
              <a:spLocks noChangeArrowheads="1"/>
            </p:cNvSpPr>
            <p:nvPr/>
          </p:nvSpPr>
          <p:spPr bwMode="auto">
            <a:xfrm>
              <a:off x="4320" y="2448"/>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219179" name="Text Box 43"/>
            <p:cNvSpPr txBox="1">
              <a:spLocks noChangeArrowheads="1"/>
            </p:cNvSpPr>
            <p:nvPr/>
          </p:nvSpPr>
          <p:spPr bwMode="auto">
            <a:xfrm>
              <a:off x="192" y="2640"/>
              <a:ext cx="91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grpSp>
          <p:nvGrpSpPr>
            <p:cNvPr id="219180" name="Group 44"/>
            <p:cNvGrpSpPr>
              <a:grpSpLocks/>
            </p:cNvGrpSpPr>
            <p:nvPr/>
          </p:nvGrpSpPr>
          <p:grpSpPr bwMode="auto">
            <a:xfrm>
              <a:off x="1728" y="3264"/>
              <a:ext cx="1104" cy="528"/>
              <a:chOff x="1680" y="3264"/>
              <a:chExt cx="1104" cy="528"/>
            </a:xfrm>
          </p:grpSpPr>
          <p:sp>
            <p:nvSpPr>
              <p:cNvPr id="219181" name="Line 45"/>
              <p:cNvSpPr>
                <a:spLocks noChangeShapeType="1"/>
              </p:cNvSpPr>
              <p:nvPr/>
            </p:nvSpPr>
            <p:spPr bwMode="auto">
              <a:xfrm flipV="1">
                <a:off x="2592"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19182" name="Text Box 46"/>
              <p:cNvSpPr txBox="1">
                <a:spLocks noChangeArrowheads="1"/>
              </p:cNvSpPr>
              <p:nvPr/>
            </p:nvSpPr>
            <p:spPr bwMode="auto">
              <a:xfrm>
                <a:off x="1680" y="3312"/>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219183" name="Line 47"/>
              <p:cNvSpPr>
                <a:spLocks noChangeShapeType="1"/>
              </p:cNvSpPr>
              <p:nvPr/>
            </p:nvSpPr>
            <p:spPr bwMode="auto">
              <a:xfrm flipV="1">
                <a:off x="2592" y="326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sp>
        <p:nvSpPr>
          <p:cNvPr id="219184" name="Rectangle 48"/>
          <p:cNvSpPr>
            <a:spLocks noGrp="1" noChangeArrowheads="1"/>
          </p:cNvSpPr>
          <p:nvPr>
            <p:ph type="body" idx="4294967295"/>
          </p:nvPr>
        </p:nvSpPr>
        <p:spPr>
          <a:xfrm>
            <a:off x="0" y="0"/>
            <a:ext cx="9144000" cy="6858000"/>
          </a:xfrm>
          <a:noFill/>
          <a:ln/>
          <a:extLst>
            <a:ext uri="{91240B29-F687-4F45-9708-019B960494DF}">
              <a14:hiddenLine xmlns:a14="http://schemas.microsoft.com/office/drawing/2010/main" xmlns="" w="12700" cap="sq">
                <a:solidFill>
                  <a:schemeClr val="tx1"/>
                </a:solidFill>
                <a:miter lim="800000"/>
                <a:headEnd type="none" w="sm" len="sm"/>
                <a:tailEnd type="none" w="sm" len="sm"/>
              </a14:hiddenLine>
            </a:ext>
          </a:extLst>
        </p:spPr>
        <p:txBody>
          <a:bodyPr/>
          <a:lstStyle/>
          <a:p>
            <a:pPr>
              <a:lnSpc>
                <a:spcPct val="115000"/>
              </a:lnSpc>
              <a:spcBef>
                <a:spcPct val="50000"/>
              </a:spcBef>
              <a:buFont typeface="Wingdings" panose="05000000000000000000" pitchFamily="2" charset="2"/>
              <a:buNone/>
            </a:pPr>
            <a:r>
              <a:rPr lang="en-US" altLang="zh-CN" b="1">
                <a:latin typeface="幼圆" panose="02010509060101010101" pitchFamily="49" charset="-122"/>
                <a:ea typeface="幼圆" panose="02010509060101010101" pitchFamily="49" charset="-122"/>
              </a:rPr>
              <a:t> </a:t>
            </a:r>
            <a:endParaRPr lang="en-US" altLang="zh-CN" sz="1600" b="1">
              <a:solidFill>
                <a:srgbClr val="3333CC"/>
              </a:solidFill>
              <a:latin typeface="幼圆" panose="02010509060101010101" pitchFamily="49" charset="-122"/>
              <a:ea typeface="幼圆" panose="02010509060101010101" pitchFamily="49" charset="-122"/>
            </a:endParaRPr>
          </a:p>
        </p:txBody>
      </p:sp>
      <p:sp>
        <p:nvSpPr>
          <p:cNvPr id="49" name="Rectangle 51"/>
          <p:cNvSpPr>
            <a:spLocks noChangeArrowheads="1"/>
          </p:cNvSpPr>
          <p:nvPr/>
        </p:nvSpPr>
        <p:spPr bwMode="auto">
          <a:xfrm>
            <a:off x="1143000" y="2816225"/>
            <a:ext cx="6445250" cy="1287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15000"/>
              </a:lnSpc>
              <a:spcBef>
                <a:spcPct val="50000"/>
              </a:spcBef>
              <a:buClr>
                <a:schemeClr val="tx2"/>
              </a:buClr>
              <a:buFont typeface="Wingdings" panose="05000000000000000000" pitchFamily="2" charset="2"/>
              <a:buNone/>
            </a:pPr>
            <a:r>
              <a:rPr kumimoji="1" lang="en-US" altLang="zh-CN" sz="1600" b="1" dirty="0">
                <a:solidFill>
                  <a:srgbClr val="FF0000"/>
                </a:solidFill>
                <a:latin typeface="幼圆" panose="02010509060101010101" pitchFamily="49" charset="-122"/>
                <a:ea typeface="幼圆" panose="02010509060101010101" pitchFamily="49" charset="-122"/>
              </a:rPr>
              <a:t>●</a:t>
            </a: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zh-CN" altLang="en-US" sz="2800" b="1" dirty="0">
                <a:solidFill>
                  <a:srgbClr val="FF0000"/>
                </a:solidFill>
                <a:latin typeface="幼圆" panose="02010509060101010101" pitchFamily="49" charset="-122"/>
                <a:ea typeface="幼圆" panose="02010509060101010101" pitchFamily="49" charset="-122"/>
              </a:rPr>
              <a:t>删除队首元素的方法</a:t>
            </a:r>
            <a:r>
              <a:rPr kumimoji="1" lang="en-US" altLang="zh-CN" sz="2800" b="1" dirty="0">
                <a:solidFill>
                  <a:srgbClr val="FF0000"/>
                </a:solidFill>
                <a:latin typeface="幼圆" panose="02010509060101010101" pitchFamily="49" charset="-122"/>
                <a:ea typeface="幼圆" panose="02010509060101010101" pitchFamily="49" charset="-122"/>
              </a:rPr>
              <a:t>1</a:t>
            </a:r>
            <a:r>
              <a:rPr kumimoji="1" lang="zh-CN" altLang="en-US" sz="2800" b="1" dirty="0">
                <a:solidFill>
                  <a:srgbClr val="FF0000"/>
                </a:solidFill>
                <a:latin typeface="幼圆" panose="02010509060101010101" pitchFamily="49" charset="-122"/>
                <a:ea typeface="幼圆" panose="02010509060101010101" pitchFamily="49" charset="-122"/>
              </a:rPr>
              <a:t>：</a:t>
            </a:r>
            <a:r>
              <a:rPr kumimoji="1" lang="zh-CN" altLang="en-US" sz="2400" b="1" dirty="0">
                <a:solidFill>
                  <a:srgbClr val="FF0000"/>
                </a:solidFill>
                <a:latin typeface="Times New Roman" panose="02020603050405020304" pitchFamily="18" charset="0"/>
              </a:rPr>
              <a:t>令</a:t>
            </a:r>
            <a:r>
              <a:rPr kumimoji="1" lang="en-US" altLang="zh-CN" sz="2400" b="1" dirty="0">
                <a:solidFill>
                  <a:srgbClr val="FF0000"/>
                </a:solidFill>
                <a:latin typeface="Times New Roman" panose="02020603050405020304" pitchFamily="18" charset="0"/>
              </a:rPr>
              <a:t>front=front+1</a:t>
            </a:r>
          </a:p>
          <a:p>
            <a:pPr>
              <a:lnSpc>
                <a:spcPct val="115000"/>
              </a:lnSpc>
              <a:spcBef>
                <a:spcPct val="50000"/>
              </a:spcBef>
              <a:buClr>
                <a:schemeClr val="tx2"/>
              </a:buClr>
              <a:buFont typeface="Wingdings" panose="05000000000000000000" pitchFamily="2" charset="2"/>
              <a:buNone/>
            </a:pPr>
            <a:r>
              <a:rPr kumimoji="1" lang="en-US" altLang="zh-CN" b="1" dirty="0">
                <a:solidFill>
                  <a:srgbClr val="FF0000"/>
                </a:solidFill>
                <a:latin typeface="Arial" panose="020B0604020202020204" pitchFamily="34" charset="0"/>
              </a:rPr>
              <a:t>                                                 </a:t>
            </a:r>
            <a:r>
              <a:rPr kumimoji="1" lang="zh-CN" altLang="en-US" sz="2800" b="1" dirty="0" smtClean="0">
                <a:solidFill>
                  <a:srgbClr val="FF0000"/>
                </a:solidFill>
                <a:latin typeface="Arial" panose="020B0604020202020204" pitchFamily="34" charset="0"/>
                <a:ea typeface="幼圆" panose="02010509060101010101" pitchFamily="49" charset="-122"/>
              </a:rPr>
              <a:t>插入</a:t>
            </a:r>
            <a:r>
              <a:rPr kumimoji="1" lang="en-US" altLang="zh-CN" sz="2800" b="1" dirty="0">
                <a:solidFill>
                  <a:srgbClr val="FF0000"/>
                </a:solidFill>
                <a:latin typeface="Arial" panose="020B0604020202020204" pitchFamily="34" charset="0"/>
              </a:rPr>
              <a:t>:</a:t>
            </a:r>
            <a:r>
              <a:rPr kumimoji="1" lang="en-US" altLang="zh-CN" b="1" dirty="0">
                <a:solidFill>
                  <a:srgbClr val="FF0000"/>
                </a:solidFill>
                <a:latin typeface="Arial" panose="020B0604020202020204" pitchFamily="34" charset="0"/>
              </a:rPr>
              <a:t>     </a:t>
            </a:r>
            <a:r>
              <a:rPr kumimoji="1" lang="en-US" altLang="zh-CN" sz="2400" b="1" dirty="0">
                <a:solidFill>
                  <a:srgbClr val="FF0000"/>
                </a:solidFill>
                <a:latin typeface="Times New Roman" panose="02020603050405020304" pitchFamily="18" charset="0"/>
              </a:rPr>
              <a:t>rear=rear+1 </a:t>
            </a:r>
          </a:p>
        </p:txBody>
      </p:sp>
    </p:spTree>
    <p:extLst>
      <p:ext uri="{BB962C8B-B14F-4D97-AF65-F5344CB8AC3E}">
        <p14:creationId xmlns:p14="http://schemas.microsoft.com/office/powerpoint/2010/main" xmlns="" val="144717322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dissolve">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9162"/>
                                        </p:tgtEl>
                                        <p:attrNameLst>
                                          <p:attrName>style.visibility</p:attrName>
                                        </p:attrNameLst>
                                      </p:cBhvr>
                                      <p:to>
                                        <p:strVal val="visible"/>
                                      </p:to>
                                    </p:set>
                                    <p:animEffect transition="in" filter="checkerboard(across)">
                                      <p:cBhvr>
                                        <p:cTn id="12" dur="500"/>
                                        <p:tgtEl>
                                          <p:spTgt spid="21916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4294967295"/>
          </p:nvPr>
        </p:nvSpPr>
        <p:spPr>
          <a:xfrm>
            <a:off x="0" y="0"/>
            <a:ext cx="9144000" cy="6858000"/>
          </a:xfrm>
        </p:spPr>
        <p:txBody>
          <a:bodyPr/>
          <a:lstStyle/>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a:p>
            <a:pPr algn="ctr">
              <a:lnSpc>
                <a:spcPct val="90000"/>
              </a:lnSpc>
              <a:buFont typeface="Wingdings" panose="05000000000000000000" pitchFamily="2" charset="2"/>
              <a:buNone/>
            </a:pPr>
            <a:endParaRPr lang="en-US" altLang="zh-CN" b="1">
              <a:latin typeface="幼圆" panose="02010509060101010101" pitchFamily="49" charset="-122"/>
              <a:ea typeface="幼圆" panose="02010509060101010101" pitchFamily="49" charset="-122"/>
            </a:endParaRPr>
          </a:p>
        </p:txBody>
      </p:sp>
      <p:grpSp>
        <p:nvGrpSpPr>
          <p:cNvPr id="168963" name="Group 3"/>
          <p:cNvGrpSpPr>
            <a:grpSpLocks/>
          </p:cNvGrpSpPr>
          <p:nvPr/>
        </p:nvGrpSpPr>
        <p:grpSpPr bwMode="auto">
          <a:xfrm>
            <a:off x="0" y="457200"/>
            <a:ext cx="9144000" cy="2286000"/>
            <a:chOff x="0" y="288"/>
            <a:chExt cx="5760" cy="1440"/>
          </a:xfrm>
        </p:grpSpPr>
        <p:sp>
          <p:nvSpPr>
            <p:cNvPr id="168964" name="Rectangle 4"/>
            <p:cNvSpPr>
              <a:spLocks noChangeArrowheads="1"/>
            </p:cNvSpPr>
            <p:nvPr/>
          </p:nvSpPr>
          <p:spPr bwMode="auto">
            <a:xfrm>
              <a:off x="0" y="288"/>
              <a:ext cx="5760" cy="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Times New Roman" panose="02020603050405020304" pitchFamily="18" charset="0"/>
                  <a:ea typeface="幼圆" panose="02010509060101010101" pitchFamily="49" charset="-122"/>
                </a:rPr>
                <a:t>   </a:t>
              </a:r>
            </a:p>
          </p:txBody>
        </p:sp>
        <p:sp>
          <p:nvSpPr>
            <p:cNvPr id="168965" name="Text Box 5"/>
            <p:cNvSpPr txBox="1">
              <a:spLocks noChangeArrowheads="1"/>
            </p:cNvSpPr>
            <p:nvPr/>
          </p:nvSpPr>
          <p:spPr bwMode="auto">
            <a:xfrm>
              <a:off x="1440" y="1296"/>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front=3</a:t>
              </a:r>
            </a:p>
          </p:txBody>
        </p:sp>
        <p:sp>
          <p:nvSpPr>
            <p:cNvPr id="168966" name="Line 6"/>
            <p:cNvSpPr>
              <a:spLocks noChangeShapeType="1"/>
            </p:cNvSpPr>
            <p:nvPr/>
          </p:nvSpPr>
          <p:spPr bwMode="auto">
            <a:xfrm flipV="1">
              <a:off x="2496" y="120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67" name="Rectangle 7"/>
            <p:cNvSpPr>
              <a:spLocks noChangeArrowheads="1"/>
            </p:cNvSpPr>
            <p:nvPr/>
          </p:nvSpPr>
          <p:spPr bwMode="auto">
            <a:xfrm>
              <a:off x="1200" y="816"/>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68968" name="Line 8"/>
            <p:cNvSpPr>
              <a:spLocks noChangeShapeType="1"/>
            </p:cNvSpPr>
            <p:nvPr/>
          </p:nvSpPr>
          <p:spPr bwMode="auto">
            <a:xfrm>
              <a:off x="1584"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69" name="Line 9"/>
            <p:cNvSpPr>
              <a:spLocks noChangeShapeType="1"/>
            </p:cNvSpPr>
            <p:nvPr/>
          </p:nvSpPr>
          <p:spPr bwMode="auto">
            <a:xfrm>
              <a:off x="4416"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0" name="Line 10"/>
            <p:cNvSpPr>
              <a:spLocks noChangeShapeType="1"/>
            </p:cNvSpPr>
            <p:nvPr/>
          </p:nvSpPr>
          <p:spPr bwMode="auto">
            <a:xfrm>
              <a:off x="2016"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1" name="Line 11"/>
            <p:cNvSpPr>
              <a:spLocks noChangeShapeType="1"/>
            </p:cNvSpPr>
            <p:nvPr/>
          </p:nvSpPr>
          <p:spPr bwMode="auto">
            <a:xfrm>
              <a:off x="4800"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2" name="Line 12"/>
            <p:cNvSpPr>
              <a:spLocks noChangeShapeType="1"/>
            </p:cNvSpPr>
            <p:nvPr/>
          </p:nvSpPr>
          <p:spPr bwMode="auto">
            <a:xfrm>
              <a:off x="2400"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3" name="Line 13"/>
            <p:cNvSpPr>
              <a:spLocks noChangeShapeType="1"/>
            </p:cNvSpPr>
            <p:nvPr/>
          </p:nvSpPr>
          <p:spPr bwMode="auto">
            <a:xfrm>
              <a:off x="2784" y="81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74" name="Text Box 14"/>
            <p:cNvSpPr txBox="1">
              <a:spLocks noChangeArrowheads="1"/>
            </p:cNvSpPr>
            <p:nvPr/>
          </p:nvSpPr>
          <p:spPr bwMode="auto">
            <a:xfrm>
              <a:off x="3312" y="768"/>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68975" name="Text Box 15"/>
            <p:cNvSpPr txBox="1">
              <a:spLocks noChangeArrowheads="1"/>
            </p:cNvSpPr>
            <p:nvPr/>
          </p:nvSpPr>
          <p:spPr bwMode="auto">
            <a:xfrm>
              <a:off x="1248" y="43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68976" name="Text Box 16"/>
            <p:cNvSpPr txBox="1">
              <a:spLocks noChangeArrowheads="1"/>
            </p:cNvSpPr>
            <p:nvPr/>
          </p:nvSpPr>
          <p:spPr bwMode="auto">
            <a:xfrm>
              <a:off x="1680" y="43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68977" name="Text Box 17"/>
            <p:cNvSpPr txBox="1">
              <a:spLocks noChangeArrowheads="1"/>
            </p:cNvSpPr>
            <p:nvPr/>
          </p:nvSpPr>
          <p:spPr bwMode="auto">
            <a:xfrm>
              <a:off x="2064" y="43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68978" name="Text Box 18"/>
            <p:cNvSpPr txBox="1">
              <a:spLocks noChangeArrowheads="1"/>
            </p:cNvSpPr>
            <p:nvPr/>
          </p:nvSpPr>
          <p:spPr bwMode="auto">
            <a:xfrm>
              <a:off x="4320" y="384"/>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68979" name="Text Box 19"/>
            <p:cNvSpPr txBox="1">
              <a:spLocks noChangeArrowheads="1"/>
            </p:cNvSpPr>
            <p:nvPr/>
          </p:nvSpPr>
          <p:spPr bwMode="auto">
            <a:xfrm>
              <a:off x="192" y="576"/>
              <a:ext cx="912" cy="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1 </a:t>
              </a: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2</a:t>
              </a:r>
            </a:p>
            <a:p>
              <a:pPr algn="ctr">
                <a:lnSpc>
                  <a:spcPct val="85000"/>
                </a:lnSpc>
                <a:spcBef>
                  <a:spcPct val="15000"/>
                </a:spcBef>
              </a:pP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sp>
          <p:nvSpPr>
            <p:cNvPr id="168980" name="Line 20"/>
            <p:cNvSpPr>
              <a:spLocks noChangeShapeType="1"/>
            </p:cNvSpPr>
            <p:nvPr/>
          </p:nvSpPr>
          <p:spPr bwMode="auto">
            <a:xfrm flipV="1">
              <a:off x="2640" y="120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1" name="Text Box 21"/>
            <p:cNvSpPr txBox="1">
              <a:spLocks noChangeArrowheads="1"/>
            </p:cNvSpPr>
            <p:nvPr/>
          </p:nvSpPr>
          <p:spPr bwMode="auto">
            <a:xfrm>
              <a:off x="2736" y="1296"/>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168982" name="Line 22"/>
            <p:cNvSpPr>
              <a:spLocks noChangeShapeType="1"/>
            </p:cNvSpPr>
            <p:nvPr/>
          </p:nvSpPr>
          <p:spPr bwMode="auto">
            <a:xfrm flipV="1">
              <a:off x="2640" y="120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68983" name="Rectangle 23"/>
          <p:cNvSpPr>
            <a:spLocks noChangeArrowheads="1"/>
          </p:cNvSpPr>
          <p:nvPr/>
        </p:nvSpPr>
        <p:spPr bwMode="auto">
          <a:xfrm>
            <a:off x="0" y="1447800"/>
            <a:ext cx="9144000" cy="65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幼圆" panose="02010509060101010101" pitchFamily="49" charset="-122"/>
                <a:ea typeface="幼圆" panose="02010509060101010101" pitchFamily="49" charset="-122"/>
              </a:rPr>
              <a:t>   </a:t>
            </a:r>
          </a:p>
        </p:txBody>
      </p:sp>
      <p:sp>
        <p:nvSpPr>
          <p:cNvPr id="169004" name="Line 44"/>
          <p:cNvSpPr>
            <a:spLocks noChangeShapeType="1"/>
          </p:cNvSpPr>
          <p:nvPr/>
        </p:nvSpPr>
        <p:spPr bwMode="auto">
          <a:xfrm>
            <a:off x="0" y="3276600"/>
            <a:ext cx="9144000" cy="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5" name="Line 45"/>
          <p:cNvSpPr>
            <a:spLocks noChangeShapeType="1"/>
          </p:cNvSpPr>
          <p:nvPr/>
        </p:nvSpPr>
        <p:spPr bwMode="auto">
          <a:xfrm>
            <a:off x="0" y="3124200"/>
            <a:ext cx="9144000" cy="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13" name="Rectangle 53"/>
          <p:cNvSpPr>
            <a:spLocks noChangeArrowheads="1"/>
          </p:cNvSpPr>
          <p:nvPr/>
        </p:nvSpPr>
        <p:spPr bwMode="auto">
          <a:xfrm>
            <a:off x="0" y="3124200"/>
            <a:ext cx="9144000" cy="152400"/>
          </a:xfrm>
          <a:prstGeom prst="rect">
            <a:avLst/>
          </a:prstGeom>
          <a:solidFill>
            <a:schemeClr val="accent1"/>
          </a:solidFill>
          <a:ln w="31750" cap="sq">
            <a:solidFill>
              <a:srgbClr val="993366"/>
            </a:solidFill>
            <a:miter lim="800000"/>
            <a:headEnd type="none" w="sm" len="sm"/>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69020" name="Group 60"/>
          <p:cNvGrpSpPr>
            <a:grpSpLocks/>
          </p:cNvGrpSpPr>
          <p:nvPr/>
        </p:nvGrpSpPr>
        <p:grpSpPr bwMode="auto">
          <a:xfrm>
            <a:off x="1619250" y="3429000"/>
            <a:ext cx="7200900" cy="2432050"/>
            <a:chOff x="1020" y="2160"/>
            <a:chExt cx="4536" cy="1532"/>
          </a:xfrm>
        </p:grpSpPr>
        <p:sp>
          <p:nvSpPr>
            <p:cNvPr id="168997" name="Text Box 37"/>
            <p:cNvSpPr txBox="1">
              <a:spLocks noChangeArrowheads="1"/>
            </p:cNvSpPr>
            <p:nvPr/>
          </p:nvSpPr>
          <p:spPr bwMode="auto">
            <a:xfrm>
              <a:off x="1068" y="2208"/>
              <a:ext cx="179"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68998" name="Text Box 38"/>
            <p:cNvSpPr txBox="1">
              <a:spLocks noChangeArrowheads="1"/>
            </p:cNvSpPr>
            <p:nvPr/>
          </p:nvSpPr>
          <p:spPr bwMode="auto">
            <a:xfrm>
              <a:off x="1545" y="2208"/>
              <a:ext cx="178"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68999" name="Text Box 39"/>
            <p:cNvSpPr txBox="1">
              <a:spLocks noChangeArrowheads="1"/>
            </p:cNvSpPr>
            <p:nvPr/>
          </p:nvSpPr>
          <p:spPr bwMode="auto">
            <a:xfrm>
              <a:off x="1884" y="2208"/>
              <a:ext cx="20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69000" name="Text Box 40"/>
            <p:cNvSpPr txBox="1">
              <a:spLocks noChangeArrowheads="1"/>
            </p:cNvSpPr>
            <p:nvPr/>
          </p:nvSpPr>
          <p:spPr bwMode="auto">
            <a:xfrm>
              <a:off x="4140" y="2160"/>
              <a:ext cx="1167"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grpSp>
          <p:nvGrpSpPr>
            <p:cNvPr id="169019" name="Group 59"/>
            <p:cNvGrpSpPr>
              <a:grpSpLocks/>
            </p:cNvGrpSpPr>
            <p:nvPr/>
          </p:nvGrpSpPr>
          <p:grpSpPr bwMode="auto">
            <a:xfrm>
              <a:off x="1020" y="2304"/>
              <a:ext cx="4536" cy="1388"/>
              <a:chOff x="1020" y="2304"/>
              <a:chExt cx="4536" cy="1388"/>
            </a:xfrm>
          </p:grpSpPr>
          <p:sp>
            <p:nvSpPr>
              <p:cNvPr id="169001" name="Text Box 41"/>
              <p:cNvSpPr txBox="1">
                <a:spLocks noChangeArrowheads="1"/>
              </p:cNvSpPr>
              <p:nvPr/>
            </p:nvSpPr>
            <p:spPr bwMode="auto">
              <a:xfrm>
                <a:off x="4785" y="3350"/>
                <a:ext cx="77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rear=n</a:t>
                </a:r>
              </a:p>
            </p:txBody>
          </p:sp>
          <p:sp>
            <p:nvSpPr>
              <p:cNvPr id="169002" name="Line 42"/>
              <p:cNvSpPr>
                <a:spLocks noChangeShapeType="1"/>
              </p:cNvSpPr>
              <p:nvPr/>
            </p:nvSpPr>
            <p:spPr bwMode="auto">
              <a:xfrm flipV="1">
                <a:off x="5216" y="2976"/>
                <a:ext cx="16" cy="409"/>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5" name="Text Box 25"/>
              <p:cNvSpPr txBox="1">
                <a:spLocks noChangeArrowheads="1"/>
              </p:cNvSpPr>
              <p:nvPr/>
            </p:nvSpPr>
            <p:spPr bwMode="auto">
              <a:xfrm>
                <a:off x="2892" y="3385"/>
                <a:ext cx="112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front=n-3</a:t>
                </a:r>
              </a:p>
            </p:txBody>
          </p:sp>
          <p:sp>
            <p:nvSpPr>
              <p:cNvPr id="168986" name="Line 26"/>
              <p:cNvSpPr>
                <a:spLocks noChangeShapeType="1"/>
              </p:cNvSpPr>
              <p:nvPr/>
            </p:nvSpPr>
            <p:spPr bwMode="auto">
              <a:xfrm flipH="1" flipV="1">
                <a:off x="3787" y="2976"/>
                <a:ext cx="0" cy="431"/>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7" name="Rectangle 27"/>
              <p:cNvSpPr>
                <a:spLocks noChangeArrowheads="1"/>
              </p:cNvSpPr>
              <p:nvPr/>
            </p:nvSpPr>
            <p:spPr bwMode="auto">
              <a:xfrm>
                <a:off x="1020" y="2592"/>
                <a:ext cx="3905"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68988" name="Line 28"/>
              <p:cNvSpPr>
                <a:spLocks noChangeShapeType="1"/>
              </p:cNvSpPr>
              <p:nvPr/>
            </p:nvSpPr>
            <p:spPr bwMode="auto">
              <a:xfrm>
                <a:off x="1404"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89" name="Line 29"/>
              <p:cNvSpPr>
                <a:spLocks noChangeShapeType="1"/>
              </p:cNvSpPr>
              <p:nvPr/>
            </p:nvSpPr>
            <p:spPr bwMode="auto">
              <a:xfrm>
                <a:off x="3996"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0" name="Line 30"/>
              <p:cNvSpPr>
                <a:spLocks noChangeShapeType="1"/>
              </p:cNvSpPr>
              <p:nvPr/>
            </p:nvSpPr>
            <p:spPr bwMode="auto">
              <a:xfrm>
                <a:off x="1836"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1" name="Line 31"/>
              <p:cNvSpPr>
                <a:spLocks noChangeShapeType="1"/>
              </p:cNvSpPr>
              <p:nvPr/>
            </p:nvSpPr>
            <p:spPr bwMode="auto">
              <a:xfrm>
                <a:off x="4524"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2" name="Line 32"/>
              <p:cNvSpPr>
                <a:spLocks noChangeShapeType="1"/>
              </p:cNvSpPr>
              <p:nvPr/>
            </p:nvSpPr>
            <p:spPr bwMode="auto">
              <a:xfrm>
                <a:off x="2220"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3" name="Line 33"/>
              <p:cNvSpPr>
                <a:spLocks noChangeShapeType="1"/>
              </p:cNvSpPr>
              <p:nvPr/>
            </p:nvSpPr>
            <p:spPr bwMode="auto">
              <a:xfrm>
                <a:off x="2604"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8994" name="Text Box 34"/>
              <p:cNvSpPr txBox="1">
                <a:spLocks noChangeArrowheads="1"/>
              </p:cNvSpPr>
              <p:nvPr/>
            </p:nvSpPr>
            <p:spPr bwMode="auto">
              <a:xfrm>
                <a:off x="2844" y="2544"/>
                <a:ext cx="70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68995" name="Text Box 35"/>
              <p:cNvSpPr txBox="1">
                <a:spLocks noChangeArrowheads="1"/>
              </p:cNvSpPr>
              <p:nvPr/>
            </p:nvSpPr>
            <p:spPr bwMode="auto">
              <a:xfrm>
                <a:off x="3468" y="2544"/>
                <a:ext cx="565"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168996" name="Text Box 36"/>
              <p:cNvSpPr txBox="1">
                <a:spLocks noChangeArrowheads="1"/>
              </p:cNvSpPr>
              <p:nvPr/>
            </p:nvSpPr>
            <p:spPr bwMode="auto">
              <a:xfrm>
                <a:off x="3996" y="2544"/>
                <a:ext cx="565"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169003" name="Line 43"/>
              <p:cNvSpPr>
                <a:spLocks noChangeShapeType="1"/>
              </p:cNvSpPr>
              <p:nvPr/>
            </p:nvSpPr>
            <p:spPr bwMode="auto">
              <a:xfrm>
                <a:off x="3516" y="259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6" name="Line 46"/>
              <p:cNvSpPr>
                <a:spLocks noChangeShapeType="1"/>
              </p:cNvSpPr>
              <p:nvPr/>
            </p:nvSpPr>
            <p:spPr bwMode="auto">
              <a:xfrm>
                <a:off x="1104" y="2400"/>
                <a:ext cx="1248" cy="0"/>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7" name="Line 47"/>
              <p:cNvSpPr>
                <a:spLocks noChangeShapeType="1"/>
              </p:cNvSpPr>
              <p:nvPr/>
            </p:nvSpPr>
            <p:spPr bwMode="auto">
              <a:xfrm flipH="1">
                <a:off x="2352" y="2400"/>
                <a:ext cx="1248" cy="0"/>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09" name="Line 49"/>
              <p:cNvSpPr>
                <a:spLocks noChangeShapeType="1"/>
              </p:cNvSpPr>
              <p:nvPr/>
            </p:nvSpPr>
            <p:spPr bwMode="auto">
              <a:xfrm>
                <a:off x="3648" y="2304"/>
                <a:ext cx="0" cy="24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10" name="Line 50"/>
              <p:cNvSpPr>
                <a:spLocks noChangeShapeType="1"/>
              </p:cNvSpPr>
              <p:nvPr/>
            </p:nvSpPr>
            <p:spPr bwMode="auto">
              <a:xfrm>
                <a:off x="1104" y="2304"/>
                <a:ext cx="0" cy="24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012" name="Text Box 52"/>
              <p:cNvSpPr txBox="1">
                <a:spLocks noChangeArrowheads="1"/>
              </p:cNvSpPr>
              <p:nvPr/>
            </p:nvSpPr>
            <p:spPr bwMode="auto">
              <a:xfrm>
                <a:off x="1152" y="2640"/>
                <a:ext cx="249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anose="02020603050405020304" pitchFamily="18" charset="0"/>
                    <a:ea typeface="幼圆" panose="02010509060101010101" pitchFamily="49" charset="-122"/>
                  </a:rPr>
                  <a:t>   </a:t>
                </a:r>
                <a:r>
                  <a:rPr kumimoji="1" lang="zh-CN" altLang="en-US" sz="3200" b="1">
                    <a:solidFill>
                      <a:srgbClr val="FF0000"/>
                    </a:solidFill>
                    <a:latin typeface="Times New Roman" panose="02020603050405020304" pitchFamily="18" charset="0"/>
                    <a:ea typeface="幼圆" panose="02010509060101010101" pitchFamily="49" charset="-122"/>
                  </a:rPr>
                  <a:t>无法利用的空间</a:t>
                </a:r>
              </a:p>
            </p:txBody>
          </p:sp>
          <p:sp>
            <p:nvSpPr>
              <p:cNvPr id="169018" name="Text Box 58"/>
              <p:cNvSpPr txBox="1">
                <a:spLocks noChangeArrowheads="1"/>
              </p:cNvSpPr>
              <p:nvPr/>
            </p:nvSpPr>
            <p:spPr bwMode="auto">
              <a:xfrm>
                <a:off x="4560" y="2544"/>
                <a:ext cx="38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anose="02020603050405020304" pitchFamily="18" charset="0"/>
                    <a:ea typeface="幼圆" panose="02010509060101010101" pitchFamily="49" charset="-122"/>
                  </a:rPr>
                  <a:t>x</a:t>
                </a:r>
              </a:p>
            </p:txBody>
          </p:sp>
        </p:grpSp>
      </p:grpSp>
    </p:spTree>
    <p:extLst>
      <p:ext uri="{BB962C8B-B14F-4D97-AF65-F5344CB8AC3E}">
        <p14:creationId xmlns:p14="http://schemas.microsoft.com/office/powerpoint/2010/main" xmlns="" val="202652815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169020"/>
                                        </p:tgtEl>
                                        <p:attrNameLst>
                                          <p:attrName>style.visibility</p:attrName>
                                        </p:attrNameLst>
                                      </p:cBhvr>
                                      <p:to>
                                        <p:strVal val="visible"/>
                                      </p:to>
                                    </p:set>
                                    <p:animEffect transition="in" filter="blinds(horizontal)">
                                      <p:cBhvr>
                                        <p:cTn id="11" dur="500"/>
                                        <p:tgtEl>
                                          <p:spTgt spid="16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4294967295"/>
          </p:nvPr>
        </p:nvSpPr>
        <p:spPr>
          <a:xfrm>
            <a:off x="0" y="0"/>
            <a:ext cx="9144000" cy="6858000"/>
          </a:xfrm>
        </p:spPr>
        <p:txBody>
          <a:bodyPr/>
          <a:lstStyle/>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a:p>
            <a:pPr algn="ctr">
              <a:buFont typeface="Wingdings" panose="05000000000000000000" pitchFamily="2" charset="2"/>
              <a:buNone/>
            </a:pPr>
            <a:endParaRPr lang="en-US" altLang="zh-CN" sz="3600" b="1" dirty="0">
              <a:latin typeface="幼圆" panose="02010509060101010101" pitchFamily="49" charset="-122"/>
              <a:ea typeface="幼圆" panose="02010509060101010101" pitchFamily="49" charset="-122"/>
            </a:endParaRPr>
          </a:p>
        </p:txBody>
      </p:sp>
      <p:sp>
        <p:nvSpPr>
          <p:cNvPr id="169988" name="Rectangle 4"/>
          <p:cNvSpPr>
            <a:spLocks noChangeArrowheads="1"/>
          </p:cNvSpPr>
          <p:nvPr/>
        </p:nvSpPr>
        <p:spPr bwMode="auto">
          <a:xfrm>
            <a:off x="152400" y="3962400"/>
            <a:ext cx="9144000" cy="652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50000"/>
              </a:spcBef>
              <a:buClr>
                <a:schemeClr val="tx2"/>
              </a:buClr>
              <a:buFont typeface="Wingdings" panose="05000000000000000000" pitchFamily="2" charset="2"/>
              <a:buNone/>
            </a:pPr>
            <a:r>
              <a:rPr kumimoji="1" lang="en-US" altLang="zh-CN" sz="3200" b="1">
                <a:latin typeface="幼圆" panose="02010509060101010101" pitchFamily="49" charset="-122"/>
                <a:ea typeface="幼圆" panose="02010509060101010101" pitchFamily="49" charset="-122"/>
              </a:rPr>
              <a:t>   </a:t>
            </a:r>
          </a:p>
        </p:txBody>
      </p:sp>
      <p:sp>
        <p:nvSpPr>
          <p:cNvPr id="170027" name="Rectangle 43"/>
          <p:cNvSpPr>
            <a:spLocks noChangeArrowheads="1"/>
          </p:cNvSpPr>
          <p:nvPr/>
        </p:nvSpPr>
        <p:spPr bwMode="auto">
          <a:xfrm>
            <a:off x="76200" y="116632"/>
            <a:ext cx="8712578" cy="12988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15000"/>
              </a:lnSpc>
              <a:spcBef>
                <a:spcPct val="50000"/>
              </a:spcBef>
              <a:buClr>
                <a:schemeClr val="tx2"/>
              </a:buClr>
              <a:buFont typeface="Wingdings" panose="05000000000000000000" pitchFamily="2" charset="2"/>
              <a:buNone/>
            </a:pPr>
            <a:r>
              <a:rPr kumimoji="1" lang="en-US" altLang="zh-CN" sz="2800" b="1" dirty="0" smtClean="0">
                <a:solidFill>
                  <a:srgbClr val="FF0000"/>
                </a:solidFill>
                <a:latin typeface="幼圆" panose="02010509060101010101" pitchFamily="49" charset="-122"/>
                <a:ea typeface="幼圆" panose="02010509060101010101" pitchFamily="49" charset="-122"/>
              </a:rPr>
              <a:t> </a:t>
            </a:r>
            <a:r>
              <a:rPr kumimoji="1" lang="en-US" altLang="zh-CN" sz="2400" dirty="0">
                <a:solidFill>
                  <a:srgbClr val="FF0000"/>
                </a:solidFill>
                <a:latin typeface="幼圆" panose="02010509060101010101" pitchFamily="49" charset="-122"/>
                <a:ea typeface="幼圆" panose="02010509060101010101" pitchFamily="49" charset="-122"/>
              </a:rPr>
              <a:t>●</a:t>
            </a:r>
            <a:r>
              <a:rPr kumimoji="1" lang="zh-CN" altLang="en-US" sz="2800" b="1" dirty="0" smtClean="0">
                <a:solidFill>
                  <a:srgbClr val="FF0000"/>
                </a:solidFill>
                <a:latin typeface="幼圆" panose="02010509060101010101" pitchFamily="49" charset="-122"/>
                <a:ea typeface="幼圆" panose="02010509060101010101" pitchFamily="49" charset="-122"/>
              </a:rPr>
              <a:t>删除</a:t>
            </a:r>
            <a:r>
              <a:rPr kumimoji="1" lang="zh-CN" altLang="en-US" sz="2800" b="1" dirty="0">
                <a:solidFill>
                  <a:srgbClr val="FF0000"/>
                </a:solidFill>
                <a:latin typeface="幼圆" panose="02010509060101010101" pitchFamily="49" charset="-122"/>
                <a:ea typeface="幼圆" panose="02010509060101010101" pitchFamily="49" charset="-122"/>
              </a:rPr>
              <a:t>队首元素方法</a:t>
            </a:r>
            <a:r>
              <a:rPr kumimoji="1" lang="en-US" altLang="zh-CN" sz="2800" b="1" dirty="0">
                <a:solidFill>
                  <a:srgbClr val="FF0000"/>
                </a:solidFill>
                <a:latin typeface="Times New Roman" panose="02020603050405020304" pitchFamily="18" charset="0"/>
                <a:ea typeface="幼圆" panose="02010509060101010101" pitchFamily="49" charset="-122"/>
              </a:rPr>
              <a:t>2</a:t>
            </a: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zh-CN" altLang="en-US" sz="2800" b="1" dirty="0">
                <a:solidFill>
                  <a:srgbClr val="FF0000"/>
                </a:solidFill>
                <a:latin typeface="幼圆" panose="02010509060101010101" pitchFamily="49" charset="-122"/>
                <a:ea typeface="幼圆" panose="02010509060101010101" pitchFamily="49" charset="-122"/>
              </a:rPr>
              <a:t>元素向前移动，</a:t>
            </a:r>
            <a:r>
              <a:rPr kumimoji="1" lang="en-US" altLang="zh-CN" sz="2800" b="1" dirty="0">
                <a:solidFill>
                  <a:srgbClr val="FF0000"/>
                </a:solidFill>
                <a:latin typeface="Times New Roman" panose="02020603050405020304" pitchFamily="18" charset="0"/>
                <a:ea typeface="幼圆" panose="02010509060101010101" pitchFamily="49" charset="-122"/>
              </a:rPr>
              <a:t>front</a:t>
            </a:r>
            <a:r>
              <a:rPr kumimoji="1" lang="zh-CN" altLang="en-US" sz="2800" b="1" dirty="0">
                <a:solidFill>
                  <a:srgbClr val="FF0000"/>
                </a:solidFill>
                <a:latin typeface="Times New Roman" panose="02020603050405020304" pitchFamily="18" charset="0"/>
                <a:ea typeface="幼圆" panose="02010509060101010101" pitchFamily="49" charset="-122"/>
              </a:rPr>
              <a:t>总等于</a:t>
            </a:r>
            <a:r>
              <a:rPr kumimoji="1" lang="en-US" altLang="zh-CN" sz="2800" b="1" dirty="0">
                <a:solidFill>
                  <a:srgbClr val="FF0000"/>
                </a:solidFill>
                <a:latin typeface="Times New Roman" panose="02020603050405020304" pitchFamily="18" charset="0"/>
                <a:ea typeface="幼圆" panose="02010509060101010101" pitchFamily="49" charset="-122"/>
              </a:rPr>
              <a:t>0</a:t>
            </a:r>
          </a:p>
          <a:p>
            <a:pPr>
              <a:lnSpc>
                <a:spcPct val="115000"/>
              </a:lnSpc>
              <a:spcBef>
                <a:spcPct val="50000"/>
              </a:spcBef>
              <a:buClr>
                <a:schemeClr val="tx2"/>
              </a:buClr>
              <a:buFont typeface="Wingdings" panose="05000000000000000000" pitchFamily="2" charset="2"/>
              <a:buNone/>
            </a:pP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en-US" altLang="zh-CN" sz="2800" b="1" dirty="0" smtClean="0">
                <a:solidFill>
                  <a:srgbClr val="FF0000"/>
                </a:solidFill>
                <a:latin typeface="幼圆" panose="02010509060101010101" pitchFamily="49" charset="-122"/>
                <a:ea typeface="幼圆" panose="02010509060101010101" pitchFamily="49" charset="-122"/>
              </a:rPr>
              <a:t> </a:t>
            </a:r>
            <a:r>
              <a:rPr kumimoji="1" lang="zh-CN" altLang="en-US" sz="2800" b="1" dirty="0" smtClean="0">
                <a:solidFill>
                  <a:srgbClr val="FF0000"/>
                </a:solidFill>
                <a:latin typeface="幼圆" panose="02010509060101010101" pitchFamily="49" charset="-122"/>
                <a:ea typeface="幼圆" panose="02010509060101010101" pitchFamily="49" charset="-122"/>
              </a:rPr>
              <a:t>插入</a:t>
            </a: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en-US" altLang="zh-CN" sz="2800" b="1" dirty="0">
                <a:solidFill>
                  <a:srgbClr val="FF0000"/>
                </a:solidFill>
                <a:latin typeface="Times New Roman" panose="02020603050405020304" pitchFamily="18" charset="0"/>
                <a:ea typeface="幼圆" panose="02010509060101010101" pitchFamily="49" charset="-122"/>
              </a:rPr>
              <a:t>rear=rear+1</a:t>
            </a:r>
          </a:p>
        </p:txBody>
      </p:sp>
      <p:sp>
        <p:nvSpPr>
          <p:cNvPr id="170029" name="Rectangle 45"/>
          <p:cNvSpPr>
            <a:spLocks noChangeArrowheads="1"/>
          </p:cNvSpPr>
          <p:nvPr/>
        </p:nvSpPr>
        <p:spPr bwMode="auto">
          <a:xfrm>
            <a:off x="0" y="3717032"/>
            <a:ext cx="9144000" cy="228600"/>
          </a:xfrm>
          <a:prstGeom prst="rect">
            <a:avLst/>
          </a:prstGeom>
          <a:solidFill>
            <a:schemeClr val="accent1"/>
          </a:solidFill>
          <a:ln w="31750" cap="sq">
            <a:solidFill>
              <a:srgbClr val="993366"/>
            </a:solidFill>
            <a:miter lim="800000"/>
            <a:headEnd type="none" w="sm" len="sm"/>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70077" name="Group 93"/>
          <p:cNvGrpSpPr>
            <a:grpSpLocks/>
          </p:cNvGrpSpPr>
          <p:nvPr/>
        </p:nvGrpSpPr>
        <p:grpSpPr bwMode="auto">
          <a:xfrm>
            <a:off x="228600" y="1230014"/>
            <a:ext cx="8534400" cy="1295400"/>
            <a:chOff x="144" y="576"/>
            <a:chExt cx="5376" cy="816"/>
          </a:xfrm>
        </p:grpSpPr>
        <p:sp>
          <p:nvSpPr>
            <p:cNvPr id="170055" name="Rectangle 71"/>
            <p:cNvSpPr>
              <a:spLocks noChangeArrowheads="1"/>
            </p:cNvSpPr>
            <p:nvPr/>
          </p:nvSpPr>
          <p:spPr bwMode="auto">
            <a:xfrm>
              <a:off x="1152" y="1008"/>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70056" name="Line 72"/>
            <p:cNvSpPr>
              <a:spLocks noChangeShapeType="1"/>
            </p:cNvSpPr>
            <p:nvPr/>
          </p:nvSpPr>
          <p:spPr bwMode="auto">
            <a:xfrm>
              <a:off x="1536"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57" name="Line 73"/>
            <p:cNvSpPr>
              <a:spLocks noChangeShapeType="1"/>
            </p:cNvSpPr>
            <p:nvPr/>
          </p:nvSpPr>
          <p:spPr bwMode="auto">
            <a:xfrm>
              <a:off x="436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58" name="Line 74"/>
            <p:cNvSpPr>
              <a:spLocks noChangeShapeType="1"/>
            </p:cNvSpPr>
            <p:nvPr/>
          </p:nvSpPr>
          <p:spPr bwMode="auto">
            <a:xfrm>
              <a:off x="196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59" name="Line 75"/>
            <p:cNvSpPr>
              <a:spLocks noChangeShapeType="1"/>
            </p:cNvSpPr>
            <p:nvPr/>
          </p:nvSpPr>
          <p:spPr bwMode="auto">
            <a:xfrm>
              <a:off x="4752"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60" name="Line 76"/>
            <p:cNvSpPr>
              <a:spLocks noChangeShapeType="1"/>
            </p:cNvSpPr>
            <p:nvPr/>
          </p:nvSpPr>
          <p:spPr bwMode="auto">
            <a:xfrm>
              <a:off x="2352"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61" name="Line 77"/>
            <p:cNvSpPr>
              <a:spLocks noChangeShapeType="1"/>
            </p:cNvSpPr>
            <p:nvPr/>
          </p:nvSpPr>
          <p:spPr bwMode="auto">
            <a:xfrm>
              <a:off x="2736"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62" name="Text Box 78"/>
            <p:cNvSpPr txBox="1">
              <a:spLocks noChangeArrowheads="1"/>
            </p:cNvSpPr>
            <p:nvPr/>
          </p:nvSpPr>
          <p:spPr bwMode="auto">
            <a:xfrm>
              <a:off x="3264" y="960"/>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70063" name="Text Box 79"/>
            <p:cNvSpPr txBox="1">
              <a:spLocks noChangeArrowheads="1"/>
            </p:cNvSpPr>
            <p:nvPr/>
          </p:nvSpPr>
          <p:spPr bwMode="auto">
            <a:xfrm>
              <a:off x="1584" y="960"/>
              <a:ext cx="48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2</a:t>
              </a:r>
            </a:p>
          </p:txBody>
        </p:sp>
        <p:sp>
          <p:nvSpPr>
            <p:cNvPr id="170064" name="Text Box 80"/>
            <p:cNvSpPr txBox="1">
              <a:spLocks noChangeArrowheads="1"/>
            </p:cNvSpPr>
            <p:nvPr/>
          </p:nvSpPr>
          <p:spPr bwMode="auto">
            <a:xfrm>
              <a:off x="1968" y="960"/>
              <a:ext cx="480" cy="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kumimoji="1" lang="zh-CN" altLang="zh-CN" sz="3200" b="1" baseline="-25000">
                <a:latin typeface="Times New Roman" panose="02020603050405020304" pitchFamily="18" charset="0"/>
                <a:ea typeface="幼圆" panose="02010509060101010101" pitchFamily="49" charset="-122"/>
              </a:endParaRPr>
            </a:p>
          </p:txBody>
        </p:sp>
        <p:sp>
          <p:nvSpPr>
            <p:cNvPr id="170065" name="Text Box 81"/>
            <p:cNvSpPr txBox="1">
              <a:spLocks noChangeArrowheads="1"/>
            </p:cNvSpPr>
            <p:nvPr/>
          </p:nvSpPr>
          <p:spPr bwMode="auto">
            <a:xfrm>
              <a:off x="1200" y="62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70066" name="Text Box 82"/>
            <p:cNvSpPr txBox="1">
              <a:spLocks noChangeArrowheads="1"/>
            </p:cNvSpPr>
            <p:nvPr/>
          </p:nvSpPr>
          <p:spPr bwMode="auto">
            <a:xfrm>
              <a:off x="1632" y="62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70067" name="Text Box 83"/>
            <p:cNvSpPr txBox="1">
              <a:spLocks noChangeArrowheads="1"/>
            </p:cNvSpPr>
            <p:nvPr/>
          </p:nvSpPr>
          <p:spPr bwMode="auto">
            <a:xfrm>
              <a:off x="2016" y="62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70068" name="Text Box 84"/>
            <p:cNvSpPr txBox="1">
              <a:spLocks noChangeArrowheads="1"/>
            </p:cNvSpPr>
            <p:nvPr/>
          </p:nvSpPr>
          <p:spPr bwMode="auto">
            <a:xfrm>
              <a:off x="4272" y="576"/>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70069" name="Text Box 85"/>
            <p:cNvSpPr txBox="1">
              <a:spLocks noChangeArrowheads="1"/>
            </p:cNvSpPr>
            <p:nvPr/>
          </p:nvSpPr>
          <p:spPr bwMode="auto">
            <a:xfrm>
              <a:off x="144" y="768"/>
              <a:ext cx="912"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dirty="0">
                  <a:solidFill>
                    <a:srgbClr val="5485C0"/>
                  </a:solidFill>
                  <a:latin typeface="Times New Roman" panose="02020603050405020304" pitchFamily="18" charset="0"/>
                  <a:ea typeface="幼圆" panose="02010509060101010101" pitchFamily="49" charset="-122"/>
                </a:rPr>
                <a:t>a</a:t>
              </a:r>
              <a:r>
                <a:rPr kumimoji="1" lang="en-US" altLang="zh-CN" sz="3200" b="1" baseline="-25000" dirty="0">
                  <a:solidFill>
                    <a:srgbClr val="5485C0"/>
                  </a:solidFill>
                  <a:latin typeface="Times New Roman" panose="02020603050405020304" pitchFamily="18" charset="0"/>
                  <a:ea typeface="幼圆" panose="02010509060101010101" pitchFamily="49" charset="-122"/>
                </a:rPr>
                <a:t>0</a:t>
              </a:r>
              <a:r>
                <a:rPr kumimoji="1" lang="zh-CN" altLang="en-US" sz="2800" b="1" dirty="0">
                  <a:solidFill>
                    <a:srgbClr val="5485C0"/>
                  </a:solidFill>
                  <a:latin typeface="Times New Roman" panose="02020603050405020304" pitchFamily="18" charset="0"/>
                  <a:ea typeface="幼圆" panose="02010509060101010101" pitchFamily="49" charset="-122"/>
                </a:rPr>
                <a:t>出队</a:t>
              </a:r>
            </a:p>
          </p:txBody>
        </p:sp>
      </p:grpSp>
      <p:grpSp>
        <p:nvGrpSpPr>
          <p:cNvPr id="170078" name="Group 94"/>
          <p:cNvGrpSpPr>
            <a:grpSpLocks/>
          </p:cNvGrpSpPr>
          <p:nvPr/>
        </p:nvGrpSpPr>
        <p:grpSpPr bwMode="auto">
          <a:xfrm>
            <a:off x="609600" y="2469852"/>
            <a:ext cx="4267200" cy="914400"/>
            <a:chOff x="384" y="1344"/>
            <a:chExt cx="2688" cy="576"/>
          </a:xfrm>
        </p:grpSpPr>
        <p:sp>
          <p:nvSpPr>
            <p:cNvPr id="170053" name="Text Box 69"/>
            <p:cNvSpPr txBox="1">
              <a:spLocks noChangeArrowheads="1"/>
            </p:cNvSpPr>
            <p:nvPr/>
          </p:nvSpPr>
          <p:spPr bwMode="auto">
            <a:xfrm>
              <a:off x="384" y="1440"/>
              <a:ext cx="12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170054" name="Line 70"/>
            <p:cNvSpPr>
              <a:spLocks noChangeShapeType="1"/>
            </p:cNvSpPr>
            <p:nvPr/>
          </p:nvSpPr>
          <p:spPr bwMode="auto">
            <a:xfrm flipV="1">
              <a:off x="1392" y="1392"/>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72" name="Text Box 88"/>
            <p:cNvSpPr txBox="1">
              <a:spLocks noChangeArrowheads="1"/>
            </p:cNvSpPr>
            <p:nvPr/>
          </p:nvSpPr>
          <p:spPr bwMode="auto">
            <a:xfrm>
              <a:off x="1968" y="1440"/>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latin typeface="Times New Roman" panose="02020603050405020304" pitchFamily="18" charset="0"/>
                  <a:ea typeface="幼圆" panose="02010509060101010101" pitchFamily="49" charset="-122"/>
                </a:rPr>
                <a:t> rear=2</a:t>
              </a:r>
            </a:p>
          </p:txBody>
        </p:sp>
        <p:sp>
          <p:nvSpPr>
            <p:cNvPr id="170073" name="Line 89"/>
            <p:cNvSpPr>
              <a:spLocks noChangeShapeType="1"/>
            </p:cNvSpPr>
            <p:nvPr/>
          </p:nvSpPr>
          <p:spPr bwMode="auto">
            <a:xfrm flipV="1">
              <a:off x="2064" y="1344"/>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70074" name="Text Box 90"/>
          <p:cNvSpPr txBox="1">
            <a:spLocks noChangeArrowheads="1"/>
          </p:cNvSpPr>
          <p:nvPr/>
        </p:nvSpPr>
        <p:spPr bwMode="auto">
          <a:xfrm>
            <a:off x="1828800" y="1839614"/>
            <a:ext cx="60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1</a:t>
            </a:r>
          </a:p>
        </p:txBody>
      </p:sp>
      <p:grpSp>
        <p:nvGrpSpPr>
          <p:cNvPr id="170083" name="Group 99"/>
          <p:cNvGrpSpPr>
            <a:grpSpLocks/>
          </p:cNvGrpSpPr>
          <p:nvPr/>
        </p:nvGrpSpPr>
        <p:grpSpPr bwMode="auto">
          <a:xfrm>
            <a:off x="677863" y="4038600"/>
            <a:ext cx="7932737" cy="2209800"/>
            <a:chOff x="427" y="2544"/>
            <a:chExt cx="4997" cy="1392"/>
          </a:xfrm>
        </p:grpSpPr>
        <p:sp>
          <p:nvSpPr>
            <p:cNvPr id="169989" name="Text Box 5"/>
            <p:cNvSpPr txBox="1">
              <a:spLocks noChangeArrowheads="1"/>
            </p:cNvSpPr>
            <p:nvPr/>
          </p:nvSpPr>
          <p:spPr bwMode="auto">
            <a:xfrm>
              <a:off x="427" y="3456"/>
              <a:ext cx="89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front=0</a:t>
              </a:r>
            </a:p>
          </p:txBody>
        </p:sp>
        <p:sp>
          <p:nvSpPr>
            <p:cNvPr id="169990" name="Line 6"/>
            <p:cNvSpPr>
              <a:spLocks noChangeShapeType="1"/>
            </p:cNvSpPr>
            <p:nvPr/>
          </p:nvSpPr>
          <p:spPr bwMode="auto">
            <a:xfrm flipV="1">
              <a:off x="1344" y="3360"/>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1" name="Rectangle 7"/>
            <p:cNvSpPr>
              <a:spLocks noChangeArrowheads="1"/>
            </p:cNvSpPr>
            <p:nvPr/>
          </p:nvSpPr>
          <p:spPr bwMode="auto">
            <a:xfrm>
              <a:off x="1056" y="2976"/>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69992" name="Line 8"/>
            <p:cNvSpPr>
              <a:spLocks noChangeShapeType="1"/>
            </p:cNvSpPr>
            <p:nvPr/>
          </p:nvSpPr>
          <p:spPr bwMode="auto">
            <a:xfrm>
              <a:off x="1536"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3" name="Line 9"/>
            <p:cNvSpPr>
              <a:spLocks noChangeShapeType="1"/>
            </p:cNvSpPr>
            <p:nvPr/>
          </p:nvSpPr>
          <p:spPr bwMode="auto">
            <a:xfrm>
              <a:off x="4032"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4" name="Line 10"/>
            <p:cNvSpPr>
              <a:spLocks noChangeShapeType="1"/>
            </p:cNvSpPr>
            <p:nvPr/>
          </p:nvSpPr>
          <p:spPr bwMode="auto">
            <a:xfrm>
              <a:off x="2016"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5" name="Line 11"/>
            <p:cNvSpPr>
              <a:spLocks noChangeShapeType="1"/>
            </p:cNvSpPr>
            <p:nvPr/>
          </p:nvSpPr>
          <p:spPr bwMode="auto">
            <a:xfrm>
              <a:off x="4560"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6" name="Line 12"/>
            <p:cNvSpPr>
              <a:spLocks noChangeShapeType="1"/>
            </p:cNvSpPr>
            <p:nvPr/>
          </p:nvSpPr>
          <p:spPr bwMode="auto">
            <a:xfrm>
              <a:off x="2448"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7" name="Line 13"/>
            <p:cNvSpPr>
              <a:spLocks noChangeShapeType="1"/>
            </p:cNvSpPr>
            <p:nvPr/>
          </p:nvSpPr>
          <p:spPr bwMode="auto">
            <a:xfrm>
              <a:off x="2928" y="2976"/>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69998" name="Text Box 14"/>
            <p:cNvSpPr txBox="1">
              <a:spLocks noChangeArrowheads="1"/>
            </p:cNvSpPr>
            <p:nvPr/>
          </p:nvSpPr>
          <p:spPr bwMode="auto">
            <a:xfrm>
              <a:off x="3168" y="2928"/>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69999" name="Text Box 15"/>
            <p:cNvSpPr txBox="1">
              <a:spLocks noChangeArrowheads="1"/>
            </p:cNvSpPr>
            <p:nvPr/>
          </p:nvSpPr>
          <p:spPr bwMode="auto">
            <a:xfrm>
              <a:off x="1111" y="2976"/>
              <a:ext cx="39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170000" name="Text Box 16"/>
            <p:cNvSpPr txBox="1">
              <a:spLocks noChangeArrowheads="1"/>
            </p:cNvSpPr>
            <p:nvPr/>
          </p:nvSpPr>
          <p:spPr bwMode="auto">
            <a:xfrm>
              <a:off x="1582" y="2976"/>
              <a:ext cx="39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170001" name="Text Box 17"/>
            <p:cNvSpPr txBox="1">
              <a:spLocks noChangeArrowheads="1"/>
            </p:cNvSpPr>
            <p:nvPr/>
          </p:nvSpPr>
          <p:spPr bwMode="auto">
            <a:xfrm>
              <a:off x="1152" y="259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70002" name="Text Box 18"/>
            <p:cNvSpPr txBox="1">
              <a:spLocks noChangeArrowheads="1"/>
            </p:cNvSpPr>
            <p:nvPr/>
          </p:nvSpPr>
          <p:spPr bwMode="auto">
            <a:xfrm>
              <a:off x="1632" y="259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70003" name="Text Box 19"/>
            <p:cNvSpPr txBox="1">
              <a:spLocks noChangeArrowheads="1"/>
            </p:cNvSpPr>
            <p:nvPr/>
          </p:nvSpPr>
          <p:spPr bwMode="auto">
            <a:xfrm>
              <a:off x="2112" y="259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70004" name="Text Box 20"/>
            <p:cNvSpPr txBox="1">
              <a:spLocks noChangeArrowheads="1"/>
            </p:cNvSpPr>
            <p:nvPr/>
          </p:nvSpPr>
          <p:spPr bwMode="auto">
            <a:xfrm>
              <a:off x="4176" y="2544"/>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70005" name="Line 21"/>
            <p:cNvSpPr>
              <a:spLocks noChangeShapeType="1"/>
            </p:cNvSpPr>
            <p:nvPr/>
          </p:nvSpPr>
          <p:spPr bwMode="auto">
            <a:xfrm flipV="1">
              <a:off x="2640" y="3360"/>
              <a:ext cx="0" cy="576"/>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0006" name="Text Box 22"/>
            <p:cNvSpPr txBox="1">
              <a:spLocks noChangeArrowheads="1"/>
            </p:cNvSpPr>
            <p:nvPr/>
          </p:nvSpPr>
          <p:spPr bwMode="auto">
            <a:xfrm>
              <a:off x="2706" y="3521"/>
              <a:ext cx="83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rear=3</a:t>
              </a:r>
            </a:p>
          </p:txBody>
        </p:sp>
        <p:sp>
          <p:nvSpPr>
            <p:cNvPr id="170082" name="Text Box 98"/>
            <p:cNvSpPr txBox="1">
              <a:spLocks noChangeArrowheads="1"/>
            </p:cNvSpPr>
            <p:nvPr/>
          </p:nvSpPr>
          <p:spPr bwMode="auto">
            <a:xfrm>
              <a:off x="2132" y="3022"/>
              <a:ext cx="18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chemeClr val="tx1"/>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3200" b="1">
                  <a:latin typeface="Times New Roman" panose="02020603050405020304" pitchFamily="18" charset="0"/>
                </a:rPr>
                <a:t>x</a:t>
              </a:r>
            </a:p>
          </p:txBody>
        </p:sp>
      </p:grpSp>
    </p:spTree>
    <p:extLst>
      <p:ext uri="{BB962C8B-B14F-4D97-AF65-F5344CB8AC3E}">
        <p14:creationId xmlns:p14="http://schemas.microsoft.com/office/powerpoint/2010/main" xmlns="" val="3158638309"/>
      </p:ext>
    </p:extLst>
  </p:cSld>
  <p:clrMapOvr>
    <a:masterClrMapping/>
  </p:clrMapOvr>
  <p:transition>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4294967295"/>
          </p:nvPr>
        </p:nvSpPr>
        <p:spPr>
          <a:xfrm>
            <a:off x="0" y="228600"/>
            <a:ext cx="9144000" cy="6858000"/>
          </a:xfrm>
        </p:spPr>
        <p:txBody>
          <a:bodyPr/>
          <a:lstStyle/>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000099"/>
              </a:solidFill>
              <a:latin typeface="幼圆" panose="02010509060101010101" pitchFamily="49" charset="-122"/>
              <a:ea typeface="幼圆" panose="02010509060101010101" pitchFamily="49" charset="-122"/>
            </a:endParaRPr>
          </a:p>
          <a:p>
            <a:pPr>
              <a:buFont typeface="Wingdings" panose="05000000000000000000" pitchFamily="2" charset="2"/>
              <a:buNone/>
            </a:pPr>
            <a:r>
              <a:rPr lang="en-US" altLang="zh-CN" b="1">
                <a:solidFill>
                  <a:srgbClr val="3333CC"/>
                </a:solidFill>
                <a:latin typeface="幼圆" panose="02010509060101010101" pitchFamily="49" charset="-122"/>
                <a:ea typeface="幼圆" panose="02010509060101010101" pitchFamily="49" charset="-122"/>
              </a:rPr>
              <a:t>  </a:t>
            </a:r>
            <a:endParaRPr lang="en-US" altLang="zh-CN" sz="3600" b="1">
              <a:latin typeface="幼圆" panose="02010509060101010101" pitchFamily="49" charset="-122"/>
              <a:ea typeface="幼圆" panose="02010509060101010101" pitchFamily="49" charset="-122"/>
            </a:endParaRPr>
          </a:p>
        </p:txBody>
      </p:sp>
      <p:grpSp>
        <p:nvGrpSpPr>
          <p:cNvPr id="171084" name="Group 76"/>
          <p:cNvGrpSpPr>
            <a:grpSpLocks/>
          </p:cNvGrpSpPr>
          <p:nvPr/>
        </p:nvGrpSpPr>
        <p:grpSpPr bwMode="auto">
          <a:xfrm>
            <a:off x="1008063" y="931863"/>
            <a:ext cx="6942137" cy="2173287"/>
            <a:chOff x="635" y="587"/>
            <a:chExt cx="4373" cy="1369"/>
          </a:xfrm>
        </p:grpSpPr>
        <p:sp>
          <p:nvSpPr>
            <p:cNvPr id="171024" name="Text Box 16"/>
            <p:cNvSpPr txBox="1">
              <a:spLocks noChangeArrowheads="1"/>
            </p:cNvSpPr>
            <p:nvPr/>
          </p:nvSpPr>
          <p:spPr bwMode="auto">
            <a:xfrm>
              <a:off x="692" y="624"/>
              <a:ext cx="289"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71025" name="Text Box 17"/>
            <p:cNvSpPr txBox="1">
              <a:spLocks noChangeArrowheads="1"/>
            </p:cNvSpPr>
            <p:nvPr/>
          </p:nvSpPr>
          <p:spPr bwMode="auto">
            <a:xfrm>
              <a:off x="1124" y="624"/>
              <a:ext cx="289"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71026" name="Text Box 18"/>
            <p:cNvSpPr txBox="1">
              <a:spLocks noChangeArrowheads="1"/>
            </p:cNvSpPr>
            <p:nvPr/>
          </p:nvSpPr>
          <p:spPr bwMode="auto">
            <a:xfrm>
              <a:off x="1508" y="624"/>
              <a:ext cx="289"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grpSp>
          <p:nvGrpSpPr>
            <p:cNvPr id="171083" name="Group 75"/>
            <p:cNvGrpSpPr>
              <a:grpSpLocks/>
            </p:cNvGrpSpPr>
            <p:nvPr/>
          </p:nvGrpSpPr>
          <p:grpSpPr bwMode="auto">
            <a:xfrm>
              <a:off x="635" y="587"/>
              <a:ext cx="4373" cy="1369"/>
              <a:chOff x="644" y="576"/>
              <a:chExt cx="4373" cy="1369"/>
            </a:xfrm>
          </p:grpSpPr>
          <p:sp>
            <p:nvSpPr>
              <p:cNvPr id="171013" name="Line 5"/>
              <p:cNvSpPr>
                <a:spLocks noChangeShapeType="1"/>
              </p:cNvSpPr>
              <p:nvPr/>
            </p:nvSpPr>
            <p:spPr bwMode="auto">
              <a:xfrm flipV="1">
                <a:off x="3424" y="1389"/>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30" name="Line 22"/>
              <p:cNvSpPr>
                <a:spLocks noChangeShapeType="1"/>
              </p:cNvSpPr>
              <p:nvPr/>
            </p:nvSpPr>
            <p:spPr bwMode="auto">
              <a:xfrm flipV="1">
                <a:off x="4432" y="1392"/>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nvGrpSpPr>
              <p:cNvPr id="171082" name="Group 74"/>
              <p:cNvGrpSpPr>
                <a:grpSpLocks/>
              </p:cNvGrpSpPr>
              <p:nvPr/>
            </p:nvGrpSpPr>
            <p:grpSpPr bwMode="auto">
              <a:xfrm>
                <a:off x="644" y="576"/>
                <a:ext cx="4373" cy="1369"/>
                <a:chOff x="644" y="576"/>
                <a:chExt cx="4373" cy="1369"/>
              </a:xfrm>
            </p:grpSpPr>
            <p:sp>
              <p:nvSpPr>
                <p:cNvPr id="171012" name="Text Box 4"/>
                <p:cNvSpPr txBox="1">
                  <a:spLocks noChangeArrowheads="1"/>
                </p:cNvSpPr>
                <p:nvPr/>
              </p:nvSpPr>
              <p:spPr bwMode="auto">
                <a:xfrm>
                  <a:off x="2596" y="1392"/>
                  <a:ext cx="851" cy="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a:t>
                  </a:r>
                </a:p>
                <a:p>
                  <a:pPr>
                    <a:lnSpc>
                      <a:spcPct val="80000"/>
                    </a:lnSpc>
                  </a:pPr>
                  <a:r>
                    <a:rPr kumimoji="1" lang="en-US" altLang="zh-CN" sz="3200" b="1">
                      <a:latin typeface="Times New Roman" panose="02020603050405020304" pitchFamily="18" charset="0"/>
                      <a:ea typeface="幼圆" panose="02010509060101010101" pitchFamily="49" charset="-122"/>
                    </a:rPr>
                    <a:t> n-3</a:t>
                  </a:r>
                </a:p>
              </p:txBody>
            </p:sp>
            <p:sp>
              <p:nvSpPr>
                <p:cNvPr id="171014" name="Rectangle 6"/>
                <p:cNvSpPr>
                  <a:spLocks noChangeArrowheads="1"/>
                </p:cNvSpPr>
                <p:nvPr/>
              </p:nvSpPr>
              <p:spPr bwMode="auto">
                <a:xfrm>
                  <a:off x="644" y="1008"/>
                  <a:ext cx="4001"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71015" name="Line 7"/>
                <p:cNvSpPr>
                  <a:spLocks noChangeShapeType="1"/>
                </p:cNvSpPr>
                <p:nvPr/>
              </p:nvSpPr>
              <p:spPr bwMode="auto">
                <a:xfrm>
                  <a:off x="102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16" name="Line 8"/>
                <p:cNvSpPr>
                  <a:spLocks noChangeShapeType="1"/>
                </p:cNvSpPr>
                <p:nvPr/>
              </p:nvSpPr>
              <p:spPr bwMode="auto">
                <a:xfrm>
                  <a:off x="3620"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17" name="Line 9"/>
                <p:cNvSpPr>
                  <a:spLocks noChangeShapeType="1"/>
                </p:cNvSpPr>
                <p:nvPr/>
              </p:nvSpPr>
              <p:spPr bwMode="auto">
                <a:xfrm>
                  <a:off x="1460"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18" name="Line 10"/>
                <p:cNvSpPr>
                  <a:spLocks noChangeShapeType="1"/>
                </p:cNvSpPr>
                <p:nvPr/>
              </p:nvSpPr>
              <p:spPr bwMode="auto">
                <a:xfrm>
                  <a:off x="414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19" name="Line 11"/>
                <p:cNvSpPr>
                  <a:spLocks noChangeShapeType="1"/>
                </p:cNvSpPr>
                <p:nvPr/>
              </p:nvSpPr>
              <p:spPr bwMode="auto">
                <a:xfrm>
                  <a:off x="1844"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20" name="Line 12"/>
                <p:cNvSpPr>
                  <a:spLocks noChangeShapeType="1"/>
                </p:cNvSpPr>
                <p:nvPr/>
              </p:nvSpPr>
              <p:spPr bwMode="auto">
                <a:xfrm>
                  <a:off x="2228"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21" name="Text Box 13"/>
                <p:cNvSpPr txBox="1">
                  <a:spLocks noChangeArrowheads="1"/>
                </p:cNvSpPr>
                <p:nvPr/>
              </p:nvSpPr>
              <p:spPr bwMode="auto">
                <a:xfrm>
                  <a:off x="2468" y="960"/>
                  <a:ext cx="72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71022" name="Text Box 14"/>
                <p:cNvSpPr txBox="1">
                  <a:spLocks noChangeArrowheads="1"/>
                </p:cNvSpPr>
                <p:nvPr/>
              </p:nvSpPr>
              <p:spPr bwMode="auto">
                <a:xfrm>
                  <a:off x="3092" y="960"/>
                  <a:ext cx="57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171023" name="Text Box 15"/>
                <p:cNvSpPr txBox="1">
                  <a:spLocks noChangeArrowheads="1"/>
                </p:cNvSpPr>
                <p:nvPr/>
              </p:nvSpPr>
              <p:spPr bwMode="auto">
                <a:xfrm>
                  <a:off x="3620" y="960"/>
                  <a:ext cx="57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171027" name="Text Box 19"/>
                <p:cNvSpPr txBox="1">
                  <a:spLocks noChangeArrowheads="1"/>
                </p:cNvSpPr>
                <p:nvPr/>
              </p:nvSpPr>
              <p:spPr bwMode="auto">
                <a:xfrm>
                  <a:off x="3764" y="576"/>
                  <a:ext cx="1253"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71029" name="Text Box 21"/>
                <p:cNvSpPr txBox="1">
                  <a:spLocks noChangeArrowheads="1"/>
                </p:cNvSpPr>
                <p:nvPr/>
              </p:nvSpPr>
              <p:spPr bwMode="auto">
                <a:xfrm>
                  <a:off x="3756" y="1392"/>
                  <a:ext cx="712" cy="5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a:t>
                  </a:r>
                </a:p>
                <a:p>
                  <a:pPr>
                    <a:lnSpc>
                      <a:spcPct val="65000"/>
                    </a:lnSpc>
                  </a:pPr>
                  <a:r>
                    <a:rPr kumimoji="1" lang="en-US" altLang="zh-CN" sz="3200" b="1">
                      <a:latin typeface="Times New Roman" panose="02020603050405020304" pitchFamily="18" charset="0"/>
                      <a:ea typeface="幼圆" panose="02010509060101010101" pitchFamily="49" charset="-122"/>
                    </a:rPr>
                    <a:t>n-1</a:t>
                  </a:r>
                </a:p>
              </p:txBody>
            </p:sp>
            <p:sp>
              <p:nvSpPr>
                <p:cNvPr id="171031" name="Line 23"/>
                <p:cNvSpPr>
                  <a:spLocks noChangeShapeType="1"/>
                </p:cNvSpPr>
                <p:nvPr/>
              </p:nvSpPr>
              <p:spPr bwMode="auto">
                <a:xfrm>
                  <a:off x="3140" y="1008"/>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grpSp>
      <p:sp>
        <p:nvSpPr>
          <p:cNvPr id="171054" name="Rectangle 46"/>
          <p:cNvSpPr>
            <a:spLocks noChangeArrowheads="1"/>
          </p:cNvSpPr>
          <p:nvPr/>
        </p:nvSpPr>
        <p:spPr bwMode="auto">
          <a:xfrm>
            <a:off x="290512" y="311163"/>
            <a:ext cx="5900738" cy="582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15000"/>
              </a:lnSpc>
              <a:spcBef>
                <a:spcPct val="50000"/>
              </a:spcBef>
              <a:buClr>
                <a:schemeClr val="tx2"/>
              </a:buClr>
              <a:buFont typeface="Wingdings" panose="05000000000000000000" pitchFamily="2" charset="2"/>
              <a:buNone/>
            </a:pPr>
            <a:r>
              <a:rPr kumimoji="1" lang="en-US" altLang="zh-CN" sz="2800" b="1" dirty="0">
                <a:solidFill>
                  <a:srgbClr val="FF0000"/>
                </a:solidFill>
                <a:latin typeface="幼圆" panose="02010509060101010101" pitchFamily="49" charset="-122"/>
                <a:ea typeface="幼圆" panose="02010509060101010101" pitchFamily="49" charset="-122"/>
              </a:rPr>
              <a:t>● </a:t>
            </a:r>
            <a:r>
              <a:rPr kumimoji="1" lang="zh-CN" altLang="en-US" sz="2800" b="1" dirty="0">
                <a:solidFill>
                  <a:srgbClr val="FF0000"/>
                </a:solidFill>
                <a:latin typeface="幼圆" panose="02010509060101010101" pitchFamily="49" charset="-122"/>
                <a:ea typeface="幼圆" panose="02010509060101010101" pitchFamily="49" charset="-122"/>
              </a:rPr>
              <a:t>删除队首元素的方法</a:t>
            </a:r>
            <a:r>
              <a:rPr kumimoji="1" lang="en-US" altLang="zh-CN" sz="2800" b="1" dirty="0">
                <a:solidFill>
                  <a:srgbClr val="FF0000"/>
                </a:solidFill>
                <a:latin typeface="幼圆" panose="02010509060101010101" pitchFamily="49" charset="-122"/>
                <a:ea typeface="幼圆" panose="02010509060101010101" pitchFamily="49" charset="-122"/>
              </a:rPr>
              <a:t>3</a:t>
            </a:r>
            <a:r>
              <a:rPr kumimoji="1" lang="zh-CN" altLang="en-US" sz="2800" b="1" dirty="0">
                <a:solidFill>
                  <a:srgbClr val="FF0000"/>
                </a:solidFill>
                <a:latin typeface="幼圆" panose="02010509060101010101" pitchFamily="49" charset="-122"/>
                <a:ea typeface="幼圆" panose="02010509060101010101" pitchFamily="49" charset="-122"/>
              </a:rPr>
              <a:t>：循环队列</a:t>
            </a:r>
          </a:p>
        </p:txBody>
      </p:sp>
      <p:sp>
        <p:nvSpPr>
          <p:cNvPr id="171057" name="Line 49"/>
          <p:cNvSpPr>
            <a:spLocks noChangeShapeType="1"/>
          </p:cNvSpPr>
          <p:nvPr/>
        </p:nvSpPr>
        <p:spPr bwMode="auto">
          <a:xfrm flipH="1">
            <a:off x="1079500" y="2276475"/>
            <a:ext cx="381000" cy="990600"/>
          </a:xfrm>
          <a:prstGeom prst="line">
            <a:avLst/>
          </a:prstGeom>
          <a:noFill/>
          <a:ln w="76200" cap="sq">
            <a:solidFill>
              <a:schemeClr val="folHlink"/>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78" name="Text Box 70"/>
          <p:cNvSpPr txBox="1">
            <a:spLocks noChangeArrowheads="1"/>
          </p:cNvSpPr>
          <p:nvPr/>
        </p:nvSpPr>
        <p:spPr bwMode="auto">
          <a:xfrm>
            <a:off x="431800" y="3176588"/>
            <a:ext cx="2373313" cy="487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solidFill>
                  <a:srgbClr val="FFFF00"/>
                </a:solidFill>
                <a:latin typeface="Times New Roman" panose="02020603050405020304" pitchFamily="18" charset="0"/>
                <a:ea typeface="幼圆" panose="02010509060101010101" pitchFamily="49" charset="-122"/>
              </a:rPr>
              <a:t>插入元素 </a:t>
            </a:r>
            <a:r>
              <a:rPr kumimoji="1" lang="en-US" altLang="zh-CN" sz="3200" b="1">
                <a:solidFill>
                  <a:srgbClr val="FFFF00"/>
                </a:solidFill>
                <a:latin typeface="Times New Roman" panose="02020603050405020304" pitchFamily="18" charset="0"/>
                <a:ea typeface="幼圆" panose="02010509060101010101" pitchFamily="49" charset="-122"/>
              </a:rPr>
              <a:t>x</a:t>
            </a:r>
            <a:r>
              <a:rPr kumimoji="1" lang="zh-CN" altLang="en-US" sz="3200" b="1">
                <a:solidFill>
                  <a:srgbClr val="FFFF00"/>
                </a:solidFill>
                <a:latin typeface="Times New Roman" panose="02020603050405020304" pitchFamily="18" charset="0"/>
                <a:ea typeface="幼圆" panose="02010509060101010101" pitchFamily="49" charset="-122"/>
              </a:rPr>
              <a:t>：</a:t>
            </a:r>
          </a:p>
        </p:txBody>
      </p:sp>
      <p:grpSp>
        <p:nvGrpSpPr>
          <p:cNvPr id="171081" name="Group 73"/>
          <p:cNvGrpSpPr>
            <a:grpSpLocks/>
          </p:cNvGrpSpPr>
          <p:nvPr/>
        </p:nvGrpSpPr>
        <p:grpSpPr bwMode="auto">
          <a:xfrm>
            <a:off x="381000" y="4111625"/>
            <a:ext cx="8229600" cy="2341563"/>
            <a:chOff x="240" y="2590"/>
            <a:chExt cx="5184" cy="1475"/>
          </a:xfrm>
        </p:grpSpPr>
        <p:sp>
          <p:nvSpPr>
            <p:cNvPr id="171051" name="Text Box 43"/>
            <p:cNvSpPr txBox="1">
              <a:spLocks noChangeArrowheads="1"/>
            </p:cNvSpPr>
            <p:nvPr/>
          </p:nvSpPr>
          <p:spPr bwMode="auto">
            <a:xfrm>
              <a:off x="4416" y="2784"/>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endParaRPr kumimoji="1" lang="zh-CN" altLang="zh-CN" sz="3200" b="1">
                <a:solidFill>
                  <a:srgbClr val="FF0000"/>
                </a:solidFill>
                <a:latin typeface="Times New Roman" panose="02020603050405020304" pitchFamily="18" charset="0"/>
                <a:ea typeface="幼圆" panose="02010509060101010101" pitchFamily="49" charset="-122"/>
              </a:endParaRPr>
            </a:p>
          </p:txBody>
        </p:sp>
        <p:sp>
          <p:nvSpPr>
            <p:cNvPr id="171059" name="Text Box 51"/>
            <p:cNvSpPr txBox="1">
              <a:spLocks noChangeArrowheads="1"/>
            </p:cNvSpPr>
            <p:nvPr/>
          </p:nvSpPr>
          <p:spPr bwMode="auto">
            <a:xfrm>
              <a:off x="2928" y="3454"/>
              <a:ext cx="960" cy="6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a:t>
              </a:r>
            </a:p>
            <a:p>
              <a:pPr>
                <a:lnSpc>
                  <a:spcPct val="80000"/>
                </a:lnSpc>
              </a:pPr>
              <a:r>
                <a:rPr kumimoji="1" lang="en-US" altLang="zh-CN" sz="3200" b="1">
                  <a:latin typeface="Times New Roman" panose="02020603050405020304" pitchFamily="18" charset="0"/>
                  <a:ea typeface="幼圆" panose="02010509060101010101" pitchFamily="49" charset="-122"/>
                </a:rPr>
                <a:t> n-3</a:t>
              </a:r>
            </a:p>
          </p:txBody>
        </p:sp>
        <p:sp>
          <p:nvSpPr>
            <p:cNvPr id="171060" name="Line 52"/>
            <p:cNvSpPr>
              <a:spLocks noChangeShapeType="1"/>
            </p:cNvSpPr>
            <p:nvPr/>
          </p:nvSpPr>
          <p:spPr bwMode="auto">
            <a:xfrm flipV="1">
              <a:off x="3840" y="340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1" name="Rectangle 53"/>
            <p:cNvSpPr>
              <a:spLocks noChangeArrowheads="1"/>
            </p:cNvSpPr>
            <p:nvPr/>
          </p:nvSpPr>
          <p:spPr bwMode="auto">
            <a:xfrm>
              <a:off x="1056" y="3022"/>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71062" name="Line 54"/>
            <p:cNvSpPr>
              <a:spLocks noChangeShapeType="1"/>
            </p:cNvSpPr>
            <p:nvPr/>
          </p:nvSpPr>
          <p:spPr bwMode="auto">
            <a:xfrm>
              <a:off x="1440"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3" name="Line 55"/>
            <p:cNvSpPr>
              <a:spLocks noChangeShapeType="1"/>
            </p:cNvSpPr>
            <p:nvPr/>
          </p:nvSpPr>
          <p:spPr bwMode="auto">
            <a:xfrm>
              <a:off x="4032"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4" name="Line 56"/>
            <p:cNvSpPr>
              <a:spLocks noChangeShapeType="1"/>
            </p:cNvSpPr>
            <p:nvPr/>
          </p:nvSpPr>
          <p:spPr bwMode="auto">
            <a:xfrm>
              <a:off x="1872"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5" name="Line 57"/>
            <p:cNvSpPr>
              <a:spLocks noChangeShapeType="1"/>
            </p:cNvSpPr>
            <p:nvPr/>
          </p:nvSpPr>
          <p:spPr bwMode="auto">
            <a:xfrm>
              <a:off x="4560"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6" name="Line 58"/>
            <p:cNvSpPr>
              <a:spLocks noChangeShapeType="1"/>
            </p:cNvSpPr>
            <p:nvPr/>
          </p:nvSpPr>
          <p:spPr bwMode="auto">
            <a:xfrm>
              <a:off x="2256"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7" name="Line 59"/>
            <p:cNvSpPr>
              <a:spLocks noChangeShapeType="1"/>
            </p:cNvSpPr>
            <p:nvPr/>
          </p:nvSpPr>
          <p:spPr bwMode="auto">
            <a:xfrm>
              <a:off x="2640"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68" name="Text Box 60"/>
            <p:cNvSpPr txBox="1">
              <a:spLocks noChangeArrowheads="1"/>
            </p:cNvSpPr>
            <p:nvPr/>
          </p:nvSpPr>
          <p:spPr bwMode="auto">
            <a:xfrm>
              <a:off x="2928" y="2974"/>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171069" name="Text Box 61"/>
            <p:cNvSpPr txBox="1">
              <a:spLocks noChangeArrowheads="1"/>
            </p:cNvSpPr>
            <p:nvPr/>
          </p:nvSpPr>
          <p:spPr bwMode="auto">
            <a:xfrm>
              <a:off x="3552" y="2974"/>
              <a:ext cx="57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171070" name="Text Box 62"/>
            <p:cNvSpPr txBox="1">
              <a:spLocks noChangeArrowheads="1"/>
            </p:cNvSpPr>
            <p:nvPr/>
          </p:nvSpPr>
          <p:spPr bwMode="auto">
            <a:xfrm>
              <a:off x="4080" y="2974"/>
              <a:ext cx="57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171071" name="Text Box 63"/>
            <p:cNvSpPr txBox="1">
              <a:spLocks noChangeArrowheads="1"/>
            </p:cNvSpPr>
            <p:nvPr/>
          </p:nvSpPr>
          <p:spPr bwMode="auto">
            <a:xfrm>
              <a:off x="1104" y="263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171072" name="Text Box 64"/>
            <p:cNvSpPr txBox="1">
              <a:spLocks noChangeArrowheads="1"/>
            </p:cNvSpPr>
            <p:nvPr/>
          </p:nvSpPr>
          <p:spPr bwMode="auto">
            <a:xfrm>
              <a:off x="1536" y="263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171073" name="Text Box 65"/>
            <p:cNvSpPr txBox="1">
              <a:spLocks noChangeArrowheads="1"/>
            </p:cNvSpPr>
            <p:nvPr/>
          </p:nvSpPr>
          <p:spPr bwMode="auto">
            <a:xfrm>
              <a:off x="1920" y="263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171074" name="Text Box 66"/>
            <p:cNvSpPr txBox="1">
              <a:spLocks noChangeArrowheads="1"/>
            </p:cNvSpPr>
            <p:nvPr/>
          </p:nvSpPr>
          <p:spPr bwMode="auto">
            <a:xfrm>
              <a:off x="4176" y="259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171075" name="Text Box 67"/>
            <p:cNvSpPr txBox="1">
              <a:spLocks noChangeArrowheads="1"/>
            </p:cNvSpPr>
            <p:nvPr/>
          </p:nvSpPr>
          <p:spPr bwMode="auto">
            <a:xfrm>
              <a:off x="240" y="3454"/>
              <a:ext cx="110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rear=0</a:t>
              </a:r>
            </a:p>
          </p:txBody>
        </p:sp>
        <p:sp>
          <p:nvSpPr>
            <p:cNvPr id="171076" name="Line 68"/>
            <p:cNvSpPr>
              <a:spLocks noChangeShapeType="1"/>
            </p:cNvSpPr>
            <p:nvPr/>
          </p:nvSpPr>
          <p:spPr bwMode="auto">
            <a:xfrm flipV="1">
              <a:off x="1200" y="340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71077" name="Text Box 69"/>
            <p:cNvSpPr txBox="1">
              <a:spLocks noChangeArrowheads="1"/>
            </p:cNvSpPr>
            <p:nvPr/>
          </p:nvSpPr>
          <p:spPr bwMode="auto">
            <a:xfrm>
              <a:off x="4656" y="3022"/>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a:solidFill>
                    <a:srgbClr val="FF0000"/>
                  </a:solidFill>
                  <a:latin typeface="Times New Roman" panose="02020603050405020304" pitchFamily="18" charset="0"/>
                  <a:ea typeface="幼圆" panose="02010509060101010101" pitchFamily="49" charset="-122"/>
                </a:rPr>
                <a:t>x</a:t>
              </a:r>
            </a:p>
          </p:txBody>
        </p:sp>
        <p:sp>
          <p:nvSpPr>
            <p:cNvPr id="171079" name="Line 71"/>
            <p:cNvSpPr>
              <a:spLocks noChangeShapeType="1"/>
            </p:cNvSpPr>
            <p:nvPr/>
          </p:nvSpPr>
          <p:spPr bwMode="auto">
            <a:xfrm>
              <a:off x="3552" y="302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71080" name="Rectangle 72"/>
          <p:cNvSpPr>
            <a:spLocks noChangeArrowheads="1"/>
          </p:cNvSpPr>
          <p:nvPr/>
        </p:nvSpPr>
        <p:spPr bwMode="auto">
          <a:xfrm>
            <a:off x="3276600" y="3124200"/>
            <a:ext cx="58743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3200" b="1" dirty="0">
                <a:solidFill>
                  <a:srgbClr val="FF0000"/>
                </a:solidFill>
                <a:latin typeface="Times New Roman" panose="02020603050405020304" pitchFamily="18" charset="0"/>
                <a:ea typeface="幼圆" panose="02010509060101010101" pitchFamily="49" charset="-122"/>
              </a:rPr>
              <a:t>rear</a:t>
            </a:r>
            <a:r>
              <a:rPr kumimoji="1" lang="zh-CN" altLang="en-US" sz="3200" b="1" dirty="0">
                <a:solidFill>
                  <a:srgbClr val="FF0000"/>
                </a:solidFill>
                <a:latin typeface="Times New Roman" panose="02020603050405020304" pitchFamily="18" charset="0"/>
                <a:ea typeface="幼圆" panose="02010509060101010101" pitchFamily="49" charset="-122"/>
              </a:rPr>
              <a:t>顺时针移动一</a:t>
            </a:r>
            <a:r>
              <a:rPr kumimoji="1" lang="zh-CN" altLang="en-US" sz="3200" b="1" dirty="0" smtClean="0">
                <a:solidFill>
                  <a:srgbClr val="FF0000"/>
                </a:solidFill>
                <a:latin typeface="Times New Roman" panose="02020603050405020304" pitchFamily="18" charset="0"/>
                <a:ea typeface="幼圆" panose="02010509060101010101" pitchFamily="49" charset="-122"/>
              </a:rPr>
              <a:t>位</a:t>
            </a:r>
            <a:r>
              <a:rPr kumimoji="1" lang="zh-CN" altLang="en-US" sz="3200" dirty="0" smtClean="0">
                <a:solidFill>
                  <a:srgbClr val="FF0000"/>
                </a:solidFill>
                <a:latin typeface="Times New Roman" panose="02020603050405020304" pitchFamily="18" charset="0"/>
                <a:ea typeface="幼圆" panose="02010509060101010101" pitchFamily="49" charset="-122"/>
              </a:rPr>
              <a:t>，首尾相接</a:t>
            </a:r>
            <a:endParaRPr kumimoji="1" lang="zh-CN" altLang="en-US" sz="3200" b="1" dirty="0">
              <a:solidFill>
                <a:srgbClr val="FF0000"/>
              </a:solidFill>
              <a:latin typeface="Times New Roman" panose="02020603050405020304" pitchFamily="18" charset="0"/>
              <a:ea typeface="幼圆" panose="02010509060101010101" pitchFamily="49" charset="-122"/>
            </a:endParaRPr>
          </a:p>
        </p:txBody>
      </p:sp>
    </p:spTree>
    <p:extLst>
      <p:ext uri="{BB962C8B-B14F-4D97-AF65-F5344CB8AC3E}">
        <p14:creationId xmlns:p14="http://schemas.microsoft.com/office/powerpoint/2010/main" xmlns="" val="250539084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71084"/>
                                        </p:tgtEl>
                                        <p:attrNameLst>
                                          <p:attrName>style.visibility</p:attrName>
                                        </p:attrNameLst>
                                      </p:cBhvr>
                                      <p:to>
                                        <p:strVal val="visible"/>
                                      </p:to>
                                    </p:set>
                                    <p:anim calcmode="lin" valueType="num">
                                      <p:cBhvr additive="base">
                                        <p:cTn id="7" dur="500" fill="hold"/>
                                        <p:tgtEl>
                                          <p:spTgt spid="171084"/>
                                        </p:tgtEl>
                                        <p:attrNameLst>
                                          <p:attrName>ppt_x</p:attrName>
                                        </p:attrNameLst>
                                      </p:cBhvr>
                                      <p:tavLst>
                                        <p:tav tm="0">
                                          <p:val>
                                            <p:strVal val="1+#ppt_w/2"/>
                                          </p:val>
                                        </p:tav>
                                        <p:tav tm="100000">
                                          <p:val>
                                            <p:strVal val="#ppt_x"/>
                                          </p:val>
                                        </p:tav>
                                      </p:tavLst>
                                    </p:anim>
                                    <p:anim calcmode="lin" valueType="num">
                                      <p:cBhvr additive="base">
                                        <p:cTn id="8" dur="500" fill="hold"/>
                                        <p:tgtEl>
                                          <p:spTgt spid="1710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1057"/>
                                        </p:tgtEl>
                                        <p:attrNameLst>
                                          <p:attrName>style.visibility</p:attrName>
                                        </p:attrNameLst>
                                      </p:cBhvr>
                                      <p:to>
                                        <p:strVal val="visible"/>
                                      </p:to>
                                    </p:set>
                                    <p:animEffect transition="in" filter="blinds(horizontal)">
                                      <p:cBhvr>
                                        <p:cTn id="13" dur="500"/>
                                        <p:tgtEl>
                                          <p:spTgt spid="1710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1078"/>
                                        </p:tgtEl>
                                        <p:attrNameLst>
                                          <p:attrName>style.visibility</p:attrName>
                                        </p:attrNameLst>
                                      </p:cBhvr>
                                      <p:to>
                                        <p:strVal val="visible"/>
                                      </p:to>
                                    </p:set>
                                    <p:animEffect transition="in" filter="blinds(horizontal)">
                                      <p:cBhvr>
                                        <p:cTn id="16" dur="500"/>
                                        <p:tgtEl>
                                          <p:spTgt spid="17107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1080"/>
                                        </p:tgtEl>
                                        <p:attrNameLst>
                                          <p:attrName>style.visibility</p:attrName>
                                        </p:attrNameLst>
                                      </p:cBhvr>
                                      <p:to>
                                        <p:strVal val="visible"/>
                                      </p:to>
                                    </p:set>
                                    <p:animEffect transition="in" filter="blinds(horizontal)">
                                      <p:cBhvr>
                                        <p:cTn id="19" dur="500"/>
                                        <p:tgtEl>
                                          <p:spTgt spid="1710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71081"/>
                                        </p:tgtEl>
                                        <p:attrNameLst>
                                          <p:attrName>style.visibility</p:attrName>
                                        </p:attrNameLst>
                                      </p:cBhvr>
                                      <p:to>
                                        <p:strVal val="visible"/>
                                      </p:to>
                                    </p:set>
                                    <p:anim calcmode="lin" valueType="num">
                                      <p:cBhvr additive="base">
                                        <p:cTn id="24" dur="500" fill="hold"/>
                                        <p:tgtEl>
                                          <p:spTgt spid="171081"/>
                                        </p:tgtEl>
                                        <p:attrNameLst>
                                          <p:attrName>ppt_x</p:attrName>
                                        </p:attrNameLst>
                                      </p:cBhvr>
                                      <p:tavLst>
                                        <p:tav tm="0">
                                          <p:val>
                                            <p:strVal val="#ppt_x"/>
                                          </p:val>
                                        </p:tav>
                                        <p:tav tm="100000">
                                          <p:val>
                                            <p:strVal val="#ppt_x"/>
                                          </p:val>
                                        </p:tav>
                                      </p:tavLst>
                                    </p:anim>
                                    <p:anim calcmode="lin" valueType="num">
                                      <p:cBhvr additive="base">
                                        <p:cTn id="25" dur="500" fill="hold"/>
                                        <p:tgtEl>
                                          <p:spTgt spid="1710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7" grpId="0" animBg="1"/>
      <p:bldP spid="171078" grpId="0"/>
      <p:bldP spid="17108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body" idx="1"/>
          </p:nvPr>
        </p:nvSpPr>
        <p:spPr>
          <a:xfrm>
            <a:off x="0" y="228600"/>
            <a:ext cx="9144000" cy="6858000"/>
          </a:xfrm>
        </p:spPr>
        <p:txBody>
          <a:bodyPr/>
          <a:lstStyle/>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3333CC"/>
              </a:solidFill>
              <a:latin typeface="幼圆" panose="02010509060101010101" pitchFamily="49" charset="-122"/>
              <a:ea typeface="幼圆" panose="02010509060101010101" pitchFamily="49" charset="-122"/>
            </a:endParaRPr>
          </a:p>
          <a:p>
            <a:pPr>
              <a:buFont typeface="Wingdings" panose="05000000000000000000" pitchFamily="2" charset="2"/>
              <a:buNone/>
            </a:pPr>
            <a:endParaRPr lang="en-US" altLang="zh-CN" b="1">
              <a:solidFill>
                <a:srgbClr val="000099"/>
              </a:solidFill>
              <a:latin typeface="幼圆" panose="02010509060101010101" pitchFamily="49" charset="-122"/>
              <a:ea typeface="幼圆" panose="02010509060101010101" pitchFamily="49" charset="-122"/>
            </a:endParaRPr>
          </a:p>
          <a:p>
            <a:pPr>
              <a:buFont typeface="Wingdings" panose="05000000000000000000" pitchFamily="2" charset="2"/>
              <a:buNone/>
            </a:pPr>
            <a:r>
              <a:rPr lang="en-US" altLang="zh-CN" b="1">
                <a:solidFill>
                  <a:srgbClr val="3333CC"/>
                </a:solidFill>
                <a:latin typeface="幼圆" panose="02010509060101010101" pitchFamily="49" charset="-122"/>
                <a:ea typeface="幼圆" panose="02010509060101010101" pitchFamily="49" charset="-122"/>
              </a:rPr>
              <a:t>  </a:t>
            </a:r>
            <a:endParaRPr lang="en-US" altLang="zh-CN" sz="3600" b="1">
              <a:latin typeface="幼圆" panose="02010509060101010101" pitchFamily="49" charset="-122"/>
              <a:ea typeface="幼圆" panose="02010509060101010101" pitchFamily="49" charset="-122"/>
            </a:endParaRPr>
          </a:p>
        </p:txBody>
      </p:sp>
      <p:grpSp>
        <p:nvGrpSpPr>
          <p:cNvPr id="261123" name="Group 3"/>
          <p:cNvGrpSpPr>
            <a:grpSpLocks/>
          </p:cNvGrpSpPr>
          <p:nvPr/>
        </p:nvGrpSpPr>
        <p:grpSpPr bwMode="auto">
          <a:xfrm>
            <a:off x="1633538" y="728663"/>
            <a:ext cx="6934200" cy="2265362"/>
            <a:chOff x="816" y="720"/>
            <a:chExt cx="4368" cy="1427"/>
          </a:xfrm>
        </p:grpSpPr>
        <p:sp>
          <p:nvSpPr>
            <p:cNvPr id="261124" name="Text Box 4"/>
            <p:cNvSpPr txBox="1">
              <a:spLocks noChangeArrowheads="1"/>
            </p:cNvSpPr>
            <p:nvPr/>
          </p:nvSpPr>
          <p:spPr bwMode="auto">
            <a:xfrm>
              <a:off x="2496" y="1536"/>
              <a:ext cx="960" cy="6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front=</a:t>
              </a:r>
            </a:p>
            <a:p>
              <a:pPr>
                <a:lnSpc>
                  <a:spcPct val="80000"/>
                </a:lnSpc>
              </a:pPr>
              <a:r>
                <a:rPr kumimoji="1" lang="en-US" altLang="zh-CN" sz="3200" b="1">
                  <a:latin typeface="Times New Roman" panose="02020603050405020304" pitchFamily="18" charset="0"/>
                  <a:ea typeface="幼圆" panose="02010509060101010101" pitchFamily="49" charset="-122"/>
                </a:rPr>
                <a:t> n-3</a:t>
              </a:r>
            </a:p>
          </p:txBody>
        </p:sp>
        <p:sp>
          <p:nvSpPr>
            <p:cNvPr id="261125" name="Line 5"/>
            <p:cNvSpPr>
              <a:spLocks noChangeShapeType="1"/>
            </p:cNvSpPr>
            <p:nvPr/>
          </p:nvSpPr>
          <p:spPr bwMode="auto">
            <a:xfrm flipV="1">
              <a:off x="3600" y="153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26" name="Rectangle 6"/>
            <p:cNvSpPr>
              <a:spLocks noChangeArrowheads="1"/>
            </p:cNvSpPr>
            <p:nvPr/>
          </p:nvSpPr>
          <p:spPr bwMode="auto">
            <a:xfrm>
              <a:off x="816" y="1152"/>
              <a:ext cx="3984" cy="384"/>
            </a:xfrm>
            <a:prstGeom prst="rect">
              <a:avLst/>
            </a:prstGeom>
            <a:noFill/>
            <a:ln w="31750" cap="sq">
              <a:solidFill>
                <a:srgbClr val="466861">
                  <a:alpha val="50000"/>
                </a:srgbClr>
              </a:solidFill>
              <a:miter lim="800000"/>
              <a:headEnd type="none" w="sm" len="sm"/>
              <a:tailEnd type="none" w="med" len="lg"/>
            </a:ln>
            <a:effectLst>
              <a:prstShdw prst="shdw18" dist="17961" dir="13500000">
                <a:srgbClr val="466861">
                  <a:gamma/>
                  <a:shade val="60000"/>
                  <a:invGamma/>
                </a:srgbClr>
              </a:prstShdw>
            </a:effectLst>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261127" name="Line 7"/>
            <p:cNvSpPr>
              <a:spLocks noChangeShapeType="1"/>
            </p:cNvSpPr>
            <p:nvPr/>
          </p:nvSpPr>
          <p:spPr bwMode="auto">
            <a:xfrm>
              <a:off x="1200"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28" name="Line 8"/>
            <p:cNvSpPr>
              <a:spLocks noChangeShapeType="1"/>
            </p:cNvSpPr>
            <p:nvPr/>
          </p:nvSpPr>
          <p:spPr bwMode="auto">
            <a:xfrm>
              <a:off x="3792"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29" name="Line 9"/>
            <p:cNvSpPr>
              <a:spLocks noChangeShapeType="1"/>
            </p:cNvSpPr>
            <p:nvPr/>
          </p:nvSpPr>
          <p:spPr bwMode="auto">
            <a:xfrm>
              <a:off x="1632"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30" name="Line 10"/>
            <p:cNvSpPr>
              <a:spLocks noChangeShapeType="1"/>
            </p:cNvSpPr>
            <p:nvPr/>
          </p:nvSpPr>
          <p:spPr bwMode="auto">
            <a:xfrm>
              <a:off x="4320"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31" name="Line 11"/>
            <p:cNvSpPr>
              <a:spLocks noChangeShapeType="1"/>
            </p:cNvSpPr>
            <p:nvPr/>
          </p:nvSpPr>
          <p:spPr bwMode="auto">
            <a:xfrm>
              <a:off x="2016"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32" name="Line 12"/>
            <p:cNvSpPr>
              <a:spLocks noChangeShapeType="1"/>
            </p:cNvSpPr>
            <p:nvPr/>
          </p:nvSpPr>
          <p:spPr bwMode="auto">
            <a:xfrm>
              <a:off x="2400"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33" name="Text Box 13"/>
            <p:cNvSpPr txBox="1">
              <a:spLocks noChangeArrowheads="1"/>
            </p:cNvSpPr>
            <p:nvPr/>
          </p:nvSpPr>
          <p:spPr bwMode="auto">
            <a:xfrm>
              <a:off x="2640" y="1104"/>
              <a:ext cx="72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61134" name="Text Box 14"/>
            <p:cNvSpPr txBox="1">
              <a:spLocks noChangeArrowheads="1"/>
            </p:cNvSpPr>
            <p:nvPr/>
          </p:nvSpPr>
          <p:spPr bwMode="auto">
            <a:xfrm>
              <a:off x="3264" y="1104"/>
              <a:ext cx="57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261135" name="Text Box 15"/>
            <p:cNvSpPr txBox="1">
              <a:spLocks noChangeArrowheads="1"/>
            </p:cNvSpPr>
            <p:nvPr/>
          </p:nvSpPr>
          <p:spPr bwMode="auto">
            <a:xfrm>
              <a:off x="3792" y="1104"/>
              <a:ext cx="57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261136" name="Text Box 16"/>
            <p:cNvSpPr txBox="1">
              <a:spLocks noChangeArrowheads="1"/>
            </p:cNvSpPr>
            <p:nvPr/>
          </p:nvSpPr>
          <p:spPr bwMode="auto">
            <a:xfrm>
              <a:off x="864" y="76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61137" name="Text Box 17"/>
            <p:cNvSpPr txBox="1">
              <a:spLocks noChangeArrowheads="1"/>
            </p:cNvSpPr>
            <p:nvPr/>
          </p:nvSpPr>
          <p:spPr bwMode="auto">
            <a:xfrm>
              <a:off x="1296" y="76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61138" name="Text Box 18"/>
            <p:cNvSpPr txBox="1">
              <a:spLocks noChangeArrowheads="1"/>
            </p:cNvSpPr>
            <p:nvPr/>
          </p:nvSpPr>
          <p:spPr bwMode="auto">
            <a:xfrm>
              <a:off x="1680" y="768"/>
              <a:ext cx="28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2</a:t>
              </a:r>
            </a:p>
          </p:txBody>
        </p:sp>
        <p:sp>
          <p:nvSpPr>
            <p:cNvPr id="261139" name="Text Box 19"/>
            <p:cNvSpPr txBox="1">
              <a:spLocks noChangeArrowheads="1"/>
            </p:cNvSpPr>
            <p:nvPr/>
          </p:nvSpPr>
          <p:spPr bwMode="auto">
            <a:xfrm>
              <a:off x="3936" y="720"/>
              <a:ext cx="124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Maxsize-1</a:t>
              </a:r>
            </a:p>
          </p:txBody>
        </p:sp>
        <p:sp>
          <p:nvSpPr>
            <p:cNvPr id="261140" name="Line 20"/>
            <p:cNvSpPr>
              <a:spLocks noChangeShapeType="1"/>
            </p:cNvSpPr>
            <p:nvPr/>
          </p:nvSpPr>
          <p:spPr bwMode="auto">
            <a:xfrm flipV="1">
              <a:off x="4608" y="153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41" name="Text Box 21"/>
            <p:cNvSpPr txBox="1">
              <a:spLocks noChangeArrowheads="1"/>
            </p:cNvSpPr>
            <p:nvPr/>
          </p:nvSpPr>
          <p:spPr bwMode="auto">
            <a:xfrm>
              <a:off x="3792" y="1536"/>
              <a:ext cx="1104" cy="5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rear=</a:t>
              </a:r>
            </a:p>
            <a:p>
              <a:pPr>
                <a:lnSpc>
                  <a:spcPct val="65000"/>
                </a:lnSpc>
              </a:pPr>
              <a:r>
                <a:rPr kumimoji="1" lang="en-US" altLang="zh-CN" sz="3200" b="1">
                  <a:latin typeface="Times New Roman" panose="02020603050405020304" pitchFamily="18" charset="0"/>
                  <a:ea typeface="幼圆" panose="02010509060101010101" pitchFamily="49" charset="-122"/>
                </a:rPr>
                <a:t>n-1</a:t>
              </a:r>
            </a:p>
          </p:txBody>
        </p:sp>
        <p:sp>
          <p:nvSpPr>
            <p:cNvPr id="261142" name="Line 22"/>
            <p:cNvSpPr>
              <a:spLocks noChangeShapeType="1"/>
            </p:cNvSpPr>
            <p:nvPr/>
          </p:nvSpPr>
          <p:spPr bwMode="auto">
            <a:xfrm flipV="1">
              <a:off x="4608" y="1536"/>
              <a:ext cx="0" cy="528"/>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43" name="Line 23"/>
            <p:cNvSpPr>
              <a:spLocks noChangeShapeType="1"/>
            </p:cNvSpPr>
            <p:nvPr/>
          </p:nvSpPr>
          <p:spPr bwMode="auto">
            <a:xfrm>
              <a:off x="3312" y="1152"/>
              <a:ext cx="0" cy="384"/>
            </a:xfrm>
            <a:prstGeom prst="line">
              <a:avLst/>
            </a:prstGeom>
            <a:noFill/>
            <a:ln w="28575">
              <a:solidFill>
                <a:srgbClr val="46686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261144" name="Text Box 24"/>
          <p:cNvSpPr txBox="1">
            <a:spLocks noChangeArrowheads="1"/>
          </p:cNvSpPr>
          <p:nvPr/>
        </p:nvSpPr>
        <p:spPr bwMode="auto">
          <a:xfrm>
            <a:off x="7010400" y="4419600"/>
            <a:ext cx="457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endParaRPr kumimoji="1" lang="zh-CN" altLang="zh-CN" sz="3200" b="1">
              <a:solidFill>
                <a:srgbClr val="FF0000"/>
              </a:solidFill>
              <a:latin typeface="Times New Roman" panose="02020603050405020304" pitchFamily="18" charset="0"/>
              <a:ea typeface="幼圆" panose="02010509060101010101" pitchFamily="49" charset="-122"/>
            </a:endParaRPr>
          </a:p>
        </p:txBody>
      </p:sp>
      <p:sp>
        <p:nvSpPr>
          <p:cNvPr id="261145" name="Rectangle 25"/>
          <p:cNvSpPr>
            <a:spLocks noChangeArrowheads="1"/>
          </p:cNvSpPr>
          <p:nvPr/>
        </p:nvSpPr>
        <p:spPr bwMode="auto">
          <a:xfrm>
            <a:off x="152400" y="152400"/>
            <a:ext cx="8007350" cy="582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15000"/>
              </a:lnSpc>
              <a:spcBef>
                <a:spcPct val="50000"/>
              </a:spcBef>
              <a:buClr>
                <a:schemeClr val="tx2"/>
              </a:buClr>
              <a:buFont typeface="Wingdings" panose="05000000000000000000" pitchFamily="2" charset="2"/>
              <a:buNone/>
            </a:pPr>
            <a:r>
              <a:rPr kumimoji="1" lang="en-US" altLang="zh-CN" sz="2800" b="1">
                <a:solidFill>
                  <a:srgbClr val="FF0000"/>
                </a:solidFill>
                <a:latin typeface="幼圆" panose="02010509060101010101" pitchFamily="49" charset="-122"/>
                <a:ea typeface="幼圆" panose="02010509060101010101" pitchFamily="49" charset="-122"/>
              </a:rPr>
              <a:t>● </a:t>
            </a:r>
            <a:r>
              <a:rPr kumimoji="1" lang="zh-CN" altLang="en-US" sz="2800" b="1">
                <a:solidFill>
                  <a:srgbClr val="FF0000"/>
                </a:solidFill>
                <a:latin typeface="幼圆" panose="02010509060101010101" pitchFamily="49" charset="-122"/>
                <a:ea typeface="幼圆" panose="02010509060101010101" pitchFamily="49" charset="-122"/>
              </a:rPr>
              <a:t>循环队列</a:t>
            </a:r>
            <a:r>
              <a:rPr kumimoji="1" lang="en-US" altLang="zh-CN" sz="2800" b="1">
                <a:solidFill>
                  <a:srgbClr val="FF0000"/>
                </a:solidFill>
                <a:latin typeface="幼圆" panose="02010509060101010101" pitchFamily="49" charset="-122"/>
                <a:ea typeface="幼圆" panose="02010509060101010101" pitchFamily="49" charset="-122"/>
              </a:rPr>
              <a:t>:</a:t>
            </a:r>
            <a:r>
              <a:rPr kumimoji="1" lang="zh-CN" altLang="en-US" sz="2800" b="1">
                <a:solidFill>
                  <a:srgbClr val="FF0000"/>
                </a:solidFill>
                <a:latin typeface="幼圆" panose="02010509060101010101" pitchFamily="49" charset="-122"/>
                <a:ea typeface="幼圆" panose="02010509060101010101" pitchFamily="49" charset="-122"/>
              </a:rPr>
              <a:t>很好的解决了</a:t>
            </a:r>
            <a:r>
              <a:rPr kumimoji="1" lang="en-US" altLang="zh-CN" sz="2800" b="1">
                <a:solidFill>
                  <a:srgbClr val="FF0000"/>
                </a:solidFill>
                <a:latin typeface="幼圆" panose="02010509060101010101" pitchFamily="49" charset="-122"/>
                <a:ea typeface="幼圆" panose="02010509060101010101" pitchFamily="49" charset="-122"/>
              </a:rPr>
              <a:t>(1)(2)</a:t>
            </a:r>
            <a:r>
              <a:rPr kumimoji="1" lang="zh-CN" altLang="en-US" sz="2800" b="1">
                <a:solidFill>
                  <a:srgbClr val="FF0000"/>
                </a:solidFill>
                <a:latin typeface="幼圆" panose="02010509060101010101" pitchFamily="49" charset="-122"/>
                <a:ea typeface="幼圆" panose="02010509060101010101" pitchFamily="49" charset="-122"/>
              </a:rPr>
              <a:t>中存在的问题。</a:t>
            </a:r>
          </a:p>
        </p:txBody>
      </p:sp>
      <p:sp>
        <p:nvSpPr>
          <p:cNvPr id="261146" name="Text Box 26"/>
          <p:cNvSpPr txBox="1">
            <a:spLocks noChangeArrowheads="1"/>
          </p:cNvSpPr>
          <p:nvPr/>
        </p:nvSpPr>
        <p:spPr bwMode="auto">
          <a:xfrm>
            <a:off x="3200400" y="2819400"/>
            <a:ext cx="91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n-3</a:t>
            </a:r>
          </a:p>
        </p:txBody>
      </p:sp>
      <p:sp>
        <p:nvSpPr>
          <p:cNvPr id="261147" name="Text Box 27"/>
          <p:cNvSpPr txBox="1">
            <a:spLocks noChangeArrowheads="1"/>
          </p:cNvSpPr>
          <p:nvPr/>
        </p:nvSpPr>
        <p:spPr bwMode="auto">
          <a:xfrm>
            <a:off x="3429000" y="5791200"/>
            <a:ext cx="186372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FF00"/>
                </a:solidFill>
                <a:latin typeface="Times New Roman" panose="02020603050405020304" pitchFamily="18" charset="0"/>
                <a:ea typeface="幼圆" panose="02010509060101010101" pitchFamily="49" charset="-122"/>
              </a:rPr>
              <a:t>rear= n-1</a:t>
            </a:r>
          </a:p>
        </p:txBody>
      </p:sp>
      <p:sp>
        <p:nvSpPr>
          <p:cNvPr id="261148" name="Line 28"/>
          <p:cNvSpPr>
            <a:spLocks noChangeShapeType="1"/>
          </p:cNvSpPr>
          <p:nvPr/>
        </p:nvSpPr>
        <p:spPr bwMode="auto">
          <a:xfrm flipH="1" flipV="1">
            <a:off x="3505200" y="5181600"/>
            <a:ext cx="228600" cy="762000"/>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nvGrpSpPr>
          <p:cNvPr id="261149" name="Group 29"/>
          <p:cNvGrpSpPr>
            <a:grpSpLocks/>
          </p:cNvGrpSpPr>
          <p:nvPr/>
        </p:nvGrpSpPr>
        <p:grpSpPr bwMode="auto">
          <a:xfrm>
            <a:off x="533400" y="2895600"/>
            <a:ext cx="6172200" cy="3703638"/>
            <a:chOff x="336" y="1824"/>
            <a:chExt cx="3888" cy="2333"/>
          </a:xfrm>
        </p:grpSpPr>
        <p:sp>
          <p:nvSpPr>
            <p:cNvPr id="261150" name="Text Box 30"/>
            <p:cNvSpPr txBox="1">
              <a:spLocks noChangeArrowheads="1"/>
            </p:cNvSpPr>
            <p:nvPr/>
          </p:nvSpPr>
          <p:spPr bwMode="auto">
            <a:xfrm>
              <a:off x="1584" y="1968"/>
              <a:ext cx="57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n-3</a:t>
              </a:r>
            </a:p>
          </p:txBody>
        </p:sp>
        <p:sp>
          <p:nvSpPr>
            <p:cNvPr id="261151" name="AutoShape 31"/>
            <p:cNvSpPr>
              <a:spLocks noChangeArrowheads="1"/>
            </p:cNvSpPr>
            <p:nvPr/>
          </p:nvSpPr>
          <p:spPr bwMode="auto">
            <a:xfrm>
              <a:off x="336" y="1824"/>
              <a:ext cx="2016" cy="196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1750" cap="sq">
              <a:solidFill>
                <a:srgbClr val="993366"/>
              </a:solidFill>
              <a:round/>
              <a:headEnd type="none" w="sm" len="sm"/>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1152" name="Text Box 32"/>
            <p:cNvSpPr txBox="1">
              <a:spLocks noChangeArrowheads="1"/>
            </p:cNvSpPr>
            <p:nvPr/>
          </p:nvSpPr>
          <p:spPr bwMode="auto">
            <a:xfrm>
              <a:off x="1824" y="2400"/>
              <a:ext cx="57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a:t>
              </a:r>
              <a:r>
                <a:rPr kumimoji="1" lang="en-US" altLang="zh-CN" sz="3200" b="1" baseline="-25000">
                  <a:latin typeface="Times New Roman" panose="02020603050405020304" pitchFamily="18" charset="0"/>
                  <a:ea typeface="幼圆" panose="02010509060101010101" pitchFamily="49" charset="-122"/>
                </a:rPr>
                <a:t>n-2</a:t>
              </a:r>
            </a:p>
          </p:txBody>
        </p:sp>
        <p:sp>
          <p:nvSpPr>
            <p:cNvPr id="261153" name="Line 33"/>
            <p:cNvSpPr>
              <a:spLocks noChangeShapeType="1"/>
            </p:cNvSpPr>
            <p:nvPr/>
          </p:nvSpPr>
          <p:spPr bwMode="auto">
            <a:xfrm>
              <a:off x="1872" y="2832"/>
              <a:ext cx="480" cy="96"/>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54" name="Line 34"/>
            <p:cNvSpPr>
              <a:spLocks noChangeShapeType="1"/>
            </p:cNvSpPr>
            <p:nvPr/>
          </p:nvSpPr>
          <p:spPr bwMode="auto">
            <a:xfrm flipV="1">
              <a:off x="1776" y="2304"/>
              <a:ext cx="384" cy="192"/>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55" name="Line 35"/>
            <p:cNvSpPr>
              <a:spLocks noChangeShapeType="1"/>
            </p:cNvSpPr>
            <p:nvPr/>
          </p:nvSpPr>
          <p:spPr bwMode="auto">
            <a:xfrm rot="-725156">
              <a:off x="1781" y="3119"/>
              <a:ext cx="245" cy="335"/>
            </a:xfrm>
            <a:prstGeom prst="line">
              <a:avLst/>
            </a:prstGeom>
            <a:noFill/>
            <a:ln w="57150" cap="sq">
              <a:solidFill>
                <a:srgbClr val="000066"/>
              </a:solidFill>
              <a:round/>
              <a:headEnd/>
              <a:tailEnd/>
            </a:ln>
            <a:effectLst>
              <a:prstShdw prst="shdw17" dist="17961" dir="2700000">
                <a:srgbClr val="000066">
                  <a:gamma/>
                  <a:shade val="60000"/>
                  <a:invGamma/>
                </a:srgbClr>
              </a:prstShdw>
            </a:effectLst>
            <a:extLst>
              <a:ext uri="{909E8E84-426E-40DD-AFC4-6F175D3DCCD1}">
                <a14:hiddenFill xmlns:a14="http://schemas.microsoft.com/office/drawing/2010/main" xmlns="">
                  <a:noFill/>
                </a14:hiddenFill>
              </a:ext>
            </a:extLst>
          </p:spPr>
          <p:txBody>
            <a:bodyPr wrap="none"/>
            <a:lstStyle/>
            <a:p>
              <a:endParaRPr lang="zh-CN" altLang="en-US"/>
            </a:p>
          </p:txBody>
        </p:sp>
        <p:sp>
          <p:nvSpPr>
            <p:cNvPr id="261156" name="Line 36"/>
            <p:cNvSpPr>
              <a:spLocks noChangeShapeType="1"/>
            </p:cNvSpPr>
            <p:nvPr/>
          </p:nvSpPr>
          <p:spPr bwMode="auto">
            <a:xfrm>
              <a:off x="1440" y="3312"/>
              <a:ext cx="0" cy="480"/>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57" name="Line 37"/>
            <p:cNvSpPr>
              <a:spLocks noChangeShapeType="1"/>
            </p:cNvSpPr>
            <p:nvPr/>
          </p:nvSpPr>
          <p:spPr bwMode="auto">
            <a:xfrm rot="20909250" flipH="1">
              <a:off x="1488" y="1872"/>
              <a:ext cx="192" cy="432"/>
            </a:xfrm>
            <a:prstGeom prst="line">
              <a:avLst/>
            </a:prstGeom>
            <a:noFill/>
            <a:ln w="3175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58" name="Text Box 38"/>
            <p:cNvSpPr txBox="1">
              <a:spLocks noChangeArrowheads="1"/>
            </p:cNvSpPr>
            <p:nvPr/>
          </p:nvSpPr>
          <p:spPr bwMode="auto">
            <a:xfrm>
              <a:off x="1776" y="3648"/>
              <a:ext cx="34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0</a:t>
              </a:r>
            </a:p>
          </p:txBody>
        </p:sp>
        <p:sp>
          <p:nvSpPr>
            <p:cNvPr id="261159" name="Text Box 39"/>
            <p:cNvSpPr txBox="1">
              <a:spLocks noChangeArrowheads="1"/>
            </p:cNvSpPr>
            <p:nvPr/>
          </p:nvSpPr>
          <p:spPr bwMode="auto">
            <a:xfrm>
              <a:off x="480" y="2736"/>
              <a:ext cx="34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61160" name="Text Box 40"/>
            <p:cNvSpPr txBox="1">
              <a:spLocks noChangeArrowheads="1"/>
            </p:cNvSpPr>
            <p:nvPr/>
          </p:nvSpPr>
          <p:spPr bwMode="auto">
            <a:xfrm>
              <a:off x="960" y="3792"/>
              <a:ext cx="34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1</a:t>
              </a:r>
            </a:p>
          </p:txBody>
        </p:sp>
        <p:sp>
          <p:nvSpPr>
            <p:cNvPr id="261161" name="Line 41"/>
            <p:cNvSpPr>
              <a:spLocks noChangeShapeType="1"/>
            </p:cNvSpPr>
            <p:nvPr/>
          </p:nvSpPr>
          <p:spPr bwMode="auto">
            <a:xfrm flipH="1">
              <a:off x="912" y="3264"/>
              <a:ext cx="192" cy="384"/>
            </a:xfrm>
            <a:prstGeom prst="line">
              <a:avLst/>
            </a:prstGeom>
            <a:noFill/>
            <a:ln w="38100" cap="sq">
              <a:solidFill>
                <a:srgbClr val="993366"/>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62" name="Text Box 42"/>
            <p:cNvSpPr txBox="1">
              <a:spLocks noChangeArrowheads="1"/>
            </p:cNvSpPr>
            <p:nvPr/>
          </p:nvSpPr>
          <p:spPr bwMode="auto">
            <a:xfrm>
              <a:off x="624" y="2976"/>
              <a:ext cx="34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61163" name="Text Box 43"/>
            <p:cNvSpPr txBox="1">
              <a:spLocks noChangeArrowheads="1"/>
            </p:cNvSpPr>
            <p:nvPr/>
          </p:nvSpPr>
          <p:spPr bwMode="auto">
            <a:xfrm>
              <a:off x="768" y="3120"/>
              <a:ext cx="34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61164" name="Text Box 44"/>
            <p:cNvSpPr txBox="1">
              <a:spLocks noChangeArrowheads="1"/>
            </p:cNvSpPr>
            <p:nvPr/>
          </p:nvSpPr>
          <p:spPr bwMode="auto">
            <a:xfrm>
              <a:off x="480" y="2496"/>
              <a:ext cx="346"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a:t>
              </a:r>
            </a:p>
          </p:txBody>
        </p:sp>
        <p:sp>
          <p:nvSpPr>
            <p:cNvPr id="261165" name="Line 45"/>
            <p:cNvSpPr>
              <a:spLocks noChangeShapeType="1"/>
            </p:cNvSpPr>
            <p:nvPr/>
          </p:nvSpPr>
          <p:spPr bwMode="auto">
            <a:xfrm flipH="1">
              <a:off x="2112" y="2160"/>
              <a:ext cx="576" cy="0"/>
            </a:xfrm>
            <a:prstGeom prst="line">
              <a:avLst/>
            </a:prstGeom>
            <a:noFill/>
            <a:ln w="31750" cap="sq">
              <a:solidFill>
                <a:srgbClr val="993366"/>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1166" name="Text Box 46"/>
            <p:cNvSpPr txBox="1">
              <a:spLocks noChangeArrowheads="1"/>
            </p:cNvSpPr>
            <p:nvPr/>
          </p:nvSpPr>
          <p:spPr bwMode="auto">
            <a:xfrm>
              <a:off x="2784" y="2016"/>
              <a:ext cx="144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FF00"/>
                  </a:solidFill>
                  <a:latin typeface="Times New Roman" panose="02020603050405020304" pitchFamily="18" charset="0"/>
                  <a:ea typeface="幼圆" panose="02010509060101010101" pitchFamily="49" charset="-122"/>
                </a:rPr>
                <a:t>front=n-3</a:t>
              </a:r>
            </a:p>
          </p:txBody>
        </p:sp>
        <p:sp>
          <p:nvSpPr>
            <p:cNvPr id="261167" name="Text Box 47"/>
            <p:cNvSpPr txBox="1">
              <a:spLocks noChangeArrowheads="1"/>
            </p:cNvSpPr>
            <p:nvPr/>
          </p:nvSpPr>
          <p:spPr bwMode="auto">
            <a:xfrm>
              <a:off x="2352" y="2400"/>
              <a:ext cx="528"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anose="02020603050405020304" pitchFamily="18" charset="0"/>
                  <a:ea typeface="幼圆" panose="02010509060101010101" pitchFamily="49" charset="-122"/>
                </a:rPr>
                <a:t>n-2</a:t>
              </a:r>
            </a:p>
          </p:txBody>
        </p:sp>
        <p:sp>
          <p:nvSpPr>
            <p:cNvPr id="261168" name="Text Box 48"/>
            <p:cNvSpPr txBox="1">
              <a:spLocks noChangeArrowheads="1"/>
            </p:cNvSpPr>
            <p:nvPr/>
          </p:nvSpPr>
          <p:spPr bwMode="auto">
            <a:xfrm>
              <a:off x="1920" y="2880"/>
              <a:ext cx="38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cap="sq">
                  <a:solidFill>
                    <a:srgbClr val="993366"/>
                  </a:solidFill>
                  <a:miter lim="800000"/>
                  <a:headEnd type="none" w="sm" len="sm"/>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kumimoji="1" lang="zh-CN" altLang="zh-CN" sz="3200" b="1">
                <a:solidFill>
                  <a:srgbClr val="FF0000"/>
                </a:solidFill>
                <a:latin typeface="Times New Roman" panose="02020603050405020304" pitchFamily="18" charset="0"/>
                <a:ea typeface="幼圆" panose="02010509060101010101" pitchFamily="49" charset="-122"/>
              </a:endParaRPr>
            </a:p>
          </p:txBody>
        </p:sp>
      </p:grpSp>
      <p:sp>
        <p:nvSpPr>
          <p:cNvPr id="261169" name="Arc 49"/>
          <p:cNvSpPr>
            <a:spLocks/>
          </p:cNvSpPr>
          <p:nvPr/>
        </p:nvSpPr>
        <p:spPr bwMode="auto">
          <a:xfrm rot="2215429" flipH="1" flipV="1">
            <a:off x="-152400" y="3352800"/>
            <a:ext cx="1219200" cy="1905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1750" cap="sq">
            <a:solidFill>
              <a:srgbClr val="993366"/>
            </a:solidFill>
            <a:round/>
            <a:headEnd type="none" w="sm" len="sm"/>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87491118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61123"/>
                                        </p:tgtEl>
                                        <p:attrNameLst>
                                          <p:attrName>style.visibility</p:attrName>
                                        </p:attrNameLst>
                                      </p:cBhvr>
                                      <p:to>
                                        <p:strVal val="visible"/>
                                      </p:to>
                                    </p:set>
                                    <p:anim calcmode="lin" valueType="num">
                                      <p:cBhvr>
                                        <p:cTn id="7" dur="1000" fill="hold"/>
                                        <p:tgtEl>
                                          <p:spTgt spid="261123"/>
                                        </p:tgtEl>
                                        <p:attrNameLst>
                                          <p:attrName>ppt_w</p:attrName>
                                        </p:attrNameLst>
                                      </p:cBhvr>
                                      <p:tavLst>
                                        <p:tav tm="0">
                                          <p:val>
                                            <p:fltVal val="0"/>
                                          </p:val>
                                        </p:tav>
                                        <p:tav tm="100000">
                                          <p:val>
                                            <p:strVal val="#ppt_w"/>
                                          </p:val>
                                        </p:tav>
                                      </p:tavLst>
                                    </p:anim>
                                    <p:anim calcmode="lin" valueType="num">
                                      <p:cBhvr>
                                        <p:cTn id="8" dur="1000" fill="hold"/>
                                        <p:tgtEl>
                                          <p:spTgt spid="261123"/>
                                        </p:tgtEl>
                                        <p:attrNameLst>
                                          <p:attrName>ppt_h</p:attrName>
                                        </p:attrNameLst>
                                      </p:cBhvr>
                                      <p:tavLst>
                                        <p:tav tm="0">
                                          <p:val>
                                            <p:fltVal val="0"/>
                                          </p:val>
                                        </p:tav>
                                        <p:tav tm="100000">
                                          <p:val>
                                            <p:strVal val="#ppt_h"/>
                                          </p:val>
                                        </p:tav>
                                      </p:tavLst>
                                    </p:anim>
                                    <p:anim calcmode="lin" valueType="num">
                                      <p:cBhvr>
                                        <p:cTn id="9" dur="1000" fill="hold"/>
                                        <p:tgtEl>
                                          <p:spTgt spid="2611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11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1378" name="Group 2"/>
          <p:cNvGrpSpPr>
            <a:grpSpLocks/>
          </p:cNvGrpSpPr>
          <p:nvPr/>
        </p:nvGrpSpPr>
        <p:grpSpPr bwMode="auto">
          <a:xfrm>
            <a:off x="1090231" y="1860599"/>
            <a:ext cx="1889125" cy="2576513"/>
            <a:chOff x="476" y="473"/>
            <a:chExt cx="1190" cy="1623"/>
          </a:xfrm>
        </p:grpSpPr>
        <p:grpSp>
          <p:nvGrpSpPr>
            <p:cNvPr id="101379" name="Group 3"/>
            <p:cNvGrpSpPr>
              <a:grpSpLocks/>
            </p:cNvGrpSpPr>
            <p:nvPr/>
          </p:nvGrpSpPr>
          <p:grpSpPr bwMode="auto">
            <a:xfrm>
              <a:off x="476" y="473"/>
              <a:ext cx="680" cy="1588"/>
              <a:chOff x="476" y="473"/>
              <a:chExt cx="680" cy="1588"/>
            </a:xfrm>
          </p:grpSpPr>
          <p:sp>
            <p:nvSpPr>
              <p:cNvPr id="101380" name="Rectangle 4"/>
              <p:cNvSpPr>
                <a:spLocks noChangeArrowheads="1"/>
              </p:cNvSpPr>
              <p:nvPr/>
            </p:nvSpPr>
            <p:spPr bwMode="auto">
              <a:xfrm>
                <a:off x="476" y="473"/>
                <a:ext cx="680" cy="1588"/>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1381" name="Line 5"/>
              <p:cNvSpPr>
                <a:spLocks noChangeShapeType="1"/>
              </p:cNvSpPr>
              <p:nvPr/>
            </p:nvSpPr>
            <p:spPr bwMode="auto">
              <a:xfrm>
                <a:off x="476" y="799"/>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82" name="Line 6"/>
              <p:cNvSpPr>
                <a:spLocks noChangeShapeType="1"/>
              </p:cNvSpPr>
              <p:nvPr/>
            </p:nvSpPr>
            <p:spPr bwMode="auto">
              <a:xfrm>
                <a:off x="476" y="1117"/>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83" name="Line 7"/>
              <p:cNvSpPr>
                <a:spLocks noChangeShapeType="1"/>
              </p:cNvSpPr>
              <p:nvPr/>
            </p:nvSpPr>
            <p:spPr bwMode="auto">
              <a:xfrm>
                <a:off x="476" y="1434"/>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84" name="Line 8"/>
              <p:cNvSpPr>
                <a:spLocks noChangeShapeType="1"/>
              </p:cNvSpPr>
              <p:nvPr/>
            </p:nvSpPr>
            <p:spPr bwMode="auto">
              <a:xfrm>
                <a:off x="476" y="1752"/>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1385" name="Text Box 9"/>
            <p:cNvSpPr txBox="1">
              <a:spLocks noChangeArrowheads="1"/>
            </p:cNvSpPr>
            <p:nvPr/>
          </p:nvSpPr>
          <p:spPr bwMode="auto">
            <a:xfrm>
              <a:off x="1212" y="559"/>
              <a:ext cx="454" cy="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70000"/>
                </a:spcBef>
              </a:pPr>
              <a:r>
                <a:rPr lang="en-US" altLang="zh-CN" dirty="0"/>
                <a:t>4</a:t>
              </a:r>
            </a:p>
            <a:p>
              <a:pPr>
                <a:lnSpc>
                  <a:spcPct val="115000"/>
                </a:lnSpc>
                <a:spcBef>
                  <a:spcPct val="70000"/>
                </a:spcBef>
              </a:pPr>
              <a:r>
                <a:rPr lang="en-US" altLang="zh-CN" dirty="0"/>
                <a:t>3</a:t>
              </a:r>
            </a:p>
            <a:p>
              <a:pPr>
                <a:lnSpc>
                  <a:spcPct val="115000"/>
                </a:lnSpc>
                <a:spcBef>
                  <a:spcPct val="70000"/>
                </a:spcBef>
              </a:pPr>
              <a:r>
                <a:rPr lang="en-US" altLang="zh-CN" dirty="0"/>
                <a:t>2</a:t>
              </a:r>
            </a:p>
            <a:p>
              <a:pPr>
                <a:lnSpc>
                  <a:spcPct val="115000"/>
                </a:lnSpc>
                <a:spcBef>
                  <a:spcPct val="70000"/>
                </a:spcBef>
              </a:pPr>
              <a:r>
                <a:rPr lang="en-US" altLang="zh-CN" dirty="0"/>
                <a:t>1</a:t>
              </a:r>
            </a:p>
            <a:p>
              <a:pPr>
                <a:lnSpc>
                  <a:spcPct val="115000"/>
                </a:lnSpc>
                <a:spcBef>
                  <a:spcPct val="70000"/>
                </a:spcBef>
              </a:pPr>
              <a:r>
                <a:rPr lang="en-US" altLang="zh-CN" dirty="0"/>
                <a:t>0</a:t>
              </a:r>
            </a:p>
          </p:txBody>
        </p:sp>
      </p:grpSp>
      <p:grpSp>
        <p:nvGrpSpPr>
          <p:cNvPr id="101386" name="Group 10"/>
          <p:cNvGrpSpPr>
            <a:grpSpLocks/>
          </p:cNvGrpSpPr>
          <p:nvPr/>
        </p:nvGrpSpPr>
        <p:grpSpPr bwMode="auto">
          <a:xfrm>
            <a:off x="4910726" y="2849563"/>
            <a:ext cx="2808288" cy="2736850"/>
            <a:chOff x="2562" y="482"/>
            <a:chExt cx="2042" cy="2041"/>
          </a:xfrm>
        </p:grpSpPr>
        <p:grpSp>
          <p:nvGrpSpPr>
            <p:cNvPr id="101387" name="Group 11"/>
            <p:cNvGrpSpPr>
              <a:grpSpLocks/>
            </p:cNvGrpSpPr>
            <p:nvPr/>
          </p:nvGrpSpPr>
          <p:grpSpPr bwMode="auto">
            <a:xfrm>
              <a:off x="2562" y="482"/>
              <a:ext cx="2041" cy="2041"/>
              <a:chOff x="2653" y="572"/>
              <a:chExt cx="2041" cy="2041"/>
            </a:xfrm>
          </p:grpSpPr>
          <p:sp>
            <p:nvSpPr>
              <p:cNvPr id="101388" name="Oval 12"/>
              <p:cNvSpPr>
                <a:spLocks noChangeArrowheads="1"/>
              </p:cNvSpPr>
              <p:nvPr/>
            </p:nvSpPr>
            <p:spPr bwMode="auto">
              <a:xfrm>
                <a:off x="2653" y="572"/>
                <a:ext cx="2041" cy="2041"/>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1389" name="Oval 13"/>
              <p:cNvSpPr>
                <a:spLocks noChangeArrowheads="1"/>
              </p:cNvSpPr>
              <p:nvPr/>
            </p:nvSpPr>
            <p:spPr bwMode="auto">
              <a:xfrm>
                <a:off x="3152" y="1117"/>
                <a:ext cx="1043" cy="998"/>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1390" name="Line 14"/>
            <p:cNvSpPr>
              <a:spLocks noChangeShapeType="1"/>
            </p:cNvSpPr>
            <p:nvPr/>
          </p:nvSpPr>
          <p:spPr bwMode="auto">
            <a:xfrm>
              <a:off x="2835" y="799"/>
              <a:ext cx="363" cy="3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91" name="Line 15"/>
            <p:cNvSpPr>
              <a:spLocks noChangeShapeType="1"/>
            </p:cNvSpPr>
            <p:nvPr/>
          </p:nvSpPr>
          <p:spPr bwMode="auto">
            <a:xfrm flipV="1">
              <a:off x="2744" y="1752"/>
              <a:ext cx="363" cy="3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92" name="Line 16"/>
            <p:cNvSpPr>
              <a:spLocks noChangeShapeType="1"/>
            </p:cNvSpPr>
            <p:nvPr/>
          </p:nvSpPr>
          <p:spPr bwMode="auto">
            <a:xfrm>
              <a:off x="3651" y="2009"/>
              <a:ext cx="181" cy="4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93" name="Line 17"/>
            <p:cNvSpPr>
              <a:spLocks noChangeShapeType="1"/>
            </p:cNvSpPr>
            <p:nvPr/>
          </p:nvSpPr>
          <p:spPr bwMode="auto">
            <a:xfrm>
              <a:off x="4105" y="1570"/>
              <a:ext cx="499" cy="9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1394" name="Line 18"/>
            <p:cNvSpPr>
              <a:spLocks noChangeShapeType="1"/>
            </p:cNvSpPr>
            <p:nvPr/>
          </p:nvSpPr>
          <p:spPr bwMode="auto">
            <a:xfrm flipV="1">
              <a:off x="3833" y="618"/>
              <a:ext cx="272" cy="4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1395" name="Text Box 19"/>
          <p:cNvSpPr txBox="1">
            <a:spLocks noChangeArrowheads="1"/>
          </p:cNvSpPr>
          <p:nvPr/>
        </p:nvSpPr>
        <p:spPr bwMode="auto">
          <a:xfrm>
            <a:off x="6588274" y="3851276"/>
            <a:ext cx="10080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0</a:t>
            </a:r>
          </a:p>
        </p:txBody>
      </p:sp>
      <p:sp>
        <p:nvSpPr>
          <p:cNvPr id="101396" name="Text Box 20"/>
          <p:cNvSpPr txBox="1">
            <a:spLocks noChangeArrowheads="1"/>
          </p:cNvSpPr>
          <p:nvPr/>
        </p:nvSpPr>
        <p:spPr bwMode="auto">
          <a:xfrm>
            <a:off x="6084217" y="3573016"/>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4</a:t>
            </a:r>
          </a:p>
        </p:txBody>
      </p:sp>
      <p:sp>
        <p:nvSpPr>
          <p:cNvPr id="101397" name="Text Box 21"/>
          <p:cNvSpPr txBox="1">
            <a:spLocks noChangeArrowheads="1"/>
          </p:cNvSpPr>
          <p:nvPr/>
        </p:nvSpPr>
        <p:spPr bwMode="auto">
          <a:xfrm>
            <a:off x="5652169" y="3990976"/>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3</a:t>
            </a:r>
          </a:p>
        </p:txBody>
      </p:sp>
      <p:sp>
        <p:nvSpPr>
          <p:cNvPr id="101398" name="Text Box 22"/>
          <p:cNvSpPr txBox="1">
            <a:spLocks noChangeArrowheads="1"/>
          </p:cNvSpPr>
          <p:nvPr/>
        </p:nvSpPr>
        <p:spPr bwMode="auto">
          <a:xfrm>
            <a:off x="5868193" y="4437112"/>
            <a:ext cx="10080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101399" name="Text Box 23"/>
          <p:cNvSpPr txBox="1">
            <a:spLocks noChangeArrowheads="1"/>
          </p:cNvSpPr>
          <p:nvPr/>
        </p:nvSpPr>
        <p:spPr bwMode="auto">
          <a:xfrm>
            <a:off x="6516266" y="4362451"/>
            <a:ext cx="10080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01400" name="Text Box 24"/>
          <p:cNvSpPr txBox="1">
            <a:spLocks noChangeArrowheads="1"/>
          </p:cNvSpPr>
          <p:nvPr/>
        </p:nvSpPr>
        <p:spPr bwMode="auto">
          <a:xfrm>
            <a:off x="-11376" y="3961304"/>
            <a:ext cx="13668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grpSp>
        <p:nvGrpSpPr>
          <p:cNvPr id="101401" name="Group 25"/>
          <p:cNvGrpSpPr>
            <a:grpSpLocks/>
          </p:cNvGrpSpPr>
          <p:nvPr/>
        </p:nvGrpSpPr>
        <p:grpSpPr bwMode="auto">
          <a:xfrm>
            <a:off x="2497928" y="3990976"/>
            <a:ext cx="1441450" cy="366712"/>
            <a:chOff x="2517" y="2750"/>
            <a:chExt cx="908" cy="231"/>
          </a:xfrm>
        </p:grpSpPr>
        <p:sp>
          <p:nvSpPr>
            <p:cNvPr id="101402" name="Text Box 26"/>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1403" name="Line 27"/>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1404" name="Group 28"/>
          <p:cNvGrpSpPr>
            <a:grpSpLocks/>
          </p:cNvGrpSpPr>
          <p:nvPr/>
        </p:nvGrpSpPr>
        <p:grpSpPr bwMode="auto">
          <a:xfrm rot="-1171304">
            <a:off x="7430089" y="2849563"/>
            <a:ext cx="1441450" cy="366713"/>
            <a:chOff x="2517" y="2750"/>
            <a:chExt cx="908" cy="231"/>
          </a:xfrm>
        </p:grpSpPr>
        <p:sp>
          <p:nvSpPr>
            <p:cNvPr id="101405" name="Text Box 29"/>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1406" name="Line 30"/>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1407" name="Group 31"/>
          <p:cNvGrpSpPr>
            <a:grpSpLocks/>
          </p:cNvGrpSpPr>
          <p:nvPr/>
        </p:nvGrpSpPr>
        <p:grpSpPr bwMode="auto">
          <a:xfrm rot="-1171304">
            <a:off x="7503114" y="3130551"/>
            <a:ext cx="1441450" cy="366712"/>
            <a:chOff x="2517" y="2750"/>
            <a:chExt cx="908" cy="231"/>
          </a:xfrm>
        </p:grpSpPr>
        <p:sp>
          <p:nvSpPr>
            <p:cNvPr id="101408" name="Text Box 32"/>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1409" name="Line 33"/>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1410" name="AutoShape 34"/>
          <p:cNvSpPr>
            <a:spLocks noChangeArrowheads="1"/>
          </p:cNvSpPr>
          <p:nvPr/>
        </p:nvSpPr>
        <p:spPr bwMode="auto">
          <a:xfrm>
            <a:off x="3342669" y="2367883"/>
            <a:ext cx="1655762" cy="790575"/>
          </a:xfrm>
          <a:prstGeom prst="rightArrow">
            <a:avLst>
              <a:gd name="adj1" fmla="val 50000"/>
              <a:gd name="adj2" fmla="val 52359"/>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zh-CN" altLang="en-US" sz="2400" b="1">
                <a:solidFill>
                  <a:srgbClr val="0000CC"/>
                </a:solidFill>
              </a:rPr>
              <a:t>对应为：</a:t>
            </a:r>
          </a:p>
        </p:txBody>
      </p:sp>
      <p:sp>
        <p:nvSpPr>
          <p:cNvPr id="101411" name="Rectangle 35"/>
          <p:cNvSpPr>
            <a:spLocks noChangeArrowheads="1"/>
          </p:cNvSpPr>
          <p:nvPr/>
        </p:nvSpPr>
        <p:spPr bwMode="auto">
          <a:xfrm>
            <a:off x="1362913" y="395191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dirty="0">
                <a:latin typeface="Times New Roman" panose="02020603050405020304" pitchFamily="18" charset="0"/>
              </a:rPr>
              <a:t>  </a:t>
            </a:r>
            <a:r>
              <a:rPr kumimoji="1" lang="en-US" altLang="zh-CN" b="1" dirty="0">
                <a:latin typeface="Times New Roman" panose="02020603050405020304" pitchFamily="18" charset="0"/>
              </a:rPr>
              <a:t>A</a:t>
            </a:r>
            <a:endParaRPr kumimoji="1" lang="en-US" altLang="zh-CN" sz="1200" b="1" dirty="0">
              <a:latin typeface="Times New Roman" panose="02020603050405020304" pitchFamily="18" charset="0"/>
            </a:endParaRPr>
          </a:p>
        </p:txBody>
      </p:sp>
      <p:sp>
        <p:nvSpPr>
          <p:cNvPr id="101412" name="Rectangle 36"/>
          <p:cNvSpPr>
            <a:spLocks noChangeArrowheads="1"/>
          </p:cNvSpPr>
          <p:nvPr/>
        </p:nvSpPr>
        <p:spPr bwMode="auto">
          <a:xfrm>
            <a:off x="1347242" y="3461373"/>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dirty="0">
                <a:latin typeface="Times New Roman" panose="02020603050405020304" pitchFamily="18" charset="0"/>
              </a:rPr>
              <a:t>  </a:t>
            </a:r>
            <a:r>
              <a:rPr kumimoji="1" lang="en-US" altLang="zh-CN" b="1" dirty="0">
                <a:latin typeface="Times New Roman" panose="02020603050405020304" pitchFamily="18" charset="0"/>
              </a:rPr>
              <a:t>B</a:t>
            </a:r>
            <a:endParaRPr kumimoji="1" lang="en-US" altLang="zh-CN" sz="1200" b="1" dirty="0">
              <a:latin typeface="Times New Roman" panose="02020603050405020304" pitchFamily="18" charset="0"/>
            </a:endParaRPr>
          </a:p>
        </p:txBody>
      </p:sp>
      <p:sp>
        <p:nvSpPr>
          <p:cNvPr id="101413" name="Rectangle 37"/>
          <p:cNvSpPr>
            <a:spLocks noChangeArrowheads="1"/>
          </p:cNvSpPr>
          <p:nvPr/>
        </p:nvSpPr>
        <p:spPr bwMode="auto">
          <a:xfrm>
            <a:off x="1362913" y="2949896"/>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dirty="0">
                <a:latin typeface="Times New Roman" panose="02020603050405020304" pitchFamily="18" charset="0"/>
              </a:rPr>
              <a:t>  </a:t>
            </a:r>
            <a:r>
              <a:rPr kumimoji="1" lang="en-US" altLang="zh-CN" b="1" dirty="0">
                <a:latin typeface="Times New Roman" panose="02020603050405020304" pitchFamily="18" charset="0"/>
              </a:rPr>
              <a:t>C</a:t>
            </a:r>
            <a:endParaRPr kumimoji="1" lang="en-US" altLang="zh-CN" sz="1200" b="1" dirty="0">
              <a:latin typeface="Times New Roman" panose="02020603050405020304" pitchFamily="18" charset="0"/>
            </a:endParaRPr>
          </a:p>
        </p:txBody>
      </p:sp>
      <p:sp>
        <p:nvSpPr>
          <p:cNvPr id="101414" name="Rectangle 38"/>
          <p:cNvSpPr>
            <a:spLocks noChangeArrowheads="1"/>
          </p:cNvSpPr>
          <p:nvPr/>
        </p:nvSpPr>
        <p:spPr bwMode="auto">
          <a:xfrm>
            <a:off x="1384837" y="242631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dirty="0">
                <a:latin typeface="Times New Roman" panose="02020603050405020304" pitchFamily="18" charset="0"/>
              </a:rPr>
              <a:t>  D</a:t>
            </a:r>
          </a:p>
        </p:txBody>
      </p:sp>
      <p:sp>
        <p:nvSpPr>
          <p:cNvPr id="101415" name="Text Box 39"/>
          <p:cNvSpPr txBox="1">
            <a:spLocks noChangeArrowheads="1"/>
          </p:cNvSpPr>
          <p:nvPr/>
        </p:nvSpPr>
        <p:spPr bwMode="auto">
          <a:xfrm>
            <a:off x="130208" y="1617750"/>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CC"/>
                </a:solidFill>
                <a:latin typeface="Times New Roman" panose="02020603050405020304" pitchFamily="18" charset="0"/>
              </a:rPr>
              <a:t>入队</a:t>
            </a:r>
          </a:p>
        </p:txBody>
      </p:sp>
      <p:sp>
        <p:nvSpPr>
          <p:cNvPr id="101416" name="Rectangle 40"/>
          <p:cNvSpPr>
            <a:spLocks noChangeArrowheads="1"/>
          </p:cNvSpPr>
          <p:nvPr/>
        </p:nvSpPr>
        <p:spPr bwMode="auto">
          <a:xfrm>
            <a:off x="6999876" y="3565526"/>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A</a:t>
            </a:r>
            <a:endParaRPr kumimoji="1" lang="en-US" altLang="zh-CN" sz="1200" b="1">
              <a:latin typeface="Times New Roman" panose="02020603050405020304" pitchFamily="18" charset="0"/>
            </a:endParaRPr>
          </a:p>
        </p:txBody>
      </p:sp>
      <p:sp>
        <p:nvSpPr>
          <p:cNvPr id="101417" name="Rectangle 41"/>
          <p:cNvSpPr>
            <a:spLocks noChangeArrowheads="1"/>
          </p:cNvSpPr>
          <p:nvPr/>
        </p:nvSpPr>
        <p:spPr bwMode="auto">
          <a:xfrm>
            <a:off x="6782389" y="464978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B</a:t>
            </a:r>
            <a:endParaRPr kumimoji="1" lang="en-US" altLang="zh-CN" sz="1200" b="1">
              <a:latin typeface="Times New Roman" panose="02020603050405020304" pitchFamily="18" charset="0"/>
            </a:endParaRPr>
          </a:p>
        </p:txBody>
      </p:sp>
      <p:sp>
        <p:nvSpPr>
          <p:cNvPr id="101418" name="Rectangle 42"/>
          <p:cNvSpPr>
            <a:spLocks noChangeArrowheads="1"/>
          </p:cNvSpPr>
          <p:nvPr/>
        </p:nvSpPr>
        <p:spPr bwMode="auto">
          <a:xfrm>
            <a:off x="5774326" y="500538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1419" name="Rectangle 43"/>
          <p:cNvSpPr>
            <a:spLocks noChangeArrowheads="1"/>
          </p:cNvSpPr>
          <p:nvPr/>
        </p:nvSpPr>
        <p:spPr bwMode="auto">
          <a:xfrm>
            <a:off x="4982164" y="393065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grpSp>
        <p:nvGrpSpPr>
          <p:cNvPr id="101420" name="Group 44"/>
          <p:cNvGrpSpPr>
            <a:grpSpLocks/>
          </p:cNvGrpSpPr>
          <p:nvPr/>
        </p:nvGrpSpPr>
        <p:grpSpPr bwMode="auto">
          <a:xfrm rot="1335993">
            <a:off x="7431676" y="5148263"/>
            <a:ext cx="1441450" cy="366713"/>
            <a:chOff x="2517" y="2750"/>
            <a:chExt cx="908" cy="231"/>
          </a:xfrm>
        </p:grpSpPr>
        <p:sp>
          <p:nvSpPr>
            <p:cNvPr id="101421" name="Text Box 45"/>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1422" name="Line 46"/>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1423" name="Group 47"/>
          <p:cNvGrpSpPr>
            <a:grpSpLocks/>
          </p:cNvGrpSpPr>
          <p:nvPr/>
        </p:nvGrpSpPr>
        <p:grpSpPr bwMode="auto">
          <a:xfrm rot="6971431" flipV="1">
            <a:off x="4878183" y="6052344"/>
            <a:ext cx="1441450" cy="366713"/>
            <a:chOff x="2517" y="2750"/>
            <a:chExt cx="908" cy="231"/>
          </a:xfrm>
        </p:grpSpPr>
        <p:sp>
          <p:nvSpPr>
            <p:cNvPr id="101424" name="Text Box 48"/>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1425" name="Line 49"/>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1426" name="Group 50"/>
          <p:cNvGrpSpPr>
            <a:grpSpLocks/>
          </p:cNvGrpSpPr>
          <p:nvPr/>
        </p:nvGrpSpPr>
        <p:grpSpPr bwMode="auto">
          <a:xfrm rot="9215432" flipV="1">
            <a:off x="3469276" y="4505326"/>
            <a:ext cx="1441450" cy="366712"/>
            <a:chOff x="2517" y="2750"/>
            <a:chExt cx="908" cy="231"/>
          </a:xfrm>
        </p:grpSpPr>
        <p:sp>
          <p:nvSpPr>
            <p:cNvPr id="101427" name="Text Box 51"/>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1428" name="Line 52"/>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1430" name="Text Box 54"/>
          <p:cNvSpPr txBox="1">
            <a:spLocks noChangeArrowheads="1"/>
          </p:cNvSpPr>
          <p:nvPr/>
        </p:nvSpPr>
        <p:spPr bwMode="auto">
          <a:xfrm>
            <a:off x="22344" y="3423788"/>
            <a:ext cx="13668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sp>
        <p:nvSpPr>
          <p:cNvPr id="101431" name="Text Box 55"/>
          <p:cNvSpPr txBox="1">
            <a:spLocks noChangeArrowheads="1"/>
          </p:cNvSpPr>
          <p:nvPr/>
        </p:nvSpPr>
        <p:spPr bwMode="auto">
          <a:xfrm>
            <a:off x="22344" y="2907928"/>
            <a:ext cx="13668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grpSp>
        <p:nvGrpSpPr>
          <p:cNvPr id="101432" name="Group 56"/>
          <p:cNvGrpSpPr>
            <a:grpSpLocks/>
          </p:cNvGrpSpPr>
          <p:nvPr/>
        </p:nvGrpSpPr>
        <p:grpSpPr bwMode="auto">
          <a:xfrm rot="2182620">
            <a:off x="7358651" y="5297488"/>
            <a:ext cx="1441450" cy="366713"/>
            <a:chOff x="2517" y="2750"/>
            <a:chExt cx="908" cy="231"/>
          </a:xfrm>
        </p:grpSpPr>
        <p:sp>
          <p:nvSpPr>
            <p:cNvPr id="101433" name="Text Box 57"/>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1434" name="Line 58"/>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1435" name="Group 59"/>
          <p:cNvGrpSpPr>
            <a:grpSpLocks/>
          </p:cNvGrpSpPr>
          <p:nvPr/>
        </p:nvGrpSpPr>
        <p:grpSpPr bwMode="auto">
          <a:xfrm rot="7409344" flipV="1">
            <a:off x="4582908" y="5907881"/>
            <a:ext cx="1441450" cy="366713"/>
            <a:chOff x="2517" y="2750"/>
            <a:chExt cx="908" cy="231"/>
          </a:xfrm>
        </p:grpSpPr>
        <p:sp>
          <p:nvSpPr>
            <p:cNvPr id="101436" name="Text Box 60"/>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1437" name="Line 61"/>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1438" name="Group 62"/>
          <p:cNvGrpSpPr>
            <a:grpSpLocks/>
          </p:cNvGrpSpPr>
          <p:nvPr/>
        </p:nvGrpSpPr>
        <p:grpSpPr bwMode="auto">
          <a:xfrm rot="-6797337">
            <a:off x="5094083" y="1945481"/>
            <a:ext cx="1441450" cy="366713"/>
            <a:chOff x="2517" y="2750"/>
            <a:chExt cx="908" cy="231"/>
          </a:xfrm>
        </p:grpSpPr>
        <p:sp>
          <p:nvSpPr>
            <p:cNvPr id="101439" name="Text Box 63"/>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1440" name="Line 64"/>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65" name="Text Box 39"/>
          <p:cNvSpPr txBox="1">
            <a:spLocks noChangeArrowheads="1"/>
          </p:cNvSpPr>
          <p:nvPr/>
        </p:nvSpPr>
        <p:spPr bwMode="auto">
          <a:xfrm>
            <a:off x="262349" y="4525715"/>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CC"/>
                </a:solidFill>
                <a:latin typeface="Times New Roman" panose="02020603050405020304" pitchFamily="18" charset="0"/>
              </a:rPr>
              <a:t>出</a:t>
            </a:r>
            <a:r>
              <a:rPr kumimoji="1" lang="zh-CN" altLang="en-US" sz="2400" b="1" dirty="0" smtClean="0">
                <a:solidFill>
                  <a:srgbClr val="0000CC"/>
                </a:solidFill>
                <a:latin typeface="Times New Roman" panose="02020603050405020304" pitchFamily="18" charset="0"/>
              </a:rPr>
              <a:t>队</a:t>
            </a:r>
            <a:endParaRPr kumimoji="1" lang="zh-CN" altLang="en-US" sz="2400" b="1" dirty="0">
              <a:solidFill>
                <a:srgbClr val="0000CC"/>
              </a:solidFill>
              <a:latin typeface="Times New Roman" panose="02020603050405020304" pitchFamily="18" charset="0"/>
            </a:endParaRPr>
          </a:p>
        </p:txBody>
      </p:sp>
      <p:sp>
        <p:nvSpPr>
          <p:cNvPr id="68"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a:t>
            </a:r>
            <a:r>
              <a:rPr lang="zh-CN" altLang="en-US" sz="4000" dirty="0"/>
              <a:t>特点</a:t>
            </a:r>
          </a:p>
        </p:txBody>
      </p:sp>
    </p:spTree>
    <p:extLst>
      <p:ext uri="{BB962C8B-B14F-4D97-AF65-F5344CB8AC3E}">
        <p14:creationId xmlns:p14="http://schemas.microsoft.com/office/powerpoint/2010/main" xmlns="" val="18402796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lide(fromBottom)">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01386"/>
                                        </p:tgtEl>
                                        <p:attrNameLst>
                                          <p:attrName>style.visibility</p:attrName>
                                        </p:attrNameLst>
                                      </p:cBhvr>
                                      <p:to>
                                        <p:strVal val="visible"/>
                                      </p:to>
                                    </p:set>
                                    <p:animEffect transition="in" filter="wheel(4)">
                                      <p:cBhvr>
                                        <p:cTn id="12" dur="2000"/>
                                        <p:tgtEl>
                                          <p:spTgt spid="101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01410"/>
                                        </p:tgtEl>
                                        <p:attrNameLst>
                                          <p:attrName>style.visibility</p:attrName>
                                        </p:attrNameLst>
                                      </p:cBhvr>
                                      <p:to>
                                        <p:strVal val="visible"/>
                                      </p:to>
                                    </p:set>
                                    <p:anim calcmode="lin" valueType="num">
                                      <p:cBhvr>
                                        <p:cTn id="17" dur="500" fill="hold"/>
                                        <p:tgtEl>
                                          <p:spTgt spid="101410"/>
                                        </p:tgtEl>
                                        <p:attrNameLst>
                                          <p:attrName>ppt_w</p:attrName>
                                        </p:attrNameLst>
                                      </p:cBhvr>
                                      <p:tavLst>
                                        <p:tav tm="0">
                                          <p:val>
                                            <p:fltVal val="0"/>
                                          </p:val>
                                        </p:tav>
                                        <p:tav tm="100000">
                                          <p:val>
                                            <p:strVal val="#ppt_w"/>
                                          </p:val>
                                        </p:tav>
                                      </p:tavLst>
                                    </p:anim>
                                    <p:anim calcmode="lin" valueType="num">
                                      <p:cBhvr>
                                        <p:cTn id="18" dur="500" fill="hold"/>
                                        <p:tgtEl>
                                          <p:spTgt spid="10141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1395"/>
                                        </p:tgtEl>
                                        <p:attrNameLst>
                                          <p:attrName>style.visibility</p:attrName>
                                        </p:attrNameLst>
                                      </p:cBhvr>
                                      <p:to>
                                        <p:strVal val="visible"/>
                                      </p:to>
                                    </p:set>
                                    <p:animEffect transition="in" filter="slide(fromBottom)">
                                      <p:cBhvr>
                                        <p:cTn id="23" dur="500"/>
                                        <p:tgtEl>
                                          <p:spTgt spid="10139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01396"/>
                                        </p:tgtEl>
                                        <p:attrNameLst>
                                          <p:attrName>style.visibility</p:attrName>
                                        </p:attrNameLst>
                                      </p:cBhvr>
                                      <p:to>
                                        <p:strVal val="visible"/>
                                      </p:to>
                                    </p:set>
                                    <p:animEffect transition="in" filter="slide(fromBottom)">
                                      <p:cBhvr>
                                        <p:cTn id="26" dur="500"/>
                                        <p:tgtEl>
                                          <p:spTgt spid="10139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01397"/>
                                        </p:tgtEl>
                                        <p:attrNameLst>
                                          <p:attrName>style.visibility</p:attrName>
                                        </p:attrNameLst>
                                      </p:cBhvr>
                                      <p:to>
                                        <p:strVal val="visible"/>
                                      </p:to>
                                    </p:set>
                                    <p:animEffect transition="in" filter="slide(fromBottom)">
                                      <p:cBhvr>
                                        <p:cTn id="29" dur="500"/>
                                        <p:tgtEl>
                                          <p:spTgt spid="101397"/>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01398"/>
                                        </p:tgtEl>
                                        <p:attrNameLst>
                                          <p:attrName>style.visibility</p:attrName>
                                        </p:attrNameLst>
                                      </p:cBhvr>
                                      <p:to>
                                        <p:strVal val="visible"/>
                                      </p:to>
                                    </p:set>
                                    <p:animEffect transition="in" filter="slide(fromBottom)">
                                      <p:cBhvr>
                                        <p:cTn id="32" dur="500"/>
                                        <p:tgtEl>
                                          <p:spTgt spid="101398"/>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01399"/>
                                        </p:tgtEl>
                                        <p:attrNameLst>
                                          <p:attrName>style.visibility</p:attrName>
                                        </p:attrNameLst>
                                      </p:cBhvr>
                                      <p:to>
                                        <p:strVal val="visible"/>
                                      </p:to>
                                    </p:set>
                                    <p:animEffect transition="in" filter="slide(fromBottom)">
                                      <p:cBhvr>
                                        <p:cTn id="35" dur="500"/>
                                        <p:tgtEl>
                                          <p:spTgt spid="1013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01400"/>
                                        </p:tgtEl>
                                        <p:attrNameLst>
                                          <p:attrName>style.visibility</p:attrName>
                                        </p:attrNameLst>
                                      </p:cBhvr>
                                      <p:to>
                                        <p:strVal val="visible"/>
                                      </p:to>
                                    </p:set>
                                    <p:animEffect transition="in" filter="slide(fromBottom)">
                                      <p:cBhvr>
                                        <p:cTn id="40" dur="500"/>
                                        <p:tgtEl>
                                          <p:spTgt spid="1014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2" fill="hold" nodeType="clickEffect">
                                  <p:stCondLst>
                                    <p:cond delay="0"/>
                                  </p:stCondLst>
                                  <p:childTnLst>
                                    <p:set>
                                      <p:cBhvr>
                                        <p:cTn id="44" dur="1" fill="hold">
                                          <p:stCondLst>
                                            <p:cond delay="0"/>
                                          </p:stCondLst>
                                        </p:cTn>
                                        <p:tgtEl>
                                          <p:spTgt spid="101401"/>
                                        </p:tgtEl>
                                        <p:attrNameLst>
                                          <p:attrName>style.visibility</p:attrName>
                                        </p:attrNameLst>
                                      </p:cBhvr>
                                      <p:to>
                                        <p:strVal val="visible"/>
                                      </p:to>
                                    </p:set>
                                    <p:anim calcmode="lin" valueType="num">
                                      <p:cBhvr>
                                        <p:cTn id="45" dur="500" fill="hold"/>
                                        <p:tgtEl>
                                          <p:spTgt spid="101401"/>
                                        </p:tgtEl>
                                        <p:attrNameLst>
                                          <p:attrName>ppt_x</p:attrName>
                                        </p:attrNameLst>
                                      </p:cBhvr>
                                      <p:tavLst>
                                        <p:tav tm="0">
                                          <p:val>
                                            <p:strVal val="#ppt_x+#ppt_w/2"/>
                                          </p:val>
                                        </p:tav>
                                        <p:tav tm="100000">
                                          <p:val>
                                            <p:strVal val="#ppt_x"/>
                                          </p:val>
                                        </p:tav>
                                      </p:tavLst>
                                    </p:anim>
                                    <p:anim calcmode="lin" valueType="num">
                                      <p:cBhvr>
                                        <p:cTn id="46" dur="500" fill="hold"/>
                                        <p:tgtEl>
                                          <p:spTgt spid="101401"/>
                                        </p:tgtEl>
                                        <p:attrNameLst>
                                          <p:attrName>ppt_y</p:attrName>
                                        </p:attrNameLst>
                                      </p:cBhvr>
                                      <p:tavLst>
                                        <p:tav tm="0">
                                          <p:val>
                                            <p:strVal val="#ppt_y"/>
                                          </p:val>
                                        </p:tav>
                                        <p:tav tm="100000">
                                          <p:val>
                                            <p:strVal val="#ppt_y"/>
                                          </p:val>
                                        </p:tav>
                                      </p:tavLst>
                                    </p:anim>
                                    <p:anim calcmode="lin" valueType="num">
                                      <p:cBhvr>
                                        <p:cTn id="47" dur="500" fill="hold"/>
                                        <p:tgtEl>
                                          <p:spTgt spid="101401"/>
                                        </p:tgtEl>
                                        <p:attrNameLst>
                                          <p:attrName>ppt_w</p:attrName>
                                        </p:attrNameLst>
                                      </p:cBhvr>
                                      <p:tavLst>
                                        <p:tav tm="0">
                                          <p:val>
                                            <p:fltVal val="0"/>
                                          </p:val>
                                        </p:tav>
                                        <p:tav tm="100000">
                                          <p:val>
                                            <p:strVal val="#ppt_w"/>
                                          </p:val>
                                        </p:tav>
                                      </p:tavLst>
                                    </p:anim>
                                    <p:anim calcmode="lin" valueType="num">
                                      <p:cBhvr>
                                        <p:cTn id="48" dur="500" fill="hold"/>
                                        <p:tgtEl>
                                          <p:spTgt spid="10140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2" fill="hold" nodeType="clickEffect">
                                  <p:stCondLst>
                                    <p:cond delay="0"/>
                                  </p:stCondLst>
                                  <p:childTnLst>
                                    <p:set>
                                      <p:cBhvr>
                                        <p:cTn id="52" dur="1" fill="hold">
                                          <p:stCondLst>
                                            <p:cond delay="0"/>
                                          </p:stCondLst>
                                        </p:cTn>
                                        <p:tgtEl>
                                          <p:spTgt spid="101404"/>
                                        </p:tgtEl>
                                        <p:attrNameLst>
                                          <p:attrName>style.visibility</p:attrName>
                                        </p:attrNameLst>
                                      </p:cBhvr>
                                      <p:to>
                                        <p:strVal val="visible"/>
                                      </p:to>
                                    </p:set>
                                    <p:anim calcmode="lin" valueType="num">
                                      <p:cBhvr>
                                        <p:cTn id="53" dur="500" fill="hold"/>
                                        <p:tgtEl>
                                          <p:spTgt spid="101404"/>
                                        </p:tgtEl>
                                        <p:attrNameLst>
                                          <p:attrName>ppt_x</p:attrName>
                                        </p:attrNameLst>
                                      </p:cBhvr>
                                      <p:tavLst>
                                        <p:tav tm="0">
                                          <p:val>
                                            <p:strVal val="#ppt_x+#ppt_w/2"/>
                                          </p:val>
                                        </p:tav>
                                        <p:tav tm="100000">
                                          <p:val>
                                            <p:strVal val="#ppt_x"/>
                                          </p:val>
                                        </p:tav>
                                      </p:tavLst>
                                    </p:anim>
                                    <p:anim calcmode="lin" valueType="num">
                                      <p:cBhvr>
                                        <p:cTn id="54" dur="500" fill="hold"/>
                                        <p:tgtEl>
                                          <p:spTgt spid="101404"/>
                                        </p:tgtEl>
                                        <p:attrNameLst>
                                          <p:attrName>ppt_y</p:attrName>
                                        </p:attrNameLst>
                                      </p:cBhvr>
                                      <p:tavLst>
                                        <p:tav tm="0">
                                          <p:val>
                                            <p:strVal val="#ppt_y"/>
                                          </p:val>
                                        </p:tav>
                                        <p:tav tm="100000">
                                          <p:val>
                                            <p:strVal val="#ppt_y"/>
                                          </p:val>
                                        </p:tav>
                                      </p:tavLst>
                                    </p:anim>
                                    <p:anim calcmode="lin" valueType="num">
                                      <p:cBhvr>
                                        <p:cTn id="55" dur="500" fill="hold"/>
                                        <p:tgtEl>
                                          <p:spTgt spid="101404"/>
                                        </p:tgtEl>
                                        <p:attrNameLst>
                                          <p:attrName>ppt_w</p:attrName>
                                        </p:attrNameLst>
                                      </p:cBhvr>
                                      <p:tavLst>
                                        <p:tav tm="0">
                                          <p:val>
                                            <p:fltVal val="0"/>
                                          </p:val>
                                        </p:tav>
                                        <p:tav tm="100000">
                                          <p:val>
                                            <p:strVal val="#ppt_w"/>
                                          </p:val>
                                        </p:tav>
                                      </p:tavLst>
                                    </p:anim>
                                    <p:anim calcmode="lin" valueType="num">
                                      <p:cBhvr>
                                        <p:cTn id="56" dur="500" fill="hold"/>
                                        <p:tgtEl>
                                          <p:spTgt spid="101404"/>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2" fill="hold" nodeType="clickEffect">
                                  <p:stCondLst>
                                    <p:cond delay="0"/>
                                  </p:stCondLst>
                                  <p:childTnLst>
                                    <p:set>
                                      <p:cBhvr>
                                        <p:cTn id="60" dur="1" fill="hold">
                                          <p:stCondLst>
                                            <p:cond delay="0"/>
                                          </p:stCondLst>
                                        </p:cTn>
                                        <p:tgtEl>
                                          <p:spTgt spid="101407"/>
                                        </p:tgtEl>
                                        <p:attrNameLst>
                                          <p:attrName>style.visibility</p:attrName>
                                        </p:attrNameLst>
                                      </p:cBhvr>
                                      <p:to>
                                        <p:strVal val="visible"/>
                                      </p:to>
                                    </p:set>
                                    <p:anim calcmode="lin" valueType="num">
                                      <p:cBhvr>
                                        <p:cTn id="61" dur="500" fill="hold"/>
                                        <p:tgtEl>
                                          <p:spTgt spid="101407"/>
                                        </p:tgtEl>
                                        <p:attrNameLst>
                                          <p:attrName>ppt_x</p:attrName>
                                        </p:attrNameLst>
                                      </p:cBhvr>
                                      <p:tavLst>
                                        <p:tav tm="0">
                                          <p:val>
                                            <p:strVal val="#ppt_x+#ppt_w/2"/>
                                          </p:val>
                                        </p:tav>
                                        <p:tav tm="100000">
                                          <p:val>
                                            <p:strVal val="#ppt_x"/>
                                          </p:val>
                                        </p:tav>
                                      </p:tavLst>
                                    </p:anim>
                                    <p:anim calcmode="lin" valueType="num">
                                      <p:cBhvr>
                                        <p:cTn id="62" dur="500" fill="hold"/>
                                        <p:tgtEl>
                                          <p:spTgt spid="101407"/>
                                        </p:tgtEl>
                                        <p:attrNameLst>
                                          <p:attrName>ppt_y</p:attrName>
                                        </p:attrNameLst>
                                      </p:cBhvr>
                                      <p:tavLst>
                                        <p:tav tm="0">
                                          <p:val>
                                            <p:strVal val="#ppt_y"/>
                                          </p:val>
                                        </p:tav>
                                        <p:tav tm="100000">
                                          <p:val>
                                            <p:strVal val="#ppt_y"/>
                                          </p:val>
                                        </p:tav>
                                      </p:tavLst>
                                    </p:anim>
                                    <p:anim calcmode="lin" valueType="num">
                                      <p:cBhvr>
                                        <p:cTn id="63" dur="500" fill="hold"/>
                                        <p:tgtEl>
                                          <p:spTgt spid="101407"/>
                                        </p:tgtEl>
                                        <p:attrNameLst>
                                          <p:attrName>ppt_w</p:attrName>
                                        </p:attrNameLst>
                                      </p:cBhvr>
                                      <p:tavLst>
                                        <p:tav tm="0">
                                          <p:val>
                                            <p:fltVal val="0"/>
                                          </p:val>
                                        </p:tav>
                                        <p:tav tm="100000">
                                          <p:val>
                                            <p:strVal val="#ppt_w"/>
                                          </p:val>
                                        </p:tav>
                                      </p:tavLst>
                                    </p:anim>
                                    <p:anim calcmode="lin" valueType="num">
                                      <p:cBhvr>
                                        <p:cTn id="64" dur="500" fill="hold"/>
                                        <p:tgtEl>
                                          <p:spTgt spid="101407"/>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01415"/>
                                        </p:tgtEl>
                                        <p:attrNameLst>
                                          <p:attrName>style.visibility</p:attrName>
                                        </p:attrNameLst>
                                      </p:cBhvr>
                                      <p:to>
                                        <p:strVal val="visible"/>
                                      </p:to>
                                    </p:set>
                                    <p:animEffect transition="in" filter="slide(fromBottom)">
                                      <p:cBhvr>
                                        <p:cTn id="69" dur="500"/>
                                        <p:tgtEl>
                                          <p:spTgt spid="1014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101411"/>
                                        </p:tgtEl>
                                        <p:attrNameLst>
                                          <p:attrName>style.visibility</p:attrName>
                                        </p:attrNameLst>
                                      </p:cBhvr>
                                      <p:to>
                                        <p:strVal val="visible"/>
                                      </p:to>
                                    </p:set>
                                    <p:anim calcmode="lin" valueType="num">
                                      <p:cBhvr additive="base">
                                        <p:cTn id="74" dur="500" fill="hold"/>
                                        <p:tgtEl>
                                          <p:spTgt spid="101411"/>
                                        </p:tgtEl>
                                        <p:attrNameLst>
                                          <p:attrName>ppt_x</p:attrName>
                                        </p:attrNameLst>
                                      </p:cBhvr>
                                      <p:tavLst>
                                        <p:tav tm="0">
                                          <p:val>
                                            <p:strVal val="#ppt_x"/>
                                          </p:val>
                                        </p:tav>
                                        <p:tav tm="100000">
                                          <p:val>
                                            <p:strVal val="#ppt_x"/>
                                          </p:val>
                                        </p:tav>
                                      </p:tavLst>
                                    </p:anim>
                                    <p:anim calcmode="lin" valueType="num">
                                      <p:cBhvr additive="base">
                                        <p:cTn id="75" dur="500" fill="hold"/>
                                        <p:tgtEl>
                                          <p:spTgt spid="101411"/>
                                        </p:tgtEl>
                                        <p:attrNameLst>
                                          <p:attrName>ppt_y</p:attrName>
                                        </p:attrNameLst>
                                      </p:cBhvr>
                                      <p:tavLst>
                                        <p:tav tm="0">
                                          <p:val>
                                            <p:strVal val="0-#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101412"/>
                                        </p:tgtEl>
                                        <p:attrNameLst>
                                          <p:attrName>style.visibility</p:attrName>
                                        </p:attrNameLst>
                                      </p:cBhvr>
                                      <p:to>
                                        <p:strVal val="visible"/>
                                      </p:to>
                                    </p:set>
                                    <p:anim calcmode="lin" valueType="num">
                                      <p:cBhvr additive="base">
                                        <p:cTn id="80" dur="500" fill="hold"/>
                                        <p:tgtEl>
                                          <p:spTgt spid="101412"/>
                                        </p:tgtEl>
                                        <p:attrNameLst>
                                          <p:attrName>ppt_x</p:attrName>
                                        </p:attrNameLst>
                                      </p:cBhvr>
                                      <p:tavLst>
                                        <p:tav tm="0">
                                          <p:val>
                                            <p:strVal val="#ppt_x"/>
                                          </p:val>
                                        </p:tav>
                                        <p:tav tm="100000">
                                          <p:val>
                                            <p:strVal val="#ppt_x"/>
                                          </p:val>
                                        </p:tav>
                                      </p:tavLst>
                                    </p:anim>
                                    <p:anim calcmode="lin" valueType="num">
                                      <p:cBhvr additive="base">
                                        <p:cTn id="81" dur="500" fill="hold"/>
                                        <p:tgtEl>
                                          <p:spTgt spid="101412"/>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1" fill="hold" grpId="0" nodeType="clickEffect">
                                  <p:stCondLst>
                                    <p:cond delay="0"/>
                                  </p:stCondLst>
                                  <p:childTnLst>
                                    <p:set>
                                      <p:cBhvr>
                                        <p:cTn id="85" dur="1" fill="hold">
                                          <p:stCondLst>
                                            <p:cond delay="0"/>
                                          </p:stCondLst>
                                        </p:cTn>
                                        <p:tgtEl>
                                          <p:spTgt spid="101413"/>
                                        </p:tgtEl>
                                        <p:attrNameLst>
                                          <p:attrName>style.visibility</p:attrName>
                                        </p:attrNameLst>
                                      </p:cBhvr>
                                      <p:to>
                                        <p:strVal val="visible"/>
                                      </p:to>
                                    </p:set>
                                    <p:anim calcmode="lin" valueType="num">
                                      <p:cBhvr additive="base">
                                        <p:cTn id="86" dur="500" fill="hold"/>
                                        <p:tgtEl>
                                          <p:spTgt spid="101413"/>
                                        </p:tgtEl>
                                        <p:attrNameLst>
                                          <p:attrName>ppt_x</p:attrName>
                                        </p:attrNameLst>
                                      </p:cBhvr>
                                      <p:tavLst>
                                        <p:tav tm="0">
                                          <p:val>
                                            <p:strVal val="#ppt_x"/>
                                          </p:val>
                                        </p:tav>
                                        <p:tav tm="100000">
                                          <p:val>
                                            <p:strVal val="#ppt_x"/>
                                          </p:val>
                                        </p:tav>
                                      </p:tavLst>
                                    </p:anim>
                                    <p:anim calcmode="lin" valueType="num">
                                      <p:cBhvr additive="base">
                                        <p:cTn id="87" dur="500" fill="hold"/>
                                        <p:tgtEl>
                                          <p:spTgt spid="101413"/>
                                        </p:tgtEl>
                                        <p:attrNameLst>
                                          <p:attrName>ppt_y</p:attrName>
                                        </p:attrNameLst>
                                      </p:cBhvr>
                                      <p:tavLst>
                                        <p:tav tm="0">
                                          <p:val>
                                            <p:strVal val="0-#ppt_h/2"/>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101414"/>
                                        </p:tgtEl>
                                        <p:attrNameLst>
                                          <p:attrName>style.visibility</p:attrName>
                                        </p:attrNameLst>
                                      </p:cBhvr>
                                      <p:to>
                                        <p:strVal val="visible"/>
                                      </p:to>
                                    </p:set>
                                    <p:anim calcmode="lin" valueType="num">
                                      <p:cBhvr additive="base">
                                        <p:cTn id="92" dur="500" fill="hold"/>
                                        <p:tgtEl>
                                          <p:spTgt spid="101414"/>
                                        </p:tgtEl>
                                        <p:attrNameLst>
                                          <p:attrName>ppt_x</p:attrName>
                                        </p:attrNameLst>
                                      </p:cBhvr>
                                      <p:tavLst>
                                        <p:tav tm="0">
                                          <p:val>
                                            <p:strVal val="#ppt_x"/>
                                          </p:val>
                                        </p:tav>
                                        <p:tav tm="100000">
                                          <p:val>
                                            <p:strVal val="#ppt_x"/>
                                          </p:val>
                                        </p:tav>
                                      </p:tavLst>
                                    </p:anim>
                                    <p:anim calcmode="lin" valueType="num">
                                      <p:cBhvr additive="base">
                                        <p:cTn id="93" dur="500" fill="hold"/>
                                        <p:tgtEl>
                                          <p:spTgt spid="101414"/>
                                        </p:tgtEl>
                                        <p:attrNameLst>
                                          <p:attrName>ppt_y</p:attrName>
                                        </p:attrNameLst>
                                      </p:cBhvr>
                                      <p:tavLst>
                                        <p:tav tm="0">
                                          <p:val>
                                            <p:strVal val="0-#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64" presetClass="path" presetSubtype="0" accel="50000" decel="50000" fill="hold" nodeType="clickEffect">
                                  <p:stCondLst>
                                    <p:cond delay="0"/>
                                  </p:stCondLst>
                                  <p:childTnLst>
                                    <p:animMotion origin="layout" path="M 2.77778E-7 -4.81481E-6 L 0.00035 -0.30601 " pathEditMode="relative" rAng="0" ptsTypes="AA">
                                      <p:cBhvr>
                                        <p:cTn id="97" dur="2000" fill="hold"/>
                                        <p:tgtEl>
                                          <p:spTgt spid="101401"/>
                                        </p:tgtEl>
                                        <p:attrNameLst>
                                          <p:attrName>ppt_x</p:attrName>
                                          <p:attrName>ppt_y</p:attrName>
                                        </p:attrNameLst>
                                      </p:cBhvr>
                                      <p:rCtr x="17" y="-15301"/>
                                    </p:animMotion>
                                  </p:childTnLst>
                                </p:cTn>
                              </p:par>
                            </p:childTnLst>
                          </p:cTn>
                        </p:par>
                      </p:childTnLst>
                    </p:cTn>
                  </p:par>
                  <p:par>
                    <p:cTn id="98" fill="hold">
                      <p:stCondLst>
                        <p:cond delay="indefinite"/>
                      </p:stCondLst>
                      <p:childTnLst>
                        <p:par>
                          <p:cTn id="99" fill="hold">
                            <p:stCondLst>
                              <p:cond delay="0"/>
                            </p:stCondLst>
                            <p:childTnLst>
                              <p:par>
                                <p:cTn id="100" presetID="2" presetClass="entr" presetSubtype="1" fill="hold" grpId="0" nodeType="clickEffect">
                                  <p:stCondLst>
                                    <p:cond delay="0"/>
                                  </p:stCondLst>
                                  <p:childTnLst>
                                    <p:set>
                                      <p:cBhvr>
                                        <p:cTn id="101" dur="1" fill="hold">
                                          <p:stCondLst>
                                            <p:cond delay="0"/>
                                          </p:stCondLst>
                                        </p:cTn>
                                        <p:tgtEl>
                                          <p:spTgt spid="101416"/>
                                        </p:tgtEl>
                                        <p:attrNameLst>
                                          <p:attrName>style.visibility</p:attrName>
                                        </p:attrNameLst>
                                      </p:cBhvr>
                                      <p:to>
                                        <p:strVal val="visible"/>
                                      </p:to>
                                    </p:set>
                                    <p:anim calcmode="lin" valueType="num">
                                      <p:cBhvr additive="base">
                                        <p:cTn id="102" dur="500" fill="hold"/>
                                        <p:tgtEl>
                                          <p:spTgt spid="101416"/>
                                        </p:tgtEl>
                                        <p:attrNameLst>
                                          <p:attrName>ppt_x</p:attrName>
                                        </p:attrNameLst>
                                      </p:cBhvr>
                                      <p:tavLst>
                                        <p:tav tm="0">
                                          <p:val>
                                            <p:strVal val="#ppt_x"/>
                                          </p:val>
                                        </p:tav>
                                        <p:tav tm="100000">
                                          <p:val>
                                            <p:strVal val="#ppt_x"/>
                                          </p:val>
                                        </p:tav>
                                      </p:tavLst>
                                    </p:anim>
                                    <p:anim calcmode="lin" valueType="num">
                                      <p:cBhvr additive="base">
                                        <p:cTn id="103" dur="500" fill="hold"/>
                                        <p:tgtEl>
                                          <p:spTgt spid="101416"/>
                                        </p:tgtEl>
                                        <p:attrNameLst>
                                          <p:attrName>ppt_y</p:attrName>
                                        </p:attrNameLst>
                                      </p:cBhvr>
                                      <p:tavLst>
                                        <p:tav tm="0">
                                          <p:val>
                                            <p:strVal val="0-#ppt_h/2"/>
                                          </p:val>
                                        </p:tav>
                                        <p:tav tm="100000">
                                          <p:val>
                                            <p:strVal val="#ppt_y"/>
                                          </p:val>
                                        </p:tav>
                                      </p:tavLst>
                                    </p:anim>
                                  </p:childTnLst>
                                </p:cTn>
                              </p:par>
                            </p:childTnLst>
                          </p:cTn>
                        </p:par>
                        <p:par>
                          <p:cTn id="104" fill="hold" nodeType="afterGroup">
                            <p:stCondLst>
                              <p:cond delay="500"/>
                            </p:stCondLst>
                            <p:childTnLst>
                              <p:par>
                                <p:cTn id="105" presetID="17" presetClass="entr" presetSubtype="2" fill="hold" nodeType="afterEffect">
                                  <p:stCondLst>
                                    <p:cond delay="0"/>
                                  </p:stCondLst>
                                  <p:childTnLst>
                                    <p:set>
                                      <p:cBhvr>
                                        <p:cTn id="106" dur="1" fill="hold">
                                          <p:stCondLst>
                                            <p:cond delay="0"/>
                                          </p:stCondLst>
                                        </p:cTn>
                                        <p:tgtEl>
                                          <p:spTgt spid="101420"/>
                                        </p:tgtEl>
                                        <p:attrNameLst>
                                          <p:attrName>style.visibility</p:attrName>
                                        </p:attrNameLst>
                                      </p:cBhvr>
                                      <p:to>
                                        <p:strVal val="visible"/>
                                      </p:to>
                                    </p:set>
                                    <p:anim calcmode="lin" valueType="num">
                                      <p:cBhvr>
                                        <p:cTn id="107" dur="500" fill="hold"/>
                                        <p:tgtEl>
                                          <p:spTgt spid="101420"/>
                                        </p:tgtEl>
                                        <p:attrNameLst>
                                          <p:attrName>ppt_x</p:attrName>
                                        </p:attrNameLst>
                                      </p:cBhvr>
                                      <p:tavLst>
                                        <p:tav tm="0">
                                          <p:val>
                                            <p:strVal val="#ppt_x+#ppt_w/2"/>
                                          </p:val>
                                        </p:tav>
                                        <p:tav tm="100000">
                                          <p:val>
                                            <p:strVal val="#ppt_x"/>
                                          </p:val>
                                        </p:tav>
                                      </p:tavLst>
                                    </p:anim>
                                    <p:anim calcmode="lin" valueType="num">
                                      <p:cBhvr>
                                        <p:cTn id="108" dur="500" fill="hold"/>
                                        <p:tgtEl>
                                          <p:spTgt spid="101420"/>
                                        </p:tgtEl>
                                        <p:attrNameLst>
                                          <p:attrName>ppt_y</p:attrName>
                                        </p:attrNameLst>
                                      </p:cBhvr>
                                      <p:tavLst>
                                        <p:tav tm="0">
                                          <p:val>
                                            <p:strVal val="#ppt_y"/>
                                          </p:val>
                                        </p:tav>
                                        <p:tav tm="100000">
                                          <p:val>
                                            <p:strVal val="#ppt_y"/>
                                          </p:val>
                                        </p:tav>
                                      </p:tavLst>
                                    </p:anim>
                                    <p:anim calcmode="lin" valueType="num">
                                      <p:cBhvr>
                                        <p:cTn id="109" dur="500" fill="hold"/>
                                        <p:tgtEl>
                                          <p:spTgt spid="101420"/>
                                        </p:tgtEl>
                                        <p:attrNameLst>
                                          <p:attrName>ppt_w</p:attrName>
                                        </p:attrNameLst>
                                      </p:cBhvr>
                                      <p:tavLst>
                                        <p:tav tm="0">
                                          <p:val>
                                            <p:fltVal val="0"/>
                                          </p:val>
                                        </p:tav>
                                        <p:tav tm="100000">
                                          <p:val>
                                            <p:strVal val="#ppt_w"/>
                                          </p:val>
                                        </p:tav>
                                      </p:tavLst>
                                    </p:anim>
                                    <p:anim calcmode="lin" valueType="num">
                                      <p:cBhvr>
                                        <p:cTn id="110" dur="500" fill="hold"/>
                                        <p:tgtEl>
                                          <p:spTgt spid="101420"/>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1000"/>
                            </p:stCondLst>
                            <p:childTnLst>
                              <p:par>
                                <p:cTn id="112" presetID="3" presetClass="exit" presetSubtype="10" fill="hold" nodeType="afterEffect">
                                  <p:stCondLst>
                                    <p:cond delay="0"/>
                                  </p:stCondLst>
                                  <p:childTnLst>
                                    <p:animEffect transition="out" filter="blinds(horizontal)">
                                      <p:cBhvr>
                                        <p:cTn id="113" dur="500"/>
                                        <p:tgtEl>
                                          <p:spTgt spid="101404"/>
                                        </p:tgtEl>
                                      </p:cBhvr>
                                    </p:animEffect>
                                    <p:set>
                                      <p:cBhvr>
                                        <p:cTn id="114" dur="1" fill="hold">
                                          <p:stCondLst>
                                            <p:cond delay="499"/>
                                          </p:stCondLst>
                                        </p:cTn>
                                        <p:tgtEl>
                                          <p:spTgt spid="101404"/>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101417"/>
                                        </p:tgtEl>
                                        <p:attrNameLst>
                                          <p:attrName>style.visibility</p:attrName>
                                        </p:attrNameLst>
                                      </p:cBhvr>
                                      <p:to>
                                        <p:strVal val="visible"/>
                                      </p:to>
                                    </p:set>
                                    <p:anim calcmode="lin" valueType="num">
                                      <p:cBhvr additive="base">
                                        <p:cTn id="119" dur="500" fill="hold"/>
                                        <p:tgtEl>
                                          <p:spTgt spid="101417"/>
                                        </p:tgtEl>
                                        <p:attrNameLst>
                                          <p:attrName>ppt_x</p:attrName>
                                        </p:attrNameLst>
                                      </p:cBhvr>
                                      <p:tavLst>
                                        <p:tav tm="0">
                                          <p:val>
                                            <p:strVal val="#ppt_x"/>
                                          </p:val>
                                        </p:tav>
                                        <p:tav tm="100000">
                                          <p:val>
                                            <p:strVal val="#ppt_x"/>
                                          </p:val>
                                        </p:tav>
                                      </p:tavLst>
                                    </p:anim>
                                    <p:anim calcmode="lin" valueType="num">
                                      <p:cBhvr additive="base">
                                        <p:cTn id="120" dur="500" fill="hold"/>
                                        <p:tgtEl>
                                          <p:spTgt spid="101417"/>
                                        </p:tgtEl>
                                        <p:attrNameLst>
                                          <p:attrName>ppt_y</p:attrName>
                                        </p:attrNameLst>
                                      </p:cBhvr>
                                      <p:tavLst>
                                        <p:tav tm="0">
                                          <p:val>
                                            <p:strVal val="0-#ppt_h/2"/>
                                          </p:val>
                                        </p:tav>
                                        <p:tav tm="100000">
                                          <p:val>
                                            <p:strVal val="#ppt_y"/>
                                          </p:val>
                                        </p:tav>
                                      </p:tavLst>
                                    </p:anim>
                                  </p:childTnLst>
                                </p:cTn>
                              </p:par>
                            </p:childTnLst>
                          </p:cTn>
                        </p:par>
                        <p:par>
                          <p:cTn id="121" fill="hold" nodeType="afterGroup">
                            <p:stCondLst>
                              <p:cond delay="500"/>
                            </p:stCondLst>
                            <p:childTnLst>
                              <p:par>
                                <p:cTn id="122" presetID="17" presetClass="entr" presetSubtype="2" fill="hold" nodeType="afterEffect">
                                  <p:stCondLst>
                                    <p:cond delay="0"/>
                                  </p:stCondLst>
                                  <p:childTnLst>
                                    <p:set>
                                      <p:cBhvr>
                                        <p:cTn id="123" dur="1" fill="hold">
                                          <p:stCondLst>
                                            <p:cond delay="0"/>
                                          </p:stCondLst>
                                        </p:cTn>
                                        <p:tgtEl>
                                          <p:spTgt spid="101423"/>
                                        </p:tgtEl>
                                        <p:attrNameLst>
                                          <p:attrName>style.visibility</p:attrName>
                                        </p:attrNameLst>
                                      </p:cBhvr>
                                      <p:to>
                                        <p:strVal val="visible"/>
                                      </p:to>
                                    </p:set>
                                    <p:anim calcmode="lin" valueType="num">
                                      <p:cBhvr>
                                        <p:cTn id="124" dur="500" fill="hold"/>
                                        <p:tgtEl>
                                          <p:spTgt spid="101423"/>
                                        </p:tgtEl>
                                        <p:attrNameLst>
                                          <p:attrName>ppt_x</p:attrName>
                                        </p:attrNameLst>
                                      </p:cBhvr>
                                      <p:tavLst>
                                        <p:tav tm="0">
                                          <p:val>
                                            <p:strVal val="#ppt_x+#ppt_w/2"/>
                                          </p:val>
                                        </p:tav>
                                        <p:tav tm="100000">
                                          <p:val>
                                            <p:strVal val="#ppt_x"/>
                                          </p:val>
                                        </p:tav>
                                      </p:tavLst>
                                    </p:anim>
                                    <p:anim calcmode="lin" valueType="num">
                                      <p:cBhvr>
                                        <p:cTn id="125" dur="500" fill="hold"/>
                                        <p:tgtEl>
                                          <p:spTgt spid="101423"/>
                                        </p:tgtEl>
                                        <p:attrNameLst>
                                          <p:attrName>ppt_y</p:attrName>
                                        </p:attrNameLst>
                                      </p:cBhvr>
                                      <p:tavLst>
                                        <p:tav tm="0">
                                          <p:val>
                                            <p:strVal val="#ppt_y"/>
                                          </p:val>
                                        </p:tav>
                                        <p:tav tm="100000">
                                          <p:val>
                                            <p:strVal val="#ppt_y"/>
                                          </p:val>
                                        </p:tav>
                                      </p:tavLst>
                                    </p:anim>
                                    <p:anim calcmode="lin" valueType="num">
                                      <p:cBhvr>
                                        <p:cTn id="126" dur="500" fill="hold"/>
                                        <p:tgtEl>
                                          <p:spTgt spid="101423"/>
                                        </p:tgtEl>
                                        <p:attrNameLst>
                                          <p:attrName>ppt_w</p:attrName>
                                        </p:attrNameLst>
                                      </p:cBhvr>
                                      <p:tavLst>
                                        <p:tav tm="0">
                                          <p:val>
                                            <p:fltVal val="0"/>
                                          </p:val>
                                        </p:tav>
                                        <p:tav tm="100000">
                                          <p:val>
                                            <p:strVal val="#ppt_w"/>
                                          </p:val>
                                        </p:tav>
                                      </p:tavLst>
                                    </p:anim>
                                    <p:anim calcmode="lin" valueType="num">
                                      <p:cBhvr>
                                        <p:cTn id="127" dur="500" fill="hold"/>
                                        <p:tgtEl>
                                          <p:spTgt spid="101423"/>
                                        </p:tgtEl>
                                        <p:attrNameLst>
                                          <p:attrName>ppt_h</p:attrName>
                                        </p:attrNameLst>
                                      </p:cBhvr>
                                      <p:tavLst>
                                        <p:tav tm="0">
                                          <p:val>
                                            <p:strVal val="#ppt_h"/>
                                          </p:val>
                                        </p:tav>
                                        <p:tav tm="100000">
                                          <p:val>
                                            <p:strVal val="#ppt_h"/>
                                          </p:val>
                                        </p:tav>
                                      </p:tavLst>
                                    </p:anim>
                                  </p:childTnLst>
                                </p:cTn>
                              </p:par>
                            </p:childTnLst>
                          </p:cTn>
                        </p:par>
                        <p:par>
                          <p:cTn id="128" fill="hold" nodeType="afterGroup">
                            <p:stCondLst>
                              <p:cond delay="1000"/>
                            </p:stCondLst>
                            <p:childTnLst>
                              <p:par>
                                <p:cTn id="129" presetID="3" presetClass="exit" presetSubtype="10" fill="hold" nodeType="afterEffect">
                                  <p:stCondLst>
                                    <p:cond delay="0"/>
                                  </p:stCondLst>
                                  <p:childTnLst>
                                    <p:animEffect transition="out" filter="blinds(horizontal)">
                                      <p:cBhvr>
                                        <p:cTn id="130" dur="500"/>
                                        <p:tgtEl>
                                          <p:spTgt spid="101420"/>
                                        </p:tgtEl>
                                      </p:cBhvr>
                                    </p:animEffect>
                                    <p:set>
                                      <p:cBhvr>
                                        <p:cTn id="131" dur="1" fill="hold">
                                          <p:stCondLst>
                                            <p:cond delay="499"/>
                                          </p:stCondLst>
                                        </p:cTn>
                                        <p:tgtEl>
                                          <p:spTgt spid="101420"/>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1" fill="hold" grpId="0" nodeType="clickEffect">
                                  <p:stCondLst>
                                    <p:cond delay="0"/>
                                  </p:stCondLst>
                                  <p:childTnLst>
                                    <p:set>
                                      <p:cBhvr>
                                        <p:cTn id="135" dur="1" fill="hold">
                                          <p:stCondLst>
                                            <p:cond delay="0"/>
                                          </p:stCondLst>
                                        </p:cTn>
                                        <p:tgtEl>
                                          <p:spTgt spid="101418"/>
                                        </p:tgtEl>
                                        <p:attrNameLst>
                                          <p:attrName>style.visibility</p:attrName>
                                        </p:attrNameLst>
                                      </p:cBhvr>
                                      <p:to>
                                        <p:strVal val="visible"/>
                                      </p:to>
                                    </p:set>
                                    <p:anim calcmode="lin" valueType="num">
                                      <p:cBhvr additive="base">
                                        <p:cTn id="136" dur="500" fill="hold"/>
                                        <p:tgtEl>
                                          <p:spTgt spid="101418"/>
                                        </p:tgtEl>
                                        <p:attrNameLst>
                                          <p:attrName>ppt_x</p:attrName>
                                        </p:attrNameLst>
                                      </p:cBhvr>
                                      <p:tavLst>
                                        <p:tav tm="0">
                                          <p:val>
                                            <p:strVal val="#ppt_x"/>
                                          </p:val>
                                        </p:tav>
                                        <p:tav tm="100000">
                                          <p:val>
                                            <p:strVal val="#ppt_x"/>
                                          </p:val>
                                        </p:tav>
                                      </p:tavLst>
                                    </p:anim>
                                    <p:anim calcmode="lin" valueType="num">
                                      <p:cBhvr additive="base">
                                        <p:cTn id="137" dur="500" fill="hold"/>
                                        <p:tgtEl>
                                          <p:spTgt spid="101418"/>
                                        </p:tgtEl>
                                        <p:attrNameLst>
                                          <p:attrName>ppt_y</p:attrName>
                                        </p:attrNameLst>
                                      </p:cBhvr>
                                      <p:tavLst>
                                        <p:tav tm="0">
                                          <p:val>
                                            <p:strVal val="0-#ppt_h/2"/>
                                          </p:val>
                                        </p:tav>
                                        <p:tav tm="100000">
                                          <p:val>
                                            <p:strVal val="#ppt_y"/>
                                          </p:val>
                                        </p:tav>
                                      </p:tavLst>
                                    </p:anim>
                                  </p:childTnLst>
                                </p:cTn>
                              </p:par>
                            </p:childTnLst>
                          </p:cTn>
                        </p:par>
                        <p:par>
                          <p:cTn id="138" fill="hold" nodeType="afterGroup">
                            <p:stCondLst>
                              <p:cond delay="500"/>
                            </p:stCondLst>
                            <p:childTnLst>
                              <p:par>
                                <p:cTn id="139" presetID="17" presetClass="entr" presetSubtype="2" fill="hold" nodeType="afterEffect">
                                  <p:stCondLst>
                                    <p:cond delay="0"/>
                                  </p:stCondLst>
                                  <p:childTnLst>
                                    <p:set>
                                      <p:cBhvr>
                                        <p:cTn id="140" dur="1" fill="hold">
                                          <p:stCondLst>
                                            <p:cond delay="0"/>
                                          </p:stCondLst>
                                        </p:cTn>
                                        <p:tgtEl>
                                          <p:spTgt spid="101426"/>
                                        </p:tgtEl>
                                        <p:attrNameLst>
                                          <p:attrName>style.visibility</p:attrName>
                                        </p:attrNameLst>
                                      </p:cBhvr>
                                      <p:to>
                                        <p:strVal val="visible"/>
                                      </p:to>
                                    </p:set>
                                    <p:anim calcmode="lin" valueType="num">
                                      <p:cBhvr>
                                        <p:cTn id="141" dur="500" fill="hold"/>
                                        <p:tgtEl>
                                          <p:spTgt spid="101426"/>
                                        </p:tgtEl>
                                        <p:attrNameLst>
                                          <p:attrName>ppt_x</p:attrName>
                                        </p:attrNameLst>
                                      </p:cBhvr>
                                      <p:tavLst>
                                        <p:tav tm="0">
                                          <p:val>
                                            <p:strVal val="#ppt_x+#ppt_w/2"/>
                                          </p:val>
                                        </p:tav>
                                        <p:tav tm="100000">
                                          <p:val>
                                            <p:strVal val="#ppt_x"/>
                                          </p:val>
                                        </p:tav>
                                      </p:tavLst>
                                    </p:anim>
                                    <p:anim calcmode="lin" valueType="num">
                                      <p:cBhvr>
                                        <p:cTn id="142" dur="500" fill="hold"/>
                                        <p:tgtEl>
                                          <p:spTgt spid="101426"/>
                                        </p:tgtEl>
                                        <p:attrNameLst>
                                          <p:attrName>ppt_y</p:attrName>
                                        </p:attrNameLst>
                                      </p:cBhvr>
                                      <p:tavLst>
                                        <p:tav tm="0">
                                          <p:val>
                                            <p:strVal val="#ppt_y"/>
                                          </p:val>
                                        </p:tav>
                                        <p:tav tm="100000">
                                          <p:val>
                                            <p:strVal val="#ppt_y"/>
                                          </p:val>
                                        </p:tav>
                                      </p:tavLst>
                                    </p:anim>
                                    <p:anim calcmode="lin" valueType="num">
                                      <p:cBhvr>
                                        <p:cTn id="143" dur="500" fill="hold"/>
                                        <p:tgtEl>
                                          <p:spTgt spid="101426"/>
                                        </p:tgtEl>
                                        <p:attrNameLst>
                                          <p:attrName>ppt_w</p:attrName>
                                        </p:attrNameLst>
                                      </p:cBhvr>
                                      <p:tavLst>
                                        <p:tav tm="0">
                                          <p:val>
                                            <p:fltVal val="0"/>
                                          </p:val>
                                        </p:tav>
                                        <p:tav tm="100000">
                                          <p:val>
                                            <p:strVal val="#ppt_w"/>
                                          </p:val>
                                        </p:tav>
                                      </p:tavLst>
                                    </p:anim>
                                    <p:anim calcmode="lin" valueType="num">
                                      <p:cBhvr>
                                        <p:cTn id="144" dur="500" fill="hold"/>
                                        <p:tgtEl>
                                          <p:spTgt spid="101426"/>
                                        </p:tgtEl>
                                        <p:attrNameLst>
                                          <p:attrName>ppt_h</p:attrName>
                                        </p:attrNameLst>
                                      </p:cBhvr>
                                      <p:tavLst>
                                        <p:tav tm="0">
                                          <p:val>
                                            <p:strVal val="#ppt_h"/>
                                          </p:val>
                                        </p:tav>
                                        <p:tav tm="100000">
                                          <p:val>
                                            <p:strVal val="#ppt_h"/>
                                          </p:val>
                                        </p:tav>
                                      </p:tavLst>
                                    </p:anim>
                                  </p:childTnLst>
                                </p:cTn>
                              </p:par>
                            </p:childTnLst>
                          </p:cTn>
                        </p:par>
                        <p:par>
                          <p:cTn id="145" fill="hold" nodeType="afterGroup">
                            <p:stCondLst>
                              <p:cond delay="1000"/>
                            </p:stCondLst>
                            <p:childTnLst>
                              <p:par>
                                <p:cTn id="146" presetID="3" presetClass="exit" presetSubtype="10" fill="hold" nodeType="afterEffect">
                                  <p:stCondLst>
                                    <p:cond delay="0"/>
                                  </p:stCondLst>
                                  <p:childTnLst>
                                    <p:animEffect transition="out" filter="blinds(horizontal)">
                                      <p:cBhvr>
                                        <p:cTn id="147" dur="500"/>
                                        <p:tgtEl>
                                          <p:spTgt spid="101423"/>
                                        </p:tgtEl>
                                      </p:cBhvr>
                                    </p:animEffect>
                                    <p:set>
                                      <p:cBhvr>
                                        <p:cTn id="148" dur="1" fill="hold">
                                          <p:stCondLst>
                                            <p:cond delay="499"/>
                                          </p:stCondLst>
                                        </p:cTn>
                                        <p:tgtEl>
                                          <p:spTgt spid="101423"/>
                                        </p:tgtEl>
                                        <p:attrNameLst>
                                          <p:attrName>style.visibility</p:attrName>
                                        </p:attrNameLst>
                                      </p:cBhvr>
                                      <p:to>
                                        <p:strVal val="hidden"/>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 fill="hold" grpId="0" nodeType="clickEffect">
                                  <p:stCondLst>
                                    <p:cond delay="0"/>
                                  </p:stCondLst>
                                  <p:childTnLst>
                                    <p:set>
                                      <p:cBhvr>
                                        <p:cTn id="152" dur="1" fill="hold">
                                          <p:stCondLst>
                                            <p:cond delay="0"/>
                                          </p:stCondLst>
                                        </p:cTn>
                                        <p:tgtEl>
                                          <p:spTgt spid="101419"/>
                                        </p:tgtEl>
                                        <p:attrNameLst>
                                          <p:attrName>style.visibility</p:attrName>
                                        </p:attrNameLst>
                                      </p:cBhvr>
                                      <p:to>
                                        <p:strVal val="visible"/>
                                      </p:to>
                                    </p:set>
                                    <p:anim calcmode="lin" valueType="num">
                                      <p:cBhvr additive="base">
                                        <p:cTn id="153" dur="500" fill="hold"/>
                                        <p:tgtEl>
                                          <p:spTgt spid="101419"/>
                                        </p:tgtEl>
                                        <p:attrNameLst>
                                          <p:attrName>ppt_x</p:attrName>
                                        </p:attrNameLst>
                                      </p:cBhvr>
                                      <p:tavLst>
                                        <p:tav tm="0">
                                          <p:val>
                                            <p:strVal val="#ppt_x"/>
                                          </p:val>
                                        </p:tav>
                                        <p:tav tm="100000">
                                          <p:val>
                                            <p:strVal val="#ppt_x"/>
                                          </p:val>
                                        </p:tav>
                                      </p:tavLst>
                                    </p:anim>
                                    <p:anim calcmode="lin" valueType="num">
                                      <p:cBhvr additive="base">
                                        <p:cTn id="154" dur="500" fill="hold"/>
                                        <p:tgtEl>
                                          <p:spTgt spid="101419"/>
                                        </p:tgtEl>
                                        <p:attrNameLst>
                                          <p:attrName>ppt_y</p:attrName>
                                        </p:attrNameLst>
                                      </p:cBhvr>
                                      <p:tavLst>
                                        <p:tav tm="0">
                                          <p:val>
                                            <p:strVal val="0-#ppt_h/2"/>
                                          </p:val>
                                        </p:tav>
                                        <p:tav tm="100000">
                                          <p:val>
                                            <p:strVal val="#ppt_y"/>
                                          </p:val>
                                        </p:tav>
                                      </p:tavLst>
                                    </p:anim>
                                  </p:childTnLst>
                                </p:cTn>
                              </p:par>
                            </p:childTnLst>
                          </p:cTn>
                        </p:par>
                        <p:par>
                          <p:cTn id="155" fill="hold" nodeType="afterGroup">
                            <p:stCondLst>
                              <p:cond delay="500"/>
                            </p:stCondLst>
                            <p:childTnLst>
                              <p:par>
                                <p:cTn id="156" presetID="17" presetClass="entr" presetSubtype="2" fill="hold" nodeType="afterEffect">
                                  <p:stCondLst>
                                    <p:cond delay="0"/>
                                  </p:stCondLst>
                                  <p:childTnLst>
                                    <p:set>
                                      <p:cBhvr>
                                        <p:cTn id="157" dur="1" fill="hold">
                                          <p:stCondLst>
                                            <p:cond delay="0"/>
                                          </p:stCondLst>
                                        </p:cTn>
                                        <p:tgtEl>
                                          <p:spTgt spid="101438"/>
                                        </p:tgtEl>
                                        <p:attrNameLst>
                                          <p:attrName>style.visibility</p:attrName>
                                        </p:attrNameLst>
                                      </p:cBhvr>
                                      <p:to>
                                        <p:strVal val="visible"/>
                                      </p:to>
                                    </p:set>
                                    <p:anim calcmode="lin" valueType="num">
                                      <p:cBhvr>
                                        <p:cTn id="158" dur="500" fill="hold"/>
                                        <p:tgtEl>
                                          <p:spTgt spid="101438"/>
                                        </p:tgtEl>
                                        <p:attrNameLst>
                                          <p:attrName>ppt_x</p:attrName>
                                        </p:attrNameLst>
                                      </p:cBhvr>
                                      <p:tavLst>
                                        <p:tav tm="0">
                                          <p:val>
                                            <p:strVal val="#ppt_x+#ppt_w/2"/>
                                          </p:val>
                                        </p:tav>
                                        <p:tav tm="100000">
                                          <p:val>
                                            <p:strVal val="#ppt_x"/>
                                          </p:val>
                                        </p:tav>
                                      </p:tavLst>
                                    </p:anim>
                                    <p:anim calcmode="lin" valueType="num">
                                      <p:cBhvr>
                                        <p:cTn id="159" dur="500" fill="hold"/>
                                        <p:tgtEl>
                                          <p:spTgt spid="101438"/>
                                        </p:tgtEl>
                                        <p:attrNameLst>
                                          <p:attrName>ppt_y</p:attrName>
                                        </p:attrNameLst>
                                      </p:cBhvr>
                                      <p:tavLst>
                                        <p:tav tm="0">
                                          <p:val>
                                            <p:strVal val="#ppt_y"/>
                                          </p:val>
                                        </p:tav>
                                        <p:tav tm="100000">
                                          <p:val>
                                            <p:strVal val="#ppt_y"/>
                                          </p:val>
                                        </p:tav>
                                      </p:tavLst>
                                    </p:anim>
                                    <p:anim calcmode="lin" valueType="num">
                                      <p:cBhvr>
                                        <p:cTn id="160" dur="500" fill="hold"/>
                                        <p:tgtEl>
                                          <p:spTgt spid="101438"/>
                                        </p:tgtEl>
                                        <p:attrNameLst>
                                          <p:attrName>ppt_w</p:attrName>
                                        </p:attrNameLst>
                                      </p:cBhvr>
                                      <p:tavLst>
                                        <p:tav tm="0">
                                          <p:val>
                                            <p:fltVal val="0"/>
                                          </p:val>
                                        </p:tav>
                                        <p:tav tm="100000">
                                          <p:val>
                                            <p:strVal val="#ppt_w"/>
                                          </p:val>
                                        </p:tav>
                                      </p:tavLst>
                                    </p:anim>
                                    <p:anim calcmode="lin" valueType="num">
                                      <p:cBhvr>
                                        <p:cTn id="161" dur="500" fill="hold"/>
                                        <p:tgtEl>
                                          <p:spTgt spid="101438"/>
                                        </p:tgtEl>
                                        <p:attrNameLst>
                                          <p:attrName>ppt_h</p:attrName>
                                        </p:attrNameLst>
                                      </p:cBhvr>
                                      <p:tavLst>
                                        <p:tav tm="0">
                                          <p:val>
                                            <p:strVal val="#ppt_h"/>
                                          </p:val>
                                        </p:tav>
                                        <p:tav tm="100000">
                                          <p:val>
                                            <p:strVal val="#ppt_h"/>
                                          </p:val>
                                        </p:tav>
                                      </p:tavLst>
                                    </p:anim>
                                  </p:childTnLst>
                                </p:cTn>
                              </p:par>
                            </p:childTnLst>
                          </p:cTn>
                        </p:par>
                        <p:par>
                          <p:cTn id="162" fill="hold" nodeType="afterGroup">
                            <p:stCondLst>
                              <p:cond delay="1000"/>
                            </p:stCondLst>
                            <p:childTnLst>
                              <p:par>
                                <p:cTn id="163" presetID="3" presetClass="exit" presetSubtype="10" fill="hold" nodeType="afterEffect">
                                  <p:stCondLst>
                                    <p:cond delay="0"/>
                                  </p:stCondLst>
                                  <p:childTnLst>
                                    <p:animEffect transition="out" filter="blinds(horizontal)">
                                      <p:cBhvr>
                                        <p:cTn id="164" dur="500"/>
                                        <p:tgtEl>
                                          <p:spTgt spid="101426"/>
                                        </p:tgtEl>
                                      </p:cBhvr>
                                    </p:animEffect>
                                    <p:set>
                                      <p:cBhvr>
                                        <p:cTn id="165" dur="1" fill="hold">
                                          <p:stCondLst>
                                            <p:cond delay="499"/>
                                          </p:stCondLst>
                                        </p:cTn>
                                        <p:tgtEl>
                                          <p:spTgt spid="101426"/>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2" presetClass="entr" presetSubtype="4" fill="hold" grpId="0" nodeType="clickEffect">
                                  <p:stCondLst>
                                    <p:cond delay="0"/>
                                  </p:stCondLst>
                                  <p:childTnLst>
                                    <p:set>
                                      <p:cBhvr>
                                        <p:cTn id="169" dur="1" fill="hold">
                                          <p:stCondLst>
                                            <p:cond delay="0"/>
                                          </p:stCondLst>
                                        </p:cTn>
                                        <p:tgtEl>
                                          <p:spTgt spid="65"/>
                                        </p:tgtEl>
                                        <p:attrNameLst>
                                          <p:attrName>style.visibility</p:attrName>
                                        </p:attrNameLst>
                                      </p:cBhvr>
                                      <p:to>
                                        <p:strVal val="visible"/>
                                      </p:to>
                                    </p:set>
                                    <p:animEffect transition="in" filter="slide(fromBottom)">
                                      <p:cBhvr>
                                        <p:cTn id="170" dur="500"/>
                                        <p:tgtEl>
                                          <p:spTgt spid="65"/>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xit" presetSubtype="4" fill="hold" grpId="1" nodeType="clickEffect">
                                  <p:stCondLst>
                                    <p:cond delay="0"/>
                                  </p:stCondLst>
                                  <p:childTnLst>
                                    <p:anim calcmode="lin" valueType="num">
                                      <p:cBhvr additive="base">
                                        <p:cTn id="174" dur="500"/>
                                        <p:tgtEl>
                                          <p:spTgt spid="101411"/>
                                        </p:tgtEl>
                                        <p:attrNameLst>
                                          <p:attrName>ppt_x</p:attrName>
                                        </p:attrNameLst>
                                      </p:cBhvr>
                                      <p:tavLst>
                                        <p:tav tm="0">
                                          <p:val>
                                            <p:strVal val="ppt_x"/>
                                          </p:val>
                                        </p:tav>
                                        <p:tav tm="100000">
                                          <p:val>
                                            <p:strVal val="ppt_x"/>
                                          </p:val>
                                        </p:tav>
                                      </p:tavLst>
                                    </p:anim>
                                    <p:anim calcmode="lin" valueType="num">
                                      <p:cBhvr additive="base">
                                        <p:cTn id="175" dur="500"/>
                                        <p:tgtEl>
                                          <p:spTgt spid="101411"/>
                                        </p:tgtEl>
                                        <p:attrNameLst>
                                          <p:attrName>ppt_y</p:attrName>
                                        </p:attrNameLst>
                                      </p:cBhvr>
                                      <p:tavLst>
                                        <p:tav tm="0">
                                          <p:val>
                                            <p:strVal val="ppt_y"/>
                                          </p:val>
                                        </p:tav>
                                        <p:tav tm="100000">
                                          <p:val>
                                            <p:strVal val="1+ppt_h/2"/>
                                          </p:val>
                                        </p:tav>
                                      </p:tavLst>
                                    </p:anim>
                                    <p:set>
                                      <p:cBhvr>
                                        <p:cTn id="176" dur="1" fill="hold">
                                          <p:stCondLst>
                                            <p:cond delay="499"/>
                                          </p:stCondLst>
                                        </p:cTn>
                                        <p:tgtEl>
                                          <p:spTgt spid="101411"/>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2" presetClass="entr" presetSubtype="4" fill="hold" grpId="0" nodeType="clickEffect">
                                  <p:stCondLst>
                                    <p:cond delay="0"/>
                                  </p:stCondLst>
                                  <p:childTnLst>
                                    <p:set>
                                      <p:cBhvr>
                                        <p:cTn id="180" dur="1" fill="hold">
                                          <p:stCondLst>
                                            <p:cond delay="0"/>
                                          </p:stCondLst>
                                        </p:cTn>
                                        <p:tgtEl>
                                          <p:spTgt spid="101430"/>
                                        </p:tgtEl>
                                        <p:attrNameLst>
                                          <p:attrName>style.visibility</p:attrName>
                                        </p:attrNameLst>
                                      </p:cBhvr>
                                      <p:to>
                                        <p:strVal val="visible"/>
                                      </p:to>
                                    </p:set>
                                    <p:animEffect transition="in" filter="slide(fromBottom)">
                                      <p:cBhvr>
                                        <p:cTn id="181" dur="500"/>
                                        <p:tgtEl>
                                          <p:spTgt spid="101430"/>
                                        </p:tgtEl>
                                      </p:cBhvr>
                                    </p:animEffect>
                                  </p:childTnLst>
                                </p:cTn>
                              </p:par>
                            </p:childTnLst>
                          </p:cTn>
                        </p:par>
                        <p:par>
                          <p:cTn id="182" fill="hold" nodeType="afterGroup">
                            <p:stCondLst>
                              <p:cond delay="500"/>
                            </p:stCondLst>
                            <p:childTnLst>
                              <p:par>
                                <p:cTn id="183" presetID="3" presetClass="exit" presetSubtype="10" fill="hold" grpId="1" nodeType="afterEffect">
                                  <p:stCondLst>
                                    <p:cond delay="0"/>
                                  </p:stCondLst>
                                  <p:childTnLst>
                                    <p:animEffect transition="out" filter="blinds(horizontal)">
                                      <p:cBhvr>
                                        <p:cTn id="184" dur="500"/>
                                        <p:tgtEl>
                                          <p:spTgt spid="101400"/>
                                        </p:tgtEl>
                                      </p:cBhvr>
                                    </p:animEffect>
                                    <p:set>
                                      <p:cBhvr>
                                        <p:cTn id="185" dur="1" fill="hold">
                                          <p:stCondLst>
                                            <p:cond delay="499"/>
                                          </p:stCondLst>
                                        </p:cTn>
                                        <p:tgtEl>
                                          <p:spTgt spid="101400"/>
                                        </p:tgtEl>
                                        <p:attrNameLst>
                                          <p:attrName>style.visibility</p:attrName>
                                        </p:attrNameLst>
                                      </p:cBhvr>
                                      <p:to>
                                        <p:strVal val="hidden"/>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 presetClass="exit" presetSubtype="4" fill="hold" grpId="1" nodeType="clickEffect">
                                  <p:stCondLst>
                                    <p:cond delay="0"/>
                                  </p:stCondLst>
                                  <p:childTnLst>
                                    <p:anim calcmode="lin" valueType="num">
                                      <p:cBhvr additive="base">
                                        <p:cTn id="189" dur="500"/>
                                        <p:tgtEl>
                                          <p:spTgt spid="101412"/>
                                        </p:tgtEl>
                                        <p:attrNameLst>
                                          <p:attrName>ppt_x</p:attrName>
                                        </p:attrNameLst>
                                      </p:cBhvr>
                                      <p:tavLst>
                                        <p:tav tm="0">
                                          <p:val>
                                            <p:strVal val="ppt_x"/>
                                          </p:val>
                                        </p:tav>
                                        <p:tav tm="100000">
                                          <p:val>
                                            <p:strVal val="ppt_x"/>
                                          </p:val>
                                        </p:tav>
                                      </p:tavLst>
                                    </p:anim>
                                    <p:anim calcmode="lin" valueType="num">
                                      <p:cBhvr additive="base">
                                        <p:cTn id="190" dur="500"/>
                                        <p:tgtEl>
                                          <p:spTgt spid="101412"/>
                                        </p:tgtEl>
                                        <p:attrNameLst>
                                          <p:attrName>ppt_y</p:attrName>
                                        </p:attrNameLst>
                                      </p:cBhvr>
                                      <p:tavLst>
                                        <p:tav tm="0">
                                          <p:val>
                                            <p:strVal val="ppt_y"/>
                                          </p:val>
                                        </p:tav>
                                        <p:tav tm="100000">
                                          <p:val>
                                            <p:strVal val="1+ppt_h/2"/>
                                          </p:val>
                                        </p:tav>
                                      </p:tavLst>
                                    </p:anim>
                                    <p:set>
                                      <p:cBhvr>
                                        <p:cTn id="191" dur="1" fill="hold">
                                          <p:stCondLst>
                                            <p:cond delay="499"/>
                                          </p:stCondLst>
                                        </p:cTn>
                                        <p:tgtEl>
                                          <p:spTgt spid="101412"/>
                                        </p:tgtEl>
                                        <p:attrNameLst>
                                          <p:attrName>style.visibility</p:attrName>
                                        </p:attrNameLst>
                                      </p:cBhvr>
                                      <p:to>
                                        <p:strVal val="hidden"/>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2" presetClass="entr" presetSubtype="4" fill="hold" grpId="0" nodeType="clickEffect">
                                  <p:stCondLst>
                                    <p:cond delay="0"/>
                                  </p:stCondLst>
                                  <p:childTnLst>
                                    <p:set>
                                      <p:cBhvr>
                                        <p:cTn id="195" dur="1" fill="hold">
                                          <p:stCondLst>
                                            <p:cond delay="0"/>
                                          </p:stCondLst>
                                        </p:cTn>
                                        <p:tgtEl>
                                          <p:spTgt spid="101431"/>
                                        </p:tgtEl>
                                        <p:attrNameLst>
                                          <p:attrName>style.visibility</p:attrName>
                                        </p:attrNameLst>
                                      </p:cBhvr>
                                      <p:to>
                                        <p:strVal val="visible"/>
                                      </p:to>
                                    </p:set>
                                    <p:animEffect transition="in" filter="slide(fromBottom)">
                                      <p:cBhvr>
                                        <p:cTn id="196" dur="500"/>
                                        <p:tgtEl>
                                          <p:spTgt spid="101431"/>
                                        </p:tgtEl>
                                      </p:cBhvr>
                                    </p:animEffect>
                                  </p:childTnLst>
                                </p:cTn>
                              </p:par>
                            </p:childTnLst>
                          </p:cTn>
                        </p:par>
                        <p:par>
                          <p:cTn id="197" fill="hold" nodeType="afterGroup">
                            <p:stCondLst>
                              <p:cond delay="500"/>
                            </p:stCondLst>
                            <p:childTnLst>
                              <p:par>
                                <p:cTn id="198" presetID="3" presetClass="exit" presetSubtype="10" fill="hold" grpId="1" nodeType="afterEffect">
                                  <p:stCondLst>
                                    <p:cond delay="0"/>
                                  </p:stCondLst>
                                  <p:childTnLst>
                                    <p:animEffect transition="out" filter="blinds(horizontal)">
                                      <p:cBhvr>
                                        <p:cTn id="199" dur="500"/>
                                        <p:tgtEl>
                                          <p:spTgt spid="101430"/>
                                        </p:tgtEl>
                                      </p:cBhvr>
                                    </p:animEffect>
                                    <p:set>
                                      <p:cBhvr>
                                        <p:cTn id="200" dur="1" fill="hold">
                                          <p:stCondLst>
                                            <p:cond delay="499"/>
                                          </p:stCondLst>
                                        </p:cTn>
                                        <p:tgtEl>
                                          <p:spTgt spid="101430"/>
                                        </p:tgtEl>
                                        <p:attrNameLst>
                                          <p:attrName>style.visibility</p:attrName>
                                        </p:attrNameLst>
                                      </p:cBhvr>
                                      <p:to>
                                        <p:strVal val="hidden"/>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xit" presetSubtype="4" fill="hold" grpId="1" nodeType="clickEffect">
                                  <p:stCondLst>
                                    <p:cond delay="0"/>
                                  </p:stCondLst>
                                  <p:childTnLst>
                                    <p:anim calcmode="lin" valueType="num">
                                      <p:cBhvr additive="base">
                                        <p:cTn id="204" dur="500"/>
                                        <p:tgtEl>
                                          <p:spTgt spid="101416"/>
                                        </p:tgtEl>
                                        <p:attrNameLst>
                                          <p:attrName>ppt_x</p:attrName>
                                        </p:attrNameLst>
                                      </p:cBhvr>
                                      <p:tavLst>
                                        <p:tav tm="0">
                                          <p:val>
                                            <p:strVal val="ppt_x"/>
                                          </p:val>
                                        </p:tav>
                                        <p:tav tm="100000">
                                          <p:val>
                                            <p:strVal val="ppt_x"/>
                                          </p:val>
                                        </p:tav>
                                      </p:tavLst>
                                    </p:anim>
                                    <p:anim calcmode="lin" valueType="num">
                                      <p:cBhvr additive="base">
                                        <p:cTn id="205" dur="500"/>
                                        <p:tgtEl>
                                          <p:spTgt spid="101416"/>
                                        </p:tgtEl>
                                        <p:attrNameLst>
                                          <p:attrName>ppt_y</p:attrName>
                                        </p:attrNameLst>
                                      </p:cBhvr>
                                      <p:tavLst>
                                        <p:tav tm="0">
                                          <p:val>
                                            <p:strVal val="ppt_y"/>
                                          </p:val>
                                        </p:tav>
                                        <p:tav tm="100000">
                                          <p:val>
                                            <p:strVal val="1+ppt_h/2"/>
                                          </p:val>
                                        </p:tav>
                                      </p:tavLst>
                                    </p:anim>
                                    <p:set>
                                      <p:cBhvr>
                                        <p:cTn id="206" dur="1" fill="hold">
                                          <p:stCondLst>
                                            <p:cond delay="499"/>
                                          </p:stCondLst>
                                        </p:cTn>
                                        <p:tgtEl>
                                          <p:spTgt spid="101416"/>
                                        </p:tgtEl>
                                        <p:attrNameLst>
                                          <p:attrName>style.visibility</p:attrName>
                                        </p:attrNameLst>
                                      </p:cBhvr>
                                      <p:to>
                                        <p:strVal val="hidden"/>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7" presetClass="entr" presetSubtype="2" fill="hold" nodeType="clickEffect">
                                  <p:stCondLst>
                                    <p:cond delay="0"/>
                                  </p:stCondLst>
                                  <p:childTnLst>
                                    <p:set>
                                      <p:cBhvr>
                                        <p:cTn id="210" dur="1" fill="hold">
                                          <p:stCondLst>
                                            <p:cond delay="0"/>
                                          </p:stCondLst>
                                        </p:cTn>
                                        <p:tgtEl>
                                          <p:spTgt spid="101432"/>
                                        </p:tgtEl>
                                        <p:attrNameLst>
                                          <p:attrName>style.visibility</p:attrName>
                                        </p:attrNameLst>
                                      </p:cBhvr>
                                      <p:to>
                                        <p:strVal val="visible"/>
                                      </p:to>
                                    </p:set>
                                    <p:anim calcmode="lin" valueType="num">
                                      <p:cBhvr>
                                        <p:cTn id="211" dur="500" fill="hold"/>
                                        <p:tgtEl>
                                          <p:spTgt spid="101432"/>
                                        </p:tgtEl>
                                        <p:attrNameLst>
                                          <p:attrName>ppt_x</p:attrName>
                                        </p:attrNameLst>
                                      </p:cBhvr>
                                      <p:tavLst>
                                        <p:tav tm="0">
                                          <p:val>
                                            <p:strVal val="#ppt_x+#ppt_w/2"/>
                                          </p:val>
                                        </p:tav>
                                        <p:tav tm="100000">
                                          <p:val>
                                            <p:strVal val="#ppt_x"/>
                                          </p:val>
                                        </p:tav>
                                      </p:tavLst>
                                    </p:anim>
                                    <p:anim calcmode="lin" valueType="num">
                                      <p:cBhvr>
                                        <p:cTn id="212" dur="500" fill="hold"/>
                                        <p:tgtEl>
                                          <p:spTgt spid="101432"/>
                                        </p:tgtEl>
                                        <p:attrNameLst>
                                          <p:attrName>ppt_y</p:attrName>
                                        </p:attrNameLst>
                                      </p:cBhvr>
                                      <p:tavLst>
                                        <p:tav tm="0">
                                          <p:val>
                                            <p:strVal val="#ppt_y"/>
                                          </p:val>
                                        </p:tav>
                                        <p:tav tm="100000">
                                          <p:val>
                                            <p:strVal val="#ppt_y"/>
                                          </p:val>
                                        </p:tav>
                                      </p:tavLst>
                                    </p:anim>
                                    <p:anim calcmode="lin" valueType="num">
                                      <p:cBhvr>
                                        <p:cTn id="213" dur="500" fill="hold"/>
                                        <p:tgtEl>
                                          <p:spTgt spid="101432"/>
                                        </p:tgtEl>
                                        <p:attrNameLst>
                                          <p:attrName>ppt_w</p:attrName>
                                        </p:attrNameLst>
                                      </p:cBhvr>
                                      <p:tavLst>
                                        <p:tav tm="0">
                                          <p:val>
                                            <p:fltVal val="0"/>
                                          </p:val>
                                        </p:tav>
                                        <p:tav tm="100000">
                                          <p:val>
                                            <p:strVal val="#ppt_w"/>
                                          </p:val>
                                        </p:tav>
                                      </p:tavLst>
                                    </p:anim>
                                    <p:anim calcmode="lin" valueType="num">
                                      <p:cBhvr>
                                        <p:cTn id="214" dur="500" fill="hold"/>
                                        <p:tgtEl>
                                          <p:spTgt spid="101432"/>
                                        </p:tgtEl>
                                        <p:attrNameLst>
                                          <p:attrName>ppt_h</p:attrName>
                                        </p:attrNameLst>
                                      </p:cBhvr>
                                      <p:tavLst>
                                        <p:tav tm="0">
                                          <p:val>
                                            <p:strVal val="#ppt_h"/>
                                          </p:val>
                                        </p:tav>
                                        <p:tav tm="100000">
                                          <p:val>
                                            <p:strVal val="#ppt_h"/>
                                          </p:val>
                                        </p:tav>
                                      </p:tavLst>
                                    </p:anim>
                                  </p:childTnLst>
                                </p:cTn>
                              </p:par>
                            </p:childTnLst>
                          </p:cTn>
                        </p:par>
                        <p:par>
                          <p:cTn id="215" fill="hold" nodeType="afterGroup">
                            <p:stCondLst>
                              <p:cond delay="500"/>
                            </p:stCondLst>
                            <p:childTnLst>
                              <p:par>
                                <p:cTn id="216" presetID="3" presetClass="exit" presetSubtype="10" fill="hold" nodeType="afterEffect">
                                  <p:stCondLst>
                                    <p:cond delay="0"/>
                                  </p:stCondLst>
                                  <p:childTnLst>
                                    <p:animEffect transition="out" filter="blinds(horizontal)">
                                      <p:cBhvr>
                                        <p:cTn id="217" dur="500"/>
                                        <p:tgtEl>
                                          <p:spTgt spid="101407"/>
                                        </p:tgtEl>
                                      </p:cBhvr>
                                    </p:animEffect>
                                    <p:set>
                                      <p:cBhvr>
                                        <p:cTn id="218" dur="1" fill="hold">
                                          <p:stCondLst>
                                            <p:cond delay="499"/>
                                          </p:stCondLst>
                                        </p:cTn>
                                        <p:tgtEl>
                                          <p:spTgt spid="101407"/>
                                        </p:tgtEl>
                                        <p:attrNameLst>
                                          <p:attrName>style.visibility</p:attrName>
                                        </p:attrNameLst>
                                      </p:cBhvr>
                                      <p:to>
                                        <p:strVal val="hidden"/>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xit" presetSubtype="4" fill="hold" grpId="1" nodeType="clickEffect">
                                  <p:stCondLst>
                                    <p:cond delay="0"/>
                                  </p:stCondLst>
                                  <p:childTnLst>
                                    <p:anim calcmode="lin" valueType="num">
                                      <p:cBhvr additive="base">
                                        <p:cTn id="222" dur="500"/>
                                        <p:tgtEl>
                                          <p:spTgt spid="101417"/>
                                        </p:tgtEl>
                                        <p:attrNameLst>
                                          <p:attrName>ppt_x</p:attrName>
                                        </p:attrNameLst>
                                      </p:cBhvr>
                                      <p:tavLst>
                                        <p:tav tm="0">
                                          <p:val>
                                            <p:strVal val="ppt_x"/>
                                          </p:val>
                                        </p:tav>
                                        <p:tav tm="100000">
                                          <p:val>
                                            <p:strVal val="ppt_x"/>
                                          </p:val>
                                        </p:tav>
                                      </p:tavLst>
                                    </p:anim>
                                    <p:anim calcmode="lin" valueType="num">
                                      <p:cBhvr additive="base">
                                        <p:cTn id="223" dur="500"/>
                                        <p:tgtEl>
                                          <p:spTgt spid="101417"/>
                                        </p:tgtEl>
                                        <p:attrNameLst>
                                          <p:attrName>ppt_y</p:attrName>
                                        </p:attrNameLst>
                                      </p:cBhvr>
                                      <p:tavLst>
                                        <p:tav tm="0">
                                          <p:val>
                                            <p:strVal val="ppt_y"/>
                                          </p:val>
                                        </p:tav>
                                        <p:tav tm="100000">
                                          <p:val>
                                            <p:strVal val="1+ppt_h/2"/>
                                          </p:val>
                                        </p:tav>
                                      </p:tavLst>
                                    </p:anim>
                                    <p:set>
                                      <p:cBhvr>
                                        <p:cTn id="224" dur="1" fill="hold">
                                          <p:stCondLst>
                                            <p:cond delay="499"/>
                                          </p:stCondLst>
                                        </p:cTn>
                                        <p:tgtEl>
                                          <p:spTgt spid="101417"/>
                                        </p:tgtEl>
                                        <p:attrNameLst>
                                          <p:attrName>style.visibility</p:attrName>
                                        </p:attrNameLst>
                                      </p:cBhvr>
                                      <p:to>
                                        <p:strVal val="hidden"/>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7" presetClass="entr" presetSubtype="2" fill="hold" nodeType="clickEffect">
                                  <p:stCondLst>
                                    <p:cond delay="0"/>
                                  </p:stCondLst>
                                  <p:childTnLst>
                                    <p:set>
                                      <p:cBhvr>
                                        <p:cTn id="228" dur="1" fill="hold">
                                          <p:stCondLst>
                                            <p:cond delay="0"/>
                                          </p:stCondLst>
                                        </p:cTn>
                                        <p:tgtEl>
                                          <p:spTgt spid="101435"/>
                                        </p:tgtEl>
                                        <p:attrNameLst>
                                          <p:attrName>style.visibility</p:attrName>
                                        </p:attrNameLst>
                                      </p:cBhvr>
                                      <p:to>
                                        <p:strVal val="visible"/>
                                      </p:to>
                                    </p:set>
                                    <p:anim calcmode="lin" valueType="num">
                                      <p:cBhvr>
                                        <p:cTn id="229" dur="500" fill="hold"/>
                                        <p:tgtEl>
                                          <p:spTgt spid="101435"/>
                                        </p:tgtEl>
                                        <p:attrNameLst>
                                          <p:attrName>ppt_x</p:attrName>
                                        </p:attrNameLst>
                                      </p:cBhvr>
                                      <p:tavLst>
                                        <p:tav tm="0">
                                          <p:val>
                                            <p:strVal val="#ppt_x+#ppt_w/2"/>
                                          </p:val>
                                        </p:tav>
                                        <p:tav tm="100000">
                                          <p:val>
                                            <p:strVal val="#ppt_x"/>
                                          </p:val>
                                        </p:tav>
                                      </p:tavLst>
                                    </p:anim>
                                    <p:anim calcmode="lin" valueType="num">
                                      <p:cBhvr>
                                        <p:cTn id="230" dur="500" fill="hold"/>
                                        <p:tgtEl>
                                          <p:spTgt spid="101435"/>
                                        </p:tgtEl>
                                        <p:attrNameLst>
                                          <p:attrName>ppt_y</p:attrName>
                                        </p:attrNameLst>
                                      </p:cBhvr>
                                      <p:tavLst>
                                        <p:tav tm="0">
                                          <p:val>
                                            <p:strVal val="#ppt_y"/>
                                          </p:val>
                                        </p:tav>
                                        <p:tav tm="100000">
                                          <p:val>
                                            <p:strVal val="#ppt_y"/>
                                          </p:val>
                                        </p:tav>
                                      </p:tavLst>
                                    </p:anim>
                                    <p:anim calcmode="lin" valueType="num">
                                      <p:cBhvr>
                                        <p:cTn id="231" dur="500" fill="hold"/>
                                        <p:tgtEl>
                                          <p:spTgt spid="101435"/>
                                        </p:tgtEl>
                                        <p:attrNameLst>
                                          <p:attrName>ppt_w</p:attrName>
                                        </p:attrNameLst>
                                      </p:cBhvr>
                                      <p:tavLst>
                                        <p:tav tm="0">
                                          <p:val>
                                            <p:fltVal val="0"/>
                                          </p:val>
                                        </p:tav>
                                        <p:tav tm="100000">
                                          <p:val>
                                            <p:strVal val="#ppt_w"/>
                                          </p:val>
                                        </p:tav>
                                      </p:tavLst>
                                    </p:anim>
                                    <p:anim calcmode="lin" valueType="num">
                                      <p:cBhvr>
                                        <p:cTn id="232" dur="500" fill="hold"/>
                                        <p:tgtEl>
                                          <p:spTgt spid="101435"/>
                                        </p:tgtEl>
                                        <p:attrNameLst>
                                          <p:attrName>ppt_h</p:attrName>
                                        </p:attrNameLst>
                                      </p:cBhvr>
                                      <p:tavLst>
                                        <p:tav tm="0">
                                          <p:val>
                                            <p:strVal val="#ppt_h"/>
                                          </p:val>
                                        </p:tav>
                                        <p:tav tm="100000">
                                          <p:val>
                                            <p:strVal val="#ppt_h"/>
                                          </p:val>
                                        </p:tav>
                                      </p:tavLst>
                                    </p:anim>
                                  </p:childTnLst>
                                </p:cTn>
                              </p:par>
                            </p:childTnLst>
                          </p:cTn>
                        </p:par>
                        <p:par>
                          <p:cTn id="233" fill="hold" nodeType="afterGroup">
                            <p:stCondLst>
                              <p:cond delay="500"/>
                            </p:stCondLst>
                            <p:childTnLst>
                              <p:par>
                                <p:cTn id="234" presetID="3" presetClass="exit" presetSubtype="10" fill="hold" nodeType="afterEffect">
                                  <p:stCondLst>
                                    <p:cond delay="0"/>
                                  </p:stCondLst>
                                  <p:childTnLst>
                                    <p:animEffect transition="out" filter="blinds(horizontal)">
                                      <p:cBhvr>
                                        <p:cTn id="235" dur="500"/>
                                        <p:tgtEl>
                                          <p:spTgt spid="101432"/>
                                        </p:tgtEl>
                                      </p:cBhvr>
                                    </p:animEffect>
                                    <p:set>
                                      <p:cBhvr>
                                        <p:cTn id="236" dur="1" fill="hold">
                                          <p:stCondLst>
                                            <p:cond delay="499"/>
                                          </p:stCondLst>
                                        </p:cTn>
                                        <p:tgtEl>
                                          <p:spTgt spid="1014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5" grpId="0"/>
      <p:bldP spid="101396" grpId="0"/>
      <p:bldP spid="101397" grpId="0"/>
      <p:bldP spid="101398" grpId="0"/>
      <p:bldP spid="101399" grpId="0"/>
      <p:bldP spid="101400" grpId="0"/>
      <p:bldP spid="101400" grpId="1"/>
      <p:bldP spid="101410" grpId="0" animBg="1"/>
      <p:bldP spid="101411" grpId="0"/>
      <p:bldP spid="101411" grpId="1"/>
      <p:bldP spid="101412" grpId="0"/>
      <p:bldP spid="101412" grpId="1"/>
      <p:bldP spid="101413" grpId="0"/>
      <p:bldP spid="101414" grpId="0"/>
      <p:bldP spid="101415" grpId="0"/>
      <p:bldP spid="101416" grpId="0"/>
      <p:bldP spid="101416" grpId="1"/>
      <p:bldP spid="101417" grpId="0"/>
      <p:bldP spid="101417" grpId="1"/>
      <p:bldP spid="101418" grpId="0"/>
      <p:bldP spid="101419" grpId="0"/>
      <p:bldP spid="101430" grpId="0"/>
      <p:bldP spid="101430" grpId="1"/>
      <p:bldP spid="101431" grpId="0"/>
      <p:bldP spid="6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3426" name="Group 2"/>
          <p:cNvGrpSpPr>
            <a:grpSpLocks/>
          </p:cNvGrpSpPr>
          <p:nvPr/>
        </p:nvGrpSpPr>
        <p:grpSpPr bwMode="auto">
          <a:xfrm>
            <a:off x="1042988" y="1268413"/>
            <a:ext cx="1863725" cy="2528888"/>
            <a:chOff x="476" y="473"/>
            <a:chExt cx="1174" cy="1593"/>
          </a:xfrm>
        </p:grpSpPr>
        <p:grpSp>
          <p:nvGrpSpPr>
            <p:cNvPr id="103427" name="Group 3"/>
            <p:cNvGrpSpPr>
              <a:grpSpLocks/>
            </p:cNvGrpSpPr>
            <p:nvPr/>
          </p:nvGrpSpPr>
          <p:grpSpPr bwMode="auto">
            <a:xfrm>
              <a:off x="476" y="473"/>
              <a:ext cx="680" cy="1588"/>
              <a:chOff x="476" y="473"/>
              <a:chExt cx="680" cy="1588"/>
            </a:xfrm>
          </p:grpSpPr>
          <p:sp>
            <p:nvSpPr>
              <p:cNvPr id="103428" name="Rectangle 4"/>
              <p:cNvSpPr>
                <a:spLocks noChangeArrowheads="1"/>
              </p:cNvSpPr>
              <p:nvPr/>
            </p:nvSpPr>
            <p:spPr bwMode="auto">
              <a:xfrm>
                <a:off x="476" y="473"/>
                <a:ext cx="680" cy="1588"/>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429" name="Line 5"/>
              <p:cNvSpPr>
                <a:spLocks noChangeShapeType="1"/>
              </p:cNvSpPr>
              <p:nvPr/>
            </p:nvSpPr>
            <p:spPr bwMode="auto">
              <a:xfrm>
                <a:off x="476" y="799"/>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30" name="Line 6"/>
              <p:cNvSpPr>
                <a:spLocks noChangeShapeType="1"/>
              </p:cNvSpPr>
              <p:nvPr/>
            </p:nvSpPr>
            <p:spPr bwMode="auto">
              <a:xfrm>
                <a:off x="476" y="1117"/>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31" name="Line 7"/>
              <p:cNvSpPr>
                <a:spLocks noChangeShapeType="1"/>
              </p:cNvSpPr>
              <p:nvPr/>
            </p:nvSpPr>
            <p:spPr bwMode="auto">
              <a:xfrm>
                <a:off x="476" y="1434"/>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32" name="Line 8"/>
              <p:cNvSpPr>
                <a:spLocks noChangeShapeType="1"/>
              </p:cNvSpPr>
              <p:nvPr/>
            </p:nvSpPr>
            <p:spPr bwMode="auto">
              <a:xfrm>
                <a:off x="476" y="1752"/>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33" name="Text Box 9"/>
            <p:cNvSpPr txBox="1">
              <a:spLocks noChangeArrowheads="1"/>
            </p:cNvSpPr>
            <p:nvPr/>
          </p:nvSpPr>
          <p:spPr bwMode="auto">
            <a:xfrm>
              <a:off x="1196" y="529"/>
              <a:ext cx="454" cy="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70000"/>
                </a:spcBef>
              </a:pPr>
              <a:r>
                <a:rPr lang="en-US" altLang="zh-CN" dirty="0"/>
                <a:t>4</a:t>
              </a:r>
            </a:p>
            <a:p>
              <a:pPr>
                <a:lnSpc>
                  <a:spcPct val="115000"/>
                </a:lnSpc>
                <a:spcBef>
                  <a:spcPct val="70000"/>
                </a:spcBef>
              </a:pPr>
              <a:r>
                <a:rPr lang="en-US" altLang="zh-CN" dirty="0"/>
                <a:t>3</a:t>
              </a:r>
            </a:p>
            <a:p>
              <a:pPr>
                <a:lnSpc>
                  <a:spcPct val="115000"/>
                </a:lnSpc>
                <a:spcBef>
                  <a:spcPct val="70000"/>
                </a:spcBef>
              </a:pPr>
              <a:r>
                <a:rPr lang="en-US" altLang="zh-CN" dirty="0"/>
                <a:t>2</a:t>
              </a:r>
            </a:p>
            <a:p>
              <a:pPr>
                <a:lnSpc>
                  <a:spcPct val="115000"/>
                </a:lnSpc>
                <a:spcBef>
                  <a:spcPct val="70000"/>
                </a:spcBef>
              </a:pPr>
              <a:r>
                <a:rPr lang="en-US" altLang="zh-CN" dirty="0"/>
                <a:t>1</a:t>
              </a:r>
            </a:p>
            <a:p>
              <a:pPr>
                <a:lnSpc>
                  <a:spcPct val="115000"/>
                </a:lnSpc>
                <a:spcBef>
                  <a:spcPct val="70000"/>
                </a:spcBef>
              </a:pPr>
              <a:r>
                <a:rPr lang="en-US" altLang="zh-CN" dirty="0"/>
                <a:t>0</a:t>
              </a:r>
            </a:p>
          </p:txBody>
        </p:sp>
      </p:grpSp>
      <p:grpSp>
        <p:nvGrpSpPr>
          <p:cNvPr id="103434" name="Group 10"/>
          <p:cNvGrpSpPr>
            <a:grpSpLocks/>
          </p:cNvGrpSpPr>
          <p:nvPr/>
        </p:nvGrpSpPr>
        <p:grpSpPr bwMode="auto">
          <a:xfrm>
            <a:off x="4787900" y="1195388"/>
            <a:ext cx="2808288" cy="2736850"/>
            <a:chOff x="2562" y="482"/>
            <a:chExt cx="2042" cy="2041"/>
          </a:xfrm>
        </p:grpSpPr>
        <p:grpSp>
          <p:nvGrpSpPr>
            <p:cNvPr id="103435" name="Group 11"/>
            <p:cNvGrpSpPr>
              <a:grpSpLocks/>
            </p:cNvGrpSpPr>
            <p:nvPr/>
          </p:nvGrpSpPr>
          <p:grpSpPr bwMode="auto">
            <a:xfrm>
              <a:off x="2562" y="482"/>
              <a:ext cx="2041" cy="2041"/>
              <a:chOff x="2653" y="572"/>
              <a:chExt cx="2041" cy="2041"/>
            </a:xfrm>
          </p:grpSpPr>
          <p:sp>
            <p:nvSpPr>
              <p:cNvPr id="103436" name="Oval 12"/>
              <p:cNvSpPr>
                <a:spLocks noChangeArrowheads="1"/>
              </p:cNvSpPr>
              <p:nvPr/>
            </p:nvSpPr>
            <p:spPr bwMode="auto">
              <a:xfrm>
                <a:off x="2653" y="572"/>
                <a:ext cx="2041" cy="2041"/>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437" name="Oval 13"/>
              <p:cNvSpPr>
                <a:spLocks noChangeArrowheads="1"/>
              </p:cNvSpPr>
              <p:nvPr/>
            </p:nvSpPr>
            <p:spPr bwMode="auto">
              <a:xfrm>
                <a:off x="3152" y="1117"/>
                <a:ext cx="1043" cy="998"/>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3438" name="Line 14"/>
            <p:cNvSpPr>
              <a:spLocks noChangeShapeType="1"/>
            </p:cNvSpPr>
            <p:nvPr/>
          </p:nvSpPr>
          <p:spPr bwMode="auto">
            <a:xfrm>
              <a:off x="2835" y="799"/>
              <a:ext cx="363" cy="3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39" name="Line 15"/>
            <p:cNvSpPr>
              <a:spLocks noChangeShapeType="1"/>
            </p:cNvSpPr>
            <p:nvPr/>
          </p:nvSpPr>
          <p:spPr bwMode="auto">
            <a:xfrm flipV="1">
              <a:off x="2744" y="1752"/>
              <a:ext cx="363" cy="3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40" name="Line 16"/>
            <p:cNvSpPr>
              <a:spLocks noChangeShapeType="1"/>
            </p:cNvSpPr>
            <p:nvPr/>
          </p:nvSpPr>
          <p:spPr bwMode="auto">
            <a:xfrm>
              <a:off x="3651" y="2009"/>
              <a:ext cx="181" cy="4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41" name="Line 17"/>
            <p:cNvSpPr>
              <a:spLocks noChangeShapeType="1"/>
            </p:cNvSpPr>
            <p:nvPr/>
          </p:nvSpPr>
          <p:spPr bwMode="auto">
            <a:xfrm>
              <a:off x="4105" y="1570"/>
              <a:ext cx="499" cy="9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442" name="Line 18"/>
            <p:cNvSpPr>
              <a:spLocks noChangeShapeType="1"/>
            </p:cNvSpPr>
            <p:nvPr/>
          </p:nvSpPr>
          <p:spPr bwMode="auto">
            <a:xfrm flipV="1">
              <a:off x="3833" y="618"/>
              <a:ext cx="272" cy="4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43" name="Text Box 19"/>
          <p:cNvSpPr txBox="1">
            <a:spLocks noChangeArrowheads="1"/>
          </p:cNvSpPr>
          <p:nvPr/>
        </p:nvSpPr>
        <p:spPr bwMode="auto">
          <a:xfrm>
            <a:off x="6472183" y="2116029"/>
            <a:ext cx="10080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03444" name="Text Box 20"/>
          <p:cNvSpPr txBox="1">
            <a:spLocks noChangeArrowheads="1"/>
          </p:cNvSpPr>
          <p:nvPr/>
        </p:nvSpPr>
        <p:spPr bwMode="auto">
          <a:xfrm>
            <a:off x="5977277" y="1929667"/>
            <a:ext cx="10080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4</a:t>
            </a:r>
          </a:p>
        </p:txBody>
      </p:sp>
      <p:sp>
        <p:nvSpPr>
          <p:cNvPr id="103445" name="Text Box 21"/>
          <p:cNvSpPr txBox="1">
            <a:spLocks noChangeArrowheads="1"/>
          </p:cNvSpPr>
          <p:nvPr/>
        </p:nvSpPr>
        <p:spPr bwMode="auto">
          <a:xfrm>
            <a:off x="5508076" y="2324060"/>
            <a:ext cx="10080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3</a:t>
            </a:r>
          </a:p>
        </p:txBody>
      </p:sp>
      <p:sp>
        <p:nvSpPr>
          <p:cNvPr id="103446" name="Text Box 22"/>
          <p:cNvSpPr txBox="1">
            <a:spLocks noChangeArrowheads="1"/>
          </p:cNvSpPr>
          <p:nvPr/>
        </p:nvSpPr>
        <p:spPr bwMode="auto">
          <a:xfrm>
            <a:off x="5751730" y="2838088"/>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103447" name="Text Box 23"/>
          <p:cNvSpPr txBox="1">
            <a:spLocks noChangeArrowheads="1"/>
          </p:cNvSpPr>
          <p:nvPr/>
        </p:nvSpPr>
        <p:spPr bwMode="auto">
          <a:xfrm>
            <a:off x="6422944" y="2778270"/>
            <a:ext cx="10080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grpSp>
        <p:nvGrpSpPr>
          <p:cNvPr id="103448" name="Group 24"/>
          <p:cNvGrpSpPr>
            <a:grpSpLocks/>
          </p:cNvGrpSpPr>
          <p:nvPr/>
        </p:nvGrpSpPr>
        <p:grpSpPr bwMode="auto">
          <a:xfrm>
            <a:off x="2124075" y="1340768"/>
            <a:ext cx="1441450" cy="366713"/>
            <a:chOff x="2517" y="2750"/>
            <a:chExt cx="908" cy="231"/>
          </a:xfrm>
        </p:grpSpPr>
        <p:sp>
          <p:nvSpPr>
            <p:cNvPr id="103449" name="Text Box 25"/>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t>Q.rear</a:t>
              </a:r>
              <a:endParaRPr kumimoji="1" lang="en-US" altLang="zh-CN" b="1" dirty="0"/>
            </a:p>
          </p:txBody>
        </p:sp>
        <p:sp>
          <p:nvSpPr>
            <p:cNvPr id="103450" name="Line 26"/>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51" name="AutoShape 27"/>
          <p:cNvSpPr>
            <a:spLocks noChangeArrowheads="1"/>
          </p:cNvSpPr>
          <p:nvPr/>
        </p:nvSpPr>
        <p:spPr bwMode="auto">
          <a:xfrm>
            <a:off x="2843213" y="1844675"/>
            <a:ext cx="1655762" cy="790575"/>
          </a:xfrm>
          <a:prstGeom prst="rightArrow">
            <a:avLst>
              <a:gd name="adj1" fmla="val 50000"/>
              <a:gd name="adj2" fmla="val 52359"/>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zh-CN" altLang="en-US" sz="2400" b="1">
                <a:solidFill>
                  <a:srgbClr val="0000CC"/>
                </a:solidFill>
              </a:rPr>
              <a:t>对应为：</a:t>
            </a:r>
          </a:p>
        </p:txBody>
      </p:sp>
      <p:sp>
        <p:nvSpPr>
          <p:cNvPr id="103452" name="Rectangle 28"/>
          <p:cNvSpPr>
            <a:spLocks noChangeArrowheads="1"/>
          </p:cNvSpPr>
          <p:nvPr/>
        </p:nvSpPr>
        <p:spPr bwMode="auto">
          <a:xfrm>
            <a:off x="1330325" y="2347913"/>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3453" name="Rectangle 29"/>
          <p:cNvSpPr>
            <a:spLocks noChangeArrowheads="1"/>
          </p:cNvSpPr>
          <p:nvPr/>
        </p:nvSpPr>
        <p:spPr bwMode="auto">
          <a:xfrm>
            <a:off x="1331913" y="176688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sp>
        <p:nvSpPr>
          <p:cNvPr id="103454" name="Text Box 30"/>
          <p:cNvSpPr txBox="1">
            <a:spLocks noChangeArrowheads="1"/>
          </p:cNvSpPr>
          <p:nvPr/>
        </p:nvSpPr>
        <p:spPr bwMode="auto">
          <a:xfrm>
            <a:off x="755650" y="377825"/>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CC"/>
                </a:solidFill>
                <a:latin typeface="Times New Roman" panose="02020603050405020304" pitchFamily="18" charset="0"/>
              </a:rPr>
              <a:t>入队</a:t>
            </a:r>
          </a:p>
        </p:txBody>
      </p:sp>
      <p:sp>
        <p:nvSpPr>
          <p:cNvPr id="103455" name="Rectangle 31"/>
          <p:cNvSpPr>
            <a:spLocks noChangeArrowheads="1"/>
          </p:cNvSpPr>
          <p:nvPr/>
        </p:nvSpPr>
        <p:spPr bwMode="auto">
          <a:xfrm>
            <a:off x="5651500" y="3351213"/>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3456" name="Rectangle 32"/>
          <p:cNvSpPr>
            <a:spLocks noChangeArrowheads="1"/>
          </p:cNvSpPr>
          <p:nvPr/>
        </p:nvSpPr>
        <p:spPr bwMode="auto">
          <a:xfrm>
            <a:off x="4859338" y="2276475"/>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sp>
        <p:nvSpPr>
          <p:cNvPr id="103457" name="Text Box 33"/>
          <p:cNvSpPr txBox="1">
            <a:spLocks noChangeArrowheads="1"/>
          </p:cNvSpPr>
          <p:nvPr/>
        </p:nvSpPr>
        <p:spPr bwMode="auto">
          <a:xfrm>
            <a:off x="755650" y="4148138"/>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CC"/>
                </a:solidFill>
                <a:latin typeface="Times New Roman" panose="02020603050405020304" pitchFamily="18" charset="0"/>
              </a:rPr>
              <a:t>出队</a:t>
            </a:r>
          </a:p>
        </p:txBody>
      </p:sp>
      <p:sp>
        <p:nvSpPr>
          <p:cNvPr id="103458" name="Text Box 34"/>
          <p:cNvSpPr txBox="1">
            <a:spLocks noChangeArrowheads="1"/>
          </p:cNvSpPr>
          <p:nvPr/>
        </p:nvSpPr>
        <p:spPr bwMode="auto">
          <a:xfrm>
            <a:off x="-36513" y="2420888"/>
            <a:ext cx="1366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grpSp>
        <p:nvGrpSpPr>
          <p:cNvPr id="103459" name="Group 35"/>
          <p:cNvGrpSpPr>
            <a:grpSpLocks/>
          </p:cNvGrpSpPr>
          <p:nvPr/>
        </p:nvGrpSpPr>
        <p:grpSpPr bwMode="auto">
          <a:xfrm rot="7409344" flipV="1">
            <a:off x="4460082" y="4253706"/>
            <a:ext cx="1441450" cy="366713"/>
            <a:chOff x="2517" y="2750"/>
            <a:chExt cx="908" cy="231"/>
          </a:xfrm>
        </p:grpSpPr>
        <p:sp>
          <p:nvSpPr>
            <p:cNvPr id="103460" name="Text Box 36"/>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3461" name="Line 37"/>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3462" name="Group 38"/>
          <p:cNvGrpSpPr>
            <a:grpSpLocks/>
          </p:cNvGrpSpPr>
          <p:nvPr/>
        </p:nvGrpSpPr>
        <p:grpSpPr bwMode="auto">
          <a:xfrm rot="-6797337">
            <a:off x="4971256" y="291306"/>
            <a:ext cx="1441451" cy="366713"/>
            <a:chOff x="2517" y="2750"/>
            <a:chExt cx="908" cy="231"/>
          </a:xfrm>
        </p:grpSpPr>
        <p:sp>
          <p:nvSpPr>
            <p:cNvPr id="103463" name="Text Box 39"/>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3464" name="Line 40"/>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65" name="Rectangle 41"/>
          <p:cNvSpPr>
            <a:spLocks noChangeArrowheads="1"/>
          </p:cNvSpPr>
          <p:nvPr/>
        </p:nvSpPr>
        <p:spPr bwMode="auto">
          <a:xfrm>
            <a:off x="1331913" y="133985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grpSp>
        <p:nvGrpSpPr>
          <p:cNvPr id="103466" name="Group 42"/>
          <p:cNvGrpSpPr>
            <a:grpSpLocks/>
          </p:cNvGrpSpPr>
          <p:nvPr/>
        </p:nvGrpSpPr>
        <p:grpSpPr bwMode="auto">
          <a:xfrm>
            <a:off x="2124075" y="908720"/>
            <a:ext cx="1441450" cy="366712"/>
            <a:chOff x="2517" y="2750"/>
            <a:chExt cx="908" cy="231"/>
          </a:xfrm>
        </p:grpSpPr>
        <p:sp>
          <p:nvSpPr>
            <p:cNvPr id="103467" name="Text Box 43"/>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t>Q.rear</a:t>
              </a:r>
              <a:endParaRPr kumimoji="1" lang="en-US" altLang="zh-CN" b="1" dirty="0"/>
            </a:p>
          </p:txBody>
        </p:sp>
        <p:sp>
          <p:nvSpPr>
            <p:cNvPr id="103468" name="Line 44"/>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69" name="Rectangle 45"/>
          <p:cNvSpPr>
            <a:spLocks noChangeArrowheads="1"/>
          </p:cNvSpPr>
          <p:nvPr/>
        </p:nvSpPr>
        <p:spPr bwMode="auto">
          <a:xfrm>
            <a:off x="5795963" y="133985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grpSp>
        <p:nvGrpSpPr>
          <p:cNvPr id="103470" name="Group 46"/>
          <p:cNvGrpSpPr>
            <a:grpSpLocks/>
          </p:cNvGrpSpPr>
          <p:nvPr/>
        </p:nvGrpSpPr>
        <p:grpSpPr bwMode="auto">
          <a:xfrm rot="-1171304">
            <a:off x="7378700" y="1333500"/>
            <a:ext cx="1441450" cy="366713"/>
            <a:chOff x="2517" y="2750"/>
            <a:chExt cx="908" cy="231"/>
          </a:xfrm>
        </p:grpSpPr>
        <p:sp>
          <p:nvSpPr>
            <p:cNvPr id="103471" name="Text Box 47"/>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3472" name="Line 48"/>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73" name="AutoShape 49"/>
          <p:cNvSpPr>
            <a:spLocks noChangeArrowheads="1"/>
          </p:cNvSpPr>
          <p:nvPr/>
        </p:nvSpPr>
        <p:spPr bwMode="auto">
          <a:xfrm>
            <a:off x="1979613" y="115888"/>
            <a:ext cx="2979737" cy="495300"/>
          </a:xfrm>
          <a:prstGeom prst="wedgeRectCallout">
            <a:avLst>
              <a:gd name="adj1" fmla="val -39718"/>
              <a:gd name="adj2" fmla="val 100000"/>
            </a:avLst>
          </a:prstGeom>
          <a:noFill/>
          <a:ln w="38100">
            <a:solidFill>
              <a:srgbClr val="33CCCC"/>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t>队尾指针指出数组</a:t>
            </a:r>
            <a:r>
              <a:rPr kumimoji="1" lang="zh-CN" altLang="en-US" sz="2400" b="1">
                <a:solidFill>
                  <a:srgbClr val="0000CC"/>
                </a:solidFill>
              </a:rPr>
              <a:t>外</a:t>
            </a:r>
          </a:p>
        </p:txBody>
      </p:sp>
      <p:sp>
        <p:nvSpPr>
          <p:cNvPr id="103474" name="AutoShape 50"/>
          <p:cNvSpPr>
            <a:spLocks noChangeArrowheads="1"/>
          </p:cNvSpPr>
          <p:nvPr/>
        </p:nvSpPr>
        <p:spPr bwMode="auto">
          <a:xfrm>
            <a:off x="1258888" y="5156200"/>
            <a:ext cx="3455987" cy="860425"/>
          </a:xfrm>
          <a:prstGeom prst="wedgeRectCallout">
            <a:avLst>
              <a:gd name="adj1" fmla="val -18625"/>
              <a:gd name="adj2" fmla="val -209407"/>
            </a:avLst>
          </a:prstGeom>
          <a:noFill/>
          <a:ln w="38100">
            <a:solidFill>
              <a:srgbClr val="33CCCC"/>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r>
              <a:rPr kumimoji="1" lang="zh-CN" altLang="en-US" sz="2400" b="1">
                <a:solidFill>
                  <a:srgbClr val="0000FF"/>
                </a:solidFill>
              </a:rPr>
              <a:t>队未满</a:t>
            </a:r>
            <a:r>
              <a:rPr kumimoji="1" lang="en-US" altLang="zh-CN" sz="2400" b="1">
                <a:solidFill>
                  <a:srgbClr val="0000FF"/>
                </a:solidFill>
              </a:rPr>
              <a:t>,</a:t>
            </a:r>
            <a:r>
              <a:rPr kumimoji="1" lang="zh-CN" altLang="en-US" sz="2400" b="1">
                <a:solidFill>
                  <a:srgbClr val="0000FF"/>
                </a:solidFill>
              </a:rPr>
              <a:t>却不能再入队，</a:t>
            </a:r>
            <a:r>
              <a:rPr kumimoji="1" lang="zh-CN" altLang="en-US" sz="2400" b="1">
                <a:solidFill>
                  <a:srgbClr val="CC00FF"/>
                </a:solidFill>
              </a:rPr>
              <a:t>假溢出</a:t>
            </a:r>
          </a:p>
        </p:txBody>
      </p:sp>
      <p:sp>
        <p:nvSpPr>
          <p:cNvPr id="103475" name="Text Box 51"/>
          <p:cNvSpPr txBox="1">
            <a:spLocks noChangeArrowheads="1"/>
          </p:cNvSpPr>
          <p:nvPr/>
        </p:nvSpPr>
        <p:spPr bwMode="auto">
          <a:xfrm>
            <a:off x="6460210" y="2110216"/>
            <a:ext cx="2159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0</a:t>
            </a:r>
          </a:p>
        </p:txBody>
      </p:sp>
      <p:sp>
        <p:nvSpPr>
          <p:cNvPr id="103476" name="AutoShape 52"/>
          <p:cNvSpPr>
            <a:spLocks noChangeArrowheads="1"/>
          </p:cNvSpPr>
          <p:nvPr/>
        </p:nvSpPr>
        <p:spPr bwMode="auto">
          <a:xfrm>
            <a:off x="2916238" y="331788"/>
            <a:ext cx="2366962" cy="495300"/>
          </a:xfrm>
          <a:prstGeom prst="wedgeRectCallout">
            <a:avLst>
              <a:gd name="adj1" fmla="val 35722"/>
              <a:gd name="adj2" fmla="val 107694"/>
            </a:avLst>
          </a:prstGeom>
          <a:noFill/>
          <a:ln w="38100">
            <a:solidFill>
              <a:srgbClr val="33CCCC"/>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t>若用循环队列：</a:t>
            </a:r>
            <a:endParaRPr kumimoji="1" lang="zh-CN" altLang="en-US" sz="2400" b="1">
              <a:solidFill>
                <a:srgbClr val="0000CC"/>
              </a:solidFill>
            </a:endParaRPr>
          </a:p>
        </p:txBody>
      </p:sp>
      <p:sp>
        <p:nvSpPr>
          <p:cNvPr id="103477" name="AutoShape 53"/>
          <p:cNvSpPr>
            <a:spLocks noChangeArrowheads="1"/>
          </p:cNvSpPr>
          <p:nvPr/>
        </p:nvSpPr>
        <p:spPr bwMode="auto">
          <a:xfrm>
            <a:off x="3132138" y="4506913"/>
            <a:ext cx="1368425" cy="720725"/>
          </a:xfrm>
          <a:prstGeom prst="star16">
            <a:avLst>
              <a:gd name="adj" fmla="val 37500"/>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zh-CN" altLang="en-US" sz="2400" b="1">
                <a:solidFill>
                  <a:srgbClr val="FF0000"/>
                </a:solidFill>
              </a:rPr>
              <a:t>即</a:t>
            </a:r>
          </a:p>
        </p:txBody>
      </p:sp>
      <p:grpSp>
        <p:nvGrpSpPr>
          <p:cNvPr id="103478" name="Group 54"/>
          <p:cNvGrpSpPr>
            <a:grpSpLocks/>
          </p:cNvGrpSpPr>
          <p:nvPr/>
        </p:nvGrpSpPr>
        <p:grpSpPr bwMode="auto">
          <a:xfrm>
            <a:off x="2124075" y="3356992"/>
            <a:ext cx="1441450" cy="366713"/>
            <a:chOff x="2517" y="2750"/>
            <a:chExt cx="908" cy="231"/>
          </a:xfrm>
        </p:grpSpPr>
        <p:sp>
          <p:nvSpPr>
            <p:cNvPr id="103479" name="Text Box 55"/>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solidFill>
                    <a:srgbClr val="FF0000"/>
                  </a:solidFill>
                </a:rPr>
                <a:t>Q.rear</a:t>
              </a:r>
              <a:endParaRPr kumimoji="1" lang="en-US" altLang="zh-CN" b="1" dirty="0">
                <a:solidFill>
                  <a:srgbClr val="FF0000"/>
                </a:solidFill>
              </a:endParaRPr>
            </a:p>
          </p:txBody>
        </p:sp>
        <p:sp>
          <p:nvSpPr>
            <p:cNvPr id="103480" name="Line 56"/>
            <p:cNvSpPr>
              <a:spLocks noChangeShapeType="1"/>
            </p:cNvSpPr>
            <p:nvPr/>
          </p:nvSpPr>
          <p:spPr bwMode="auto">
            <a:xfrm flipH="1">
              <a:off x="2517" y="2886"/>
              <a:ext cx="18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3481" name="Text Box 57"/>
          <p:cNvSpPr txBox="1">
            <a:spLocks noChangeArrowheads="1"/>
          </p:cNvSpPr>
          <p:nvPr/>
        </p:nvSpPr>
        <p:spPr bwMode="auto">
          <a:xfrm>
            <a:off x="5580063" y="4148138"/>
            <a:ext cx="3455987" cy="1216025"/>
          </a:xfrm>
          <a:prstGeom prst="rect">
            <a:avLst/>
          </a:prstGeom>
          <a:noFill/>
          <a:ln w="28575" algn="ctr">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lang="zh-CN" altLang="en-US" sz="2400" b="1"/>
              <a:t>问题是如何让</a:t>
            </a:r>
            <a:r>
              <a:rPr lang="en-US" altLang="zh-CN" sz="2400" b="1"/>
              <a:t>rear</a:t>
            </a:r>
            <a:r>
              <a:rPr lang="zh-CN" altLang="en-US" sz="2400" b="1"/>
              <a:t>（等于</a:t>
            </a:r>
            <a:r>
              <a:rPr lang="en-US" altLang="zh-CN" sz="2400" b="1"/>
              <a:t>4</a:t>
            </a:r>
            <a:r>
              <a:rPr lang="zh-CN" altLang="en-US" sz="2400" b="1"/>
              <a:t>）加</a:t>
            </a:r>
            <a:r>
              <a:rPr lang="en-US" altLang="zh-CN" sz="2400" b="1"/>
              <a:t>1</a:t>
            </a:r>
            <a:r>
              <a:rPr lang="zh-CN" altLang="en-US" sz="2400" b="1"/>
              <a:t>之后能够</a:t>
            </a:r>
            <a:r>
              <a:rPr lang="zh-CN" altLang="en-US" sz="2400" b="1" u="sng">
                <a:solidFill>
                  <a:srgbClr val="FF0000"/>
                </a:solidFill>
              </a:rPr>
              <a:t>回退</a:t>
            </a:r>
            <a:r>
              <a:rPr lang="zh-CN" altLang="en-US" sz="2400" b="1"/>
              <a:t>到</a:t>
            </a:r>
            <a:r>
              <a:rPr lang="en-US" altLang="zh-CN" sz="2400" b="1"/>
              <a:t>0</a:t>
            </a:r>
            <a:r>
              <a:rPr lang="zh-CN" altLang="en-US" sz="2400" b="1"/>
              <a:t>？</a:t>
            </a:r>
          </a:p>
        </p:txBody>
      </p:sp>
      <p:sp>
        <p:nvSpPr>
          <p:cNvPr id="103482" name="Rectangle 58"/>
          <p:cNvSpPr>
            <a:spLocks noChangeArrowheads="1"/>
          </p:cNvSpPr>
          <p:nvPr/>
        </p:nvSpPr>
        <p:spPr bwMode="auto">
          <a:xfrm>
            <a:off x="539750" y="3997325"/>
            <a:ext cx="3887788" cy="2311400"/>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zh-CN" altLang="en-US" sz="2400" b="1"/>
              <a:t>方法一：</a:t>
            </a:r>
            <a:r>
              <a:rPr lang="zh-CN" altLang="en-US" sz="2400"/>
              <a:t/>
            </a:r>
            <a:br>
              <a:rPr lang="zh-CN" altLang="en-US" sz="2400"/>
            </a:br>
            <a:r>
              <a:rPr lang="zh-CN" altLang="en-US" sz="2400"/>
              <a:t>    </a:t>
            </a:r>
            <a:r>
              <a:rPr lang="en-US" altLang="zh-CN" sz="2400"/>
              <a:t>if(Q.rear+1==5) </a:t>
            </a:r>
            <a:br>
              <a:rPr lang="en-US" altLang="zh-CN" sz="2400"/>
            </a:br>
            <a:r>
              <a:rPr lang="en-US" altLang="zh-CN" sz="2400"/>
              <a:t>        Q.rear=0;</a:t>
            </a:r>
            <a:br>
              <a:rPr lang="en-US" altLang="zh-CN" sz="2400"/>
            </a:br>
            <a:r>
              <a:rPr lang="en-US" altLang="zh-CN" sz="2400"/>
              <a:t>    else</a:t>
            </a:r>
            <a:br>
              <a:rPr lang="en-US" altLang="zh-CN" sz="2400"/>
            </a:br>
            <a:r>
              <a:rPr lang="en-US" altLang="zh-CN" sz="2400"/>
              <a:t>        Q.rear=Q.rear+1;</a:t>
            </a:r>
            <a:br>
              <a:rPr lang="en-US" altLang="zh-CN" sz="2400"/>
            </a:br>
            <a:endParaRPr lang="en-US" altLang="zh-CN" sz="2400"/>
          </a:p>
        </p:txBody>
      </p:sp>
      <p:sp>
        <p:nvSpPr>
          <p:cNvPr id="103483" name="Rectangle 59"/>
          <p:cNvSpPr>
            <a:spLocks noChangeArrowheads="1"/>
          </p:cNvSpPr>
          <p:nvPr/>
        </p:nvSpPr>
        <p:spPr bwMode="auto">
          <a:xfrm>
            <a:off x="4572000" y="5386388"/>
            <a:ext cx="3887788" cy="850900"/>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zh-CN" altLang="en-US" sz="2400" b="1"/>
              <a:t>方法二：利用“求余运算</a:t>
            </a:r>
            <a:r>
              <a:rPr lang="en-US" altLang="zh-CN" sz="2400" b="1"/>
              <a:t>"</a:t>
            </a:r>
            <a:br>
              <a:rPr lang="en-US" altLang="zh-CN" sz="2400" b="1"/>
            </a:br>
            <a:r>
              <a:rPr lang="en-US" altLang="zh-CN" sz="2400" b="1"/>
              <a:t>   Q.rear=(Q.rear+1)%5</a:t>
            </a:r>
            <a:r>
              <a:rPr lang="zh-CN" altLang="en-US" sz="2400" b="1"/>
              <a:t>；</a:t>
            </a:r>
            <a:endParaRPr lang="zh-CN" altLang="en-US" sz="2400"/>
          </a:p>
        </p:txBody>
      </p:sp>
    </p:spTree>
    <p:extLst>
      <p:ext uri="{BB962C8B-B14F-4D97-AF65-F5344CB8AC3E}">
        <p14:creationId xmlns:p14="http://schemas.microsoft.com/office/powerpoint/2010/main" xmlns="" val="18251202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3465"/>
                                        </p:tgtEl>
                                        <p:attrNameLst>
                                          <p:attrName>style.visibility</p:attrName>
                                        </p:attrNameLst>
                                      </p:cBhvr>
                                      <p:to>
                                        <p:strVal val="visible"/>
                                      </p:to>
                                    </p:set>
                                    <p:anim calcmode="lin" valueType="num">
                                      <p:cBhvr additive="base">
                                        <p:cTn id="7" dur="500" fill="hold"/>
                                        <p:tgtEl>
                                          <p:spTgt spid="103465"/>
                                        </p:tgtEl>
                                        <p:attrNameLst>
                                          <p:attrName>ppt_x</p:attrName>
                                        </p:attrNameLst>
                                      </p:cBhvr>
                                      <p:tavLst>
                                        <p:tav tm="0">
                                          <p:val>
                                            <p:strVal val="#ppt_x"/>
                                          </p:val>
                                        </p:tav>
                                        <p:tav tm="100000">
                                          <p:val>
                                            <p:strVal val="#ppt_x"/>
                                          </p:val>
                                        </p:tav>
                                      </p:tavLst>
                                    </p:anim>
                                    <p:anim calcmode="lin" valueType="num">
                                      <p:cBhvr additive="base">
                                        <p:cTn id="8" dur="500" fill="hold"/>
                                        <p:tgtEl>
                                          <p:spTgt spid="10346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2" fill="hold" nodeType="clickEffect">
                                  <p:stCondLst>
                                    <p:cond delay="0"/>
                                  </p:stCondLst>
                                  <p:childTnLst>
                                    <p:set>
                                      <p:cBhvr>
                                        <p:cTn id="12" dur="1" fill="hold">
                                          <p:stCondLst>
                                            <p:cond delay="0"/>
                                          </p:stCondLst>
                                        </p:cTn>
                                        <p:tgtEl>
                                          <p:spTgt spid="103466"/>
                                        </p:tgtEl>
                                        <p:attrNameLst>
                                          <p:attrName>style.visibility</p:attrName>
                                        </p:attrNameLst>
                                      </p:cBhvr>
                                      <p:to>
                                        <p:strVal val="visible"/>
                                      </p:to>
                                    </p:set>
                                    <p:anim calcmode="lin" valueType="num">
                                      <p:cBhvr>
                                        <p:cTn id="13" dur="500" fill="hold"/>
                                        <p:tgtEl>
                                          <p:spTgt spid="103466"/>
                                        </p:tgtEl>
                                        <p:attrNameLst>
                                          <p:attrName>ppt_x</p:attrName>
                                        </p:attrNameLst>
                                      </p:cBhvr>
                                      <p:tavLst>
                                        <p:tav tm="0">
                                          <p:val>
                                            <p:strVal val="#ppt_x+#ppt_w/2"/>
                                          </p:val>
                                        </p:tav>
                                        <p:tav tm="100000">
                                          <p:val>
                                            <p:strVal val="#ppt_x"/>
                                          </p:val>
                                        </p:tav>
                                      </p:tavLst>
                                    </p:anim>
                                    <p:anim calcmode="lin" valueType="num">
                                      <p:cBhvr>
                                        <p:cTn id="14" dur="500" fill="hold"/>
                                        <p:tgtEl>
                                          <p:spTgt spid="103466"/>
                                        </p:tgtEl>
                                        <p:attrNameLst>
                                          <p:attrName>ppt_y</p:attrName>
                                        </p:attrNameLst>
                                      </p:cBhvr>
                                      <p:tavLst>
                                        <p:tav tm="0">
                                          <p:val>
                                            <p:strVal val="#ppt_y"/>
                                          </p:val>
                                        </p:tav>
                                        <p:tav tm="100000">
                                          <p:val>
                                            <p:strVal val="#ppt_y"/>
                                          </p:val>
                                        </p:tav>
                                      </p:tavLst>
                                    </p:anim>
                                    <p:anim calcmode="lin" valueType="num">
                                      <p:cBhvr>
                                        <p:cTn id="15" dur="500" fill="hold"/>
                                        <p:tgtEl>
                                          <p:spTgt spid="103466"/>
                                        </p:tgtEl>
                                        <p:attrNameLst>
                                          <p:attrName>ppt_w</p:attrName>
                                        </p:attrNameLst>
                                      </p:cBhvr>
                                      <p:tavLst>
                                        <p:tav tm="0">
                                          <p:val>
                                            <p:fltVal val="0"/>
                                          </p:val>
                                        </p:tav>
                                        <p:tav tm="100000">
                                          <p:val>
                                            <p:strVal val="#ppt_w"/>
                                          </p:val>
                                        </p:tav>
                                      </p:tavLst>
                                    </p:anim>
                                    <p:anim calcmode="lin" valueType="num">
                                      <p:cBhvr>
                                        <p:cTn id="16" dur="500" fill="hold"/>
                                        <p:tgtEl>
                                          <p:spTgt spid="103466"/>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3" presetClass="exit" presetSubtype="10" fill="hold" nodeType="afterEffect">
                                  <p:stCondLst>
                                    <p:cond delay="0"/>
                                  </p:stCondLst>
                                  <p:childTnLst>
                                    <p:animEffect transition="out" filter="blinds(horizontal)">
                                      <p:cBhvr>
                                        <p:cTn id="19" dur="500"/>
                                        <p:tgtEl>
                                          <p:spTgt spid="103448"/>
                                        </p:tgtEl>
                                      </p:cBhvr>
                                    </p:animEffect>
                                    <p:set>
                                      <p:cBhvr>
                                        <p:cTn id="20" dur="1" fill="hold">
                                          <p:stCondLst>
                                            <p:cond delay="499"/>
                                          </p:stCondLst>
                                        </p:cTn>
                                        <p:tgtEl>
                                          <p:spTgt spid="103448"/>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73"/>
                                        </p:tgtEl>
                                        <p:attrNameLst>
                                          <p:attrName>style.visibility</p:attrName>
                                        </p:attrNameLst>
                                      </p:cBhvr>
                                      <p:to>
                                        <p:strVal val="visible"/>
                                      </p:to>
                                    </p:set>
                                    <p:anim calcmode="lin" valueType="num">
                                      <p:cBhvr additive="base">
                                        <p:cTn id="25" dur="500" fill="hold"/>
                                        <p:tgtEl>
                                          <p:spTgt spid="103473"/>
                                        </p:tgtEl>
                                        <p:attrNameLst>
                                          <p:attrName>ppt_x</p:attrName>
                                        </p:attrNameLst>
                                      </p:cBhvr>
                                      <p:tavLst>
                                        <p:tav tm="0">
                                          <p:val>
                                            <p:strVal val="0-#ppt_w/2"/>
                                          </p:val>
                                        </p:tav>
                                        <p:tav tm="100000">
                                          <p:val>
                                            <p:strVal val="#ppt_x"/>
                                          </p:val>
                                        </p:tav>
                                      </p:tavLst>
                                    </p:anim>
                                    <p:anim calcmode="lin" valueType="num">
                                      <p:cBhvr additive="base">
                                        <p:cTn id="26" dur="500" fill="hold"/>
                                        <p:tgtEl>
                                          <p:spTgt spid="10347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474"/>
                                        </p:tgtEl>
                                        <p:attrNameLst>
                                          <p:attrName>style.visibility</p:attrName>
                                        </p:attrNameLst>
                                      </p:cBhvr>
                                      <p:to>
                                        <p:strVal val="visible"/>
                                      </p:to>
                                    </p:set>
                                    <p:anim calcmode="lin" valueType="num">
                                      <p:cBhvr additive="base">
                                        <p:cTn id="31" dur="500" fill="hold"/>
                                        <p:tgtEl>
                                          <p:spTgt spid="103474"/>
                                        </p:tgtEl>
                                        <p:attrNameLst>
                                          <p:attrName>ppt_x</p:attrName>
                                        </p:attrNameLst>
                                      </p:cBhvr>
                                      <p:tavLst>
                                        <p:tav tm="0">
                                          <p:val>
                                            <p:strVal val="0-#ppt_w/2"/>
                                          </p:val>
                                        </p:tav>
                                        <p:tav tm="100000">
                                          <p:val>
                                            <p:strVal val="#ppt_x"/>
                                          </p:val>
                                        </p:tav>
                                      </p:tavLst>
                                    </p:anim>
                                    <p:anim calcmode="lin" valueType="num">
                                      <p:cBhvr additive="base">
                                        <p:cTn id="32" dur="500" fill="hold"/>
                                        <p:tgtEl>
                                          <p:spTgt spid="10347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476"/>
                                        </p:tgtEl>
                                        <p:attrNameLst>
                                          <p:attrName>style.visibility</p:attrName>
                                        </p:attrNameLst>
                                      </p:cBhvr>
                                      <p:to>
                                        <p:strVal val="visible"/>
                                      </p:to>
                                    </p:set>
                                    <p:anim calcmode="lin" valueType="num">
                                      <p:cBhvr additive="base">
                                        <p:cTn id="37" dur="500" fill="hold"/>
                                        <p:tgtEl>
                                          <p:spTgt spid="103476"/>
                                        </p:tgtEl>
                                        <p:attrNameLst>
                                          <p:attrName>ppt_x</p:attrName>
                                        </p:attrNameLst>
                                      </p:cBhvr>
                                      <p:tavLst>
                                        <p:tav tm="0">
                                          <p:val>
                                            <p:strVal val="0-#ppt_w/2"/>
                                          </p:val>
                                        </p:tav>
                                        <p:tav tm="100000">
                                          <p:val>
                                            <p:strVal val="#ppt_x"/>
                                          </p:val>
                                        </p:tav>
                                      </p:tavLst>
                                    </p:anim>
                                    <p:anim calcmode="lin" valueType="num">
                                      <p:cBhvr additive="base">
                                        <p:cTn id="38" dur="500" fill="hold"/>
                                        <p:tgtEl>
                                          <p:spTgt spid="10347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3" presetClass="exit" presetSubtype="10" fill="hold" grpId="1" nodeType="afterEffect">
                                  <p:stCondLst>
                                    <p:cond delay="0"/>
                                  </p:stCondLst>
                                  <p:childTnLst>
                                    <p:animEffect transition="out" filter="blinds(horizontal)">
                                      <p:cBhvr>
                                        <p:cTn id="41" dur="500"/>
                                        <p:tgtEl>
                                          <p:spTgt spid="103473"/>
                                        </p:tgtEl>
                                      </p:cBhvr>
                                    </p:animEffect>
                                    <p:set>
                                      <p:cBhvr>
                                        <p:cTn id="42" dur="1" fill="hold">
                                          <p:stCondLst>
                                            <p:cond delay="499"/>
                                          </p:stCondLst>
                                        </p:cTn>
                                        <p:tgtEl>
                                          <p:spTgt spid="103473"/>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103474"/>
                                        </p:tgtEl>
                                      </p:cBhvr>
                                    </p:animEffect>
                                    <p:set>
                                      <p:cBhvr>
                                        <p:cTn id="45" dur="1" fill="hold">
                                          <p:stCondLst>
                                            <p:cond delay="499"/>
                                          </p:stCondLst>
                                        </p:cTn>
                                        <p:tgtEl>
                                          <p:spTgt spid="103474"/>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103469"/>
                                        </p:tgtEl>
                                        <p:attrNameLst>
                                          <p:attrName>style.visibility</p:attrName>
                                        </p:attrNameLst>
                                      </p:cBhvr>
                                      <p:to>
                                        <p:strVal val="visible"/>
                                      </p:to>
                                    </p:set>
                                    <p:anim calcmode="lin" valueType="num">
                                      <p:cBhvr additive="base">
                                        <p:cTn id="50" dur="500" fill="hold"/>
                                        <p:tgtEl>
                                          <p:spTgt spid="103469"/>
                                        </p:tgtEl>
                                        <p:attrNameLst>
                                          <p:attrName>ppt_x</p:attrName>
                                        </p:attrNameLst>
                                      </p:cBhvr>
                                      <p:tavLst>
                                        <p:tav tm="0">
                                          <p:val>
                                            <p:strVal val="#ppt_x"/>
                                          </p:val>
                                        </p:tav>
                                        <p:tav tm="100000">
                                          <p:val>
                                            <p:strVal val="#ppt_x"/>
                                          </p:val>
                                        </p:tav>
                                      </p:tavLst>
                                    </p:anim>
                                    <p:anim calcmode="lin" valueType="num">
                                      <p:cBhvr additive="base">
                                        <p:cTn id="51" dur="500" fill="hold"/>
                                        <p:tgtEl>
                                          <p:spTgt spid="103469"/>
                                        </p:tgtEl>
                                        <p:attrNameLst>
                                          <p:attrName>ppt_y</p:attrName>
                                        </p:attrNameLst>
                                      </p:cBhvr>
                                      <p:tavLst>
                                        <p:tav tm="0">
                                          <p:val>
                                            <p:strVal val="0-#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2" fill="hold" nodeType="clickEffect">
                                  <p:stCondLst>
                                    <p:cond delay="0"/>
                                  </p:stCondLst>
                                  <p:childTnLst>
                                    <p:set>
                                      <p:cBhvr>
                                        <p:cTn id="55" dur="1" fill="hold">
                                          <p:stCondLst>
                                            <p:cond delay="0"/>
                                          </p:stCondLst>
                                        </p:cTn>
                                        <p:tgtEl>
                                          <p:spTgt spid="103470"/>
                                        </p:tgtEl>
                                        <p:attrNameLst>
                                          <p:attrName>style.visibility</p:attrName>
                                        </p:attrNameLst>
                                      </p:cBhvr>
                                      <p:to>
                                        <p:strVal val="visible"/>
                                      </p:to>
                                    </p:set>
                                    <p:anim calcmode="lin" valueType="num">
                                      <p:cBhvr>
                                        <p:cTn id="56" dur="500" fill="hold"/>
                                        <p:tgtEl>
                                          <p:spTgt spid="103470"/>
                                        </p:tgtEl>
                                        <p:attrNameLst>
                                          <p:attrName>ppt_x</p:attrName>
                                        </p:attrNameLst>
                                      </p:cBhvr>
                                      <p:tavLst>
                                        <p:tav tm="0">
                                          <p:val>
                                            <p:strVal val="#ppt_x+#ppt_w/2"/>
                                          </p:val>
                                        </p:tav>
                                        <p:tav tm="100000">
                                          <p:val>
                                            <p:strVal val="#ppt_x"/>
                                          </p:val>
                                        </p:tav>
                                      </p:tavLst>
                                    </p:anim>
                                    <p:anim calcmode="lin" valueType="num">
                                      <p:cBhvr>
                                        <p:cTn id="57" dur="500" fill="hold"/>
                                        <p:tgtEl>
                                          <p:spTgt spid="103470"/>
                                        </p:tgtEl>
                                        <p:attrNameLst>
                                          <p:attrName>ppt_y</p:attrName>
                                        </p:attrNameLst>
                                      </p:cBhvr>
                                      <p:tavLst>
                                        <p:tav tm="0">
                                          <p:val>
                                            <p:strVal val="#ppt_y"/>
                                          </p:val>
                                        </p:tav>
                                        <p:tav tm="100000">
                                          <p:val>
                                            <p:strVal val="#ppt_y"/>
                                          </p:val>
                                        </p:tav>
                                      </p:tavLst>
                                    </p:anim>
                                    <p:anim calcmode="lin" valueType="num">
                                      <p:cBhvr>
                                        <p:cTn id="58" dur="500" fill="hold"/>
                                        <p:tgtEl>
                                          <p:spTgt spid="103470"/>
                                        </p:tgtEl>
                                        <p:attrNameLst>
                                          <p:attrName>ppt_w</p:attrName>
                                        </p:attrNameLst>
                                      </p:cBhvr>
                                      <p:tavLst>
                                        <p:tav tm="0">
                                          <p:val>
                                            <p:fltVal val="0"/>
                                          </p:val>
                                        </p:tav>
                                        <p:tav tm="100000">
                                          <p:val>
                                            <p:strVal val="#ppt_w"/>
                                          </p:val>
                                        </p:tav>
                                      </p:tavLst>
                                    </p:anim>
                                    <p:anim calcmode="lin" valueType="num">
                                      <p:cBhvr>
                                        <p:cTn id="59" dur="500" fill="hold"/>
                                        <p:tgtEl>
                                          <p:spTgt spid="103470"/>
                                        </p:tgtEl>
                                        <p:attrNameLst>
                                          <p:attrName>ppt_h</p:attrName>
                                        </p:attrNameLst>
                                      </p:cBhvr>
                                      <p:tavLst>
                                        <p:tav tm="0">
                                          <p:val>
                                            <p:strVal val="#ppt_h"/>
                                          </p:val>
                                        </p:tav>
                                        <p:tav tm="100000">
                                          <p:val>
                                            <p:strVal val="#ppt_h"/>
                                          </p:val>
                                        </p:tav>
                                      </p:tavLst>
                                    </p:anim>
                                  </p:childTnLst>
                                </p:cTn>
                              </p:par>
                            </p:childTnLst>
                          </p:cTn>
                        </p:par>
                        <p:par>
                          <p:cTn id="60" fill="hold" nodeType="afterGroup">
                            <p:stCondLst>
                              <p:cond delay="500"/>
                            </p:stCondLst>
                            <p:childTnLst>
                              <p:par>
                                <p:cTn id="61" presetID="3" presetClass="exit" presetSubtype="10" fill="hold" nodeType="afterEffect">
                                  <p:stCondLst>
                                    <p:cond delay="0"/>
                                  </p:stCondLst>
                                  <p:childTnLst>
                                    <p:animEffect transition="out" filter="blinds(horizontal)">
                                      <p:cBhvr>
                                        <p:cTn id="62" dur="500"/>
                                        <p:tgtEl>
                                          <p:spTgt spid="103462"/>
                                        </p:tgtEl>
                                      </p:cBhvr>
                                    </p:animEffect>
                                    <p:set>
                                      <p:cBhvr>
                                        <p:cTn id="63" dur="1" fill="hold">
                                          <p:stCondLst>
                                            <p:cond delay="499"/>
                                          </p:stCondLst>
                                        </p:cTn>
                                        <p:tgtEl>
                                          <p:spTgt spid="103462"/>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mph" presetSubtype="0" fill="hold" grpId="0" nodeType="clickEffect">
                                  <p:stCondLst>
                                    <p:cond delay="0"/>
                                  </p:stCondLst>
                                  <p:childTnLst>
                                    <p:animRot by="21600000">
                                      <p:cBhvr>
                                        <p:cTn id="67" dur="2000" fill="hold"/>
                                        <p:tgtEl>
                                          <p:spTgt spid="103475"/>
                                        </p:tgtEl>
                                        <p:attrNameLst>
                                          <p:attrName>r</p:attrName>
                                        </p:attrNameLst>
                                      </p:cBhvr>
                                    </p:animRot>
                                  </p:childTnLst>
                                </p:cTn>
                              </p:par>
                            </p:childTnLst>
                          </p:cTn>
                        </p:par>
                      </p:childTnLst>
                    </p:cTn>
                  </p:par>
                  <p:par>
                    <p:cTn id="68" fill="hold" nodeType="clickPar">
                      <p:stCondLst>
                        <p:cond delay="indefinite"/>
                      </p:stCondLst>
                      <p:childTnLst>
                        <p:par>
                          <p:cTn id="69" fill="hold" nodeType="withGroup">
                            <p:stCondLst>
                              <p:cond delay="0"/>
                            </p:stCondLst>
                            <p:childTnLst>
                              <p:par>
                                <p:cTn id="70" presetID="56" presetClass="entr" presetSubtype="0" fill="hold" grpId="0" nodeType="clickEffect">
                                  <p:stCondLst>
                                    <p:cond delay="0"/>
                                  </p:stCondLst>
                                  <p:iterate type="lt">
                                    <p:tmPct val="10000"/>
                                  </p:iterate>
                                  <p:childTnLst>
                                    <p:set>
                                      <p:cBhvr>
                                        <p:cTn id="71" dur="1" fill="hold">
                                          <p:stCondLst>
                                            <p:cond delay="0"/>
                                          </p:stCondLst>
                                        </p:cTn>
                                        <p:tgtEl>
                                          <p:spTgt spid="103477"/>
                                        </p:tgtEl>
                                        <p:attrNameLst>
                                          <p:attrName>style.visibility</p:attrName>
                                        </p:attrNameLst>
                                      </p:cBhvr>
                                      <p:to>
                                        <p:strVal val="visible"/>
                                      </p:to>
                                    </p:set>
                                    <p:anim by="(-#ppt_w*2)" calcmode="lin" valueType="num">
                                      <p:cBhvr rctx="PPT">
                                        <p:cTn id="72" dur="500" autoRev="1" fill="hold">
                                          <p:stCondLst>
                                            <p:cond delay="0"/>
                                          </p:stCondLst>
                                        </p:cTn>
                                        <p:tgtEl>
                                          <p:spTgt spid="103477"/>
                                        </p:tgtEl>
                                        <p:attrNameLst>
                                          <p:attrName>ppt_w</p:attrName>
                                        </p:attrNameLst>
                                      </p:cBhvr>
                                    </p:anim>
                                    <p:anim by="(#ppt_w*0.50)" calcmode="lin" valueType="num">
                                      <p:cBhvr>
                                        <p:cTn id="73" dur="500" decel="50000" autoRev="1" fill="hold">
                                          <p:stCondLst>
                                            <p:cond delay="0"/>
                                          </p:stCondLst>
                                        </p:cTn>
                                        <p:tgtEl>
                                          <p:spTgt spid="103477"/>
                                        </p:tgtEl>
                                        <p:attrNameLst>
                                          <p:attrName>ppt_x</p:attrName>
                                        </p:attrNameLst>
                                      </p:cBhvr>
                                    </p:anim>
                                    <p:anim from="(-#ppt_h/2)" to="(#ppt_y)" calcmode="lin" valueType="num">
                                      <p:cBhvr>
                                        <p:cTn id="74" dur="1000" fill="hold">
                                          <p:stCondLst>
                                            <p:cond delay="0"/>
                                          </p:stCondLst>
                                        </p:cTn>
                                        <p:tgtEl>
                                          <p:spTgt spid="103477"/>
                                        </p:tgtEl>
                                        <p:attrNameLst>
                                          <p:attrName>ppt_y</p:attrName>
                                        </p:attrNameLst>
                                      </p:cBhvr>
                                    </p:anim>
                                    <p:animRot by="21600000">
                                      <p:cBhvr>
                                        <p:cTn id="75" dur="1000" fill="hold">
                                          <p:stCondLst>
                                            <p:cond delay="0"/>
                                          </p:stCondLst>
                                        </p:cTn>
                                        <p:tgtEl>
                                          <p:spTgt spid="103477"/>
                                        </p:tgtEl>
                                        <p:attrNameLst>
                                          <p:attrName>r</p:attrName>
                                        </p:attrNameLst>
                                      </p:cBhvr>
                                    </p:animRo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2" fill="hold" nodeType="clickEffect">
                                  <p:stCondLst>
                                    <p:cond delay="0"/>
                                  </p:stCondLst>
                                  <p:childTnLst>
                                    <p:set>
                                      <p:cBhvr>
                                        <p:cTn id="79" dur="1" fill="hold">
                                          <p:stCondLst>
                                            <p:cond delay="0"/>
                                          </p:stCondLst>
                                        </p:cTn>
                                        <p:tgtEl>
                                          <p:spTgt spid="103478"/>
                                        </p:tgtEl>
                                        <p:attrNameLst>
                                          <p:attrName>style.visibility</p:attrName>
                                        </p:attrNameLst>
                                      </p:cBhvr>
                                      <p:to>
                                        <p:strVal val="visible"/>
                                      </p:to>
                                    </p:set>
                                    <p:anim calcmode="lin" valueType="num">
                                      <p:cBhvr>
                                        <p:cTn id="80" dur="500" fill="hold"/>
                                        <p:tgtEl>
                                          <p:spTgt spid="103478"/>
                                        </p:tgtEl>
                                        <p:attrNameLst>
                                          <p:attrName>ppt_x</p:attrName>
                                        </p:attrNameLst>
                                      </p:cBhvr>
                                      <p:tavLst>
                                        <p:tav tm="0">
                                          <p:val>
                                            <p:strVal val="#ppt_x+#ppt_w/2"/>
                                          </p:val>
                                        </p:tav>
                                        <p:tav tm="100000">
                                          <p:val>
                                            <p:strVal val="#ppt_x"/>
                                          </p:val>
                                        </p:tav>
                                      </p:tavLst>
                                    </p:anim>
                                    <p:anim calcmode="lin" valueType="num">
                                      <p:cBhvr>
                                        <p:cTn id="81" dur="500" fill="hold"/>
                                        <p:tgtEl>
                                          <p:spTgt spid="103478"/>
                                        </p:tgtEl>
                                        <p:attrNameLst>
                                          <p:attrName>ppt_y</p:attrName>
                                        </p:attrNameLst>
                                      </p:cBhvr>
                                      <p:tavLst>
                                        <p:tav tm="0">
                                          <p:val>
                                            <p:strVal val="#ppt_y"/>
                                          </p:val>
                                        </p:tav>
                                        <p:tav tm="100000">
                                          <p:val>
                                            <p:strVal val="#ppt_y"/>
                                          </p:val>
                                        </p:tav>
                                      </p:tavLst>
                                    </p:anim>
                                    <p:anim calcmode="lin" valueType="num">
                                      <p:cBhvr>
                                        <p:cTn id="82" dur="500" fill="hold"/>
                                        <p:tgtEl>
                                          <p:spTgt spid="103478"/>
                                        </p:tgtEl>
                                        <p:attrNameLst>
                                          <p:attrName>ppt_w</p:attrName>
                                        </p:attrNameLst>
                                      </p:cBhvr>
                                      <p:tavLst>
                                        <p:tav tm="0">
                                          <p:val>
                                            <p:fltVal val="0"/>
                                          </p:val>
                                        </p:tav>
                                        <p:tav tm="100000">
                                          <p:val>
                                            <p:strVal val="#ppt_w"/>
                                          </p:val>
                                        </p:tav>
                                      </p:tavLst>
                                    </p:anim>
                                    <p:anim calcmode="lin" valueType="num">
                                      <p:cBhvr>
                                        <p:cTn id="83" dur="500" fill="hold"/>
                                        <p:tgtEl>
                                          <p:spTgt spid="103478"/>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500"/>
                            </p:stCondLst>
                            <p:childTnLst>
                              <p:par>
                                <p:cTn id="85" presetID="3" presetClass="exit" presetSubtype="10" fill="hold" nodeType="afterEffect">
                                  <p:stCondLst>
                                    <p:cond delay="0"/>
                                  </p:stCondLst>
                                  <p:childTnLst>
                                    <p:animEffect transition="out" filter="blinds(horizontal)">
                                      <p:cBhvr>
                                        <p:cTn id="86" dur="500"/>
                                        <p:tgtEl>
                                          <p:spTgt spid="103466"/>
                                        </p:tgtEl>
                                      </p:cBhvr>
                                    </p:animEffect>
                                    <p:set>
                                      <p:cBhvr>
                                        <p:cTn id="87" dur="1" fill="hold">
                                          <p:stCondLst>
                                            <p:cond delay="499"/>
                                          </p:stCondLst>
                                        </p:cTn>
                                        <p:tgtEl>
                                          <p:spTgt spid="10346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103481"/>
                                        </p:tgtEl>
                                        <p:attrNameLst>
                                          <p:attrName>style.visibility</p:attrName>
                                        </p:attrNameLst>
                                      </p:cBhvr>
                                      <p:to>
                                        <p:strVal val="visible"/>
                                      </p:to>
                                    </p:set>
                                    <p:animEffect transition="in" filter="slide(fromBottom)">
                                      <p:cBhvr>
                                        <p:cTn id="92" dur="500"/>
                                        <p:tgtEl>
                                          <p:spTgt spid="10348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03482"/>
                                        </p:tgtEl>
                                        <p:attrNameLst>
                                          <p:attrName>style.visibility</p:attrName>
                                        </p:attrNameLst>
                                      </p:cBhvr>
                                      <p:to>
                                        <p:strVal val="visible"/>
                                      </p:to>
                                    </p:set>
                                    <p:animEffect transition="in" filter="slide(fromBottom)">
                                      <p:cBhvr>
                                        <p:cTn id="97" dur="500"/>
                                        <p:tgtEl>
                                          <p:spTgt spid="10348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103483"/>
                                        </p:tgtEl>
                                        <p:attrNameLst>
                                          <p:attrName>style.visibility</p:attrName>
                                        </p:attrNameLst>
                                      </p:cBhvr>
                                      <p:to>
                                        <p:strVal val="visible"/>
                                      </p:to>
                                    </p:set>
                                    <p:animEffect transition="in" filter="slide(fromBottom)">
                                      <p:cBhvr>
                                        <p:cTn id="102" dur="500"/>
                                        <p:tgtEl>
                                          <p:spTgt spid="103483"/>
                                        </p:tgtEl>
                                      </p:cBhvr>
                                    </p:animEffect>
                                  </p:childTnLst>
                                </p:cTn>
                              </p:par>
                              <p:par>
                                <p:cTn id="103" presetID="3" presetClass="exit" presetSubtype="10" fill="hold" grpId="1" nodeType="withEffect">
                                  <p:stCondLst>
                                    <p:cond delay="0"/>
                                  </p:stCondLst>
                                  <p:childTnLst>
                                    <p:animEffect transition="out" filter="blinds(horizontal)">
                                      <p:cBhvr>
                                        <p:cTn id="104" dur="500"/>
                                        <p:tgtEl>
                                          <p:spTgt spid="103481"/>
                                        </p:tgtEl>
                                      </p:cBhvr>
                                    </p:animEffect>
                                    <p:set>
                                      <p:cBhvr>
                                        <p:cTn id="105" dur="1" fill="hold">
                                          <p:stCondLst>
                                            <p:cond delay="499"/>
                                          </p:stCondLst>
                                        </p:cTn>
                                        <p:tgtEl>
                                          <p:spTgt spid="1034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p:bldP spid="103469" grpId="0"/>
      <p:bldP spid="103473" grpId="0" animBg="1" autoUpdateAnimBg="0"/>
      <p:bldP spid="103473" grpId="1" animBg="1"/>
      <p:bldP spid="103474" grpId="0" animBg="1" autoUpdateAnimBg="0"/>
      <p:bldP spid="103474" grpId="1" animBg="1"/>
      <p:bldP spid="103475" grpId="0"/>
      <p:bldP spid="103476" grpId="0" animBg="1" autoUpdateAnimBg="0"/>
      <p:bldP spid="103477" grpId="0" animBg="1"/>
      <p:bldP spid="103481" grpId="0" animBg="1"/>
      <p:bldP spid="103481" grpId="1" animBg="1"/>
      <p:bldP spid="103482" grpId="0" animBg="1"/>
      <p:bldP spid="1034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332656"/>
            <a:ext cx="2448106" cy="769441"/>
          </a:xfrm>
          <a:prstGeom prst="rect">
            <a:avLst/>
          </a:prstGeom>
        </p:spPr>
        <p:txBody>
          <a:bodyPr vert="horz" rtlCol="0" anchor="ctr">
            <a:noAutofit/>
            <a:scene3d>
              <a:camera prst="orthographicFront"/>
              <a:lightRig rig="soft" dir="t"/>
            </a:scene3d>
            <a:sp3d prstMaterial="softEdge">
              <a:bevelT w="25400" h="25400"/>
            </a:sp3d>
          </a:bodyPr>
          <a:lstStyle/>
          <a:p>
            <a:r>
              <a:rPr lang="zh-CN" altLang="en-US" sz="4400" dirty="0">
                <a:solidFill>
                  <a:schemeClr val="tx2"/>
                </a:solidFill>
                <a:effectLst>
                  <a:outerShdw blurRad="31750" dist="25400" dir="5400000" algn="tl" rotWithShape="0">
                    <a:srgbClr val="000000">
                      <a:alpha val="25000"/>
                    </a:srgbClr>
                  </a:outerShdw>
                </a:effectLst>
                <a:latin typeface="+mj-ea"/>
                <a:ea typeface="+mj-ea"/>
                <a:cs typeface="+mj-cs"/>
              </a:rPr>
              <a:t>栈的运算</a:t>
            </a:r>
          </a:p>
        </p:txBody>
      </p:sp>
      <p:sp>
        <p:nvSpPr>
          <p:cNvPr id="6" name="Rectangle 2"/>
          <p:cNvSpPr txBox="1">
            <a:spLocks noChangeArrowheads="1"/>
          </p:cNvSpPr>
          <p:nvPr/>
        </p:nvSpPr>
        <p:spPr>
          <a:xfrm>
            <a:off x="179512" y="1628800"/>
            <a:ext cx="8382000" cy="47459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CC"/>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a:sp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fontAlgn="base">
              <a:lnSpc>
                <a:spcPct val="120000"/>
              </a:lnSpc>
              <a:spcBef>
                <a:spcPct val="0"/>
              </a:spcBef>
              <a:spcAft>
                <a:spcPct val="0"/>
              </a:spcAft>
              <a:buFont typeface="Wingdings 3"/>
              <a:buNone/>
            </a:pPr>
            <a:r>
              <a:rPr lang="en-US" altLang="zh-CN" sz="2800" b="1" dirty="0" smtClean="0">
                <a:solidFill>
                  <a:srgbClr val="5485C0"/>
                </a:solidFill>
                <a:latin typeface="楷体_GB2312" pitchFamily="49" charset="-122"/>
                <a:ea typeface="楷体_GB2312" pitchFamily="49" charset="-122"/>
              </a:rPr>
              <a:t>4</a:t>
            </a:r>
            <a:r>
              <a:rPr lang="zh-CN" altLang="en-GB" sz="2800" b="1" dirty="0" smtClean="0">
                <a:solidFill>
                  <a:srgbClr val="5485C0"/>
                </a:solidFill>
                <a:latin typeface="楷体_GB2312" pitchFamily="49" charset="-122"/>
                <a:ea typeface="楷体_GB2312" pitchFamily="49" charset="-122"/>
              </a:rPr>
              <a:t>.  </a:t>
            </a:r>
            <a:r>
              <a:rPr lang="zh-CN" altLang="en-US" sz="2800" b="1" dirty="0" smtClean="0">
                <a:solidFill>
                  <a:srgbClr val="5485C0"/>
                </a:solidFill>
                <a:latin typeface="楷体_GB2312" pitchFamily="49" charset="-122"/>
                <a:ea typeface="楷体_GB2312" pitchFamily="49" charset="-122"/>
              </a:rPr>
              <a:t>判栈空：</a:t>
            </a:r>
            <a:r>
              <a:rPr lang="en-US" altLang="zh-CN" sz="2800" b="1" dirty="0" err="1" smtClean="0">
                <a:solidFill>
                  <a:srgbClr val="5485C0"/>
                </a:solidFill>
                <a:latin typeface="Times New Roman" panose="02020603050405020304" pitchFamily="18" charset="0"/>
                <a:ea typeface="楷体_GB2312" pitchFamily="49" charset="-122"/>
                <a:cs typeface="Times New Roman" panose="02020603050405020304" pitchFamily="18" charset="0"/>
              </a:rPr>
              <a:t>SEmpty</a:t>
            </a:r>
            <a:r>
              <a:rPr lang="zh-CN" altLang="en-US"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s</a:t>
            </a:r>
            <a:r>
              <a:rPr lang="zh-CN" altLang="en-US"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a:t>
            </a:r>
          </a:p>
          <a:p>
            <a:pPr marL="109728" fontAlgn="base">
              <a:lnSpc>
                <a:spcPct val="120000"/>
              </a:lnSpc>
              <a:spcBef>
                <a:spcPct val="0"/>
              </a:spcBef>
              <a:spcAft>
                <a:spcPct val="0"/>
              </a:spcAft>
              <a:buFont typeface="Wingdings 3"/>
              <a:buNone/>
            </a:pPr>
            <a:r>
              <a:rPr lang="zh-CN" altLang="en-US" sz="2800" b="1" dirty="0" smtClean="0">
                <a:latin typeface="楷体_GB2312" pitchFamily="49" charset="-122"/>
                <a:ea typeface="楷体_GB2312" pitchFamily="49" charset="-122"/>
              </a:rPr>
              <a:t>初始条件：栈</a:t>
            </a:r>
            <a:r>
              <a:rPr lang="en-US" altLang="zh-CN" sz="2800" b="1" dirty="0" smtClean="0">
                <a:latin typeface="楷体_GB2312" pitchFamily="49" charset="-122"/>
                <a:ea typeface="楷体_GB2312" pitchFamily="49" charset="-122"/>
              </a:rPr>
              <a:t>s</a:t>
            </a:r>
            <a:r>
              <a:rPr lang="zh-CN" altLang="en-US" sz="2800" b="1" dirty="0" smtClean="0">
                <a:latin typeface="楷体_GB2312" pitchFamily="49" charset="-122"/>
                <a:ea typeface="楷体_GB2312" pitchFamily="49" charset="-122"/>
              </a:rPr>
              <a:t>已存在。</a:t>
            </a:r>
          </a:p>
          <a:p>
            <a:pPr marL="109728" fontAlgn="base">
              <a:lnSpc>
                <a:spcPct val="120000"/>
              </a:lnSpc>
              <a:spcBef>
                <a:spcPct val="0"/>
              </a:spcBef>
              <a:spcAft>
                <a:spcPct val="0"/>
              </a:spcAft>
              <a:buFont typeface="Wingdings 3"/>
              <a:buNone/>
            </a:pPr>
            <a:r>
              <a:rPr lang="zh-CN" altLang="en-US" sz="2800" b="1" dirty="0" smtClean="0">
                <a:latin typeface="楷体_GB2312" pitchFamily="49" charset="-122"/>
                <a:ea typeface="楷体_GB2312" pitchFamily="49" charset="-122"/>
              </a:rPr>
              <a:t>操作结果：若栈空则返回为</a:t>
            </a:r>
            <a:r>
              <a:rPr lang="en-US" altLang="zh-CN" sz="2800" b="1" dirty="0" smtClean="0">
                <a:latin typeface="楷体_GB2312" pitchFamily="49" charset="-122"/>
                <a:ea typeface="楷体_GB2312" pitchFamily="49" charset="-122"/>
              </a:rPr>
              <a:t>0</a:t>
            </a:r>
            <a:r>
              <a:rPr lang="zh-CN" altLang="en-US" sz="2800" b="1" dirty="0" smtClean="0">
                <a:latin typeface="楷体_GB2312" pitchFamily="49" charset="-122"/>
                <a:ea typeface="楷体_GB2312" pitchFamily="49" charset="-122"/>
              </a:rPr>
              <a:t>，否则返回为</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   </a:t>
            </a:r>
          </a:p>
          <a:p>
            <a:pPr marL="109728" fontAlgn="base">
              <a:lnSpc>
                <a:spcPct val="120000"/>
              </a:lnSpc>
              <a:spcBef>
                <a:spcPct val="0"/>
              </a:spcBef>
              <a:spcAft>
                <a:spcPct val="0"/>
              </a:spcAft>
              <a:buFont typeface="Wingdings 3"/>
              <a:buNone/>
            </a:pPr>
            <a:r>
              <a:rPr lang="zh-CN" altLang="en-GB" sz="2800" b="1" dirty="0" smtClean="0">
                <a:solidFill>
                  <a:srgbClr val="5485C0"/>
                </a:solidFill>
                <a:latin typeface="楷体_GB2312" pitchFamily="49" charset="-122"/>
                <a:ea typeface="楷体_GB2312" pitchFamily="49" charset="-122"/>
              </a:rPr>
              <a:t>5. </a:t>
            </a:r>
            <a:r>
              <a:rPr lang="en-US" altLang="zh-CN" sz="2800" b="1" dirty="0" smtClean="0">
                <a:solidFill>
                  <a:srgbClr val="5485C0"/>
                </a:solidFill>
                <a:latin typeface="楷体_GB2312" pitchFamily="49" charset="-122"/>
                <a:ea typeface="楷体_GB2312" pitchFamily="49" charset="-122"/>
              </a:rPr>
              <a:t> </a:t>
            </a:r>
            <a:r>
              <a:rPr lang="zh-CN" altLang="en-US" sz="2800" b="1" dirty="0" smtClean="0">
                <a:solidFill>
                  <a:srgbClr val="5485C0"/>
                </a:solidFill>
                <a:latin typeface="楷体_GB2312" pitchFamily="49" charset="-122"/>
                <a:ea typeface="楷体_GB2312" pitchFamily="49" charset="-122"/>
              </a:rPr>
              <a:t>判栈满：</a:t>
            </a:r>
            <a:r>
              <a:rPr lang="en-US" altLang="zh-CN" sz="2800" b="1" dirty="0" err="1" smtClean="0">
                <a:solidFill>
                  <a:srgbClr val="5485C0"/>
                </a:solidFill>
                <a:latin typeface="Times New Roman" panose="02020603050405020304" pitchFamily="18" charset="0"/>
                <a:ea typeface="楷体_GB2312" pitchFamily="49" charset="-122"/>
                <a:cs typeface="Times New Roman" panose="02020603050405020304" pitchFamily="18" charset="0"/>
              </a:rPr>
              <a:t>SFull</a:t>
            </a:r>
            <a:r>
              <a:rPr lang="zh-CN" altLang="en-US"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s</a:t>
            </a:r>
            <a:r>
              <a:rPr lang="zh-CN" altLang="en-US"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a:t>
            </a:r>
          </a:p>
          <a:p>
            <a:pPr marL="109728" fontAlgn="base">
              <a:lnSpc>
                <a:spcPct val="120000"/>
              </a:lnSpc>
              <a:spcBef>
                <a:spcPct val="0"/>
              </a:spcBef>
              <a:spcAft>
                <a:spcPct val="0"/>
              </a:spcAft>
              <a:buFont typeface="Wingdings 3"/>
              <a:buNone/>
            </a:pPr>
            <a:r>
              <a:rPr lang="zh-CN" altLang="en-US" sz="2800" b="1" dirty="0" smtClean="0">
                <a:latin typeface="楷体_GB2312" pitchFamily="49" charset="-122"/>
                <a:ea typeface="楷体_GB2312" pitchFamily="49" charset="-122"/>
              </a:rPr>
              <a:t>初始条件：栈</a:t>
            </a:r>
            <a:r>
              <a:rPr lang="en-US" altLang="zh-CN" sz="2800" b="1" dirty="0" smtClean="0">
                <a:latin typeface="楷体_GB2312" pitchFamily="49" charset="-122"/>
                <a:ea typeface="楷体_GB2312" pitchFamily="49" charset="-122"/>
              </a:rPr>
              <a:t>s</a:t>
            </a:r>
            <a:r>
              <a:rPr lang="zh-CN" altLang="en-US" sz="2800" b="1" dirty="0" smtClean="0">
                <a:latin typeface="楷体_GB2312" pitchFamily="49" charset="-122"/>
                <a:ea typeface="楷体_GB2312" pitchFamily="49" charset="-122"/>
              </a:rPr>
              <a:t>已存在。</a:t>
            </a:r>
          </a:p>
          <a:p>
            <a:pPr marL="109728" fontAlgn="base">
              <a:lnSpc>
                <a:spcPct val="120000"/>
              </a:lnSpc>
              <a:spcBef>
                <a:spcPct val="0"/>
              </a:spcBef>
              <a:spcAft>
                <a:spcPct val="0"/>
              </a:spcAft>
              <a:buFont typeface="Wingdings 3"/>
              <a:buNone/>
            </a:pPr>
            <a:r>
              <a:rPr lang="zh-CN" altLang="en-US" sz="2800" b="1" dirty="0" smtClean="0">
                <a:latin typeface="楷体_GB2312" pitchFamily="49" charset="-122"/>
                <a:ea typeface="楷体_GB2312" pitchFamily="49" charset="-122"/>
              </a:rPr>
              <a:t>操作结果：若栈满则返回为</a:t>
            </a:r>
            <a:r>
              <a:rPr lang="en-US" altLang="zh-CN" sz="2800" b="1" dirty="0" smtClean="0">
                <a:latin typeface="楷体_GB2312" pitchFamily="49" charset="-122"/>
                <a:ea typeface="楷体_GB2312" pitchFamily="49" charset="-122"/>
              </a:rPr>
              <a:t>0</a:t>
            </a:r>
            <a:r>
              <a:rPr lang="zh-CN" altLang="en-US" sz="2800" b="1" dirty="0" smtClean="0">
                <a:latin typeface="楷体_GB2312" pitchFamily="49" charset="-122"/>
                <a:ea typeface="楷体_GB2312" pitchFamily="49" charset="-122"/>
              </a:rPr>
              <a:t>，否则返回为</a:t>
            </a: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a:t>
            </a:r>
          </a:p>
          <a:p>
            <a:pPr marL="109728" fontAlgn="base">
              <a:lnSpc>
                <a:spcPct val="120000"/>
              </a:lnSpc>
              <a:spcBef>
                <a:spcPct val="0"/>
              </a:spcBef>
              <a:spcAft>
                <a:spcPct val="0"/>
              </a:spcAft>
              <a:buFont typeface="Wingdings 3"/>
              <a:buNone/>
            </a:pPr>
            <a:r>
              <a:rPr lang="zh-CN" altLang="en-GB" sz="2800" b="1" dirty="0" smtClean="0">
                <a:solidFill>
                  <a:srgbClr val="5485C0"/>
                </a:solidFill>
                <a:latin typeface="楷体_GB2312" pitchFamily="49" charset="-122"/>
                <a:ea typeface="楷体_GB2312" pitchFamily="49" charset="-122"/>
              </a:rPr>
              <a:t>6.  </a:t>
            </a:r>
            <a:r>
              <a:rPr lang="zh-CN" altLang="en-US" sz="2800" b="1" dirty="0" smtClean="0">
                <a:solidFill>
                  <a:srgbClr val="5485C0"/>
                </a:solidFill>
                <a:latin typeface="楷体_GB2312" pitchFamily="49" charset="-122"/>
                <a:ea typeface="楷体_GB2312" pitchFamily="49" charset="-122"/>
              </a:rPr>
              <a:t>显示栈元素：</a:t>
            </a:r>
            <a:r>
              <a:rPr lang="en-US" altLang="zh-CN" sz="2800" b="1" dirty="0" err="1" smtClean="0">
                <a:solidFill>
                  <a:srgbClr val="5485C0"/>
                </a:solidFill>
                <a:latin typeface="Times New Roman" panose="02020603050405020304" pitchFamily="18" charset="0"/>
                <a:ea typeface="楷体_GB2312" pitchFamily="49" charset="-122"/>
                <a:cs typeface="Times New Roman" panose="02020603050405020304" pitchFamily="18" charset="0"/>
              </a:rPr>
              <a:t>ShowStack</a:t>
            </a:r>
            <a:r>
              <a:rPr lang="en-US" altLang="zh-CN" sz="2800" b="1" dirty="0" smtClean="0">
                <a:solidFill>
                  <a:srgbClr val="5485C0"/>
                </a:solidFill>
                <a:latin typeface="Times New Roman" panose="02020603050405020304" pitchFamily="18" charset="0"/>
                <a:ea typeface="楷体_GB2312" pitchFamily="49" charset="-122"/>
                <a:cs typeface="Times New Roman" panose="02020603050405020304" pitchFamily="18" charset="0"/>
              </a:rPr>
              <a:t> (s)</a:t>
            </a:r>
          </a:p>
          <a:p>
            <a:pPr marL="109728" fontAlgn="base">
              <a:lnSpc>
                <a:spcPct val="120000"/>
              </a:lnSpc>
              <a:spcBef>
                <a:spcPct val="0"/>
              </a:spcBef>
              <a:spcAft>
                <a:spcPct val="0"/>
              </a:spcAft>
              <a:buFont typeface="Wingdings 3"/>
              <a:buNone/>
            </a:pPr>
            <a:r>
              <a:rPr lang="zh-CN" altLang="en-US" sz="2800" b="1" dirty="0" smtClean="0">
                <a:latin typeface="楷体_GB2312" pitchFamily="49" charset="-122"/>
                <a:ea typeface="楷体_GB2312" pitchFamily="49" charset="-122"/>
              </a:rPr>
              <a:t>初始条件：栈</a:t>
            </a:r>
            <a:r>
              <a:rPr lang="en-US" altLang="zh-CN" sz="2800" b="1" dirty="0" smtClean="0">
                <a:latin typeface="楷体_GB2312" pitchFamily="49" charset="-122"/>
                <a:ea typeface="楷体_GB2312" pitchFamily="49" charset="-122"/>
              </a:rPr>
              <a:t>s</a:t>
            </a:r>
            <a:r>
              <a:rPr lang="zh-CN" altLang="en-US" sz="2800" b="1" dirty="0" smtClean="0">
                <a:latin typeface="楷体_GB2312" pitchFamily="49" charset="-122"/>
                <a:ea typeface="楷体_GB2312" pitchFamily="49" charset="-122"/>
              </a:rPr>
              <a:t>已存在</a:t>
            </a:r>
            <a:r>
              <a:rPr lang="zh-CN" altLang="en-US" sz="2800"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且非空。</a:t>
            </a:r>
          </a:p>
          <a:p>
            <a:pPr marL="109728" fontAlgn="base">
              <a:lnSpc>
                <a:spcPct val="120000"/>
              </a:lnSpc>
              <a:spcBef>
                <a:spcPct val="0"/>
              </a:spcBef>
              <a:spcAft>
                <a:spcPct val="0"/>
              </a:spcAft>
              <a:buFont typeface="Wingdings 3"/>
              <a:buNone/>
            </a:pPr>
            <a:r>
              <a:rPr lang="zh-CN" altLang="en-US" sz="2800" b="1" dirty="0" smtClean="0">
                <a:latin typeface="楷体_GB2312" pitchFamily="49" charset="-122"/>
                <a:ea typeface="楷体_GB2312" pitchFamily="49" charset="-122"/>
              </a:rPr>
              <a:t>操作结果：显示栈中所有元素。</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xmlns="" val="28458413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wipe(down)">
                                      <p:cBhvr>
                                        <p:cTn id="13" dur="500"/>
                                        <p:tgtEl>
                                          <p:spTgt spid="6">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wipe(down)">
                                      <p:cBhvr>
                                        <p:cTn id="18" dur="500"/>
                                        <p:tgtEl>
                                          <p:spTgt spid="6">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wipe(down)">
                                      <p:cBhvr>
                                        <p:cTn id="21" dur="500"/>
                                        <p:tgtEl>
                                          <p:spTgt spid="6">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wipe(down)">
                                      <p:cBhvr>
                                        <p:cTn id="2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74" name="Group 2"/>
          <p:cNvGrpSpPr>
            <a:grpSpLocks/>
          </p:cNvGrpSpPr>
          <p:nvPr/>
        </p:nvGrpSpPr>
        <p:grpSpPr bwMode="auto">
          <a:xfrm>
            <a:off x="1042988" y="1268413"/>
            <a:ext cx="1831975" cy="2520950"/>
            <a:chOff x="476" y="473"/>
            <a:chExt cx="1154" cy="1588"/>
          </a:xfrm>
        </p:grpSpPr>
        <p:grpSp>
          <p:nvGrpSpPr>
            <p:cNvPr id="105475" name="Group 3"/>
            <p:cNvGrpSpPr>
              <a:grpSpLocks/>
            </p:cNvGrpSpPr>
            <p:nvPr/>
          </p:nvGrpSpPr>
          <p:grpSpPr bwMode="auto">
            <a:xfrm>
              <a:off x="476" y="473"/>
              <a:ext cx="680" cy="1588"/>
              <a:chOff x="476" y="473"/>
              <a:chExt cx="680" cy="1588"/>
            </a:xfrm>
          </p:grpSpPr>
          <p:sp>
            <p:nvSpPr>
              <p:cNvPr id="105476" name="Rectangle 4"/>
              <p:cNvSpPr>
                <a:spLocks noChangeArrowheads="1"/>
              </p:cNvSpPr>
              <p:nvPr/>
            </p:nvSpPr>
            <p:spPr bwMode="auto">
              <a:xfrm>
                <a:off x="476" y="473"/>
                <a:ext cx="680" cy="1588"/>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77" name="Line 5"/>
              <p:cNvSpPr>
                <a:spLocks noChangeShapeType="1"/>
              </p:cNvSpPr>
              <p:nvPr/>
            </p:nvSpPr>
            <p:spPr bwMode="auto">
              <a:xfrm>
                <a:off x="476" y="799"/>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78" name="Line 6"/>
              <p:cNvSpPr>
                <a:spLocks noChangeShapeType="1"/>
              </p:cNvSpPr>
              <p:nvPr/>
            </p:nvSpPr>
            <p:spPr bwMode="auto">
              <a:xfrm>
                <a:off x="476" y="1117"/>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79" name="Line 7"/>
              <p:cNvSpPr>
                <a:spLocks noChangeShapeType="1"/>
              </p:cNvSpPr>
              <p:nvPr/>
            </p:nvSpPr>
            <p:spPr bwMode="auto">
              <a:xfrm>
                <a:off x="476" y="1434"/>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80" name="Line 8"/>
              <p:cNvSpPr>
                <a:spLocks noChangeShapeType="1"/>
              </p:cNvSpPr>
              <p:nvPr/>
            </p:nvSpPr>
            <p:spPr bwMode="auto">
              <a:xfrm>
                <a:off x="476" y="1752"/>
                <a:ext cx="68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481" name="Text Box 9"/>
            <p:cNvSpPr txBox="1">
              <a:spLocks noChangeArrowheads="1"/>
            </p:cNvSpPr>
            <p:nvPr/>
          </p:nvSpPr>
          <p:spPr bwMode="auto">
            <a:xfrm>
              <a:off x="1176" y="504"/>
              <a:ext cx="454" cy="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5000"/>
                </a:lnSpc>
                <a:spcBef>
                  <a:spcPct val="70000"/>
                </a:spcBef>
              </a:pPr>
              <a:r>
                <a:rPr lang="en-US" altLang="zh-CN" dirty="0"/>
                <a:t>4</a:t>
              </a:r>
            </a:p>
            <a:p>
              <a:pPr>
                <a:lnSpc>
                  <a:spcPct val="115000"/>
                </a:lnSpc>
                <a:spcBef>
                  <a:spcPct val="70000"/>
                </a:spcBef>
              </a:pPr>
              <a:r>
                <a:rPr lang="en-US" altLang="zh-CN" dirty="0"/>
                <a:t>3</a:t>
              </a:r>
            </a:p>
            <a:p>
              <a:pPr>
                <a:lnSpc>
                  <a:spcPct val="115000"/>
                </a:lnSpc>
                <a:spcBef>
                  <a:spcPct val="70000"/>
                </a:spcBef>
              </a:pPr>
              <a:r>
                <a:rPr lang="en-US" altLang="zh-CN" dirty="0"/>
                <a:t>2</a:t>
              </a:r>
            </a:p>
            <a:p>
              <a:pPr>
                <a:lnSpc>
                  <a:spcPct val="115000"/>
                </a:lnSpc>
                <a:spcBef>
                  <a:spcPct val="70000"/>
                </a:spcBef>
              </a:pPr>
              <a:r>
                <a:rPr lang="en-US" altLang="zh-CN" dirty="0"/>
                <a:t>1</a:t>
              </a:r>
            </a:p>
            <a:p>
              <a:pPr>
                <a:lnSpc>
                  <a:spcPct val="115000"/>
                </a:lnSpc>
                <a:spcBef>
                  <a:spcPct val="70000"/>
                </a:spcBef>
              </a:pPr>
              <a:r>
                <a:rPr lang="en-US" altLang="zh-CN" dirty="0"/>
                <a:t>0</a:t>
              </a:r>
            </a:p>
          </p:txBody>
        </p:sp>
      </p:grpSp>
      <p:grpSp>
        <p:nvGrpSpPr>
          <p:cNvPr id="105482" name="Group 10"/>
          <p:cNvGrpSpPr>
            <a:grpSpLocks/>
          </p:cNvGrpSpPr>
          <p:nvPr/>
        </p:nvGrpSpPr>
        <p:grpSpPr bwMode="auto">
          <a:xfrm>
            <a:off x="4787900" y="1195388"/>
            <a:ext cx="2808288" cy="2736850"/>
            <a:chOff x="2562" y="482"/>
            <a:chExt cx="2042" cy="2041"/>
          </a:xfrm>
        </p:grpSpPr>
        <p:grpSp>
          <p:nvGrpSpPr>
            <p:cNvPr id="105483" name="Group 11"/>
            <p:cNvGrpSpPr>
              <a:grpSpLocks/>
            </p:cNvGrpSpPr>
            <p:nvPr/>
          </p:nvGrpSpPr>
          <p:grpSpPr bwMode="auto">
            <a:xfrm>
              <a:off x="2562" y="482"/>
              <a:ext cx="2041" cy="2041"/>
              <a:chOff x="2653" y="572"/>
              <a:chExt cx="2041" cy="2041"/>
            </a:xfrm>
          </p:grpSpPr>
          <p:sp>
            <p:nvSpPr>
              <p:cNvPr id="105484" name="Oval 12"/>
              <p:cNvSpPr>
                <a:spLocks noChangeArrowheads="1"/>
              </p:cNvSpPr>
              <p:nvPr/>
            </p:nvSpPr>
            <p:spPr bwMode="auto">
              <a:xfrm>
                <a:off x="2653" y="572"/>
                <a:ext cx="2041" cy="2041"/>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85" name="Oval 13"/>
              <p:cNvSpPr>
                <a:spLocks noChangeArrowheads="1"/>
              </p:cNvSpPr>
              <p:nvPr/>
            </p:nvSpPr>
            <p:spPr bwMode="auto">
              <a:xfrm>
                <a:off x="3152" y="1117"/>
                <a:ext cx="1043" cy="998"/>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5486" name="Line 14"/>
            <p:cNvSpPr>
              <a:spLocks noChangeShapeType="1"/>
            </p:cNvSpPr>
            <p:nvPr/>
          </p:nvSpPr>
          <p:spPr bwMode="auto">
            <a:xfrm>
              <a:off x="2835" y="799"/>
              <a:ext cx="363" cy="3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87" name="Line 15"/>
            <p:cNvSpPr>
              <a:spLocks noChangeShapeType="1"/>
            </p:cNvSpPr>
            <p:nvPr/>
          </p:nvSpPr>
          <p:spPr bwMode="auto">
            <a:xfrm flipV="1">
              <a:off x="2744" y="1752"/>
              <a:ext cx="363" cy="3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88" name="Line 16"/>
            <p:cNvSpPr>
              <a:spLocks noChangeShapeType="1"/>
            </p:cNvSpPr>
            <p:nvPr/>
          </p:nvSpPr>
          <p:spPr bwMode="auto">
            <a:xfrm>
              <a:off x="3651" y="2009"/>
              <a:ext cx="181" cy="4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89" name="Line 17"/>
            <p:cNvSpPr>
              <a:spLocks noChangeShapeType="1"/>
            </p:cNvSpPr>
            <p:nvPr/>
          </p:nvSpPr>
          <p:spPr bwMode="auto">
            <a:xfrm>
              <a:off x="4105" y="1570"/>
              <a:ext cx="499" cy="9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5490" name="Line 18"/>
            <p:cNvSpPr>
              <a:spLocks noChangeShapeType="1"/>
            </p:cNvSpPr>
            <p:nvPr/>
          </p:nvSpPr>
          <p:spPr bwMode="auto">
            <a:xfrm flipV="1">
              <a:off x="3833" y="618"/>
              <a:ext cx="272" cy="4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491" name="Text Box 19"/>
          <p:cNvSpPr txBox="1">
            <a:spLocks noChangeArrowheads="1"/>
          </p:cNvSpPr>
          <p:nvPr/>
        </p:nvSpPr>
        <p:spPr bwMode="auto">
          <a:xfrm>
            <a:off x="6515894" y="2184500"/>
            <a:ext cx="10080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0</a:t>
            </a:r>
          </a:p>
        </p:txBody>
      </p:sp>
      <p:sp>
        <p:nvSpPr>
          <p:cNvPr id="105492" name="Text Box 20"/>
          <p:cNvSpPr txBox="1">
            <a:spLocks noChangeArrowheads="1"/>
          </p:cNvSpPr>
          <p:nvPr/>
        </p:nvSpPr>
        <p:spPr bwMode="auto">
          <a:xfrm>
            <a:off x="5999610" y="1929727"/>
            <a:ext cx="10080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4</a:t>
            </a:r>
          </a:p>
        </p:txBody>
      </p:sp>
      <p:sp>
        <p:nvSpPr>
          <p:cNvPr id="105493" name="Text Box 21"/>
          <p:cNvSpPr txBox="1">
            <a:spLocks noChangeArrowheads="1"/>
          </p:cNvSpPr>
          <p:nvPr/>
        </p:nvSpPr>
        <p:spPr bwMode="auto">
          <a:xfrm>
            <a:off x="5532375" y="2347913"/>
            <a:ext cx="10080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3</a:t>
            </a:r>
          </a:p>
        </p:txBody>
      </p:sp>
      <p:sp>
        <p:nvSpPr>
          <p:cNvPr id="105494" name="Text Box 22"/>
          <p:cNvSpPr txBox="1">
            <a:spLocks noChangeArrowheads="1"/>
          </p:cNvSpPr>
          <p:nvPr/>
        </p:nvSpPr>
        <p:spPr bwMode="auto">
          <a:xfrm>
            <a:off x="5712492" y="2803008"/>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105495" name="Text Box 23"/>
          <p:cNvSpPr txBox="1">
            <a:spLocks noChangeArrowheads="1"/>
          </p:cNvSpPr>
          <p:nvPr/>
        </p:nvSpPr>
        <p:spPr bwMode="auto">
          <a:xfrm>
            <a:off x="6454859" y="2708276"/>
            <a:ext cx="10080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1</a:t>
            </a:r>
          </a:p>
        </p:txBody>
      </p:sp>
      <p:sp>
        <p:nvSpPr>
          <p:cNvPr id="105496" name="AutoShape 24"/>
          <p:cNvSpPr>
            <a:spLocks noChangeArrowheads="1"/>
          </p:cNvSpPr>
          <p:nvPr/>
        </p:nvSpPr>
        <p:spPr bwMode="auto">
          <a:xfrm>
            <a:off x="2843213" y="1844675"/>
            <a:ext cx="1655762" cy="790575"/>
          </a:xfrm>
          <a:prstGeom prst="rightArrow">
            <a:avLst>
              <a:gd name="adj1" fmla="val 50000"/>
              <a:gd name="adj2" fmla="val 52359"/>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zh-CN" altLang="en-US" sz="2400" b="1">
                <a:solidFill>
                  <a:srgbClr val="0000CC"/>
                </a:solidFill>
              </a:rPr>
              <a:t>对应为：</a:t>
            </a:r>
          </a:p>
        </p:txBody>
      </p:sp>
      <p:sp>
        <p:nvSpPr>
          <p:cNvPr id="105497" name="Rectangle 25"/>
          <p:cNvSpPr>
            <a:spLocks noChangeArrowheads="1"/>
          </p:cNvSpPr>
          <p:nvPr/>
        </p:nvSpPr>
        <p:spPr bwMode="auto">
          <a:xfrm>
            <a:off x="1330325" y="2347913"/>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5498" name="Rectangle 26"/>
          <p:cNvSpPr>
            <a:spLocks noChangeArrowheads="1"/>
          </p:cNvSpPr>
          <p:nvPr/>
        </p:nvSpPr>
        <p:spPr bwMode="auto">
          <a:xfrm>
            <a:off x="1331913" y="176688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sp>
        <p:nvSpPr>
          <p:cNvPr id="105499" name="Text Box 27"/>
          <p:cNvSpPr txBox="1">
            <a:spLocks noChangeArrowheads="1"/>
          </p:cNvSpPr>
          <p:nvPr/>
        </p:nvSpPr>
        <p:spPr bwMode="auto">
          <a:xfrm>
            <a:off x="755650" y="377825"/>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0000CC"/>
                </a:solidFill>
                <a:latin typeface="Times New Roman" panose="02020603050405020304" pitchFamily="18" charset="0"/>
              </a:rPr>
              <a:t>入队</a:t>
            </a:r>
          </a:p>
        </p:txBody>
      </p:sp>
      <p:sp>
        <p:nvSpPr>
          <p:cNvPr id="105500" name="Rectangle 28"/>
          <p:cNvSpPr>
            <a:spLocks noChangeArrowheads="1"/>
          </p:cNvSpPr>
          <p:nvPr/>
        </p:nvSpPr>
        <p:spPr bwMode="auto">
          <a:xfrm>
            <a:off x="5651500" y="3351213"/>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5501" name="Rectangle 29"/>
          <p:cNvSpPr>
            <a:spLocks noChangeArrowheads="1"/>
          </p:cNvSpPr>
          <p:nvPr/>
        </p:nvSpPr>
        <p:spPr bwMode="auto">
          <a:xfrm>
            <a:off x="4859338" y="2276475"/>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sp>
        <p:nvSpPr>
          <p:cNvPr id="105502" name="Text Box 30"/>
          <p:cNvSpPr txBox="1">
            <a:spLocks noChangeArrowheads="1"/>
          </p:cNvSpPr>
          <p:nvPr/>
        </p:nvSpPr>
        <p:spPr bwMode="auto">
          <a:xfrm>
            <a:off x="755650" y="4148138"/>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0000CC"/>
                </a:solidFill>
                <a:latin typeface="Times New Roman" panose="02020603050405020304" pitchFamily="18" charset="0"/>
              </a:rPr>
              <a:t>出队</a:t>
            </a:r>
          </a:p>
        </p:txBody>
      </p:sp>
      <p:sp>
        <p:nvSpPr>
          <p:cNvPr id="105503" name="Text Box 31"/>
          <p:cNvSpPr txBox="1">
            <a:spLocks noChangeArrowheads="1"/>
          </p:cNvSpPr>
          <p:nvPr/>
        </p:nvSpPr>
        <p:spPr bwMode="auto">
          <a:xfrm>
            <a:off x="-36513" y="2397608"/>
            <a:ext cx="1366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latin typeface="Times New Roman" panose="02020603050405020304" pitchFamily="18" charset="0"/>
              </a:rPr>
              <a:t>Q.front</a:t>
            </a:r>
            <a:r>
              <a:rPr kumimoji="1" lang="en-US" altLang="zh-CN" b="1" dirty="0">
                <a:latin typeface="Times New Roman" panose="02020603050405020304" pitchFamily="18" charset="0"/>
              </a:rPr>
              <a:t>→</a:t>
            </a:r>
          </a:p>
        </p:txBody>
      </p:sp>
      <p:grpSp>
        <p:nvGrpSpPr>
          <p:cNvPr id="105504" name="Group 32"/>
          <p:cNvGrpSpPr>
            <a:grpSpLocks/>
          </p:cNvGrpSpPr>
          <p:nvPr/>
        </p:nvGrpSpPr>
        <p:grpSpPr bwMode="auto">
          <a:xfrm rot="7409344" flipV="1">
            <a:off x="4460082" y="4253706"/>
            <a:ext cx="1441450" cy="366713"/>
            <a:chOff x="2517" y="2750"/>
            <a:chExt cx="908" cy="231"/>
          </a:xfrm>
        </p:grpSpPr>
        <p:sp>
          <p:nvSpPr>
            <p:cNvPr id="105505" name="Text Box 33"/>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5506" name="Line 34"/>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07" name="Rectangle 35"/>
          <p:cNvSpPr>
            <a:spLocks noChangeArrowheads="1"/>
          </p:cNvSpPr>
          <p:nvPr/>
        </p:nvSpPr>
        <p:spPr bwMode="auto">
          <a:xfrm>
            <a:off x="1331913" y="133985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sp>
        <p:nvSpPr>
          <p:cNvPr id="105508" name="Rectangle 36"/>
          <p:cNvSpPr>
            <a:spLocks noChangeArrowheads="1"/>
          </p:cNvSpPr>
          <p:nvPr/>
        </p:nvSpPr>
        <p:spPr bwMode="auto">
          <a:xfrm>
            <a:off x="5795963" y="133985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grpSp>
        <p:nvGrpSpPr>
          <p:cNvPr id="105509" name="Group 37"/>
          <p:cNvGrpSpPr>
            <a:grpSpLocks/>
          </p:cNvGrpSpPr>
          <p:nvPr/>
        </p:nvGrpSpPr>
        <p:grpSpPr bwMode="auto">
          <a:xfrm rot="-1171304">
            <a:off x="7378700" y="1333500"/>
            <a:ext cx="1441450" cy="366713"/>
            <a:chOff x="2517" y="2750"/>
            <a:chExt cx="908" cy="231"/>
          </a:xfrm>
        </p:grpSpPr>
        <p:sp>
          <p:nvSpPr>
            <p:cNvPr id="105510" name="Text Box 38"/>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5511" name="Line 39"/>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5512" name="Group 40"/>
          <p:cNvGrpSpPr>
            <a:grpSpLocks/>
          </p:cNvGrpSpPr>
          <p:nvPr/>
        </p:nvGrpSpPr>
        <p:grpSpPr bwMode="auto">
          <a:xfrm>
            <a:off x="2124076" y="3370264"/>
            <a:ext cx="1441450" cy="366713"/>
            <a:chOff x="2517" y="2750"/>
            <a:chExt cx="908" cy="231"/>
          </a:xfrm>
        </p:grpSpPr>
        <p:sp>
          <p:nvSpPr>
            <p:cNvPr id="105513" name="Text Box 41"/>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solidFill>
                    <a:srgbClr val="FF0000"/>
                  </a:solidFill>
                </a:rPr>
                <a:t>Q.rear</a:t>
              </a:r>
            </a:p>
          </p:txBody>
        </p:sp>
        <p:sp>
          <p:nvSpPr>
            <p:cNvPr id="105514" name="Line 42"/>
            <p:cNvSpPr>
              <a:spLocks noChangeShapeType="1"/>
            </p:cNvSpPr>
            <p:nvPr/>
          </p:nvSpPr>
          <p:spPr bwMode="auto">
            <a:xfrm flipH="1">
              <a:off x="2517" y="2886"/>
              <a:ext cx="18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15" name="Rectangle 43"/>
          <p:cNvSpPr>
            <a:spLocks noChangeArrowheads="1"/>
          </p:cNvSpPr>
          <p:nvPr/>
        </p:nvSpPr>
        <p:spPr bwMode="auto">
          <a:xfrm>
            <a:off x="6877050" y="198913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F</a:t>
            </a:r>
          </a:p>
        </p:txBody>
      </p:sp>
      <p:grpSp>
        <p:nvGrpSpPr>
          <p:cNvPr id="105516" name="Group 44"/>
          <p:cNvGrpSpPr>
            <a:grpSpLocks/>
          </p:cNvGrpSpPr>
          <p:nvPr/>
        </p:nvGrpSpPr>
        <p:grpSpPr bwMode="auto">
          <a:xfrm rot="1859246">
            <a:off x="7235825" y="3573463"/>
            <a:ext cx="1441450" cy="366712"/>
            <a:chOff x="2517" y="2750"/>
            <a:chExt cx="908" cy="231"/>
          </a:xfrm>
        </p:grpSpPr>
        <p:sp>
          <p:nvSpPr>
            <p:cNvPr id="105517" name="Text Box 45"/>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5518" name="Line 46"/>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19" name="Rectangle 47"/>
          <p:cNvSpPr>
            <a:spLocks noChangeArrowheads="1"/>
          </p:cNvSpPr>
          <p:nvPr/>
        </p:nvSpPr>
        <p:spPr bwMode="auto">
          <a:xfrm>
            <a:off x="1258888" y="328453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F</a:t>
            </a:r>
          </a:p>
        </p:txBody>
      </p:sp>
      <p:grpSp>
        <p:nvGrpSpPr>
          <p:cNvPr id="105520" name="Group 48"/>
          <p:cNvGrpSpPr>
            <a:grpSpLocks/>
          </p:cNvGrpSpPr>
          <p:nvPr/>
        </p:nvGrpSpPr>
        <p:grpSpPr bwMode="auto">
          <a:xfrm>
            <a:off x="2159182" y="2892842"/>
            <a:ext cx="1441450" cy="366712"/>
            <a:chOff x="2517" y="2750"/>
            <a:chExt cx="908" cy="231"/>
          </a:xfrm>
        </p:grpSpPr>
        <p:sp>
          <p:nvSpPr>
            <p:cNvPr id="105521" name="Text Box 49"/>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solidFill>
                    <a:srgbClr val="FF0000"/>
                  </a:solidFill>
                </a:rPr>
                <a:t>Q.rear</a:t>
              </a:r>
              <a:endParaRPr kumimoji="1" lang="en-US" altLang="zh-CN" b="1" dirty="0">
                <a:solidFill>
                  <a:srgbClr val="FF0000"/>
                </a:solidFill>
              </a:endParaRPr>
            </a:p>
          </p:txBody>
        </p:sp>
        <p:sp>
          <p:nvSpPr>
            <p:cNvPr id="105522" name="Line 50"/>
            <p:cNvSpPr>
              <a:spLocks noChangeShapeType="1"/>
            </p:cNvSpPr>
            <p:nvPr/>
          </p:nvSpPr>
          <p:spPr bwMode="auto">
            <a:xfrm flipH="1">
              <a:off x="2517" y="2886"/>
              <a:ext cx="18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23" name="Text Box 51"/>
          <p:cNvSpPr txBox="1">
            <a:spLocks noChangeArrowheads="1"/>
          </p:cNvSpPr>
          <p:nvPr/>
        </p:nvSpPr>
        <p:spPr bwMode="auto">
          <a:xfrm>
            <a:off x="829534" y="4137025"/>
            <a:ext cx="1655762"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0000CC"/>
                </a:solidFill>
                <a:latin typeface="Times New Roman" panose="02020603050405020304" pitchFamily="18" charset="0"/>
              </a:rPr>
              <a:t>继续入队</a:t>
            </a:r>
          </a:p>
        </p:txBody>
      </p:sp>
      <p:sp>
        <p:nvSpPr>
          <p:cNvPr id="105524" name="Rectangle 52"/>
          <p:cNvSpPr>
            <a:spLocks noChangeArrowheads="1"/>
          </p:cNvSpPr>
          <p:nvPr/>
        </p:nvSpPr>
        <p:spPr bwMode="auto">
          <a:xfrm>
            <a:off x="6659563" y="299243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G</a:t>
            </a:r>
          </a:p>
        </p:txBody>
      </p:sp>
      <p:grpSp>
        <p:nvGrpSpPr>
          <p:cNvPr id="105525" name="Group 53"/>
          <p:cNvGrpSpPr>
            <a:grpSpLocks/>
          </p:cNvGrpSpPr>
          <p:nvPr/>
        </p:nvGrpSpPr>
        <p:grpSpPr bwMode="auto">
          <a:xfrm rot="5727178">
            <a:off x="5042694" y="4471194"/>
            <a:ext cx="1441450" cy="366712"/>
            <a:chOff x="2517" y="2750"/>
            <a:chExt cx="908" cy="231"/>
          </a:xfrm>
        </p:grpSpPr>
        <p:sp>
          <p:nvSpPr>
            <p:cNvPr id="105526" name="Text Box 54"/>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5527" name="Line 55"/>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28" name="Rectangle 56"/>
          <p:cNvSpPr>
            <a:spLocks noChangeArrowheads="1"/>
          </p:cNvSpPr>
          <p:nvPr/>
        </p:nvSpPr>
        <p:spPr bwMode="auto">
          <a:xfrm>
            <a:off x="1258888" y="278130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G</a:t>
            </a:r>
          </a:p>
        </p:txBody>
      </p:sp>
      <p:grpSp>
        <p:nvGrpSpPr>
          <p:cNvPr id="105529" name="Group 57"/>
          <p:cNvGrpSpPr>
            <a:grpSpLocks/>
          </p:cNvGrpSpPr>
          <p:nvPr/>
        </p:nvGrpSpPr>
        <p:grpSpPr bwMode="auto">
          <a:xfrm>
            <a:off x="2124077" y="2370438"/>
            <a:ext cx="1441450" cy="366712"/>
            <a:chOff x="2517" y="2750"/>
            <a:chExt cx="908" cy="231"/>
          </a:xfrm>
        </p:grpSpPr>
        <p:sp>
          <p:nvSpPr>
            <p:cNvPr id="105530" name="Text Box 58"/>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solidFill>
                    <a:srgbClr val="FF0000"/>
                  </a:solidFill>
                </a:rPr>
                <a:t>Q.rear</a:t>
              </a:r>
              <a:endParaRPr kumimoji="1" lang="en-US" altLang="zh-CN" b="1" dirty="0">
                <a:solidFill>
                  <a:srgbClr val="FF0000"/>
                </a:solidFill>
              </a:endParaRPr>
            </a:p>
          </p:txBody>
        </p:sp>
        <p:sp>
          <p:nvSpPr>
            <p:cNvPr id="105531" name="Line 59"/>
            <p:cNvSpPr>
              <a:spLocks noChangeShapeType="1"/>
            </p:cNvSpPr>
            <p:nvPr/>
          </p:nvSpPr>
          <p:spPr bwMode="auto">
            <a:xfrm flipH="1">
              <a:off x="2517" y="2886"/>
              <a:ext cx="18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32" name="AutoShape 60"/>
          <p:cNvSpPr>
            <a:spLocks noChangeArrowheads="1"/>
          </p:cNvSpPr>
          <p:nvPr/>
        </p:nvSpPr>
        <p:spPr bwMode="auto">
          <a:xfrm>
            <a:off x="2106613" y="115888"/>
            <a:ext cx="3573462" cy="495300"/>
          </a:xfrm>
          <a:prstGeom prst="wedgeRectCallout">
            <a:avLst>
              <a:gd name="adj1" fmla="val 35722"/>
              <a:gd name="adj2" fmla="val 107694"/>
            </a:avLst>
          </a:prstGeom>
          <a:noFill/>
          <a:ln w="38100">
            <a:solidFill>
              <a:srgbClr val="33CCCC"/>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t>队满：</a:t>
            </a:r>
            <a:r>
              <a:rPr kumimoji="1" lang="en-US" altLang="zh-CN" sz="2400" b="1"/>
              <a:t>Q.rear= = Q.front</a:t>
            </a:r>
          </a:p>
        </p:txBody>
      </p:sp>
      <p:sp>
        <p:nvSpPr>
          <p:cNvPr id="105533" name="AutoShape 61"/>
          <p:cNvSpPr>
            <a:spLocks noChangeArrowheads="1"/>
          </p:cNvSpPr>
          <p:nvPr/>
        </p:nvSpPr>
        <p:spPr bwMode="auto">
          <a:xfrm>
            <a:off x="6156325" y="115888"/>
            <a:ext cx="1368425" cy="720725"/>
          </a:xfrm>
          <a:prstGeom prst="star16">
            <a:avLst>
              <a:gd name="adj" fmla="val 37500"/>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zh-CN" altLang="en-US" sz="2400" b="1">
                <a:solidFill>
                  <a:srgbClr val="FF0000"/>
                </a:solidFill>
              </a:rPr>
              <a:t>但是</a:t>
            </a:r>
          </a:p>
        </p:txBody>
      </p:sp>
      <p:sp>
        <p:nvSpPr>
          <p:cNvPr id="105534" name="Text Box 62"/>
          <p:cNvSpPr txBox="1">
            <a:spLocks noChangeArrowheads="1"/>
          </p:cNvSpPr>
          <p:nvPr/>
        </p:nvSpPr>
        <p:spPr bwMode="auto">
          <a:xfrm>
            <a:off x="892998" y="4126758"/>
            <a:ext cx="1655763" cy="8223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rPr>
              <a:t>考虑</a:t>
            </a:r>
            <a:r>
              <a:rPr kumimoji="1" lang="zh-CN" altLang="en-US" sz="2400" b="1" dirty="0">
                <a:solidFill>
                  <a:srgbClr val="0000CC"/>
                </a:solidFill>
                <a:latin typeface="Times New Roman" panose="02020603050405020304" pitchFamily="18" charset="0"/>
              </a:rPr>
              <a:t>出队</a:t>
            </a:r>
            <a:r>
              <a:rPr kumimoji="1" lang="zh-CN" altLang="en-US" sz="2400" b="1" dirty="0">
                <a:latin typeface="Times New Roman" panose="02020603050405020304" pitchFamily="18" charset="0"/>
              </a:rPr>
              <a:t>情况</a:t>
            </a:r>
          </a:p>
        </p:txBody>
      </p:sp>
      <p:grpSp>
        <p:nvGrpSpPr>
          <p:cNvPr id="105535" name="Group 63"/>
          <p:cNvGrpSpPr>
            <a:grpSpLocks/>
          </p:cNvGrpSpPr>
          <p:nvPr/>
        </p:nvGrpSpPr>
        <p:grpSpPr bwMode="auto">
          <a:xfrm rot="9418689" flipV="1">
            <a:off x="3348038" y="2781300"/>
            <a:ext cx="1441450" cy="366713"/>
            <a:chOff x="2517" y="2750"/>
            <a:chExt cx="908" cy="231"/>
          </a:xfrm>
        </p:grpSpPr>
        <p:sp>
          <p:nvSpPr>
            <p:cNvPr id="105536" name="Text Box 64"/>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5537" name="Line 65"/>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5538" name="Group 66"/>
          <p:cNvGrpSpPr>
            <a:grpSpLocks/>
          </p:cNvGrpSpPr>
          <p:nvPr/>
        </p:nvGrpSpPr>
        <p:grpSpPr bwMode="auto">
          <a:xfrm rot="14134816" flipV="1">
            <a:off x="5180806" y="437356"/>
            <a:ext cx="1441451" cy="366713"/>
            <a:chOff x="2517" y="2750"/>
            <a:chExt cx="908" cy="231"/>
          </a:xfrm>
        </p:grpSpPr>
        <p:sp>
          <p:nvSpPr>
            <p:cNvPr id="105539" name="Text Box 67"/>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5540" name="Line 68"/>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5541" name="Group 69"/>
          <p:cNvGrpSpPr>
            <a:grpSpLocks/>
          </p:cNvGrpSpPr>
          <p:nvPr/>
        </p:nvGrpSpPr>
        <p:grpSpPr bwMode="auto">
          <a:xfrm rot="-1171304">
            <a:off x="7451725" y="1549400"/>
            <a:ext cx="1441450" cy="366713"/>
            <a:chOff x="2517" y="2750"/>
            <a:chExt cx="908" cy="231"/>
          </a:xfrm>
        </p:grpSpPr>
        <p:sp>
          <p:nvSpPr>
            <p:cNvPr id="105542" name="Text Box 70"/>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5543" name="Line 71"/>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5544" name="Group 72"/>
          <p:cNvGrpSpPr>
            <a:grpSpLocks/>
          </p:cNvGrpSpPr>
          <p:nvPr/>
        </p:nvGrpSpPr>
        <p:grpSpPr bwMode="auto">
          <a:xfrm rot="2519343">
            <a:off x="7162800" y="3709988"/>
            <a:ext cx="1441450" cy="366712"/>
            <a:chOff x="2517" y="2750"/>
            <a:chExt cx="908" cy="231"/>
          </a:xfrm>
        </p:grpSpPr>
        <p:sp>
          <p:nvSpPr>
            <p:cNvPr id="105545" name="Text Box 73"/>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5546" name="Line 74"/>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5547" name="Group 75"/>
          <p:cNvGrpSpPr>
            <a:grpSpLocks/>
          </p:cNvGrpSpPr>
          <p:nvPr/>
        </p:nvGrpSpPr>
        <p:grpSpPr bwMode="auto">
          <a:xfrm rot="6970908" flipV="1">
            <a:off x="4675982" y="4326731"/>
            <a:ext cx="1441450" cy="366713"/>
            <a:chOff x="2517" y="2750"/>
            <a:chExt cx="908" cy="231"/>
          </a:xfrm>
        </p:grpSpPr>
        <p:sp>
          <p:nvSpPr>
            <p:cNvPr id="105548" name="Text Box 76"/>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5549" name="Line 77"/>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5550" name="AutoShape 78"/>
          <p:cNvSpPr>
            <a:spLocks noChangeArrowheads="1"/>
          </p:cNvSpPr>
          <p:nvPr/>
        </p:nvSpPr>
        <p:spPr bwMode="auto">
          <a:xfrm>
            <a:off x="955675" y="5300663"/>
            <a:ext cx="3552825" cy="495300"/>
          </a:xfrm>
          <a:prstGeom prst="wedgeRectCallout">
            <a:avLst>
              <a:gd name="adj1" fmla="val 54569"/>
              <a:gd name="adj2" fmla="val -274361"/>
            </a:avLst>
          </a:prstGeom>
          <a:noFill/>
          <a:ln w="38100">
            <a:solidFill>
              <a:srgbClr val="33CCCC"/>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r>
              <a:rPr kumimoji="1" lang="zh-CN" altLang="en-US" sz="2400" b="1"/>
              <a:t>队空：</a:t>
            </a:r>
            <a:r>
              <a:rPr kumimoji="1" lang="en-US" altLang="zh-CN" sz="2400" b="1"/>
              <a:t>Q.rear= =</a:t>
            </a:r>
            <a:r>
              <a:rPr kumimoji="1" lang="en-US" altLang="zh-CN"/>
              <a:t> </a:t>
            </a:r>
            <a:r>
              <a:rPr kumimoji="1" lang="en-US" altLang="zh-CN" sz="2400" b="1"/>
              <a:t>Q.front</a:t>
            </a:r>
          </a:p>
        </p:txBody>
      </p:sp>
      <p:sp>
        <p:nvSpPr>
          <p:cNvPr id="105551" name="Rectangle 79"/>
          <p:cNvSpPr>
            <a:spLocks noChangeArrowheads="1"/>
          </p:cNvSpPr>
          <p:nvPr/>
        </p:nvSpPr>
        <p:spPr bwMode="auto">
          <a:xfrm>
            <a:off x="4572000" y="4365625"/>
            <a:ext cx="4176713" cy="1581150"/>
          </a:xfrm>
          <a:prstGeom prst="rect">
            <a:avLst/>
          </a:prstGeom>
          <a:solidFill>
            <a:schemeClr val="bg1"/>
          </a:solidFill>
          <a:ln w="28575" algn="ctr">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a:r>
              <a:rPr lang="zh-CN" altLang="en-US" sz="2400" b="1"/>
              <a:t>因此，一般循环队列少用一个存储空间</a:t>
            </a:r>
            <a:r>
              <a:rPr lang="en-US" altLang="zh-CN" sz="2400" b="1"/>
              <a:t>;</a:t>
            </a:r>
          </a:p>
          <a:p>
            <a:pPr algn="l"/>
            <a:r>
              <a:rPr lang="zh-CN" altLang="en-US" sz="2400" b="1"/>
              <a:t>队满条件就变为：</a:t>
            </a:r>
          </a:p>
          <a:p>
            <a:pPr algn="l"/>
            <a:r>
              <a:rPr lang="en-US" altLang="zh-CN" sz="2400" b="1"/>
              <a:t>(Q.rear+1)%M==Q.front</a:t>
            </a:r>
          </a:p>
        </p:txBody>
      </p:sp>
    </p:spTree>
    <p:extLst>
      <p:ext uri="{BB962C8B-B14F-4D97-AF65-F5344CB8AC3E}">
        <p14:creationId xmlns:p14="http://schemas.microsoft.com/office/powerpoint/2010/main" xmlns="" val="8658471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5523"/>
                                        </p:tgtEl>
                                        <p:attrNameLst>
                                          <p:attrName>style.visibility</p:attrName>
                                        </p:attrNameLst>
                                      </p:cBhvr>
                                      <p:to>
                                        <p:strVal val="visible"/>
                                      </p:to>
                                    </p:set>
                                    <p:animEffect transition="in" filter="slide(fromBottom)">
                                      <p:cBhvr>
                                        <p:cTn id="7" dur="500"/>
                                        <p:tgtEl>
                                          <p:spTgt spid="105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05515"/>
                                        </p:tgtEl>
                                        <p:attrNameLst>
                                          <p:attrName>style.visibility</p:attrName>
                                        </p:attrNameLst>
                                      </p:cBhvr>
                                      <p:to>
                                        <p:strVal val="visible"/>
                                      </p:to>
                                    </p:set>
                                    <p:anim calcmode="lin" valueType="num">
                                      <p:cBhvr additive="base">
                                        <p:cTn id="12" dur="500" fill="hold"/>
                                        <p:tgtEl>
                                          <p:spTgt spid="105515"/>
                                        </p:tgtEl>
                                        <p:attrNameLst>
                                          <p:attrName>ppt_x</p:attrName>
                                        </p:attrNameLst>
                                      </p:cBhvr>
                                      <p:tavLst>
                                        <p:tav tm="0">
                                          <p:val>
                                            <p:strVal val="#ppt_x"/>
                                          </p:val>
                                        </p:tav>
                                        <p:tav tm="100000">
                                          <p:val>
                                            <p:strVal val="#ppt_x"/>
                                          </p:val>
                                        </p:tav>
                                      </p:tavLst>
                                    </p:anim>
                                    <p:anim calcmode="lin" valueType="num">
                                      <p:cBhvr additive="base">
                                        <p:cTn id="13" dur="500" fill="hold"/>
                                        <p:tgtEl>
                                          <p:spTgt spid="1055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2" fill="hold" nodeType="clickEffect">
                                  <p:stCondLst>
                                    <p:cond delay="0"/>
                                  </p:stCondLst>
                                  <p:childTnLst>
                                    <p:set>
                                      <p:cBhvr>
                                        <p:cTn id="17" dur="1" fill="hold">
                                          <p:stCondLst>
                                            <p:cond delay="0"/>
                                          </p:stCondLst>
                                        </p:cTn>
                                        <p:tgtEl>
                                          <p:spTgt spid="105516"/>
                                        </p:tgtEl>
                                        <p:attrNameLst>
                                          <p:attrName>style.visibility</p:attrName>
                                        </p:attrNameLst>
                                      </p:cBhvr>
                                      <p:to>
                                        <p:strVal val="visible"/>
                                      </p:to>
                                    </p:set>
                                    <p:anim calcmode="lin" valueType="num">
                                      <p:cBhvr>
                                        <p:cTn id="18" dur="500" fill="hold"/>
                                        <p:tgtEl>
                                          <p:spTgt spid="105516"/>
                                        </p:tgtEl>
                                        <p:attrNameLst>
                                          <p:attrName>ppt_x</p:attrName>
                                        </p:attrNameLst>
                                      </p:cBhvr>
                                      <p:tavLst>
                                        <p:tav tm="0">
                                          <p:val>
                                            <p:strVal val="#ppt_x+#ppt_w/2"/>
                                          </p:val>
                                        </p:tav>
                                        <p:tav tm="100000">
                                          <p:val>
                                            <p:strVal val="#ppt_x"/>
                                          </p:val>
                                        </p:tav>
                                      </p:tavLst>
                                    </p:anim>
                                    <p:anim calcmode="lin" valueType="num">
                                      <p:cBhvr>
                                        <p:cTn id="19" dur="500" fill="hold"/>
                                        <p:tgtEl>
                                          <p:spTgt spid="105516"/>
                                        </p:tgtEl>
                                        <p:attrNameLst>
                                          <p:attrName>ppt_y</p:attrName>
                                        </p:attrNameLst>
                                      </p:cBhvr>
                                      <p:tavLst>
                                        <p:tav tm="0">
                                          <p:val>
                                            <p:strVal val="#ppt_y"/>
                                          </p:val>
                                        </p:tav>
                                        <p:tav tm="100000">
                                          <p:val>
                                            <p:strVal val="#ppt_y"/>
                                          </p:val>
                                        </p:tav>
                                      </p:tavLst>
                                    </p:anim>
                                    <p:anim calcmode="lin" valueType="num">
                                      <p:cBhvr>
                                        <p:cTn id="20" dur="500" fill="hold"/>
                                        <p:tgtEl>
                                          <p:spTgt spid="105516"/>
                                        </p:tgtEl>
                                        <p:attrNameLst>
                                          <p:attrName>ppt_w</p:attrName>
                                        </p:attrNameLst>
                                      </p:cBhvr>
                                      <p:tavLst>
                                        <p:tav tm="0">
                                          <p:val>
                                            <p:fltVal val="0"/>
                                          </p:val>
                                        </p:tav>
                                        <p:tav tm="100000">
                                          <p:val>
                                            <p:strVal val="#ppt_w"/>
                                          </p:val>
                                        </p:tav>
                                      </p:tavLst>
                                    </p:anim>
                                    <p:anim calcmode="lin" valueType="num">
                                      <p:cBhvr>
                                        <p:cTn id="21" dur="500" fill="hold"/>
                                        <p:tgtEl>
                                          <p:spTgt spid="105516"/>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3" presetClass="exit" presetSubtype="10" fill="hold" nodeType="afterEffect">
                                  <p:stCondLst>
                                    <p:cond delay="0"/>
                                  </p:stCondLst>
                                  <p:childTnLst>
                                    <p:animEffect transition="out" filter="blinds(horizontal)">
                                      <p:cBhvr>
                                        <p:cTn id="24" dur="500"/>
                                        <p:tgtEl>
                                          <p:spTgt spid="105509"/>
                                        </p:tgtEl>
                                      </p:cBhvr>
                                    </p:animEffect>
                                    <p:set>
                                      <p:cBhvr>
                                        <p:cTn id="25" dur="1" fill="hold">
                                          <p:stCondLst>
                                            <p:cond delay="499"/>
                                          </p:stCondLst>
                                        </p:cTn>
                                        <p:tgtEl>
                                          <p:spTgt spid="105509"/>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05519"/>
                                        </p:tgtEl>
                                        <p:attrNameLst>
                                          <p:attrName>style.visibility</p:attrName>
                                        </p:attrNameLst>
                                      </p:cBhvr>
                                      <p:to>
                                        <p:strVal val="visible"/>
                                      </p:to>
                                    </p:set>
                                    <p:anim calcmode="lin" valueType="num">
                                      <p:cBhvr additive="base">
                                        <p:cTn id="30" dur="500" fill="hold"/>
                                        <p:tgtEl>
                                          <p:spTgt spid="105519"/>
                                        </p:tgtEl>
                                        <p:attrNameLst>
                                          <p:attrName>ppt_x</p:attrName>
                                        </p:attrNameLst>
                                      </p:cBhvr>
                                      <p:tavLst>
                                        <p:tav tm="0">
                                          <p:val>
                                            <p:strVal val="#ppt_x"/>
                                          </p:val>
                                        </p:tav>
                                        <p:tav tm="100000">
                                          <p:val>
                                            <p:strVal val="#ppt_x"/>
                                          </p:val>
                                        </p:tav>
                                      </p:tavLst>
                                    </p:anim>
                                    <p:anim calcmode="lin" valueType="num">
                                      <p:cBhvr additive="base">
                                        <p:cTn id="31" dur="500" fill="hold"/>
                                        <p:tgtEl>
                                          <p:spTgt spid="105519"/>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2" fill="hold" nodeType="clickEffect">
                                  <p:stCondLst>
                                    <p:cond delay="0"/>
                                  </p:stCondLst>
                                  <p:childTnLst>
                                    <p:set>
                                      <p:cBhvr>
                                        <p:cTn id="35" dur="1" fill="hold">
                                          <p:stCondLst>
                                            <p:cond delay="0"/>
                                          </p:stCondLst>
                                        </p:cTn>
                                        <p:tgtEl>
                                          <p:spTgt spid="105520"/>
                                        </p:tgtEl>
                                        <p:attrNameLst>
                                          <p:attrName>style.visibility</p:attrName>
                                        </p:attrNameLst>
                                      </p:cBhvr>
                                      <p:to>
                                        <p:strVal val="visible"/>
                                      </p:to>
                                    </p:set>
                                    <p:anim calcmode="lin" valueType="num">
                                      <p:cBhvr>
                                        <p:cTn id="36" dur="500" fill="hold"/>
                                        <p:tgtEl>
                                          <p:spTgt spid="105520"/>
                                        </p:tgtEl>
                                        <p:attrNameLst>
                                          <p:attrName>ppt_x</p:attrName>
                                        </p:attrNameLst>
                                      </p:cBhvr>
                                      <p:tavLst>
                                        <p:tav tm="0">
                                          <p:val>
                                            <p:strVal val="#ppt_x+#ppt_w/2"/>
                                          </p:val>
                                        </p:tav>
                                        <p:tav tm="100000">
                                          <p:val>
                                            <p:strVal val="#ppt_x"/>
                                          </p:val>
                                        </p:tav>
                                      </p:tavLst>
                                    </p:anim>
                                    <p:anim calcmode="lin" valueType="num">
                                      <p:cBhvr>
                                        <p:cTn id="37" dur="500" fill="hold"/>
                                        <p:tgtEl>
                                          <p:spTgt spid="105520"/>
                                        </p:tgtEl>
                                        <p:attrNameLst>
                                          <p:attrName>ppt_y</p:attrName>
                                        </p:attrNameLst>
                                      </p:cBhvr>
                                      <p:tavLst>
                                        <p:tav tm="0">
                                          <p:val>
                                            <p:strVal val="#ppt_y"/>
                                          </p:val>
                                        </p:tav>
                                        <p:tav tm="100000">
                                          <p:val>
                                            <p:strVal val="#ppt_y"/>
                                          </p:val>
                                        </p:tav>
                                      </p:tavLst>
                                    </p:anim>
                                    <p:anim calcmode="lin" valueType="num">
                                      <p:cBhvr>
                                        <p:cTn id="38" dur="500" fill="hold"/>
                                        <p:tgtEl>
                                          <p:spTgt spid="105520"/>
                                        </p:tgtEl>
                                        <p:attrNameLst>
                                          <p:attrName>ppt_w</p:attrName>
                                        </p:attrNameLst>
                                      </p:cBhvr>
                                      <p:tavLst>
                                        <p:tav tm="0">
                                          <p:val>
                                            <p:fltVal val="0"/>
                                          </p:val>
                                        </p:tav>
                                        <p:tav tm="100000">
                                          <p:val>
                                            <p:strVal val="#ppt_w"/>
                                          </p:val>
                                        </p:tav>
                                      </p:tavLst>
                                    </p:anim>
                                    <p:anim calcmode="lin" valueType="num">
                                      <p:cBhvr>
                                        <p:cTn id="39" dur="500" fill="hold"/>
                                        <p:tgtEl>
                                          <p:spTgt spid="105520"/>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3" presetClass="exit" presetSubtype="10" fill="hold" nodeType="afterEffect">
                                  <p:stCondLst>
                                    <p:cond delay="0"/>
                                  </p:stCondLst>
                                  <p:childTnLst>
                                    <p:animEffect transition="out" filter="blinds(horizontal)">
                                      <p:cBhvr>
                                        <p:cTn id="42" dur="500"/>
                                        <p:tgtEl>
                                          <p:spTgt spid="105512"/>
                                        </p:tgtEl>
                                      </p:cBhvr>
                                    </p:animEffect>
                                    <p:set>
                                      <p:cBhvr>
                                        <p:cTn id="43" dur="1" fill="hold">
                                          <p:stCondLst>
                                            <p:cond delay="499"/>
                                          </p:stCondLst>
                                        </p:cTn>
                                        <p:tgtEl>
                                          <p:spTgt spid="105512"/>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05524"/>
                                        </p:tgtEl>
                                        <p:attrNameLst>
                                          <p:attrName>style.visibility</p:attrName>
                                        </p:attrNameLst>
                                      </p:cBhvr>
                                      <p:to>
                                        <p:strVal val="visible"/>
                                      </p:to>
                                    </p:set>
                                    <p:anim calcmode="lin" valueType="num">
                                      <p:cBhvr additive="base">
                                        <p:cTn id="48" dur="500" fill="hold"/>
                                        <p:tgtEl>
                                          <p:spTgt spid="105524"/>
                                        </p:tgtEl>
                                        <p:attrNameLst>
                                          <p:attrName>ppt_x</p:attrName>
                                        </p:attrNameLst>
                                      </p:cBhvr>
                                      <p:tavLst>
                                        <p:tav tm="0">
                                          <p:val>
                                            <p:strVal val="#ppt_x"/>
                                          </p:val>
                                        </p:tav>
                                        <p:tav tm="100000">
                                          <p:val>
                                            <p:strVal val="#ppt_x"/>
                                          </p:val>
                                        </p:tav>
                                      </p:tavLst>
                                    </p:anim>
                                    <p:anim calcmode="lin" valueType="num">
                                      <p:cBhvr additive="base">
                                        <p:cTn id="49" dur="500" fill="hold"/>
                                        <p:tgtEl>
                                          <p:spTgt spid="105524"/>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2" fill="hold" nodeType="clickEffect">
                                  <p:stCondLst>
                                    <p:cond delay="0"/>
                                  </p:stCondLst>
                                  <p:childTnLst>
                                    <p:set>
                                      <p:cBhvr>
                                        <p:cTn id="53" dur="1" fill="hold">
                                          <p:stCondLst>
                                            <p:cond delay="0"/>
                                          </p:stCondLst>
                                        </p:cTn>
                                        <p:tgtEl>
                                          <p:spTgt spid="105525"/>
                                        </p:tgtEl>
                                        <p:attrNameLst>
                                          <p:attrName>style.visibility</p:attrName>
                                        </p:attrNameLst>
                                      </p:cBhvr>
                                      <p:to>
                                        <p:strVal val="visible"/>
                                      </p:to>
                                    </p:set>
                                    <p:anim calcmode="lin" valueType="num">
                                      <p:cBhvr>
                                        <p:cTn id="54" dur="500" fill="hold"/>
                                        <p:tgtEl>
                                          <p:spTgt spid="105525"/>
                                        </p:tgtEl>
                                        <p:attrNameLst>
                                          <p:attrName>ppt_x</p:attrName>
                                        </p:attrNameLst>
                                      </p:cBhvr>
                                      <p:tavLst>
                                        <p:tav tm="0">
                                          <p:val>
                                            <p:strVal val="#ppt_x+#ppt_w/2"/>
                                          </p:val>
                                        </p:tav>
                                        <p:tav tm="100000">
                                          <p:val>
                                            <p:strVal val="#ppt_x"/>
                                          </p:val>
                                        </p:tav>
                                      </p:tavLst>
                                    </p:anim>
                                    <p:anim calcmode="lin" valueType="num">
                                      <p:cBhvr>
                                        <p:cTn id="55" dur="500" fill="hold"/>
                                        <p:tgtEl>
                                          <p:spTgt spid="105525"/>
                                        </p:tgtEl>
                                        <p:attrNameLst>
                                          <p:attrName>ppt_y</p:attrName>
                                        </p:attrNameLst>
                                      </p:cBhvr>
                                      <p:tavLst>
                                        <p:tav tm="0">
                                          <p:val>
                                            <p:strVal val="#ppt_y"/>
                                          </p:val>
                                        </p:tav>
                                        <p:tav tm="100000">
                                          <p:val>
                                            <p:strVal val="#ppt_y"/>
                                          </p:val>
                                        </p:tav>
                                      </p:tavLst>
                                    </p:anim>
                                    <p:anim calcmode="lin" valueType="num">
                                      <p:cBhvr>
                                        <p:cTn id="56" dur="500" fill="hold"/>
                                        <p:tgtEl>
                                          <p:spTgt spid="105525"/>
                                        </p:tgtEl>
                                        <p:attrNameLst>
                                          <p:attrName>ppt_w</p:attrName>
                                        </p:attrNameLst>
                                      </p:cBhvr>
                                      <p:tavLst>
                                        <p:tav tm="0">
                                          <p:val>
                                            <p:fltVal val="0"/>
                                          </p:val>
                                        </p:tav>
                                        <p:tav tm="100000">
                                          <p:val>
                                            <p:strVal val="#ppt_w"/>
                                          </p:val>
                                        </p:tav>
                                      </p:tavLst>
                                    </p:anim>
                                    <p:anim calcmode="lin" valueType="num">
                                      <p:cBhvr>
                                        <p:cTn id="57" dur="500" fill="hold"/>
                                        <p:tgtEl>
                                          <p:spTgt spid="105525"/>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500"/>
                            </p:stCondLst>
                            <p:childTnLst>
                              <p:par>
                                <p:cTn id="59" presetID="3" presetClass="exit" presetSubtype="10" fill="hold" nodeType="afterEffect">
                                  <p:stCondLst>
                                    <p:cond delay="0"/>
                                  </p:stCondLst>
                                  <p:childTnLst>
                                    <p:animEffect transition="out" filter="blinds(horizontal)">
                                      <p:cBhvr>
                                        <p:cTn id="60" dur="500"/>
                                        <p:tgtEl>
                                          <p:spTgt spid="105516"/>
                                        </p:tgtEl>
                                      </p:cBhvr>
                                    </p:animEffect>
                                    <p:set>
                                      <p:cBhvr>
                                        <p:cTn id="61" dur="1" fill="hold">
                                          <p:stCondLst>
                                            <p:cond delay="499"/>
                                          </p:stCondLst>
                                        </p:cTn>
                                        <p:tgtEl>
                                          <p:spTgt spid="105516"/>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105528"/>
                                        </p:tgtEl>
                                        <p:attrNameLst>
                                          <p:attrName>style.visibility</p:attrName>
                                        </p:attrNameLst>
                                      </p:cBhvr>
                                      <p:to>
                                        <p:strVal val="visible"/>
                                      </p:to>
                                    </p:set>
                                    <p:anim calcmode="lin" valueType="num">
                                      <p:cBhvr additive="base">
                                        <p:cTn id="66" dur="500" fill="hold"/>
                                        <p:tgtEl>
                                          <p:spTgt spid="105528"/>
                                        </p:tgtEl>
                                        <p:attrNameLst>
                                          <p:attrName>ppt_x</p:attrName>
                                        </p:attrNameLst>
                                      </p:cBhvr>
                                      <p:tavLst>
                                        <p:tav tm="0">
                                          <p:val>
                                            <p:strVal val="#ppt_x"/>
                                          </p:val>
                                        </p:tav>
                                        <p:tav tm="100000">
                                          <p:val>
                                            <p:strVal val="#ppt_x"/>
                                          </p:val>
                                        </p:tav>
                                      </p:tavLst>
                                    </p:anim>
                                    <p:anim calcmode="lin" valueType="num">
                                      <p:cBhvr additive="base">
                                        <p:cTn id="67" dur="500" fill="hold"/>
                                        <p:tgtEl>
                                          <p:spTgt spid="105528"/>
                                        </p:tgtEl>
                                        <p:attrNameLst>
                                          <p:attrName>ppt_y</p:attrName>
                                        </p:attrNameLst>
                                      </p:cBhvr>
                                      <p:tavLst>
                                        <p:tav tm="0">
                                          <p:val>
                                            <p:strVal val="0-#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2" fill="hold" nodeType="clickEffect">
                                  <p:stCondLst>
                                    <p:cond delay="0"/>
                                  </p:stCondLst>
                                  <p:childTnLst>
                                    <p:set>
                                      <p:cBhvr>
                                        <p:cTn id="71" dur="1" fill="hold">
                                          <p:stCondLst>
                                            <p:cond delay="0"/>
                                          </p:stCondLst>
                                        </p:cTn>
                                        <p:tgtEl>
                                          <p:spTgt spid="105529"/>
                                        </p:tgtEl>
                                        <p:attrNameLst>
                                          <p:attrName>style.visibility</p:attrName>
                                        </p:attrNameLst>
                                      </p:cBhvr>
                                      <p:to>
                                        <p:strVal val="visible"/>
                                      </p:to>
                                    </p:set>
                                    <p:anim calcmode="lin" valueType="num">
                                      <p:cBhvr>
                                        <p:cTn id="72" dur="500" fill="hold"/>
                                        <p:tgtEl>
                                          <p:spTgt spid="105529"/>
                                        </p:tgtEl>
                                        <p:attrNameLst>
                                          <p:attrName>ppt_x</p:attrName>
                                        </p:attrNameLst>
                                      </p:cBhvr>
                                      <p:tavLst>
                                        <p:tav tm="0">
                                          <p:val>
                                            <p:strVal val="#ppt_x+#ppt_w/2"/>
                                          </p:val>
                                        </p:tav>
                                        <p:tav tm="100000">
                                          <p:val>
                                            <p:strVal val="#ppt_x"/>
                                          </p:val>
                                        </p:tav>
                                      </p:tavLst>
                                    </p:anim>
                                    <p:anim calcmode="lin" valueType="num">
                                      <p:cBhvr>
                                        <p:cTn id="73" dur="500" fill="hold"/>
                                        <p:tgtEl>
                                          <p:spTgt spid="105529"/>
                                        </p:tgtEl>
                                        <p:attrNameLst>
                                          <p:attrName>ppt_y</p:attrName>
                                        </p:attrNameLst>
                                      </p:cBhvr>
                                      <p:tavLst>
                                        <p:tav tm="0">
                                          <p:val>
                                            <p:strVal val="#ppt_y"/>
                                          </p:val>
                                        </p:tav>
                                        <p:tav tm="100000">
                                          <p:val>
                                            <p:strVal val="#ppt_y"/>
                                          </p:val>
                                        </p:tav>
                                      </p:tavLst>
                                    </p:anim>
                                    <p:anim calcmode="lin" valueType="num">
                                      <p:cBhvr>
                                        <p:cTn id="74" dur="500" fill="hold"/>
                                        <p:tgtEl>
                                          <p:spTgt spid="105529"/>
                                        </p:tgtEl>
                                        <p:attrNameLst>
                                          <p:attrName>ppt_w</p:attrName>
                                        </p:attrNameLst>
                                      </p:cBhvr>
                                      <p:tavLst>
                                        <p:tav tm="0">
                                          <p:val>
                                            <p:fltVal val="0"/>
                                          </p:val>
                                        </p:tav>
                                        <p:tav tm="100000">
                                          <p:val>
                                            <p:strVal val="#ppt_w"/>
                                          </p:val>
                                        </p:tav>
                                      </p:tavLst>
                                    </p:anim>
                                    <p:anim calcmode="lin" valueType="num">
                                      <p:cBhvr>
                                        <p:cTn id="75" dur="500" fill="hold"/>
                                        <p:tgtEl>
                                          <p:spTgt spid="105529"/>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3" presetClass="exit" presetSubtype="10" fill="hold" nodeType="afterEffect">
                                  <p:stCondLst>
                                    <p:cond delay="0"/>
                                  </p:stCondLst>
                                  <p:childTnLst>
                                    <p:animEffect transition="out" filter="blinds(horizontal)">
                                      <p:cBhvr>
                                        <p:cTn id="78" dur="500"/>
                                        <p:tgtEl>
                                          <p:spTgt spid="105520"/>
                                        </p:tgtEl>
                                      </p:cBhvr>
                                    </p:animEffect>
                                    <p:set>
                                      <p:cBhvr>
                                        <p:cTn id="79" dur="1" fill="hold">
                                          <p:stCondLst>
                                            <p:cond delay="499"/>
                                          </p:stCondLst>
                                        </p:cTn>
                                        <p:tgtEl>
                                          <p:spTgt spid="105520"/>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05532"/>
                                        </p:tgtEl>
                                        <p:attrNameLst>
                                          <p:attrName>style.visibility</p:attrName>
                                        </p:attrNameLst>
                                      </p:cBhvr>
                                      <p:to>
                                        <p:strVal val="visible"/>
                                      </p:to>
                                    </p:set>
                                    <p:anim calcmode="lin" valueType="num">
                                      <p:cBhvr additive="base">
                                        <p:cTn id="84" dur="500" fill="hold"/>
                                        <p:tgtEl>
                                          <p:spTgt spid="105532"/>
                                        </p:tgtEl>
                                        <p:attrNameLst>
                                          <p:attrName>ppt_x</p:attrName>
                                        </p:attrNameLst>
                                      </p:cBhvr>
                                      <p:tavLst>
                                        <p:tav tm="0">
                                          <p:val>
                                            <p:strVal val="0-#ppt_w/2"/>
                                          </p:val>
                                        </p:tav>
                                        <p:tav tm="100000">
                                          <p:val>
                                            <p:strVal val="#ppt_x"/>
                                          </p:val>
                                        </p:tav>
                                      </p:tavLst>
                                    </p:anim>
                                    <p:anim calcmode="lin" valueType="num">
                                      <p:cBhvr additive="base">
                                        <p:cTn id="85" dur="500" fill="hold"/>
                                        <p:tgtEl>
                                          <p:spTgt spid="105532"/>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56" presetClass="entr" presetSubtype="0" fill="hold" grpId="0" nodeType="clickEffect">
                                  <p:stCondLst>
                                    <p:cond delay="0"/>
                                  </p:stCondLst>
                                  <p:iterate type="lt">
                                    <p:tmPct val="10000"/>
                                  </p:iterate>
                                  <p:childTnLst>
                                    <p:set>
                                      <p:cBhvr>
                                        <p:cTn id="89" dur="1" fill="hold">
                                          <p:stCondLst>
                                            <p:cond delay="0"/>
                                          </p:stCondLst>
                                        </p:cTn>
                                        <p:tgtEl>
                                          <p:spTgt spid="105533"/>
                                        </p:tgtEl>
                                        <p:attrNameLst>
                                          <p:attrName>style.visibility</p:attrName>
                                        </p:attrNameLst>
                                      </p:cBhvr>
                                      <p:to>
                                        <p:strVal val="visible"/>
                                      </p:to>
                                    </p:set>
                                    <p:anim by="(-#ppt_w*2)" calcmode="lin" valueType="num">
                                      <p:cBhvr rctx="PPT">
                                        <p:cTn id="90" dur="500" autoRev="1" fill="hold">
                                          <p:stCondLst>
                                            <p:cond delay="0"/>
                                          </p:stCondLst>
                                        </p:cTn>
                                        <p:tgtEl>
                                          <p:spTgt spid="105533"/>
                                        </p:tgtEl>
                                        <p:attrNameLst>
                                          <p:attrName>ppt_w</p:attrName>
                                        </p:attrNameLst>
                                      </p:cBhvr>
                                    </p:anim>
                                    <p:anim by="(#ppt_w*0.50)" calcmode="lin" valueType="num">
                                      <p:cBhvr>
                                        <p:cTn id="91" dur="500" decel="50000" autoRev="1" fill="hold">
                                          <p:stCondLst>
                                            <p:cond delay="0"/>
                                          </p:stCondLst>
                                        </p:cTn>
                                        <p:tgtEl>
                                          <p:spTgt spid="105533"/>
                                        </p:tgtEl>
                                        <p:attrNameLst>
                                          <p:attrName>ppt_x</p:attrName>
                                        </p:attrNameLst>
                                      </p:cBhvr>
                                    </p:anim>
                                    <p:anim from="(-#ppt_h/2)" to="(#ppt_y)" calcmode="lin" valueType="num">
                                      <p:cBhvr>
                                        <p:cTn id="92" dur="1000" fill="hold">
                                          <p:stCondLst>
                                            <p:cond delay="0"/>
                                          </p:stCondLst>
                                        </p:cTn>
                                        <p:tgtEl>
                                          <p:spTgt spid="105533"/>
                                        </p:tgtEl>
                                        <p:attrNameLst>
                                          <p:attrName>ppt_y</p:attrName>
                                        </p:attrNameLst>
                                      </p:cBhvr>
                                    </p:anim>
                                    <p:animRot by="21600000">
                                      <p:cBhvr>
                                        <p:cTn id="93" dur="1000" fill="hold">
                                          <p:stCondLst>
                                            <p:cond delay="0"/>
                                          </p:stCondLst>
                                        </p:cTn>
                                        <p:tgtEl>
                                          <p:spTgt spid="105533"/>
                                        </p:tgtEl>
                                        <p:attrNameLst>
                                          <p:attrName>r</p:attrName>
                                        </p:attrNameLst>
                                      </p:cBhvr>
                                    </p:animRo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105534"/>
                                        </p:tgtEl>
                                        <p:attrNameLst>
                                          <p:attrName>style.visibility</p:attrName>
                                        </p:attrNameLst>
                                      </p:cBhvr>
                                      <p:to>
                                        <p:strVal val="visible"/>
                                      </p:to>
                                    </p:set>
                                    <p:animEffect transition="in" filter="slide(fromBottom)">
                                      <p:cBhvr>
                                        <p:cTn id="98" dur="500"/>
                                        <p:tgtEl>
                                          <p:spTgt spid="10553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xit" presetSubtype="4" fill="hold" grpId="0" nodeType="clickEffect">
                                  <p:stCondLst>
                                    <p:cond delay="0"/>
                                  </p:stCondLst>
                                  <p:childTnLst>
                                    <p:anim calcmode="lin" valueType="num">
                                      <p:cBhvr additive="base">
                                        <p:cTn id="102" dur="500"/>
                                        <p:tgtEl>
                                          <p:spTgt spid="105500"/>
                                        </p:tgtEl>
                                        <p:attrNameLst>
                                          <p:attrName>ppt_x</p:attrName>
                                        </p:attrNameLst>
                                      </p:cBhvr>
                                      <p:tavLst>
                                        <p:tav tm="0">
                                          <p:val>
                                            <p:strVal val="ppt_x"/>
                                          </p:val>
                                        </p:tav>
                                        <p:tav tm="100000">
                                          <p:val>
                                            <p:strVal val="ppt_x"/>
                                          </p:val>
                                        </p:tav>
                                      </p:tavLst>
                                    </p:anim>
                                    <p:anim calcmode="lin" valueType="num">
                                      <p:cBhvr additive="base">
                                        <p:cTn id="103" dur="500"/>
                                        <p:tgtEl>
                                          <p:spTgt spid="105500"/>
                                        </p:tgtEl>
                                        <p:attrNameLst>
                                          <p:attrName>ppt_y</p:attrName>
                                        </p:attrNameLst>
                                      </p:cBhvr>
                                      <p:tavLst>
                                        <p:tav tm="0">
                                          <p:val>
                                            <p:strVal val="ppt_y"/>
                                          </p:val>
                                        </p:tav>
                                        <p:tav tm="100000">
                                          <p:val>
                                            <p:strVal val="1+ppt_h/2"/>
                                          </p:val>
                                        </p:tav>
                                      </p:tavLst>
                                    </p:anim>
                                    <p:set>
                                      <p:cBhvr>
                                        <p:cTn id="104" dur="1" fill="hold">
                                          <p:stCondLst>
                                            <p:cond delay="499"/>
                                          </p:stCondLst>
                                        </p:cTn>
                                        <p:tgtEl>
                                          <p:spTgt spid="105500"/>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8" fill="hold" nodeType="clickEffect">
                                  <p:stCondLst>
                                    <p:cond delay="0"/>
                                  </p:stCondLst>
                                  <p:childTnLst>
                                    <p:set>
                                      <p:cBhvr>
                                        <p:cTn id="108" dur="1" fill="hold">
                                          <p:stCondLst>
                                            <p:cond delay="0"/>
                                          </p:stCondLst>
                                        </p:cTn>
                                        <p:tgtEl>
                                          <p:spTgt spid="105535"/>
                                        </p:tgtEl>
                                        <p:attrNameLst>
                                          <p:attrName>style.visibility</p:attrName>
                                        </p:attrNameLst>
                                      </p:cBhvr>
                                      <p:to>
                                        <p:strVal val="visible"/>
                                      </p:to>
                                    </p:set>
                                    <p:anim calcmode="lin" valueType="num">
                                      <p:cBhvr>
                                        <p:cTn id="109" dur="500" fill="hold"/>
                                        <p:tgtEl>
                                          <p:spTgt spid="105535"/>
                                        </p:tgtEl>
                                        <p:attrNameLst>
                                          <p:attrName>ppt_x</p:attrName>
                                        </p:attrNameLst>
                                      </p:cBhvr>
                                      <p:tavLst>
                                        <p:tav tm="0">
                                          <p:val>
                                            <p:strVal val="#ppt_x-#ppt_w/2"/>
                                          </p:val>
                                        </p:tav>
                                        <p:tav tm="100000">
                                          <p:val>
                                            <p:strVal val="#ppt_x"/>
                                          </p:val>
                                        </p:tav>
                                      </p:tavLst>
                                    </p:anim>
                                    <p:anim calcmode="lin" valueType="num">
                                      <p:cBhvr>
                                        <p:cTn id="110" dur="500" fill="hold"/>
                                        <p:tgtEl>
                                          <p:spTgt spid="105535"/>
                                        </p:tgtEl>
                                        <p:attrNameLst>
                                          <p:attrName>ppt_y</p:attrName>
                                        </p:attrNameLst>
                                      </p:cBhvr>
                                      <p:tavLst>
                                        <p:tav tm="0">
                                          <p:val>
                                            <p:strVal val="#ppt_y"/>
                                          </p:val>
                                        </p:tav>
                                        <p:tav tm="100000">
                                          <p:val>
                                            <p:strVal val="#ppt_y"/>
                                          </p:val>
                                        </p:tav>
                                      </p:tavLst>
                                    </p:anim>
                                    <p:anim calcmode="lin" valueType="num">
                                      <p:cBhvr>
                                        <p:cTn id="111" dur="500" fill="hold"/>
                                        <p:tgtEl>
                                          <p:spTgt spid="105535"/>
                                        </p:tgtEl>
                                        <p:attrNameLst>
                                          <p:attrName>ppt_w</p:attrName>
                                        </p:attrNameLst>
                                      </p:cBhvr>
                                      <p:tavLst>
                                        <p:tav tm="0">
                                          <p:val>
                                            <p:fltVal val="0"/>
                                          </p:val>
                                        </p:tav>
                                        <p:tav tm="100000">
                                          <p:val>
                                            <p:strVal val="#ppt_w"/>
                                          </p:val>
                                        </p:tav>
                                      </p:tavLst>
                                    </p:anim>
                                    <p:anim calcmode="lin" valueType="num">
                                      <p:cBhvr>
                                        <p:cTn id="112" dur="500" fill="hold"/>
                                        <p:tgtEl>
                                          <p:spTgt spid="105535"/>
                                        </p:tgtEl>
                                        <p:attrNameLst>
                                          <p:attrName>ppt_h</p:attrName>
                                        </p:attrNameLst>
                                      </p:cBhvr>
                                      <p:tavLst>
                                        <p:tav tm="0">
                                          <p:val>
                                            <p:strVal val="#ppt_h"/>
                                          </p:val>
                                        </p:tav>
                                        <p:tav tm="100000">
                                          <p:val>
                                            <p:strVal val="#ppt_h"/>
                                          </p:val>
                                        </p:tav>
                                      </p:tavLst>
                                    </p:anim>
                                  </p:childTnLst>
                                </p:cTn>
                              </p:par>
                            </p:childTnLst>
                          </p:cTn>
                        </p:par>
                        <p:par>
                          <p:cTn id="113" fill="hold" nodeType="afterGroup">
                            <p:stCondLst>
                              <p:cond delay="500"/>
                            </p:stCondLst>
                            <p:childTnLst>
                              <p:par>
                                <p:cTn id="114" presetID="3" presetClass="exit" presetSubtype="10" fill="hold" nodeType="afterEffect">
                                  <p:stCondLst>
                                    <p:cond delay="0"/>
                                  </p:stCondLst>
                                  <p:childTnLst>
                                    <p:animEffect transition="out" filter="blinds(horizontal)">
                                      <p:cBhvr>
                                        <p:cTn id="115" dur="500"/>
                                        <p:tgtEl>
                                          <p:spTgt spid="105504"/>
                                        </p:tgtEl>
                                      </p:cBhvr>
                                    </p:animEffect>
                                    <p:set>
                                      <p:cBhvr>
                                        <p:cTn id="116" dur="1" fill="hold">
                                          <p:stCondLst>
                                            <p:cond delay="499"/>
                                          </p:stCondLst>
                                        </p:cTn>
                                        <p:tgtEl>
                                          <p:spTgt spid="105504"/>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xit" presetSubtype="4" fill="hold" grpId="0" nodeType="clickEffect">
                                  <p:stCondLst>
                                    <p:cond delay="0"/>
                                  </p:stCondLst>
                                  <p:childTnLst>
                                    <p:anim calcmode="lin" valueType="num">
                                      <p:cBhvr additive="base">
                                        <p:cTn id="120" dur="500"/>
                                        <p:tgtEl>
                                          <p:spTgt spid="105501"/>
                                        </p:tgtEl>
                                        <p:attrNameLst>
                                          <p:attrName>ppt_x</p:attrName>
                                        </p:attrNameLst>
                                      </p:cBhvr>
                                      <p:tavLst>
                                        <p:tav tm="0">
                                          <p:val>
                                            <p:strVal val="ppt_x"/>
                                          </p:val>
                                        </p:tav>
                                        <p:tav tm="100000">
                                          <p:val>
                                            <p:strVal val="ppt_x"/>
                                          </p:val>
                                        </p:tav>
                                      </p:tavLst>
                                    </p:anim>
                                    <p:anim calcmode="lin" valueType="num">
                                      <p:cBhvr additive="base">
                                        <p:cTn id="121" dur="500"/>
                                        <p:tgtEl>
                                          <p:spTgt spid="105501"/>
                                        </p:tgtEl>
                                        <p:attrNameLst>
                                          <p:attrName>ppt_y</p:attrName>
                                        </p:attrNameLst>
                                      </p:cBhvr>
                                      <p:tavLst>
                                        <p:tav tm="0">
                                          <p:val>
                                            <p:strVal val="ppt_y"/>
                                          </p:val>
                                        </p:tav>
                                        <p:tav tm="100000">
                                          <p:val>
                                            <p:strVal val="1+ppt_h/2"/>
                                          </p:val>
                                        </p:tav>
                                      </p:tavLst>
                                    </p:anim>
                                    <p:set>
                                      <p:cBhvr>
                                        <p:cTn id="122" dur="1" fill="hold">
                                          <p:stCondLst>
                                            <p:cond delay="499"/>
                                          </p:stCondLst>
                                        </p:cTn>
                                        <p:tgtEl>
                                          <p:spTgt spid="105501"/>
                                        </p:tgtEl>
                                        <p:attrNameLst>
                                          <p:attrName>style.visibility</p:attrName>
                                        </p:attrNameLst>
                                      </p:cBhvr>
                                      <p:to>
                                        <p:strVal val="hidden"/>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8" fill="hold" nodeType="clickEffect">
                                  <p:stCondLst>
                                    <p:cond delay="0"/>
                                  </p:stCondLst>
                                  <p:childTnLst>
                                    <p:set>
                                      <p:cBhvr>
                                        <p:cTn id="126" dur="1" fill="hold">
                                          <p:stCondLst>
                                            <p:cond delay="0"/>
                                          </p:stCondLst>
                                        </p:cTn>
                                        <p:tgtEl>
                                          <p:spTgt spid="105538"/>
                                        </p:tgtEl>
                                        <p:attrNameLst>
                                          <p:attrName>style.visibility</p:attrName>
                                        </p:attrNameLst>
                                      </p:cBhvr>
                                      <p:to>
                                        <p:strVal val="visible"/>
                                      </p:to>
                                    </p:set>
                                    <p:anim calcmode="lin" valueType="num">
                                      <p:cBhvr>
                                        <p:cTn id="127" dur="500" fill="hold"/>
                                        <p:tgtEl>
                                          <p:spTgt spid="105538"/>
                                        </p:tgtEl>
                                        <p:attrNameLst>
                                          <p:attrName>ppt_x</p:attrName>
                                        </p:attrNameLst>
                                      </p:cBhvr>
                                      <p:tavLst>
                                        <p:tav tm="0">
                                          <p:val>
                                            <p:strVal val="#ppt_x-#ppt_w/2"/>
                                          </p:val>
                                        </p:tav>
                                        <p:tav tm="100000">
                                          <p:val>
                                            <p:strVal val="#ppt_x"/>
                                          </p:val>
                                        </p:tav>
                                      </p:tavLst>
                                    </p:anim>
                                    <p:anim calcmode="lin" valueType="num">
                                      <p:cBhvr>
                                        <p:cTn id="128" dur="500" fill="hold"/>
                                        <p:tgtEl>
                                          <p:spTgt spid="105538"/>
                                        </p:tgtEl>
                                        <p:attrNameLst>
                                          <p:attrName>ppt_y</p:attrName>
                                        </p:attrNameLst>
                                      </p:cBhvr>
                                      <p:tavLst>
                                        <p:tav tm="0">
                                          <p:val>
                                            <p:strVal val="#ppt_y"/>
                                          </p:val>
                                        </p:tav>
                                        <p:tav tm="100000">
                                          <p:val>
                                            <p:strVal val="#ppt_y"/>
                                          </p:val>
                                        </p:tav>
                                      </p:tavLst>
                                    </p:anim>
                                    <p:anim calcmode="lin" valueType="num">
                                      <p:cBhvr>
                                        <p:cTn id="129" dur="500" fill="hold"/>
                                        <p:tgtEl>
                                          <p:spTgt spid="105538"/>
                                        </p:tgtEl>
                                        <p:attrNameLst>
                                          <p:attrName>ppt_w</p:attrName>
                                        </p:attrNameLst>
                                      </p:cBhvr>
                                      <p:tavLst>
                                        <p:tav tm="0">
                                          <p:val>
                                            <p:fltVal val="0"/>
                                          </p:val>
                                        </p:tav>
                                        <p:tav tm="100000">
                                          <p:val>
                                            <p:strVal val="#ppt_w"/>
                                          </p:val>
                                        </p:tav>
                                      </p:tavLst>
                                    </p:anim>
                                    <p:anim calcmode="lin" valueType="num">
                                      <p:cBhvr>
                                        <p:cTn id="130" dur="500" fill="hold"/>
                                        <p:tgtEl>
                                          <p:spTgt spid="105538"/>
                                        </p:tgtEl>
                                        <p:attrNameLst>
                                          <p:attrName>ppt_h</p:attrName>
                                        </p:attrNameLst>
                                      </p:cBhvr>
                                      <p:tavLst>
                                        <p:tav tm="0">
                                          <p:val>
                                            <p:strVal val="#ppt_h"/>
                                          </p:val>
                                        </p:tav>
                                        <p:tav tm="100000">
                                          <p:val>
                                            <p:strVal val="#ppt_h"/>
                                          </p:val>
                                        </p:tav>
                                      </p:tavLst>
                                    </p:anim>
                                  </p:childTnLst>
                                </p:cTn>
                              </p:par>
                            </p:childTnLst>
                          </p:cTn>
                        </p:par>
                        <p:par>
                          <p:cTn id="131" fill="hold" nodeType="afterGroup">
                            <p:stCondLst>
                              <p:cond delay="500"/>
                            </p:stCondLst>
                            <p:childTnLst>
                              <p:par>
                                <p:cTn id="132" presetID="3" presetClass="exit" presetSubtype="10" fill="hold" nodeType="afterEffect">
                                  <p:stCondLst>
                                    <p:cond delay="0"/>
                                  </p:stCondLst>
                                  <p:childTnLst>
                                    <p:animEffect transition="out" filter="blinds(horizontal)">
                                      <p:cBhvr>
                                        <p:cTn id="133" dur="500"/>
                                        <p:tgtEl>
                                          <p:spTgt spid="105535"/>
                                        </p:tgtEl>
                                      </p:cBhvr>
                                    </p:animEffect>
                                    <p:set>
                                      <p:cBhvr>
                                        <p:cTn id="134" dur="1" fill="hold">
                                          <p:stCondLst>
                                            <p:cond delay="499"/>
                                          </p:stCondLst>
                                        </p:cTn>
                                        <p:tgtEl>
                                          <p:spTgt spid="105535"/>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3" presetClass="exit" presetSubtype="10" fill="hold" grpId="0" nodeType="clickEffect">
                                  <p:stCondLst>
                                    <p:cond delay="0"/>
                                  </p:stCondLst>
                                  <p:childTnLst>
                                    <p:animEffect transition="out" filter="blinds(horizontal)">
                                      <p:cBhvr>
                                        <p:cTn id="138" dur="500"/>
                                        <p:tgtEl>
                                          <p:spTgt spid="105508"/>
                                        </p:tgtEl>
                                      </p:cBhvr>
                                    </p:animEffect>
                                    <p:set>
                                      <p:cBhvr>
                                        <p:cTn id="139" dur="1" fill="hold">
                                          <p:stCondLst>
                                            <p:cond delay="499"/>
                                          </p:stCondLst>
                                        </p:cTn>
                                        <p:tgtEl>
                                          <p:spTgt spid="105508"/>
                                        </p:tgtEl>
                                        <p:attrNameLst>
                                          <p:attrName>style.visibility</p:attrName>
                                        </p:attrNameLst>
                                      </p:cBhvr>
                                      <p:to>
                                        <p:strVal val="hidden"/>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7" presetClass="entr" presetSubtype="2" fill="hold" nodeType="clickEffect">
                                  <p:stCondLst>
                                    <p:cond delay="0"/>
                                  </p:stCondLst>
                                  <p:childTnLst>
                                    <p:set>
                                      <p:cBhvr>
                                        <p:cTn id="143" dur="1" fill="hold">
                                          <p:stCondLst>
                                            <p:cond delay="0"/>
                                          </p:stCondLst>
                                        </p:cTn>
                                        <p:tgtEl>
                                          <p:spTgt spid="105541"/>
                                        </p:tgtEl>
                                        <p:attrNameLst>
                                          <p:attrName>style.visibility</p:attrName>
                                        </p:attrNameLst>
                                      </p:cBhvr>
                                      <p:to>
                                        <p:strVal val="visible"/>
                                      </p:to>
                                    </p:set>
                                    <p:anim calcmode="lin" valueType="num">
                                      <p:cBhvr>
                                        <p:cTn id="144" dur="500" fill="hold"/>
                                        <p:tgtEl>
                                          <p:spTgt spid="105541"/>
                                        </p:tgtEl>
                                        <p:attrNameLst>
                                          <p:attrName>ppt_x</p:attrName>
                                        </p:attrNameLst>
                                      </p:cBhvr>
                                      <p:tavLst>
                                        <p:tav tm="0">
                                          <p:val>
                                            <p:strVal val="#ppt_x+#ppt_w/2"/>
                                          </p:val>
                                        </p:tav>
                                        <p:tav tm="100000">
                                          <p:val>
                                            <p:strVal val="#ppt_x"/>
                                          </p:val>
                                        </p:tav>
                                      </p:tavLst>
                                    </p:anim>
                                    <p:anim calcmode="lin" valueType="num">
                                      <p:cBhvr>
                                        <p:cTn id="145" dur="500" fill="hold"/>
                                        <p:tgtEl>
                                          <p:spTgt spid="105541"/>
                                        </p:tgtEl>
                                        <p:attrNameLst>
                                          <p:attrName>ppt_y</p:attrName>
                                        </p:attrNameLst>
                                      </p:cBhvr>
                                      <p:tavLst>
                                        <p:tav tm="0">
                                          <p:val>
                                            <p:strVal val="#ppt_y"/>
                                          </p:val>
                                        </p:tav>
                                        <p:tav tm="100000">
                                          <p:val>
                                            <p:strVal val="#ppt_y"/>
                                          </p:val>
                                        </p:tav>
                                      </p:tavLst>
                                    </p:anim>
                                    <p:anim calcmode="lin" valueType="num">
                                      <p:cBhvr>
                                        <p:cTn id="146" dur="500" fill="hold"/>
                                        <p:tgtEl>
                                          <p:spTgt spid="105541"/>
                                        </p:tgtEl>
                                        <p:attrNameLst>
                                          <p:attrName>ppt_w</p:attrName>
                                        </p:attrNameLst>
                                      </p:cBhvr>
                                      <p:tavLst>
                                        <p:tav tm="0">
                                          <p:val>
                                            <p:fltVal val="0"/>
                                          </p:val>
                                        </p:tav>
                                        <p:tav tm="100000">
                                          <p:val>
                                            <p:strVal val="#ppt_w"/>
                                          </p:val>
                                        </p:tav>
                                      </p:tavLst>
                                    </p:anim>
                                    <p:anim calcmode="lin" valueType="num">
                                      <p:cBhvr>
                                        <p:cTn id="147" dur="500" fill="hold"/>
                                        <p:tgtEl>
                                          <p:spTgt spid="105541"/>
                                        </p:tgtEl>
                                        <p:attrNameLst>
                                          <p:attrName>ppt_h</p:attrName>
                                        </p:attrNameLst>
                                      </p:cBhvr>
                                      <p:tavLst>
                                        <p:tav tm="0">
                                          <p:val>
                                            <p:strVal val="#ppt_h"/>
                                          </p:val>
                                        </p:tav>
                                        <p:tav tm="100000">
                                          <p:val>
                                            <p:strVal val="#ppt_h"/>
                                          </p:val>
                                        </p:tav>
                                      </p:tavLst>
                                    </p:anim>
                                  </p:childTnLst>
                                </p:cTn>
                              </p:par>
                            </p:childTnLst>
                          </p:cTn>
                        </p:par>
                        <p:par>
                          <p:cTn id="148" fill="hold" nodeType="afterGroup">
                            <p:stCondLst>
                              <p:cond delay="500"/>
                            </p:stCondLst>
                            <p:childTnLst>
                              <p:par>
                                <p:cTn id="149" presetID="3" presetClass="exit" presetSubtype="10" fill="hold" nodeType="afterEffect">
                                  <p:stCondLst>
                                    <p:cond delay="0"/>
                                  </p:stCondLst>
                                  <p:childTnLst>
                                    <p:animEffect transition="out" filter="blinds(horizontal)">
                                      <p:cBhvr>
                                        <p:cTn id="150" dur="500"/>
                                        <p:tgtEl>
                                          <p:spTgt spid="105538"/>
                                        </p:tgtEl>
                                      </p:cBhvr>
                                    </p:animEffect>
                                    <p:set>
                                      <p:cBhvr>
                                        <p:cTn id="151" dur="1" fill="hold">
                                          <p:stCondLst>
                                            <p:cond delay="499"/>
                                          </p:stCondLst>
                                        </p:cTn>
                                        <p:tgtEl>
                                          <p:spTgt spid="105538"/>
                                        </p:tgtEl>
                                        <p:attrNameLst>
                                          <p:attrName>style.visibility</p:attrName>
                                        </p:attrNameLst>
                                      </p:cBhvr>
                                      <p:to>
                                        <p:strVal val="hidden"/>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xit" presetSubtype="4" fill="hold" grpId="1" nodeType="clickEffect">
                                  <p:stCondLst>
                                    <p:cond delay="0"/>
                                  </p:stCondLst>
                                  <p:childTnLst>
                                    <p:anim calcmode="lin" valueType="num">
                                      <p:cBhvr additive="base">
                                        <p:cTn id="155" dur="500"/>
                                        <p:tgtEl>
                                          <p:spTgt spid="105515"/>
                                        </p:tgtEl>
                                        <p:attrNameLst>
                                          <p:attrName>ppt_x</p:attrName>
                                        </p:attrNameLst>
                                      </p:cBhvr>
                                      <p:tavLst>
                                        <p:tav tm="0">
                                          <p:val>
                                            <p:strVal val="ppt_x"/>
                                          </p:val>
                                        </p:tav>
                                        <p:tav tm="100000">
                                          <p:val>
                                            <p:strVal val="ppt_x"/>
                                          </p:val>
                                        </p:tav>
                                      </p:tavLst>
                                    </p:anim>
                                    <p:anim calcmode="lin" valueType="num">
                                      <p:cBhvr additive="base">
                                        <p:cTn id="156" dur="500"/>
                                        <p:tgtEl>
                                          <p:spTgt spid="105515"/>
                                        </p:tgtEl>
                                        <p:attrNameLst>
                                          <p:attrName>ppt_y</p:attrName>
                                        </p:attrNameLst>
                                      </p:cBhvr>
                                      <p:tavLst>
                                        <p:tav tm="0">
                                          <p:val>
                                            <p:strVal val="ppt_y"/>
                                          </p:val>
                                        </p:tav>
                                        <p:tav tm="100000">
                                          <p:val>
                                            <p:strVal val="1+ppt_h/2"/>
                                          </p:val>
                                        </p:tav>
                                      </p:tavLst>
                                    </p:anim>
                                    <p:set>
                                      <p:cBhvr>
                                        <p:cTn id="157" dur="1" fill="hold">
                                          <p:stCondLst>
                                            <p:cond delay="499"/>
                                          </p:stCondLst>
                                        </p:cTn>
                                        <p:tgtEl>
                                          <p:spTgt spid="105515"/>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7" presetClass="entr" presetSubtype="2" fill="hold" nodeType="clickEffect">
                                  <p:stCondLst>
                                    <p:cond delay="0"/>
                                  </p:stCondLst>
                                  <p:childTnLst>
                                    <p:set>
                                      <p:cBhvr>
                                        <p:cTn id="161" dur="1" fill="hold">
                                          <p:stCondLst>
                                            <p:cond delay="0"/>
                                          </p:stCondLst>
                                        </p:cTn>
                                        <p:tgtEl>
                                          <p:spTgt spid="105544"/>
                                        </p:tgtEl>
                                        <p:attrNameLst>
                                          <p:attrName>style.visibility</p:attrName>
                                        </p:attrNameLst>
                                      </p:cBhvr>
                                      <p:to>
                                        <p:strVal val="visible"/>
                                      </p:to>
                                    </p:set>
                                    <p:anim calcmode="lin" valueType="num">
                                      <p:cBhvr>
                                        <p:cTn id="162" dur="500" fill="hold"/>
                                        <p:tgtEl>
                                          <p:spTgt spid="105544"/>
                                        </p:tgtEl>
                                        <p:attrNameLst>
                                          <p:attrName>ppt_x</p:attrName>
                                        </p:attrNameLst>
                                      </p:cBhvr>
                                      <p:tavLst>
                                        <p:tav tm="0">
                                          <p:val>
                                            <p:strVal val="#ppt_x+#ppt_w/2"/>
                                          </p:val>
                                        </p:tav>
                                        <p:tav tm="100000">
                                          <p:val>
                                            <p:strVal val="#ppt_x"/>
                                          </p:val>
                                        </p:tav>
                                      </p:tavLst>
                                    </p:anim>
                                    <p:anim calcmode="lin" valueType="num">
                                      <p:cBhvr>
                                        <p:cTn id="163" dur="500" fill="hold"/>
                                        <p:tgtEl>
                                          <p:spTgt spid="105544"/>
                                        </p:tgtEl>
                                        <p:attrNameLst>
                                          <p:attrName>ppt_y</p:attrName>
                                        </p:attrNameLst>
                                      </p:cBhvr>
                                      <p:tavLst>
                                        <p:tav tm="0">
                                          <p:val>
                                            <p:strVal val="#ppt_y"/>
                                          </p:val>
                                        </p:tav>
                                        <p:tav tm="100000">
                                          <p:val>
                                            <p:strVal val="#ppt_y"/>
                                          </p:val>
                                        </p:tav>
                                      </p:tavLst>
                                    </p:anim>
                                    <p:anim calcmode="lin" valueType="num">
                                      <p:cBhvr>
                                        <p:cTn id="164" dur="500" fill="hold"/>
                                        <p:tgtEl>
                                          <p:spTgt spid="105544"/>
                                        </p:tgtEl>
                                        <p:attrNameLst>
                                          <p:attrName>ppt_w</p:attrName>
                                        </p:attrNameLst>
                                      </p:cBhvr>
                                      <p:tavLst>
                                        <p:tav tm="0">
                                          <p:val>
                                            <p:fltVal val="0"/>
                                          </p:val>
                                        </p:tav>
                                        <p:tav tm="100000">
                                          <p:val>
                                            <p:strVal val="#ppt_w"/>
                                          </p:val>
                                        </p:tav>
                                      </p:tavLst>
                                    </p:anim>
                                    <p:anim calcmode="lin" valueType="num">
                                      <p:cBhvr>
                                        <p:cTn id="165" dur="500" fill="hold"/>
                                        <p:tgtEl>
                                          <p:spTgt spid="105544"/>
                                        </p:tgtEl>
                                        <p:attrNameLst>
                                          <p:attrName>ppt_h</p:attrName>
                                        </p:attrNameLst>
                                      </p:cBhvr>
                                      <p:tavLst>
                                        <p:tav tm="0">
                                          <p:val>
                                            <p:strVal val="#ppt_h"/>
                                          </p:val>
                                        </p:tav>
                                        <p:tav tm="100000">
                                          <p:val>
                                            <p:strVal val="#ppt_h"/>
                                          </p:val>
                                        </p:tav>
                                      </p:tavLst>
                                    </p:anim>
                                  </p:childTnLst>
                                </p:cTn>
                              </p:par>
                            </p:childTnLst>
                          </p:cTn>
                        </p:par>
                        <p:par>
                          <p:cTn id="166" fill="hold" nodeType="afterGroup">
                            <p:stCondLst>
                              <p:cond delay="500"/>
                            </p:stCondLst>
                            <p:childTnLst>
                              <p:par>
                                <p:cTn id="167" presetID="3" presetClass="exit" presetSubtype="10" fill="hold" nodeType="afterEffect">
                                  <p:stCondLst>
                                    <p:cond delay="0"/>
                                  </p:stCondLst>
                                  <p:childTnLst>
                                    <p:animEffect transition="out" filter="blinds(horizontal)">
                                      <p:cBhvr>
                                        <p:cTn id="168" dur="500"/>
                                        <p:tgtEl>
                                          <p:spTgt spid="105541"/>
                                        </p:tgtEl>
                                      </p:cBhvr>
                                    </p:animEffect>
                                    <p:set>
                                      <p:cBhvr>
                                        <p:cTn id="169" dur="1" fill="hold">
                                          <p:stCondLst>
                                            <p:cond delay="499"/>
                                          </p:stCondLst>
                                        </p:cTn>
                                        <p:tgtEl>
                                          <p:spTgt spid="105541"/>
                                        </p:tgtEl>
                                        <p:attrNameLst>
                                          <p:attrName>style.visibility</p:attrName>
                                        </p:attrNameLst>
                                      </p:cBhvr>
                                      <p:to>
                                        <p:strVal val="hidden"/>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xit" presetSubtype="4" fill="hold" grpId="1" nodeType="clickEffect">
                                  <p:stCondLst>
                                    <p:cond delay="0"/>
                                  </p:stCondLst>
                                  <p:childTnLst>
                                    <p:anim calcmode="lin" valueType="num">
                                      <p:cBhvr additive="base">
                                        <p:cTn id="173" dur="500"/>
                                        <p:tgtEl>
                                          <p:spTgt spid="105524"/>
                                        </p:tgtEl>
                                        <p:attrNameLst>
                                          <p:attrName>ppt_x</p:attrName>
                                        </p:attrNameLst>
                                      </p:cBhvr>
                                      <p:tavLst>
                                        <p:tav tm="0">
                                          <p:val>
                                            <p:strVal val="ppt_x"/>
                                          </p:val>
                                        </p:tav>
                                        <p:tav tm="100000">
                                          <p:val>
                                            <p:strVal val="ppt_x"/>
                                          </p:val>
                                        </p:tav>
                                      </p:tavLst>
                                    </p:anim>
                                    <p:anim calcmode="lin" valueType="num">
                                      <p:cBhvr additive="base">
                                        <p:cTn id="174" dur="500"/>
                                        <p:tgtEl>
                                          <p:spTgt spid="105524"/>
                                        </p:tgtEl>
                                        <p:attrNameLst>
                                          <p:attrName>ppt_y</p:attrName>
                                        </p:attrNameLst>
                                      </p:cBhvr>
                                      <p:tavLst>
                                        <p:tav tm="0">
                                          <p:val>
                                            <p:strVal val="ppt_y"/>
                                          </p:val>
                                        </p:tav>
                                        <p:tav tm="100000">
                                          <p:val>
                                            <p:strVal val="1+ppt_h/2"/>
                                          </p:val>
                                        </p:tav>
                                      </p:tavLst>
                                    </p:anim>
                                    <p:set>
                                      <p:cBhvr>
                                        <p:cTn id="175" dur="1" fill="hold">
                                          <p:stCondLst>
                                            <p:cond delay="499"/>
                                          </p:stCondLst>
                                        </p:cTn>
                                        <p:tgtEl>
                                          <p:spTgt spid="105524"/>
                                        </p:tgtEl>
                                        <p:attrNameLst>
                                          <p:attrName>style.visibility</p:attrName>
                                        </p:attrNameLst>
                                      </p:cBhvr>
                                      <p:to>
                                        <p:strVal val="hidden"/>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7" presetClass="entr" presetSubtype="2" fill="hold" nodeType="clickEffect">
                                  <p:stCondLst>
                                    <p:cond delay="0"/>
                                  </p:stCondLst>
                                  <p:childTnLst>
                                    <p:set>
                                      <p:cBhvr>
                                        <p:cTn id="179" dur="1" fill="hold">
                                          <p:stCondLst>
                                            <p:cond delay="0"/>
                                          </p:stCondLst>
                                        </p:cTn>
                                        <p:tgtEl>
                                          <p:spTgt spid="105547"/>
                                        </p:tgtEl>
                                        <p:attrNameLst>
                                          <p:attrName>style.visibility</p:attrName>
                                        </p:attrNameLst>
                                      </p:cBhvr>
                                      <p:to>
                                        <p:strVal val="visible"/>
                                      </p:to>
                                    </p:set>
                                    <p:anim calcmode="lin" valueType="num">
                                      <p:cBhvr>
                                        <p:cTn id="180" dur="500" fill="hold"/>
                                        <p:tgtEl>
                                          <p:spTgt spid="105547"/>
                                        </p:tgtEl>
                                        <p:attrNameLst>
                                          <p:attrName>ppt_x</p:attrName>
                                        </p:attrNameLst>
                                      </p:cBhvr>
                                      <p:tavLst>
                                        <p:tav tm="0">
                                          <p:val>
                                            <p:strVal val="#ppt_x+#ppt_w/2"/>
                                          </p:val>
                                        </p:tav>
                                        <p:tav tm="100000">
                                          <p:val>
                                            <p:strVal val="#ppt_x"/>
                                          </p:val>
                                        </p:tav>
                                      </p:tavLst>
                                    </p:anim>
                                    <p:anim calcmode="lin" valueType="num">
                                      <p:cBhvr>
                                        <p:cTn id="181" dur="500" fill="hold"/>
                                        <p:tgtEl>
                                          <p:spTgt spid="105547"/>
                                        </p:tgtEl>
                                        <p:attrNameLst>
                                          <p:attrName>ppt_y</p:attrName>
                                        </p:attrNameLst>
                                      </p:cBhvr>
                                      <p:tavLst>
                                        <p:tav tm="0">
                                          <p:val>
                                            <p:strVal val="#ppt_y"/>
                                          </p:val>
                                        </p:tav>
                                        <p:tav tm="100000">
                                          <p:val>
                                            <p:strVal val="#ppt_y"/>
                                          </p:val>
                                        </p:tav>
                                      </p:tavLst>
                                    </p:anim>
                                    <p:anim calcmode="lin" valueType="num">
                                      <p:cBhvr>
                                        <p:cTn id="182" dur="500" fill="hold"/>
                                        <p:tgtEl>
                                          <p:spTgt spid="105547"/>
                                        </p:tgtEl>
                                        <p:attrNameLst>
                                          <p:attrName>ppt_w</p:attrName>
                                        </p:attrNameLst>
                                      </p:cBhvr>
                                      <p:tavLst>
                                        <p:tav tm="0">
                                          <p:val>
                                            <p:fltVal val="0"/>
                                          </p:val>
                                        </p:tav>
                                        <p:tav tm="100000">
                                          <p:val>
                                            <p:strVal val="#ppt_w"/>
                                          </p:val>
                                        </p:tav>
                                      </p:tavLst>
                                    </p:anim>
                                    <p:anim calcmode="lin" valueType="num">
                                      <p:cBhvr>
                                        <p:cTn id="183" dur="500" fill="hold"/>
                                        <p:tgtEl>
                                          <p:spTgt spid="105547"/>
                                        </p:tgtEl>
                                        <p:attrNameLst>
                                          <p:attrName>ppt_h</p:attrName>
                                        </p:attrNameLst>
                                      </p:cBhvr>
                                      <p:tavLst>
                                        <p:tav tm="0">
                                          <p:val>
                                            <p:strVal val="#ppt_h"/>
                                          </p:val>
                                        </p:tav>
                                        <p:tav tm="100000">
                                          <p:val>
                                            <p:strVal val="#ppt_h"/>
                                          </p:val>
                                        </p:tav>
                                      </p:tavLst>
                                    </p:anim>
                                  </p:childTnLst>
                                </p:cTn>
                              </p:par>
                            </p:childTnLst>
                          </p:cTn>
                        </p:par>
                        <p:par>
                          <p:cTn id="184" fill="hold" nodeType="afterGroup">
                            <p:stCondLst>
                              <p:cond delay="500"/>
                            </p:stCondLst>
                            <p:childTnLst>
                              <p:par>
                                <p:cTn id="185" presetID="3" presetClass="exit" presetSubtype="10" fill="hold" nodeType="afterEffect">
                                  <p:stCondLst>
                                    <p:cond delay="0"/>
                                  </p:stCondLst>
                                  <p:childTnLst>
                                    <p:animEffect transition="out" filter="blinds(horizontal)">
                                      <p:cBhvr>
                                        <p:cTn id="186" dur="500"/>
                                        <p:tgtEl>
                                          <p:spTgt spid="105544"/>
                                        </p:tgtEl>
                                      </p:cBhvr>
                                    </p:animEffect>
                                    <p:set>
                                      <p:cBhvr>
                                        <p:cTn id="187" dur="1" fill="hold">
                                          <p:stCondLst>
                                            <p:cond delay="499"/>
                                          </p:stCondLst>
                                        </p:cTn>
                                        <p:tgtEl>
                                          <p:spTgt spid="105544"/>
                                        </p:tgtEl>
                                        <p:attrNameLst>
                                          <p:attrName>style.visibility</p:attrName>
                                        </p:attrNameLst>
                                      </p:cBhvr>
                                      <p:to>
                                        <p:strVal val="hidden"/>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8" fill="hold" grpId="0" nodeType="clickEffect">
                                  <p:stCondLst>
                                    <p:cond delay="0"/>
                                  </p:stCondLst>
                                  <p:childTnLst>
                                    <p:set>
                                      <p:cBhvr>
                                        <p:cTn id="191" dur="1" fill="hold">
                                          <p:stCondLst>
                                            <p:cond delay="0"/>
                                          </p:stCondLst>
                                        </p:cTn>
                                        <p:tgtEl>
                                          <p:spTgt spid="105550"/>
                                        </p:tgtEl>
                                        <p:attrNameLst>
                                          <p:attrName>style.visibility</p:attrName>
                                        </p:attrNameLst>
                                      </p:cBhvr>
                                      <p:to>
                                        <p:strVal val="visible"/>
                                      </p:to>
                                    </p:set>
                                    <p:anim calcmode="lin" valueType="num">
                                      <p:cBhvr additive="base">
                                        <p:cTn id="192" dur="500" fill="hold"/>
                                        <p:tgtEl>
                                          <p:spTgt spid="105550"/>
                                        </p:tgtEl>
                                        <p:attrNameLst>
                                          <p:attrName>ppt_x</p:attrName>
                                        </p:attrNameLst>
                                      </p:cBhvr>
                                      <p:tavLst>
                                        <p:tav tm="0">
                                          <p:val>
                                            <p:strVal val="0-#ppt_w/2"/>
                                          </p:val>
                                        </p:tav>
                                        <p:tav tm="100000">
                                          <p:val>
                                            <p:strVal val="#ppt_x"/>
                                          </p:val>
                                        </p:tav>
                                      </p:tavLst>
                                    </p:anim>
                                    <p:anim calcmode="lin" valueType="num">
                                      <p:cBhvr additive="base">
                                        <p:cTn id="193" dur="500" fill="hold"/>
                                        <p:tgtEl>
                                          <p:spTgt spid="105550"/>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2" presetClass="entr" presetSubtype="4" fill="hold" grpId="0" nodeType="clickEffect">
                                  <p:stCondLst>
                                    <p:cond delay="0"/>
                                  </p:stCondLst>
                                  <p:childTnLst>
                                    <p:set>
                                      <p:cBhvr>
                                        <p:cTn id="197" dur="1" fill="hold">
                                          <p:stCondLst>
                                            <p:cond delay="0"/>
                                          </p:stCondLst>
                                        </p:cTn>
                                        <p:tgtEl>
                                          <p:spTgt spid="105551"/>
                                        </p:tgtEl>
                                        <p:attrNameLst>
                                          <p:attrName>style.visibility</p:attrName>
                                        </p:attrNameLst>
                                      </p:cBhvr>
                                      <p:to>
                                        <p:strVal val="visible"/>
                                      </p:to>
                                    </p:set>
                                    <p:animEffect transition="in" filter="slide(fromBottom)">
                                      <p:cBhvr>
                                        <p:cTn id="198" dur="500"/>
                                        <p:tgtEl>
                                          <p:spTgt spid="105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00" grpId="0"/>
      <p:bldP spid="105501" grpId="0"/>
      <p:bldP spid="105508" grpId="0"/>
      <p:bldP spid="105515" grpId="0"/>
      <p:bldP spid="105515" grpId="1"/>
      <p:bldP spid="105519" grpId="0"/>
      <p:bldP spid="105523" grpId="0" animBg="1"/>
      <p:bldP spid="105524" grpId="0"/>
      <p:bldP spid="105524" grpId="1"/>
      <p:bldP spid="105528" grpId="0"/>
      <p:bldP spid="105532" grpId="0" animBg="1" autoUpdateAnimBg="0"/>
      <p:bldP spid="105533" grpId="0" animBg="1"/>
      <p:bldP spid="105534" grpId="0" animBg="1"/>
      <p:bldP spid="105550" grpId="0" animBg="1" autoUpdateAnimBg="0"/>
      <p:bldP spid="10555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5038434" y="1923972"/>
            <a:ext cx="2808287" cy="2736850"/>
            <a:chOff x="2562" y="482"/>
            <a:chExt cx="2042" cy="2041"/>
          </a:xfrm>
        </p:grpSpPr>
        <p:grpSp>
          <p:nvGrpSpPr>
            <p:cNvPr id="107523" name="Group 3"/>
            <p:cNvGrpSpPr>
              <a:grpSpLocks/>
            </p:cNvGrpSpPr>
            <p:nvPr/>
          </p:nvGrpSpPr>
          <p:grpSpPr bwMode="auto">
            <a:xfrm>
              <a:off x="2562" y="482"/>
              <a:ext cx="2041" cy="2041"/>
              <a:chOff x="2653" y="572"/>
              <a:chExt cx="2041" cy="2041"/>
            </a:xfrm>
          </p:grpSpPr>
          <p:sp>
            <p:nvSpPr>
              <p:cNvPr id="107524" name="Oval 4"/>
              <p:cNvSpPr>
                <a:spLocks noChangeArrowheads="1"/>
              </p:cNvSpPr>
              <p:nvPr/>
            </p:nvSpPr>
            <p:spPr bwMode="auto">
              <a:xfrm>
                <a:off x="2653" y="572"/>
                <a:ext cx="2041" cy="2041"/>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25" name="Oval 5"/>
              <p:cNvSpPr>
                <a:spLocks noChangeArrowheads="1"/>
              </p:cNvSpPr>
              <p:nvPr/>
            </p:nvSpPr>
            <p:spPr bwMode="auto">
              <a:xfrm>
                <a:off x="3152" y="1117"/>
                <a:ext cx="1043" cy="998"/>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7526" name="Line 6"/>
            <p:cNvSpPr>
              <a:spLocks noChangeShapeType="1"/>
            </p:cNvSpPr>
            <p:nvPr/>
          </p:nvSpPr>
          <p:spPr bwMode="auto">
            <a:xfrm>
              <a:off x="2835" y="799"/>
              <a:ext cx="363" cy="3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27" name="Line 7"/>
            <p:cNvSpPr>
              <a:spLocks noChangeShapeType="1"/>
            </p:cNvSpPr>
            <p:nvPr/>
          </p:nvSpPr>
          <p:spPr bwMode="auto">
            <a:xfrm flipV="1">
              <a:off x="2744" y="1752"/>
              <a:ext cx="363" cy="3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28" name="Line 8"/>
            <p:cNvSpPr>
              <a:spLocks noChangeShapeType="1"/>
            </p:cNvSpPr>
            <p:nvPr/>
          </p:nvSpPr>
          <p:spPr bwMode="auto">
            <a:xfrm>
              <a:off x="3651" y="2009"/>
              <a:ext cx="181" cy="4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29" name="Line 9"/>
            <p:cNvSpPr>
              <a:spLocks noChangeShapeType="1"/>
            </p:cNvSpPr>
            <p:nvPr/>
          </p:nvSpPr>
          <p:spPr bwMode="auto">
            <a:xfrm>
              <a:off x="4105" y="1570"/>
              <a:ext cx="499" cy="9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30" name="Line 10"/>
            <p:cNvSpPr>
              <a:spLocks noChangeShapeType="1"/>
            </p:cNvSpPr>
            <p:nvPr/>
          </p:nvSpPr>
          <p:spPr bwMode="auto">
            <a:xfrm flipV="1">
              <a:off x="3833" y="618"/>
              <a:ext cx="272" cy="4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7531" name="Text Box 11"/>
          <p:cNvSpPr txBox="1">
            <a:spLocks noChangeArrowheads="1"/>
          </p:cNvSpPr>
          <p:nvPr/>
        </p:nvSpPr>
        <p:spPr bwMode="auto">
          <a:xfrm>
            <a:off x="6800314" y="2957850"/>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07532" name="Text Box 12"/>
          <p:cNvSpPr txBox="1">
            <a:spLocks noChangeArrowheads="1"/>
          </p:cNvSpPr>
          <p:nvPr/>
        </p:nvSpPr>
        <p:spPr bwMode="auto">
          <a:xfrm>
            <a:off x="6180743" y="2705022"/>
            <a:ext cx="10080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4</a:t>
            </a:r>
          </a:p>
        </p:txBody>
      </p:sp>
      <p:sp>
        <p:nvSpPr>
          <p:cNvPr id="107533" name="Text Box 13"/>
          <p:cNvSpPr txBox="1">
            <a:spLocks noChangeArrowheads="1"/>
          </p:cNvSpPr>
          <p:nvPr/>
        </p:nvSpPr>
        <p:spPr bwMode="auto">
          <a:xfrm>
            <a:off x="5769375" y="3088782"/>
            <a:ext cx="10080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3</a:t>
            </a:r>
          </a:p>
        </p:txBody>
      </p:sp>
      <p:sp>
        <p:nvSpPr>
          <p:cNvPr id="107534" name="Text Box 14"/>
          <p:cNvSpPr txBox="1">
            <a:spLocks noChangeArrowheads="1"/>
          </p:cNvSpPr>
          <p:nvPr/>
        </p:nvSpPr>
        <p:spPr bwMode="auto">
          <a:xfrm>
            <a:off x="6094810" y="3577905"/>
            <a:ext cx="10080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2</a:t>
            </a:r>
          </a:p>
        </p:txBody>
      </p:sp>
      <p:sp>
        <p:nvSpPr>
          <p:cNvPr id="107535" name="Text Box 15"/>
          <p:cNvSpPr txBox="1">
            <a:spLocks noChangeArrowheads="1"/>
          </p:cNvSpPr>
          <p:nvPr/>
        </p:nvSpPr>
        <p:spPr bwMode="auto">
          <a:xfrm>
            <a:off x="6684775" y="3505729"/>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1</a:t>
            </a:r>
          </a:p>
        </p:txBody>
      </p:sp>
      <p:sp>
        <p:nvSpPr>
          <p:cNvPr id="107536" name="Rectangle 16"/>
          <p:cNvSpPr>
            <a:spLocks noChangeArrowheads="1"/>
          </p:cNvSpPr>
          <p:nvPr/>
        </p:nvSpPr>
        <p:spPr bwMode="auto">
          <a:xfrm>
            <a:off x="5902034" y="4079797"/>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7537" name="Rectangle 17"/>
          <p:cNvSpPr>
            <a:spLocks noChangeArrowheads="1"/>
          </p:cNvSpPr>
          <p:nvPr/>
        </p:nvSpPr>
        <p:spPr bwMode="auto">
          <a:xfrm>
            <a:off x="5109871" y="3005060"/>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grpSp>
        <p:nvGrpSpPr>
          <p:cNvPr id="107538" name="Group 18"/>
          <p:cNvGrpSpPr>
            <a:grpSpLocks/>
          </p:cNvGrpSpPr>
          <p:nvPr/>
        </p:nvGrpSpPr>
        <p:grpSpPr bwMode="auto">
          <a:xfrm rot="7409344" flipV="1">
            <a:off x="4710615" y="4982291"/>
            <a:ext cx="1441450" cy="366712"/>
            <a:chOff x="2517" y="2750"/>
            <a:chExt cx="908" cy="231"/>
          </a:xfrm>
        </p:grpSpPr>
        <p:sp>
          <p:nvSpPr>
            <p:cNvPr id="107539" name="Text Box 19"/>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7540" name="Line 20"/>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7541" name="Rectangle 21"/>
          <p:cNvSpPr>
            <a:spLocks noChangeArrowheads="1"/>
          </p:cNvSpPr>
          <p:nvPr/>
        </p:nvSpPr>
        <p:spPr bwMode="auto">
          <a:xfrm>
            <a:off x="6046496" y="2068435"/>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sp>
        <p:nvSpPr>
          <p:cNvPr id="107542" name="Rectangle 22"/>
          <p:cNvSpPr>
            <a:spLocks noChangeArrowheads="1"/>
          </p:cNvSpPr>
          <p:nvPr/>
        </p:nvSpPr>
        <p:spPr bwMode="auto">
          <a:xfrm>
            <a:off x="7127584" y="2717722"/>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F</a:t>
            </a:r>
          </a:p>
        </p:txBody>
      </p:sp>
      <p:sp>
        <p:nvSpPr>
          <p:cNvPr id="107543" name="Freeform 23" descr="深色下对角线"/>
          <p:cNvSpPr>
            <a:spLocks/>
          </p:cNvSpPr>
          <p:nvPr/>
        </p:nvSpPr>
        <p:spPr bwMode="auto">
          <a:xfrm>
            <a:off x="6586246" y="3341610"/>
            <a:ext cx="1249363" cy="1284287"/>
          </a:xfrm>
          <a:custGeom>
            <a:avLst/>
            <a:gdLst>
              <a:gd name="T0" fmla="*/ 341 w 787"/>
              <a:gd name="T1" fmla="*/ 15 h 809"/>
              <a:gd name="T2" fmla="*/ 295 w 787"/>
              <a:gd name="T3" fmla="*/ 242 h 809"/>
              <a:gd name="T4" fmla="*/ 23 w 787"/>
              <a:gd name="T5" fmla="*/ 423 h 809"/>
              <a:gd name="T6" fmla="*/ 159 w 787"/>
              <a:gd name="T7" fmla="*/ 786 h 809"/>
              <a:gd name="T8" fmla="*/ 567 w 787"/>
              <a:gd name="T9" fmla="*/ 559 h 809"/>
              <a:gd name="T10" fmla="*/ 749 w 787"/>
              <a:gd name="T11" fmla="*/ 151 h 809"/>
              <a:gd name="T12" fmla="*/ 341 w 787"/>
              <a:gd name="T13" fmla="*/ 15 h 809"/>
            </a:gdLst>
            <a:ahLst/>
            <a:cxnLst>
              <a:cxn ang="0">
                <a:pos x="T0" y="T1"/>
              </a:cxn>
              <a:cxn ang="0">
                <a:pos x="T2" y="T3"/>
              </a:cxn>
              <a:cxn ang="0">
                <a:pos x="T4" y="T5"/>
              </a:cxn>
              <a:cxn ang="0">
                <a:pos x="T6" y="T7"/>
              </a:cxn>
              <a:cxn ang="0">
                <a:pos x="T8" y="T9"/>
              </a:cxn>
              <a:cxn ang="0">
                <a:pos x="T10" y="T11"/>
              </a:cxn>
              <a:cxn ang="0">
                <a:pos x="T12" y="T13"/>
              </a:cxn>
            </a:cxnLst>
            <a:rect l="0" t="0" r="r" b="b"/>
            <a:pathLst>
              <a:path w="787" h="809">
                <a:moveTo>
                  <a:pt x="341" y="15"/>
                </a:moveTo>
                <a:cubicBezTo>
                  <a:pt x="265" y="30"/>
                  <a:pt x="348" y="174"/>
                  <a:pt x="295" y="242"/>
                </a:cubicBezTo>
                <a:cubicBezTo>
                  <a:pt x="242" y="310"/>
                  <a:pt x="46" y="332"/>
                  <a:pt x="23" y="423"/>
                </a:cubicBezTo>
                <a:cubicBezTo>
                  <a:pt x="0" y="514"/>
                  <a:pt x="68" y="763"/>
                  <a:pt x="159" y="786"/>
                </a:cubicBezTo>
                <a:cubicBezTo>
                  <a:pt x="250" y="809"/>
                  <a:pt x="469" y="665"/>
                  <a:pt x="567" y="559"/>
                </a:cubicBezTo>
                <a:cubicBezTo>
                  <a:pt x="665" y="453"/>
                  <a:pt x="787" y="242"/>
                  <a:pt x="749" y="151"/>
                </a:cubicBezTo>
                <a:cubicBezTo>
                  <a:pt x="711" y="60"/>
                  <a:pt x="417" y="0"/>
                  <a:pt x="341" y="15"/>
                </a:cubicBezTo>
                <a:close/>
              </a:path>
            </a:pathLst>
          </a:custGeom>
          <a:pattFill prst="dkDnDiag">
            <a:fgClr>
              <a:schemeClr val="accent1"/>
            </a:fgClr>
            <a:bgClr>
              <a:schemeClr val="bg1"/>
            </a:bgClr>
          </a:patt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07544" name="Group 24"/>
          <p:cNvGrpSpPr>
            <a:grpSpLocks/>
          </p:cNvGrpSpPr>
          <p:nvPr/>
        </p:nvGrpSpPr>
        <p:grpSpPr bwMode="auto">
          <a:xfrm>
            <a:off x="539996" y="1899226"/>
            <a:ext cx="2808288" cy="2736850"/>
            <a:chOff x="2562" y="482"/>
            <a:chExt cx="2042" cy="2041"/>
          </a:xfrm>
        </p:grpSpPr>
        <p:grpSp>
          <p:nvGrpSpPr>
            <p:cNvPr id="107545" name="Group 25"/>
            <p:cNvGrpSpPr>
              <a:grpSpLocks/>
            </p:cNvGrpSpPr>
            <p:nvPr/>
          </p:nvGrpSpPr>
          <p:grpSpPr bwMode="auto">
            <a:xfrm>
              <a:off x="2562" y="482"/>
              <a:ext cx="2041" cy="2041"/>
              <a:chOff x="2653" y="572"/>
              <a:chExt cx="2041" cy="2041"/>
            </a:xfrm>
          </p:grpSpPr>
          <p:sp>
            <p:nvSpPr>
              <p:cNvPr id="107546" name="Oval 26"/>
              <p:cNvSpPr>
                <a:spLocks noChangeArrowheads="1"/>
              </p:cNvSpPr>
              <p:nvPr/>
            </p:nvSpPr>
            <p:spPr bwMode="auto">
              <a:xfrm>
                <a:off x="2653" y="572"/>
                <a:ext cx="2041" cy="2041"/>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47" name="Oval 27"/>
              <p:cNvSpPr>
                <a:spLocks noChangeArrowheads="1"/>
              </p:cNvSpPr>
              <p:nvPr/>
            </p:nvSpPr>
            <p:spPr bwMode="auto">
              <a:xfrm>
                <a:off x="3152" y="1117"/>
                <a:ext cx="1043" cy="998"/>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7548" name="Line 28"/>
            <p:cNvSpPr>
              <a:spLocks noChangeShapeType="1"/>
            </p:cNvSpPr>
            <p:nvPr/>
          </p:nvSpPr>
          <p:spPr bwMode="auto">
            <a:xfrm>
              <a:off x="2835" y="799"/>
              <a:ext cx="363" cy="3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49" name="Line 29"/>
            <p:cNvSpPr>
              <a:spLocks noChangeShapeType="1"/>
            </p:cNvSpPr>
            <p:nvPr/>
          </p:nvSpPr>
          <p:spPr bwMode="auto">
            <a:xfrm flipV="1">
              <a:off x="2744" y="1752"/>
              <a:ext cx="363" cy="3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50" name="Line 30"/>
            <p:cNvSpPr>
              <a:spLocks noChangeShapeType="1"/>
            </p:cNvSpPr>
            <p:nvPr/>
          </p:nvSpPr>
          <p:spPr bwMode="auto">
            <a:xfrm>
              <a:off x="3651" y="2009"/>
              <a:ext cx="181" cy="45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51" name="Line 31"/>
            <p:cNvSpPr>
              <a:spLocks noChangeShapeType="1"/>
            </p:cNvSpPr>
            <p:nvPr/>
          </p:nvSpPr>
          <p:spPr bwMode="auto">
            <a:xfrm>
              <a:off x="4105" y="1570"/>
              <a:ext cx="499" cy="9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7552" name="Line 32"/>
            <p:cNvSpPr>
              <a:spLocks noChangeShapeType="1"/>
            </p:cNvSpPr>
            <p:nvPr/>
          </p:nvSpPr>
          <p:spPr bwMode="auto">
            <a:xfrm flipV="1">
              <a:off x="3833" y="618"/>
              <a:ext cx="272" cy="49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7553" name="Text Box 33"/>
          <p:cNvSpPr txBox="1">
            <a:spLocks noChangeArrowheads="1"/>
          </p:cNvSpPr>
          <p:nvPr/>
        </p:nvSpPr>
        <p:spPr bwMode="auto">
          <a:xfrm>
            <a:off x="2232891" y="2855698"/>
            <a:ext cx="10080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0</a:t>
            </a:r>
          </a:p>
        </p:txBody>
      </p:sp>
      <p:sp>
        <p:nvSpPr>
          <p:cNvPr id="107554" name="Text Box 34"/>
          <p:cNvSpPr txBox="1">
            <a:spLocks noChangeArrowheads="1"/>
          </p:cNvSpPr>
          <p:nvPr/>
        </p:nvSpPr>
        <p:spPr bwMode="auto">
          <a:xfrm>
            <a:off x="1713406" y="2657568"/>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4</a:t>
            </a:r>
          </a:p>
        </p:txBody>
      </p:sp>
      <p:sp>
        <p:nvSpPr>
          <p:cNvPr id="107555" name="Text Box 35"/>
          <p:cNvSpPr txBox="1">
            <a:spLocks noChangeArrowheads="1"/>
          </p:cNvSpPr>
          <p:nvPr/>
        </p:nvSpPr>
        <p:spPr bwMode="auto">
          <a:xfrm>
            <a:off x="1226506" y="3075522"/>
            <a:ext cx="10080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3</a:t>
            </a:r>
          </a:p>
        </p:txBody>
      </p:sp>
      <p:sp>
        <p:nvSpPr>
          <p:cNvPr id="107556" name="Text Box 36"/>
          <p:cNvSpPr txBox="1">
            <a:spLocks noChangeArrowheads="1"/>
          </p:cNvSpPr>
          <p:nvPr/>
        </p:nvSpPr>
        <p:spPr bwMode="auto">
          <a:xfrm>
            <a:off x="1513601" y="3529772"/>
            <a:ext cx="10080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2</a:t>
            </a:r>
          </a:p>
        </p:txBody>
      </p:sp>
      <p:sp>
        <p:nvSpPr>
          <p:cNvPr id="107557" name="Text Box 37"/>
          <p:cNvSpPr txBox="1">
            <a:spLocks noChangeArrowheads="1"/>
          </p:cNvSpPr>
          <p:nvPr/>
        </p:nvSpPr>
        <p:spPr bwMode="auto">
          <a:xfrm>
            <a:off x="2096216" y="3483551"/>
            <a:ext cx="10080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1</a:t>
            </a:r>
          </a:p>
        </p:txBody>
      </p:sp>
      <p:sp>
        <p:nvSpPr>
          <p:cNvPr id="107558" name="Rectangle 38"/>
          <p:cNvSpPr>
            <a:spLocks noChangeArrowheads="1"/>
          </p:cNvSpPr>
          <p:nvPr/>
        </p:nvSpPr>
        <p:spPr bwMode="auto">
          <a:xfrm>
            <a:off x="1473658" y="413684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a:t>
            </a:r>
            <a:r>
              <a:rPr kumimoji="1" lang="en-US" altLang="zh-CN" b="1">
                <a:latin typeface="Times New Roman" panose="02020603050405020304" pitchFamily="18" charset="0"/>
              </a:rPr>
              <a:t>C</a:t>
            </a:r>
            <a:endParaRPr kumimoji="1" lang="en-US" altLang="zh-CN" sz="1200" b="1">
              <a:latin typeface="Times New Roman" panose="02020603050405020304" pitchFamily="18" charset="0"/>
            </a:endParaRPr>
          </a:p>
        </p:txBody>
      </p:sp>
      <p:sp>
        <p:nvSpPr>
          <p:cNvPr id="107559" name="Rectangle 39"/>
          <p:cNvSpPr>
            <a:spLocks noChangeArrowheads="1"/>
          </p:cNvSpPr>
          <p:nvPr/>
        </p:nvSpPr>
        <p:spPr bwMode="auto">
          <a:xfrm>
            <a:off x="681496" y="306211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D</a:t>
            </a:r>
          </a:p>
        </p:txBody>
      </p:sp>
      <p:grpSp>
        <p:nvGrpSpPr>
          <p:cNvPr id="107560" name="Group 40"/>
          <p:cNvGrpSpPr>
            <a:grpSpLocks/>
          </p:cNvGrpSpPr>
          <p:nvPr/>
        </p:nvGrpSpPr>
        <p:grpSpPr bwMode="auto">
          <a:xfrm rot="7409344" flipV="1">
            <a:off x="282240" y="5039341"/>
            <a:ext cx="1441450" cy="366713"/>
            <a:chOff x="2517" y="2750"/>
            <a:chExt cx="908" cy="231"/>
          </a:xfrm>
        </p:grpSpPr>
        <p:sp>
          <p:nvSpPr>
            <p:cNvPr id="107561" name="Text Box 41"/>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Q.front</a:t>
              </a:r>
            </a:p>
          </p:txBody>
        </p:sp>
        <p:sp>
          <p:nvSpPr>
            <p:cNvPr id="107562" name="Line 42"/>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7563" name="Rectangle 43"/>
          <p:cNvSpPr>
            <a:spLocks noChangeArrowheads="1"/>
          </p:cNvSpPr>
          <p:nvPr/>
        </p:nvSpPr>
        <p:spPr bwMode="auto">
          <a:xfrm>
            <a:off x="1618121" y="2125486"/>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a:latin typeface="Times New Roman" panose="02020603050405020304" pitchFamily="18" charset="0"/>
              </a:rPr>
              <a:t>  E</a:t>
            </a:r>
          </a:p>
        </p:txBody>
      </p:sp>
      <p:sp>
        <p:nvSpPr>
          <p:cNvPr id="107564" name="Rectangle 44"/>
          <p:cNvSpPr>
            <a:spLocks noChangeArrowheads="1"/>
          </p:cNvSpPr>
          <p:nvPr/>
        </p:nvSpPr>
        <p:spPr bwMode="auto">
          <a:xfrm>
            <a:off x="2626183" y="2701748"/>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F</a:t>
            </a:r>
          </a:p>
        </p:txBody>
      </p:sp>
      <p:sp>
        <p:nvSpPr>
          <p:cNvPr id="107565" name="Rectangle 45"/>
          <p:cNvSpPr>
            <a:spLocks noChangeArrowheads="1"/>
          </p:cNvSpPr>
          <p:nvPr/>
        </p:nvSpPr>
        <p:spPr bwMode="auto">
          <a:xfrm>
            <a:off x="2481721" y="3709811"/>
            <a:ext cx="7207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a:r>
              <a:rPr kumimoji="1" lang="en-US" altLang="zh-CN" sz="2400" b="1">
                <a:solidFill>
                  <a:srgbClr val="FF0000"/>
                </a:solidFill>
                <a:latin typeface="Times New Roman" panose="02020603050405020304" pitchFamily="18" charset="0"/>
              </a:rPr>
              <a:t>  G</a:t>
            </a:r>
          </a:p>
        </p:txBody>
      </p:sp>
      <p:grpSp>
        <p:nvGrpSpPr>
          <p:cNvPr id="107566" name="Group 46"/>
          <p:cNvGrpSpPr>
            <a:grpSpLocks/>
          </p:cNvGrpSpPr>
          <p:nvPr/>
        </p:nvGrpSpPr>
        <p:grpSpPr bwMode="auto">
          <a:xfrm rot="1859246">
            <a:off x="7410618" y="4419834"/>
            <a:ext cx="1441450" cy="366712"/>
            <a:chOff x="2517" y="2750"/>
            <a:chExt cx="908" cy="231"/>
          </a:xfrm>
        </p:grpSpPr>
        <p:sp>
          <p:nvSpPr>
            <p:cNvPr id="107567" name="Text Box 47"/>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dirty="0" err="1"/>
                <a:t>Q.rear</a:t>
              </a:r>
              <a:endParaRPr kumimoji="1" lang="en-US" altLang="zh-CN" b="1" dirty="0"/>
            </a:p>
          </p:txBody>
        </p:sp>
        <p:sp>
          <p:nvSpPr>
            <p:cNvPr id="107568" name="Line 48"/>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107569" name="Group 49"/>
          <p:cNvGrpSpPr>
            <a:grpSpLocks/>
          </p:cNvGrpSpPr>
          <p:nvPr/>
        </p:nvGrpSpPr>
        <p:grpSpPr bwMode="auto">
          <a:xfrm rot="4850060">
            <a:off x="1080752" y="5183805"/>
            <a:ext cx="1441450" cy="366712"/>
            <a:chOff x="2517" y="2750"/>
            <a:chExt cx="908" cy="231"/>
          </a:xfrm>
        </p:grpSpPr>
        <p:sp>
          <p:nvSpPr>
            <p:cNvPr id="107570" name="Text Box 50"/>
            <p:cNvSpPr txBox="1">
              <a:spLocks noChangeArrowheads="1"/>
            </p:cNvSpPr>
            <p:nvPr/>
          </p:nvSpPr>
          <p:spPr bwMode="auto">
            <a:xfrm>
              <a:off x="2744" y="2750"/>
              <a:ext cx="6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en-US" altLang="zh-CN" b="1"/>
                <a:t>Q.rear</a:t>
              </a:r>
            </a:p>
          </p:txBody>
        </p:sp>
        <p:sp>
          <p:nvSpPr>
            <p:cNvPr id="107571" name="Line 51"/>
            <p:cNvSpPr>
              <a:spLocks noChangeShapeType="1"/>
            </p:cNvSpPr>
            <p:nvPr/>
          </p:nvSpPr>
          <p:spPr bwMode="auto">
            <a:xfrm flipH="1">
              <a:off x="2517" y="2886"/>
              <a:ext cx="1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07573" name="Text Box 53"/>
          <p:cNvSpPr txBox="1">
            <a:spLocks noChangeArrowheads="1"/>
          </p:cNvSpPr>
          <p:nvPr/>
        </p:nvSpPr>
        <p:spPr bwMode="auto">
          <a:xfrm>
            <a:off x="5902034" y="5668885"/>
            <a:ext cx="1655762"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队满</a:t>
            </a:r>
          </a:p>
        </p:txBody>
      </p:sp>
      <p:sp>
        <p:nvSpPr>
          <p:cNvPr id="5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a:t>
            </a:r>
            <a:r>
              <a:rPr lang="zh-CN" altLang="en-US" sz="4000" dirty="0"/>
              <a:t>特点</a:t>
            </a:r>
          </a:p>
        </p:txBody>
      </p:sp>
    </p:spTree>
    <p:extLst>
      <p:ext uri="{BB962C8B-B14F-4D97-AF65-F5344CB8AC3E}">
        <p14:creationId xmlns:p14="http://schemas.microsoft.com/office/powerpoint/2010/main" xmlns="" val="12184242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85800" y="609600"/>
            <a:ext cx="78486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00"/>
                </a:solidFill>
                <a:miter lim="800000"/>
                <a:headEnd/>
                <a:tailEnd type="none" w="sm"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algn="ctr">
              <a:lnSpc>
                <a:spcPct val="100000"/>
              </a:lnSpc>
            </a:pPr>
            <a:endParaRPr lang="zh-CN" altLang="zh-CN"/>
          </a:p>
        </p:txBody>
      </p:sp>
      <p:sp>
        <p:nvSpPr>
          <p:cNvPr id="79875" name="Text Box 3"/>
          <p:cNvSpPr txBox="1">
            <a:spLocks noChangeArrowheads="1"/>
          </p:cNvSpPr>
          <p:nvPr/>
        </p:nvSpPr>
        <p:spPr bwMode="auto">
          <a:xfrm>
            <a:off x="57754" y="1988840"/>
            <a:ext cx="9086246" cy="3711785"/>
          </a:xfrm>
          <a:prstGeom prst="rect">
            <a:avLst/>
          </a:prstGeom>
          <a:extLst/>
        </p:spPr>
        <p:txBody>
          <a:bodyPr vert="horz" wrap="square">
            <a:spAutoFit/>
          </a:bodyPr>
          <a:lstStyle>
            <a:lvl1pPr marL="109728" indent="0" eaLnBrk="1" latinLnBrk="0" hangingPunct="1">
              <a:lnSpc>
                <a:spcPct val="120000"/>
              </a:lnSpc>
              <a:buClr>
                <a:schemeClr val="accent1"/>
              </a:buClr>
              <a:buSzPct val="68000"/>
              <a:buFont typeface="Wingdings 3"/>
              <a:buNone/>
              <a:defRPr kumimoji="0" sz="2800">
                <a:solidFill>
                  <a:srgbClr val="5485C0"/>
                </a:solidFill>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extLst/>
          </a:lstStyle>
          <a:p>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endParaRPr lang="en-US" altLang="zh-CN" dirty="0">
              <a:solidFill>
                <a:schemeClr val="tx1"/>
              </a:solidFill>
            </a:endParaRPr>
          </a:p>
          <a:p>
            <a:r>
              <a:rPr lang="en-US" altLang="zh-CN" dirty="0" smtClean="0">
                <a:solidFill>
                  <a:schemeClr val="tx1"/>
                </a:solidFill>
              </a:rPr>
              <a:t>{ </a:t>
            </a:r>
          </a:p>
          <a:p>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datatype</a:t>
            </a:r>
            <a:r>
              <a:rPr lang="en-US" altLang="zh-CN" dirty="0" smtClean="0">
                <a:solidFill>
                  <a:schemeClr val="tx1"/>
                </a:solidFill>
              </a:rPr>
              <a:t> </a:t>
            </a:r>
            <a:r>
              <a:rPr lang="en-US" altLang="zh-CN" dirty="0">
                <a:solidFill>
                  <a:schemeClr val="tx1"/>
                </a:solidFill>
              </a:rPr>
              <a:t>data[MAXLEN]</a:t>
            </a:r>
            <a:r>
              <a:rPr lang="zh-CN" altLang="en-US" dirty="0">
                <a:solidFill>
                  <a:schemeClr val="tx1"/>
                </a:solidFill>
              </a:rPr>
              <a:t>；  </a:t>
            </a:r>
            <a:r>
              <a:rPr lang="en-US" altLang="zh-CN" sz="2000" dirty="0">
                <a:solidFill>
                  <a:schemeClr val="tx1"/>
                </a:solidFill>
              </a:rPr>
              <a:t>// </a:t>
            </a:r>
            <a:r>
              <a:rPr lang="zh-CN" altLang="en-US" sz="2000" dirty="0">
                <a:solidFill>
                  <a:schemeClr val="tx1"/>
                </a:solidFill>
              </a:rPr>
              <a:t>定义数据的类型及数据的存储区</a:t>
            </a:r>
          </a:p>
          <a:p>
            <a:r>
              <a:rPr lang="zh-CN" altLang="en-US" dirty="0">
                <a:solidFill>
                  <a:schemeClr val="tx1"/>
                </a:solidFill>
              </a:rPr>
              <a:t> </a:t>
            </a:r>
            <a:r>
              <a:rPr lang="zh-CN" altLang="en-US" dirty="0" smtClean="0">
                <a:solidFill>
                  <a:schemeClr val="tx1"/>
                </a:solidFill>
              </a:rPr>
              <a:t>   </a:t>
            </a:r>
            <a:r>
              <a:rPr lang="en-US" altLang="zh-CN" dirty="0" err="1" smtClean="0">
                <a:solidFill>
                  <a:schemeClr val="tx1"/>
                </a:solidFill>
              </a:rPr>
              <a:t>int</a:t>
            </a:r>
            <a:r>
              <a:rPr lang="en-US" altLang="zh-CN" dirty="0" smtClean="0">
                <a:solidFill>
                  <a:schemeClr val="tx1"/>
                </a:solidFill>
              </a:rPr>
              <a:t>  </a:t>
            </a:r>
            <a:r>
              <a:rPr lang="en-US" altLang="zh-CN" dirty="0">
                <a:solidFill>
                  <a:schemeClr val="tx1"/>
                </a:solidFill>
              </a:rPr>
              <a:t>front</a:t>
            </a:r>
            <a:r>
              <a:rPr lang="zh-CN" altLang="en-US" dirty="0">
                <a:solidFill>
                  <a:schemeClr val="tx1"/>
                </a:solidFill>
              </a:rPr>
              <a:t>，</a:t>
            </a:r>
            <a:r>
              <a:rPr lang="en-US" altLang="zh-CN" dirty="0">
                <a:solidFill>
                  <a:schemeClr val="tx1"/>
                </a:solidFill>
              </a:rPr>
              <a:t>rear</a:t>
            </a:r>
            <a:r>
              <a:rPr lang="zh-CN" altLang="en-US" dirty="0">
                <a:solidFill>
                  <a:schemeClr val="tx1"/>
                </a:solidFill>
              </a:rPr>
              <a:t>；   </a:t>
            </a:r>
            <a:r>
              <a:rPr lang="zh-CN" altLang="en-US" dirty="0" smtClean="0">
                <a:solidFill>
                  <a:schemeClr val="tx1"/>
                </a:solidFill>
              </a:rPr>
              <a:t>              </a:t>
            </a:r>
            <a:r>
              <a:rPr lang="en-US" altLang="zh-CN" sz="2000" dirty="0">
                <a:solidFill>
                  <a:schemeClr val="tx1"/>
                </a:solidFill>
              </a:rPr>
              <a:t>// </a:t>
            </a:r>
            <a:r>
              <a:rPr lang="zh-CN" altLang="en-US" sz="2000" dirty="0">
                <a:solidFill>
                  <a:schemeClr val="tx1"/>
                </a:solidFill>
              </a:rPr>
              <a:t>定义队头、队尾指针</a:t>
            </a:r>
          </a:p>
          <a:p>
            <a:r>
              <a:rPr lang="zh-CN" altLang="en-US" dirty="0" smtClean="0">
                <a:solidFill>
                  <a:schemeClr val="tx1"/>
                </a:solidFill>
              </a:rPr>
              <a:t>    </a:t>
            </a:r>
            <a:r>
              <a:rPr lang="en-US" altLang="zh-CN" dirty="0" err="1">
                <a:solidFill>
                  <a:schemeClr val="tx1"/>
                </a:solidFill>
              </a:rPr>
              <a:t>int</a:t>
            </a:r>
            <a:r>
              <a:rPr lang="en-US" altLang="zh-CN" dirty="0">
                <a:solidFill>
                  <a:schemeClr val="tx1"/>
                </a:solidFill>
              </a:rPr>
              <a:t>  n</a:t>
            </a:r>
            <a:r>
              <a:rPr lang="zh-CN" altLang="en-US" dirty="0">
                <a:solidFill>
                  <a:schemeClr val="tx1"/>
                </a:solidFill>
              </a:rPr>
              <a:t>；            </a:t>
            </a:r>
            <a:r>
              <a:rPr lang="zh-CN" altLang="en-US" dirty="0" smtClean="0">
                <a:solidFill>
                  <a:schemeClr val="tx1"/>
                </a:solidFill>
              </a:rPr>
              <a:t>                     </a:t>
            </a:r>
            <a:r>
              <a:rPr lang="en-US" altLang="zh-CN" sz="2000" dirty="0">
                <a:solidFill>
                  <a:schemeClr val="tx1"/>
                </a:solidFill>
              </a:rPr>
              <a:t>// </a:t>
            </a:r>
            <a:r>
              <a:rPr lang="zh-CN" altLang="en-US" sz="2000" dirty="0">
                <a:solidFill>
                  <a:schemeClr val="tx1"/>
                </a:solidFill>
              </a:rPr>
              <a:t>用以记录循环队列中元素的个数</a:t>
            </a:r>
          </a:p>
          <a:p>
            <a:r>
              <a:rPr lang="zh-CN" altLang="en-US" dirty="0">
                <a:solidFill>
                  <a:schemeClr val="tx1"/>
                </a:solidFill>
              </a:rPr>
              <a:t> </a:t>
            </a:r>
            <a:r>
              <a:rPr lang="en-US" altLang="zh-CN" dirty="0">
                <a:solidFill>
                  <a:schemeClr val="tx1"/>
                </a:solidFill>
              </a:rPr>
              <a:t>}</a:t>
            </a:r>
            <a:r>
              <a:rPr lang="en-US" altLang="zh-CN" dirty="0" err="1">
                <a:solidFill>
                  <a:schemeClr val="tx1"/>
                </a:solidFill>
              </a:rPr>
              <a:t>csequeue</a:t>
            </a:r>
            <a:r>
              <a:rPr lang="en-GB" altLang="zh-CN" dirty="0">
                <a:solidFill>
                  <a:schemeClr val="tx1"/>
                </a:solidFill>
              </a:rPr>
              <a:t>； </a:t>
            </a:r>
            <a:r>
              <a:rPr lang="zh-CN" altLang="en-US" dirty="0">
                <a:solidFill>
                  <a:schemeClr val="tx1"/>
                </a:solidFill>
              </a:rPr>
              <a:t>              </a:t>
            </a:r>
            <a:r>
              <a:rPr lang="zh-CN" altLang="en-US" dirty="0" smtClean="0">
                <a:solidFill>
                  <a:schemeClr val="tx1"/>
                </a:solidFill>
              </a:rPr>
              <a:t>           </a:t>
            </a:r>
            <a:r>
              <a:rPr lang="en-US" altLang="zh-CN" sz="2000" dirty="0" smtClean="0">
                <a:solidFill>
                  <a:schemeClr val="tx1"/>
                </a:solidFill>
              </a:rPr>
              <a:t>// </a:t>
            </a:r>
            <a:r>
              <a:rPr lang="zh-CN" altLang="en-US" sz="2000" dirty="0">
                <a:solidFill>
                  <a:schemeClr val="tx1"/>
                </a:solidFill>
              </a:rPr>
              <a:t>循环队列变量名</a:t>
            </a:r>
          </a:p>
          <a:p>
            <a:r>
              <a:rPr lang="zh-CN" altLang="en-US" dirty="0">
                <a:solidFill>
                  <a:schemeClr val="tx1"/>
                </a:solidFill>
              </a:rPr>
              <a:t> </a:t>
            </a:r>
            <a:endParaRPr lang="en-US" altLang="zh-CN" dirty="0">
              <a:solidFill>
                <a:schemeClr val="tx1"/>
              </a:solidFill>
            </a:endParaRPr>
          </a:p>
        </p:txBody>
      </p:sp>
      <p:sp>
        <p:nvSpPr>
          <p:cNvPr id="6"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队列的结构体类型定义</a:t>
            </a:r>
            <a:endParaRPr lang="zh-CN" altLang="en-US" sz="4000" dirty="0"/>
          </a:p>
        </p:txBody>
      </p:sp>
    </p:spTree>
    <p:extLst>
      <p:ext uri="{BB962C8B-B14F-4D97-AF65-F5344CB8AC3E}">
        <p14:creationId xmlns:p14="http://schemas.microsoft.com/office/powerpoint/2010/main" xmlns="" val="16063953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idx="1"/>
          </p:nvPr>
        </p:nvSpPr>
        <p:spPr>
          <a:xfrm>
            <a:off x="467544" y="1700808"/>
            <a:ext cx="8229600" cy="4228850"/>
          </a:xfrm>
        </p:spPr>
        <p:txBody>
          <a:bodyPr vert="horz" wrap="square">
            <a:spAutoFit/>
          </a:bodyPr>
          <a:lstStyle/>
          <a:p>
            <a:pPr marL="109728" indent="0" fontAlgn="base">
              <a:lnSpc>
                <a:spcPct val="120000"/>
              </a:lnSpc>
              <a:spcBef>
                <a:spcPct val="0"/>
              </a:spcBef>
              <a:spcAft>
                <a:spcPct val="0"/>
              </a:spcAft>
              <a:buNone/>
            </a:pPr>
            <a:r>
              <a:rPr lang="zh-CN" altLang="en-US" sz="2800" b="1" dirty="0" smtClean="0">
                <a:solidFill>
                  <a:srgbClr val="5485C0"/>
                </a:solidFill>
                <a:latin typeface="Arial" charset="0"/>
                <a:ea typeface="宋体" pitchFamily="2" charset="-122"/>
              </a:rPr>
              <a:t>（</a:t>
            </a:r>
            <a:r>
              <a:rPr lang="en-US" altLang="zh-CN" sz="2800" b="1" dirty="0" smtClean="0">
                <a:solidFill>
                  <a:srgbClr val="5485C0"/>
                </a:solidFill>
                <a:latin typeface="Arial" charset="0"/>
                <a:ea typeface="宋体" pitchFamily="2" charset="-122"/>
              </a:rPr>
              <a:t>1</a:t>
            </a:r>
            <a:r>
              <a:rPr lang="zh-CN" altLang="en-US" sz="2800" b="1" dirty="0" smtClean="0">
                <a:solidFill>
                  <a:srgbClr val="5485C0"/>
                </a:solidFill>
                <a:latin typeface="Arial" charset="0"/>
                <a:ea typeface="宋体" pitchFamily="2" charset="-122"/>
              </a:rPr>
              <a:t>）判</a:t>
            </a:r>
            <a:r>
              <a:rPr lang="zh-CN" altLang="en-US" sz="2800" b="1" dirty="0">
                <a:solidFill>
                  <a:srgbClr val="5485C0"/>
                </a:solidFill>
                <a:latin typeface="Arial" charset="0"/>
                <a:ea typeface="宋体" pitchFamily="2" charset="-122"/>
              </a:rPr>
              <a:t>队列空</a:t>
            </a:r>
          </a:p>
          <a:p>
            <a:pPr marL="109728" indent="0" fontAlgn="base">
              <a:lnSpc>
                <a:spcPct val="120000"/>
              </a:lnSpc>
              <a:spcBef>
                <a:spcPct val="0"/>
              </a:spcBef>
              <a:spcAft>
                <a:spcPct val="0"/>
              </a:spcAft>
              <a:buNone/>
            </a:pPr>
            <a:r>
              <a:rPr lang="en-US" altLang="zh-CN" sz="2800" b="1" dirty="0" err="1">
                <a:latin typeface="Arial" charset="0"/>
                <a:ea typeface="宋体" pitchFamily="2" charset="-122"/>
              </a:rPr>
              <a:t>int</a:t>
            </a:r>
            <a:r>
              <a:rPr lang="en-US" altLang="zh-CN" sz="2800" b="1" dirty="0">
                <a:latin typeface="Arial" charset="0"/>
                <a:ea typeface="宋体" pitchFamily="2" charset="-122"/>
              </a:rPr>
              <a:t> empty(SEQQUEUE *q)</a:t>
            </a:r>
          </a:p>
          <a:p>
            <a:pPr marL="109728" indent="0" fontAlgn="base">
              <a:lnSpc>
                <a:spcPct val="120000"/>
              </a:lnSpc>
              <a:spcBef>
                <a:spcPct val="0"/>
              </a:spcBef>
              <a:spcAft>
                <a:spcPct val="0"/>
              </a:spcAft>
              <a:buNone/>
            </a:pPr>
            <a:r>
              <a:rPr lang="en-US" altLang="zh-CN" sz="2800" b="1" dirty="0">
                <a:latin typeface="Arial" charset="0"/>
                <a:ea typeface="宋体" pitchFamily="2" charset="-122"/>
              </a:rPr>
              <a:t>{</a:t>
            </a:r>
          </a:p>
          <a:p>
            <a:pPr marL="109728" indent="0" fontAlgn="base">
              <a:lnSpc>
                <a:spcPct val="120000"/>
              </a:lnSpc>
              <a:spcBef>
                <a:spcPct val="0"/>
              </a:spcBef>
              <a:spcAft>
                <a:spcPct val="0"/>
              </a:spcAft>
              <a:buNone/>
            </a:pPr>
            <a:r>
              <a:rPr lang="en-US" altLang="zh-CN" sz="2800" b="1" dirty="0">
                <a:latin typeface="Arial" charset="0"/>
                <a:ea typeface="宋体" pitchFamily="2" charset="-122"/>
              </a:rPr>
              <a:t>      if(q-&gt;rear == q-&gt;front)</a:t>
            </a:r>
          </a:p>
          <a:p>
            <a:pPr marL="109728" indent="0" fontAlgn="base">
              <a:lnSpc>
                <a:spcPct val="120000"/>
              </a:lnSpc>
              <a:spcBef>
                <a:spcPct val="0"/>
              </a:spcBef>
              <a:spcAft>
                <a:spcPct val="0"/>
              </a:spcAft>
              <a:buNone/>
            </a:pPr>
            <a:r>
              <a:rPr lang="en-US" altLang="zh-CN" sz="2800" b="1" dirty="0">
                <a:latin typeface="Arial" charset="0"/>
                <a:ea typeface="宋体" pitchFamily="2" charset="-122"/>
              </a:rPr>
              <a:t>            return 1;</a:t>
            </a:r>
          </a:p>
          <a:p>
            <a:pPr marL="109728" indent="0" fontAlgn="base">
              <a:lnSpc>
                <a:spcPct val="120000"/>
              </a:lnSpc>
              <a:spcBef>
                <a:spcPct val="0"/>
              </a:spcBef>
              <a:spcAft>
                <a:spcPct val="0"/>
              </a:spcAft>
              <a:buNone/>
            </a:pPr>
            <a:r>
              <a:rPr lang="en-US" altLang="zh-CN" sz="2800" b="1" dirty="0">
                <a:latin typeface="Arial" charset="0"/>
                <a:ea typeface="宋体" pitchFamily="2" charset="-122"/>
              </a:rPr>
              <a:t>      else</a:t>
            </a:r>
          </a:p>
          <a:p>
            <a:pPr marL="109728" indent="0" fontAlgn="base">
              <a:lnSpc>
                <a:spcPct val="120000"/>
              </a:lnSpc>
              <a:spcBef>
                <a:spcPct val="0"/>
              </a:spcBef>
              <a:spcAft>
                <a:spcPct val="0"/>
              </a:spcAft>
              <a:buNone/>
            </a:pPr>
            <a:r>
              <a:rPr lang="en-US" altLang="zh-CN" sz="2800" b="1" dirty="0">
                <a:latin typeface="Arial" charset="0"/>
                <a:ea typeface="宋体" pitchFamily="2" charset="-122"/>
              </a:rPr>
              <a:t>            return 0;</a:t>
            </a:r>
          </a:p>
          <a:p>
            <a:pPr marL="109728" indent="0" fontAlgn="base">
              <a:lnSpc>
                <a:spcPct val="120000"/>
              </a:lnSpc>
              <a:spcBef>
                <a:spcPct val="0"/>
              </a:spcBef>
              <a:spcAft>
                <a:spcPct val="0"/>
              </a:spcAft>
              <a:buNone/>
            </a:pPr>
            <a:r>
              <a:rPr lang="en-US" altLang="zh-CN" sz="2800" b="1" dirty="0">
                <a:latin typeface="Arial" charset="0"/>
                <a:ea typeface="宋体" pitchFamily="2" charset="-122"/>
              </a:rPr>
              <a:t>}</a:t>
            </a:r>
          </a:p>
        </p:txBody>
      </p:sp>
      <p:sp>
        <p:nvSpPr>
          <p:cNvPr id="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a:t>
            </a:r>
            <a:r>
              <a:rPr lang="zh-CN" altLang="en-US" sz="4000" dirty="0"/>
              <a:t>运算</a:t>
            </a:r>
          </a:p>
        </p:txBody>
      </p:sp>
    </p:spTree>
    <p:extLst>
      <p:ext uri="{BB962C8B-B14F-4D97-AF65-F5344CB8AC3E}">
        <p14:creationId xmlns:p14="http://schemas.microsoft.com/office/powerpoint/2010/main" xmlns="" val="366772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idx="1"/>
          </p:nvPr>
        </p:nvSpPr>
        <p:spPr>
          <a:xfrm>
            <a:off x="323528" y="1556792"/>
            <a:ext cx="8229600" cy="5215467"/>
          </a:xfrm>
        </p:spPr>
        <p:txBody>
          <a:bodyPr vert="horz" wrap="square">
            <a:spAutoFit/>
          </a:bodyPr>
          <a:lstStyle/>
          <a:p>
            <a:pPr marL="109728" indent="0" fontAlgn="base">
              <a:lnSpc>
                <a:spcPct val="120000"/>
              </a:lnSpc>
              <a:spcBef>
                <a:spcPct val="0"/>
              </a:spcBef>
              <a:spcAft>
                <a:spcPct val="0"/>
              </a:spcAft>
              <a:buNone/>
            </a:pPr>
            <a:r>
              <a:rPr lang="zh-CN" altLang="en-US" sz="2800" b="1" dirty="0" smtClean="0">
                <a:solidFill>
                  <a:srgbClr val="5485C0"/>
                </a:solidFill>
                <a:latin typeface="Arial" charset="0"/>
                <a:ea typeface="宋体" pitchFamily="2" charset="-122"/>
              </a:rPr>
              <a:t>（</a:t>
            </a:r>
            <a:r>
              <a:rPr lang="en-US" altLang="zh-CN" sz="2800" b="1" dirty="0" smtClean="0">
                <a:solidFill>
                  <a:srgbClr val="5485C0"/>
                </a:solidFill>
                <a:latin typeface="Arial" charset="0"/>
                <a:ea typeface="宋体" pitchFamily="2" charset="-122"/>
              </a:rPr>
              <a:t>2</a:t>
            </a:r>
            <a:r>
              <a:rPr lang="zh-CN" altLang="en-US" sz="2800" b="1" dirty="0" smtClean="0">
                <a:solidFill>
                  <a:srgbClr val="5485C0"/>
                </a:solidFill>
                <a:latin typeface="Arial" charset="0"/>
                <a:ea typeface="宋体" pitchFamily="2" charset="-122"/>
              </a:rPr>
              <a:t>）取</a:t>
            </a:r>
            <a:r>
              <a:rPr lang="zh-CN" altLang="en-US" sz="2800" b="1" dirty="0">
                <a:solidFill>
                  <a:srgbClr val="5485C0"/>
                </a:solidFill>
                <a:latin typeface="Arial" charset="0"/>
                <a:ea typeface="宋体" pitchFamily="2" charset="-122"/>
              </a:rPr>
              <a:t>队头元素</a:t>
            </a:r>
          </a:p>
          <a:p>
            <a:pPr marL="109728" indent="0" fontAlgn="base">
              <a:lnSpc>
                <a:spcPct val="120000"/>
              </a:lnSpc>
              <a:spcBef>
                <a:spcPct val="0"/>
              </a:spcBef>
              <a:spcAft>
                <a:spcPct val="0"/>
              </a:spcAft>
              <a:buNone/>
            </a:pPr>
            <a:r>
              <a:rPr lang="en-US" altLang="zh-CN" sz="2800" b="1" dirty="0">
                <a:latin typeface="Arial" charset="0"/>
                <a:ea typeface="宋体" pitchFamily="2" charset="-122"/>
              </a:rPr>
              <a:t>DATATYPE1 </a:t>
            </a:r>
            <a:r>
              <a:rPr lang="en-US" altLang="zh-CN" sz="2800" b="1" dirty="0" err="1">
                <a:latin typeface="Arial" charset="0"/>
                <a:ea typeface="宋体" pitchFamily="2" charset="-122"/>
              </a:rPr>
              <a:t>getfront</a:t>
            </a:r>
            <a:r>
              <a:rPr lang="en-US" altLang="zh-CN" sz="2800" b="1" dirty="0">
                <a:latin typeface="Arial" charset="0"/>
                <a:ea typeface="宋体" pitchFamily="2" charset="-122"/>
              </a:rPr>
              <a:t>(SEQQUEUE *q)</a:t>
            </a:r>
          </a:p>
          <a:p>
            <a:pPr marL="109728" indent="0" fontAlgn="base">
              <a:lnSpc>
                <a:spcPct val="120000"/>
              </a:lnSpc>
              <a:spcBef>
                <a:spcPct val="0"/>
              </a:spcBef>
              <a:spcAft>
                <a:spcPct val="0"/>
              </a:spcAft>
              <a:buNone/>
            </a:pPr>
            <a:r>
              <a:rPr lang="en-US" altLang="zh-CN" sz="2800" b="1" dirty="0" smtClean="0">
                <a:latin typeface="Arial" charset="0"/>
                <a:ea typeface="宋体" pitchFamily="2" charset="-122"/>
              </a:rPr>
              <a:t>{     </a:t>
            </a:r>
            <a:r>
              <a:rPr lang="en-US" altLang="zh-CN" sz="2800" b="1" dirty="0">
                <a:latin typeface="Arial" charset="0"/>
                <a:ea typeface="宋体" pitchFamily="2" charset="-122"/>
              </a:rPr>
              <a:t>DATATYPE1 v;</a:t>
            </a:r>
          </a:p>
          <a:p>
            <a:pPr marL="109728" indent="0" fontAlgn="base">
              <a:lnSpc>
                <a:spcPct val="120000"/>
              </a:lnSpc>
              <a:spcBef>
                <a:spcPct val="0"/>
              </a:spcBef>
              <a:spcAft>
                <a:spcPct val="0"/>
              </a:spcAft>
              <a:buNone/>
            </a:pPr>
            <a:r>
              <a:rPr lang="en-US" altLang="zh-CN" sz="2800" b="1" dirty="0">
                <a:latin typeface="Arial" charset="0"/>
                <a:ea typeface="宋体" pitchFamily="2" charset="-122"/>
              </a:rPr>
              <a:t>      if (empty(q))</a:t>
            </a:r>
          </a:p>
          <a:p>
            <a:pPr marL="109728" indent="0" fontAlgn="base">
              <a:lnSpc>
                <a:spcPct val="120000"/>
              </a:lnSpc>
              <a:spcBef>
                <a:spcPct val="0"/>
              </a:spcBef>
              <a:spcAft>
                <a:spcPct val="0"/>
              </a:spcAft>
              <a:buNone/>
            </a:pPr>
            <a:r>
              <a:rPr lang="en-US" altLang="zh-CN" sz="2800" b="1" dirty="0">
                <a:latin typeface="Arial" charset="0"/>
                <a:ea typeface="宋体" pitchFamily="2" charset="-122"/>
              </a:rPr>
              <a:t>      { </a:t>
            </a:r>
            <a:r>
              <a:rPr lang="en-US" altLang="zh-CN" sz="2800" b="1" dirty="0" err="1">
                <a:latin typeface="Arial" charset="0"/>
                <a:ea typeface="宋体" pitchFamily="2" charset="-122"/>
              </a:rPr>
              <a:t>printf</a:t>
            </a:r>
            <a:r>
              <a:rPr lang="en-US" altLang="zh-CN" sz="2800" b="1" dirty="0">
                <a:latin typeface="Arial" charset="0"/>
                <a:ea typeface="宋体" pitchFamily="2" charset="-122"/>
              </a:rPr>
              <a:t>(″ Queue is empty. </a:t>
            </a:r>
            <a:r>
              <a:rPr lang="zh-CN" altLang="en-US" sz="2800" b="1" dirty="0">
                <a:latin typeface="Arial" charset="0"/>
                <a:ea typeface="宋体" pitchFamily="2" charset="-122"/>
              </a:rPr>
              <a:t>＼</a:t>
            </a:r>
            <a:r>
              <a:rPr lang="en-US" altLang="zh-CN" sz="2800" b="1" dirty="0">
                <a:latin typeface="Arial" charset="0"/>
                <a:ea typeface="宋体" pitchFamily="2" charset="-122"/>
              </a:rPr>
              <a:t>n ″);</a:t>
            </a:r>
          </a:p>
          <a:p>
            <a:pPr marL="109728" indent="0" fontAlgn="base">
              <a:lnSpc>
                <a:spcPct val="120000"/>
              </a:lnSpc>
              <a:spcBef>
                <a:spcPct val="0"/>
              </a:spcBef>
              <a:spcAft>
                <a:spcPct val="0"/>
              </a:spcAft>
              <a:buNone/>
            </a:pPr>
            <a:r>
              <a:rPr lang="en-US" altLang="zh-CN" sz="2800" b="1" dirty="0">
                <a:latin typeface="Arial" charset="0"/>
                <a:ea typeface="宋体" pitchFamily="2" charset="-122"/>
              </a:rPr>
              <a:t>        v = NULL;}</a:t>
            </a:r>
          </a:p>
          <a:p>
            <a:pPr marL="109728" indent="0" fontAlgn="base">
              <a:lnSpc>
                <a:spcPct val="120000"/>
              </a:lnSpc>
              <a:spcBef>
                <a:spcPct val="0"/>
              </a:spcBef>
              <a:spcAft>
                <a:spcPct val="0"/>
              </a:spcAft>
              <a:buNone/>
            </a:pPr>
            <a:r>
              <a:rPr lang="en-US" altLang="zh-CN" sz="2800" b="1" dirty="0">
                <a:latin typeface="Arial" charset="0"/>
                <a:ea typeface="宋体" pitchFamily="2" charset="-122"/>
              </a:rPr>
              <a:t>      else</a:t>
            </a:r>
          </a:p>
          <a:p>
            <a:pPr marL="109728" indent="0" fontAlgn="base">
              <a:lnSpc>
                <a:spcPct val="120000"/>
              </a:lnSpc>
              <a:spcBef>
                <a:spcPct val="0"/>
              </a:spcBef>
              <a:spcAft>
                <a:spcPct val="0"/>
              </a:spcAft>
              <a:buNone/>
            </a:pPr>
            <a:r>
              <a:rPr lang="en-US" altLang="zh-CN" sz="2800" b="1" dirty="0">
                <a:latin typeface="Arial" charset="0"/>
                <a:ea typeface="宋体" pitchFamily="2" charset="-122"/>
              </a:rPr>
              <a:t>          v =q-&gt;data </a:t>
            </a:r>
            <a:r>
              <a:rPr lang="zh-CN" altLang="en-US" sz="2800" b="1" dirty="0" smtClean="0">
                <a:latin typeface="Arial" charset="0"/>
                <a:ea typeface="宋体" pitchFamily="2" charset="-122"/>
              </a:rPr>
              <a:t>［</a:t>
            </a:r>
            <a:r>
              <a:rPr lang="en-US" altLang="zh-CN" sz="2800" b="1" dirty="0" smtClean="0">
                <a:latin typeface="Arial" charset="0"/>
                <a:ea typeface="宋体" pitchFamily="2" charset="-122"/>
              </a:rPr>
              <a:t>q-</a:t>
            </a:r>
            <a:r>
              <a:rPr lang="en-US" altLang="zh-CN" sz="2800" b="1" dirty="0">
                <a:latin typeface="Arial" charset="0"/>
                <a:ea typeface="宋体" pitchFamily="2" charset="-122"/>
              </a:rPr>
              <a:t>&gt;</a:t>
            </a:r>
            <a:r>
              <a:rPr lang="en-US" altLang="zh-CN" sz="2800" b="1" dirty="0" smtClean="0">
                <a:latin typeface="Arial" charset="0"/>
                <a:ea typeface="宋体" pitchFamily="2" charset="-122"/>
              </a:rPr>
              <a:t>front</a:t>
            </a:r>
            <a:r>
              <a:rPr lang="zh-CN" altLang="en-US" sz="2800" b="1" dirty="0" smtClean="0">
                <a:latin typeface="Arial" charset="0"/>
                <a:ea typeface="宋体" pitchFamily="2" charset="-122"/>
              </a:rPr>
              <a:t>］</a:t>
            </a:r>
            <a:r>
              <a:rPr lang="en-US" altLang="zh-CN" sz="2800" b="1" dirty="0">
                <a:latin typeface="Arial" charset="0"/>
                <a:ea typeface="宋体" pitchFamily="2" charset="-122"/>
              </a:rPr>
              <a:t>;</a:t>
            </a:r>
          </a:p>
          <a:p>
            <a:pPr marL="109728" indent="0" fontAlgn="base">
              <a:lnSpc>
                <a:spcPct val="120000"/>
              </a:lnSpc>
              <a:spcBef>
                <a:spcPct val="0"/>
              </a:spcBef>
              <a:spcAft>
                <a:spcPct val="0"/>
              </a:spcAft>
              <a:buNone/>
            </a:pPr>
            <a:r>
              <a:rPr lang="en-US" altLang="zh-CN" sz="2800" b="1" dirty="0">
                <a:latin typeface="Arial" charset="0"/>
                <a:ea typeface="宋体" pitchFamily="2" charset="-122"/>
              </a:rPr>
              <a:t>      return v;</a:t>
            </a:r>
          </a:p>
          <a:p>
            <a:pPr marL="109728" indent="0" fontAlgn="base">
              <a:lnSpc>
                <a:spcPct val="120000"/>
              </a:lnSpc>
              <a:spcBef>
                <a:spcPct val="0"/>
              </a:spcBef>
              <a:spcAft>
                <a:spcPct val="0"/>
              </a:spcAft>
              <a:buNone/>
            </a:pPr>
            <a:r>
              <a:rPr lang="en-US" altLang="zh-CN" sz="2800" b="1" dirty="0">
                <a:latin typeface="Arial" charset="0"/>
                <a:ea typeface="宋体" pitchFamily="2" charset="-122"/>
              </a:rPr>
              <a:t>}</a:t>
            </a:r>
          </a:p>
        </p:txBody>
      </p:sp>
      <p:sp>
        <p:nvSpPr>
          <p:cNvPr id="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a:t>
            </a:r>
            <a:r>
              <a:rPr lang="zh-CN" altLang="en-US" sz="4000" dirty="0"/>
              <a:t>运算</a:t>
            </a:r>
          </a:p>
        </p:txBody>
      </p:sp>
    </p:spTree>
    <p:extLst>
      <p:ext uri="{BB962C8B-B14F-4D97-AF65-F5344CB8AC3E}">
        <p14:creationId xmlns:p14="http://schemas.microsoft.com/office/powerpoint/2010/main" xmlns="" val="1782278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idx="1"/>
          </p:nvPr>
        </p:nvSpPr>
        <p:spPr>
          <a:xfrm>
            <a:off x="323528" y="1412776"/>
            <a:ext cx="8229600" cy="5262979"/>
          </a:xfrm>
        </p:spPr>
        <p:txBody>
          <a:bodyPr vert="horz" wrap="square">
            <a:spAutoFit/>
          </a:bodyPr>
          <a:lstStyle/>
          <a:p>
            <a:pPr marL="109728" indent="0" fontAlgn="base">
              <a:lnSpc>
                <a:spcPct val="120000"/>
              </a:lnSpc>
              <a:spcBef>
                <a:spcPct val="0"/>
              </a:spcBef>
              <a:spcAft>
                <a:spcPct val="0"/>
              </a:spcAft>
              <a:buNone/>
            </a:pPr>
            <a:r>
              <a:rPr lang="zh-CN" altLang="en-US" sz="2800" b="1" dirty="0" smtClean="0">
                <a:solidFill>
                  <a:srgbClr val="5485C0"/>
                </a:solidFill>
                <a:latin typeface="Arial" charset="0"/>
                <a:ea typeface="宋体" pitchFamily="2" charset="-122"/>
              </a:rPr>
              <a:t>（</a:t>
            </a:r>
            <a:r>
              <a:rPr lang="en-US" altLang="zh-CN" sz="2800" b="1" dirty="0" smtClean="0">
                <a:solidFill>
                  <a:srgbClr val="5485C0"/>
                </a:solidFill>
                <a:latin typeface="Arial" charset="0"/>
                <a:ea typeface="宋体" pitchFamily="2" charset="-122"/>
              </a:rPr>
              <a:t>3</a:t>
            </a:r>
            <a:r>
              <a:rPr lang="zh-CN" altLang="en-US" sz="2800" b="1" dirty="0" smtClean="0">
                <a:solidFill>
                  <a:srgbClr val="5485C0"/>
                </a:solidFill>
                <a:latin typeface="Arial" charset="0"/>
                <a:ea typeface="宋体" pitchFamily="2" charset="-122"/>
              </a:rPr>
              <a:t>）队</a:t>
            </a:r>
            <a:r>
              <a:rPr lang="zh-CN" altLang="en-US" sz="2800" b="1" dirty="0">
                <a:solidFill>
                  <a:srgbClr val="5485C0"/>
                </a:solidFill>
                <a:latin typeface="Arial" charset="0"/>
                <a:ea typeface="宋体" pitchFamily="2" charset="-122"/>
              </a:rPr>
              <a:t>尾插入元素</a:t>
            </a:r>
          </a:p>
          <a:p>
            <a:pPr marL="109728" indent="0" fontAlgn="base">
              <a:lnSpc>
                <a:spcPct val="120000"/>
              </a:lnSpc>
              <a:spcBef>
                <a:spcPct val="0"/>
              </a:spcBef>
              <a:spcAft>
                <a:spcPct val="0"/>
              </a:spcAft>
              <a:buNone/>
            </a:pPr>
            <a:r>
              <a:rPr lang="en-US" altLang="zh-CN" sz="2800" b="1" dirty="0" err="1">
                <a:latin typeface="Arial" charset="0"/>
                <a:ea typeface="宋体" pitchFamily="2" charset="-122"/>
              </a:rPr>
              <a:t>int</a:t>
            </a:r>
            <a:r>
              <a:rPr lang="en-US" altLang="zh-CN" sz="2800" b="1" dirty="0">
                <a:latin typeface="Arial" charset="0"/>
                <a:ea typeface="宋体" pitchFamily="2" charset="-122"/>
              </a:rPr>
              <a:t> </a:t>
            </a:r>
            <a:r>
              <a:rPr lang="en-US" altLang="zh-CN" sz="2800" b="1" dirty="0" err="1">
                <a:latin typeface="Arial" charset="0"/>
                <a:ea typeface="宋体" pitchFamily="2" charset="-122"/>
              </a:rPr>
              <a:t>enqueue</a:t>
            </a:r>
            <a:r>
              <a:rPr lang="en-US" altLang="zh-CN" sz="2800" b="1" dirty="0">
                <a:latin typeface="Arial" charset="0"/>
                <a:ea typeface="宋体" pitchFamily="2" charset="-122"/>
              </a:rPr>
              <a:t>(SEQQUEUE *q</a:t>
            </a:r>
            <a:r>
              <a:rPr lang="zh-CN" altLang="en-US" sz="2800" b="1" dirty="0">
                <a:latin typeface="Arial" charset="0"/>
                <a:ea typeface="宋体" pitchFamily="2" charset="-122"/>
              </a:rPr>
              <a:t>，</a:t>
            </a:r>
            <a:r>
              <a:rPr lang="en-US" altLang="zh-CN" sz="2800" b="1" dirty="0">
                <a:latin typeface="Arial" charset="0"/>
                <a:ea typeface="宋体" pitchFamily="2" charset="-122"/>
              </a:rPr>
              <a:t>DATATYPE1 x)</a:t>
            </a:r>
          </a:p>
          <a:p>
            <a:pPr marL="109728" indent="0" fontAlgn="base">
              <a:lnSpc>
                <a:spcPct val="120000"/>
              </a:lnSpc>
              <a:spcBef>
                <a:spcPct val="0"/>
              </a:spcBef>
              <a:spcAft>
                <a:spcPct val="0"/>
              </a:spcAft>
              <a:buNone/>
            </a:pPr>
            <a:r>
              <a:rPr lang="en-US" altLang="zh-CN" sz="2800" b="1" dirty="0" smtClean="0">
                <a:latin typeface="Arial" charset="0"/>
                <a:ea typeface="宋体" pitchFamily="2" charset="-122"/>
              </a:rPr>
              <a:t>{     </a:t>
            </a:r>
            <a:r>
              <a:rPr lang="en-US" altLang="zh-CN" sz="2800" b="1" dirty="0" err="1">
                <a:latin typeface="Arial" charset="0"/>
                <a:ea typeface="宋体" pitchFamily="2" charset="-122"/>
              </a:rPr>
              <a:t>int</a:t>
            </a:r>
            <a:r>
              <a:rPr lang="en-US" altLang="zh-CN" sz="2800" b="1" dirty="0">
                <a:latin typeface="Arial" charset="0"/>
                <a:ea typeface="宋体" pitchFamily="2" charset="-122"/>
              </a:rPr>
              <a:t> r;</a:t>
            </a:r>
          </a:p>
          <a:p>
            <a:pPr marL="109728" indent="0" fontAlgn="base">
              <a:lnSpc>
                <a:spcPct val="120000"/>
              </a:lnSpc>
              <a:spcBef>
                <a:spcPct val="0"/>
              </a:spcBef>
              <a:spcAft>
                <a:spcPct val="0"/>
              </a:spcAft>
              <a:buNone/>
            </a:pPr>
            <a:r>
              <a:rPr lang="en-US" altLang="zh-CN" sz="2800" b="1" dirty="0">
                <a:latin typeface="Arial" charset="0"/>
                <a:ea typeface="宋体" pitchFamily="2" charset="-122"/>
              </a:rPr>
              <a:t>      if(q-&gt;front == (q-&gt;rear + 1) % MAXSIZE)</a:t>
            </a:r>
          </a:p>
          <a:p>
            <a:pPr marL="109728" indent="0" fontAlgn="base">
              <a:lnSpc>
                <a:spcPct val="120000"/>
              </a:lnSpc>
              <a:spcBef>
                <a:spcPct val="0"/>
              </a:spcBef>
              <a:spcAft>
                <a:spcPct val="0"/>
              </a:spcAft>
              <a:buNone/>
            </a:pPr>
            <a:r>
              <a:rPr lang="en-US" altLang="zh-CN" sz="2800" b="1" dirty="0">
                <a:latin typeface="Arial" charset="0"/>
                <a:ea typeface="宋体" pitchFamily="2" charset="-122"/>
              </a:rPr>
              <a:t>       { </a:t>
            </a:r>
            <a:r>
              <a:rPr lang="en-US" altLang="zh-CN" sz="2800" b="1" dirty="0" err="1">
                <a:latin typeface="Arial" charset="0"/>
                <a:ea typeface="宋体" pitchFamily="2" charset="-122"/>
              </a:rPr>
              <a:t>printf</a:t>
            </a:r>
            <a:r>
              <a:rPr lang="en-US" altLang="zh-CN" sz="2800" b="1" dirty="0">
                <a:latin typeface="Arial" charset="0"/>
                <a:ea typeface="宋体" pitchFamily="2" charset="-122"/>
              </a:rPr>
              <a:t>(″ Queue is full. </a:t>
            </a:r>
            <a:r>
              <a:rPr lang="zh-CN" altLang="en-US" sz="2800" b="1" dirty="0">
                <a:latin typeface="Arial" charset="0"/>
                <a:ea typeface="宋体" pitchFamily="2" charset="-122"/>
              </a:rPr>
              <a:t>＼</a:t>
            </a:r>
            <a:r>
              <a:rPr lang="en-US" altLang="zh-CN" sz="2800" b="1" dirty="0">
                <a:latin typeface="Arial" charset="0"/>
                <a:ea typeface="宋体" pitchFamily="2" charset="-122"/>
              </a:rPr>
              <a:t>n </a:t>
            </a:r>
            <a:r>
              <a:rPr lang="en-US" altLang="zh-CN" sz="2800" b="1" dirty="0" smtClean="0">
                <a:latin typeface="Arial" charset="0"/>
                <a:ea typeface="宋体" pitchFamily="2" charset="-122"/>
              </a:rPr>
              <a:t>″);    </a:t>
            </a:r>
            <a:r>
              <a:rPr lang="en-US" altLang="zh-CN" sz="2800" b="1" dirty="0">
                <a:latin typeface="Arial" charset="0"/>
                <a:ea typeface="宋体" pitchFamily="2" charset="-122"/>
              </a:rPr>
              <a:t>r = 0;}</a:t>
            </a:r>
          </a:p>
          <a:p>
            <a:pPr marL="109728" indent="0" fontAlgn="base">
              <a:lnSpc>
                <a:spcPct val="120000"/>
              </a:lnSpc>
              <a:spcBef>
                <a:spcPct val="0"/>
              </a:spcBef>
              <a:spcAft>
                <a:spcPct val="0"/>
              </a:spcAft>
              <a:buNone/>
            </a:pPr>
            <a:r>
              <a:rPr lang="en-US" altLang="zh-CN" sz="2800" b="1" dirty="0">
                <a:latin typeface="Arial" charset="0"/>
                <a:ea typeface="宋体" pitchFamily="2" charset="-122"/>
              </a:rPr>
              <a:t>      else</a:t>
            </a:r>
          </a:p>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en-US" altLang="zh-CN" sz="2800" b="1" dirty="0" smtClean="0">
                <a:latin typeface="Arial" charset="0"/>
                <a:ea typeface="宋体" pitchFamily="2" charset="-122"/>
              </a:rPr>
              <a:t>{(</a:t>
            </a:r>
            <a:r>
              <a:rPr lang="en-US" altLang="zh-CN" sz="2800" b="1" dirty="0">
                <a:latin typeface="Arial" charset="0"/>
                <a:ea typeface="宋体" pitchFamily="2" charset="-122"/>
              </a:rPr>
              <a:t>q-&gt;data)</a:t>
            </a:r>
            <a:r>
              <a:rPr lang="zh-CN" altLang="en-US" sz="2800" b="1" dirty="0">
                <a:latin typeface="Arial" charset="0"/>
                <a:ea typeface="宋体" pitchFamily="2" charset="-122"/>
              </a:rPr>
              <a:t>［</a:t>
            </a:r>
            <a:r>
              <a:rPr lang="en-US" altLang="zh-CN" sz="2800" b="1" dirty="0">
                <a:latin typeface="Arial" charset="0"/>
                <a:ea typeface="宋体" pitchFamily="2" charset="-122"/>
              </a:rPr>
              <a:t>q-&gt;rear</a:t>
            </a:r>
            <a:r>
              <a:rPr lang="zh-CN" altLang="en-US" sz="2800" b="1" dirty="0">
                <a:latin typeface="Arial" charset="0"/>
                <a:ea typeface="宋体" pitchFamily="2" charset="-122"/>
              </a:rPr>
              <a:t>］ </a:t>
            </a:r>
            <a:r>
              <a:rPr lang="en-US" altLang="zh-CN" sz="2800" b="1" dirty="0">
                <a:latin typeface="Arial" charset="0"/>
                <a:ea typeface="宋体" pitchFamily="2" charset="-122"/>
              </a:rPr>
              <a:t>= x</a:t>
            </a:r>
            <a:r>
              <a:rPr lang="en-US" altLang="zh-CN" sz="2800" b="1" dirty="0" smtClean="0">
                <a:latin typeface="Arial" charset="0"/>
                <a:ea typeface="宋体" pitchFamily="2" charset="-122"/>
              </a:rPr>
              <a:t>;</a:t>
            </a:r>
          </a:p>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en-US" altLang="zh-CN" sz="2800" b="1" dirty="0" smtClean="0">
                <a:latin typeface="Arial" charset="0"/>
                <a:ea typeface="宋体" pitchFamily="2" charset="-122"/>
              </a:rPr>
              <a:t>        </a:t>
            </a:r>
            <a:r>
              <a:rPr lang="en-US" altLang="zh-CN" sz="2800" b="1" dirty="0">
                <a:latin typeface="Arial" charset="0"/>
                <a:ea typeface="宋体" pitchFamily="2" charset="-122"/>
              </a:rPr>
              <a:t>q-&gt;rear = (q-&gt;rear + 1) % MAXSIZE;</a:t>
            </a:r>
          </a:p>
          <a:p>
            <a:pPr marL="109728" indent="0" fontAlgn="base">
              <a:lnSpc>
                <a:spcPct val="120000"/>
              </a:lnSpc>
              <a:spcBef>
                <a:spcPct val="0"/>
              </a:spcBef>
              <a:spcAft>
                <a:spcPct val="0"/>
              </a:spcAft>
              <a:buNone/>
            </a:pPr>
            <a:r>
              <a:rPr lang="en-US" altLang="zh-CN" sz="2800" b="1" dirty="0" smtClean="0">
                <a:latin typeface="Arial" charset="0"/>
                <a:ea typeface="宋体" pitchFamily="2" charset="-122"/>
              </a:rPr>
              <a:t>         </a:t>
            </a:r>
            <a:r>
              <a:rPr lang="en-US" altLang="zh-CN" sz="2800" b="1" dirty="0">
                <a:latin typeface="Arial" charset="0"/>
                <a:ea typeface="宋体" pitchFamily="2" charset="-122"/>
              </a:rPr>
              <a:t>r = 1;}</a:t>
            </a:r>
          </a:p>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en-US" altLang="zh-CN" sz="2800" b="1" dirty="0" smtClean="0">
                <a:latin typeface="Arial" charset="0"/>
                <a:ea typeface="宋体" pitchFamily="2" charset="-122"/>
              </a:rPr>
              <a:t>                   </a:t>
            </a:r>
            <a:r>
              <a:rPr lang="en-US" altLang="zh-CN" sz="2800" b="1" dirty="0">
                <a:latin typeface="Arial" charset="0"/>
                <a:ea typeface="宋体" pitchFamily="2" charset="-122"/>
              </a:rPr>
              <a:t>return r</a:t>
            </a:r>
            <a:r>
              <a:rPr lang="en-US" altLang="zh-CN" sz="2800" b="1" dirty="0" smtClean="0">
                <a:latin typeface="Arial" charset="0"/>
                <a:ea typeface="宋体" pitchFamily="2" charset="-122"/>
              </a:rPr>
              <a:t>;  }</a:t>
            </a:r>
            <a:endParaRPr lang="en-US" altLang="zh-CN" sz="2800" b="1" dirty="0">
              <a:latin typeface="Arial" charset="0"/>
              <a:ea typeface="宋体" pitchFamily="2" charset="-122"/>
            </a:endParaRPr>
          </a:p>
        </p:txBody>
      </p:sp>
      <p:sp>
        <p:nvSpPr>
          <p:cNvPr id="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a:t>
            </a:r>
            <a:r>
              <a:rPr lang="zh-CN" altLang="en-US" sz="4000" dirty="0"/>
              <a:t>运算</a:t>
            </a:r>
          </a:p>
        </p:txBody>
      </p:sp>
    </p:spTree>
    <p:extLst>
      <p:ext uri="{BB962C8B-B14F-4D97-AF65-F5344CB8AC3E}">
        <p14:creationId xmlns:p14="http://schemas.microsoft.com/office/powerpoint/2010/main" xmlns="" val="29167024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02" name="Rectangle 2"/>
          <p:cNvSpPr>
            <a:spLocks noGrp="1" noChangeArrowheads="1"/>
          </p:cNvSpPr>
          <p:nvPr>
            <p:ph idx="1"/>
          </p:nvPr>
        </p:nvSpPr>
        <p:spPr>
          <a:xfrm>
            <a:off x="323528" y="1484784"/>
            <a:ext cx="8229600" cy="5262979"/>
          </a:xfrm>
        </p:spPr>
        <p:txBody>
          <a:bodyPr vert="horz" wrap="square">
            <a:spAutoFit/>
          </a:bodyPr>
          <a:lstStyle/>
          <a:p>
            <a:pPr marL="109728" indent="0" fontAlgn="base">
              <a:lnSpc>
                <a:spcPct val="120000"/>
              </a:lnSpc>
              <a:spcBef>
                <a:spcPct val="0"/>
              </a:spcBef>
              <a:spcAft>
                <a:spcPct val="0"/>
              </a:spcAft>
              <a:buNone/>
            </a:pPr>
            <a:r>
              <a:rPr lang="zh-CN" altLang="en-US" sz="2800" b="1" dirty="0" smtClean="0">
                <a:solidFill>
                  <a:srgbClr val="5485C0"/>
                </a:solidFill>
                <a:latin typeface="Arial" charset="0"/>
                <a:ea typeface="宋体" pitchFamily="2" charset="-122"/>
              </a:rPr>
              <a:t>（</a:t>
            </a:r>
            <a:r>
              <a:rPr lang="en-US" altLang="zh-CN" sz="2800" b="1" dirty="0" smtClean="0">
                <a:solidFill>
                  <a:srgbClr val="5485C0"/>
                </a:solidFill>
                <a:latin typeface="Arial" charset="0"/>
                <a:ea typeface="宋体" pitchFamily="2" charset="-122"/>
              </a:rPr>
              <a:t>4</a:t>
            </a:r>
            <a:r>
              <a:rPr lang="zh-CN" altLang="en-US" sz="2800" b="1" dirty="0" smtClean="0">
                <a:solidFill>
                  <a:srgbClr val="5485C0"/>
                </a:solidFill>
                <a:latin typeface="Arial" charset="0"/>
                <a:ea typeface="宋体" pitchFamily="2" charset="-122"/>
              </a:rPr>
              <a:t>）队</a:t>
            </a:r>
            <a:r>
              <a:rPr lang="zh-CN" altLang="en-US" sz="2800" b="1" dirty="0">
                <a:solidFill>
                  <a:srgbClr val="5485C0"/>
                </a:solidFill>
                <a:latin typeface="Arial" charset="0"/>
                <a:ea typeface="宋体" pitchFamily="2" charset="-122"/>
              </a:rPr>
              <a:t>头删除元素</a:t>
            </a:r>
          </a:p>
          <a:p>
            <a:pPr marL="109728" indent="0" fontAlgn="base">
              <a:lnSpc>
                <a:spcPct val="120000"/>
              </a:lnSpc>
              <a:spcBef>
                <a:spcPct val="0"/>
              </a:spcBef>
              <a:spcAft>
                <a:spcPct val="0"/>
              </a:spcAft>
              <a:buNone/>
            </a:pPr>
            <a:r>
              <a:rPr lang="en-US" altLang="zh-CN" sz="2800" b="1" dirty="0">
                <a:latin typeface="Arial" charset="0"/>
                <a:ea typeface="宋体" pitchFamily="2" charset="-122"/>
              </a:rPr>
              <a:t>DATATYPE1 </a:t>
            </a:r>
            <a:r>
              <a:rPr lang="en-US" altLang="zh-CN" sz="2800" b="1" dirty="0" err="1">
                <a:latin typeface="Arial" charset="0"/>
                <a:ea typeface="宋体" pitchFamily="2" charset="-122"/>
              </a:rPr>
              <a:t>dequeue</a:t>
            </a:r>
            <a:r>
              <a:rPr lang="en-US" altLang="zh-CN" sz="2800" b="1" dirty="0">
                <a:latin typeface="Arial" charset="0"/>
                <a:ea typeface="宋体" pitchFamily="2" charset="-122"/>
              </a:rPr>
              <a:t>(SEQQUEUE *q)</a:t>
            </a:r>
          </a:p>
          <a:p>
            <a:pPr marL="109728" indent="0" fontAlgn="base">
              <a:lnSpc>
                <a:spcPct val="120000"/>
              </a:lnSpc>
              <a:spcBef>
                <a:spcPct val="0"/>
              </a:spcBef>
              <a:spcAft>
                <a:spcPct val="0"/>
              </a:spcAft>
              <a:buNone/>
            </a:pPr>
            <a:r>
              <a:rPr lang="en-US" altLang="zh-CN" sz="2800" b="1" dirty="0" smtClean="0">
                <a:latin typeface="Arial" charset="0"/>
                <a:ea typeface="宋体" pitchFamily="2" charset="-122"/>
              </a:rPr>
              <a:t>{     </a:t>
            </a:r>
            <a:r>
              <a:rPr lang="en-US" altLang="zh-CN" sz="2800" b="1" dirty="0">
                <a:latin typeface="Arial" charset="0"/>
                <a:ea typeface="宋体" pitchFamily="2" charset="-122"/>
              </a:rPr>
              <a:t>DATATYPE1 v;</a:t>
            </a:r>
          </a:p>
          <a:p>
            <a:pPr marL="109728" indent="0" fontAlgn="base">
              <a:lnSpc>
                <a:spcPct val="120000"/>
              </a:lnSpc>
              <a:spcBef>
                <a:spcPct val="0"/>
              </a:spcBef>
              <a:spcAft>
                <a:spcPct val="0"/>
              </a:spcAft>
              <a:buNone/>
            </a:pPr>
            <a:r>
              <a:rPr lang="en-US" altLang="zh-CN" sz="2800" b="1" dirty="0">
                <a:latin typeface="Arial" charset="0"/>
                <a:ea typeface="宋体" pitchFamily="2" charset="-122"/>
              </a:rPr>
              <a:t>      if(empty(q))</a:t>
            </a:r>
          </a:p>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en-US" altLang="zh-CN" sz="2800" b="1" dirty="0" err="1">
                <a:latin typeface="Arial" charset="0"/>
                <a:ea typeface="宋体" pitchFamily="2" charset="-122"/>
              </a:rPr>
              <a:t>printf</a:t>
            </a:r>
            <a:r>
              <a:rPr lang="en-US" altLang="zh-CN" sz="2800" b="1" dirty="0">
                <a:latin typeface="Arial" charset="0"/>
                <a:ea typeface="宋体" pitchFamily="2" charset="-122"/>
              </a:rPr>
              <a:t>(″ Queue is empty. </a:t>
            </a:r>
            <a:r>
              <a:rPr lang="zh-CN" altLang="en-US" sz="2800" b="1" dirty="0">
                <a:latin typeface="Arial" charset="0"/>
                <a:ea typeface="宋体" pitchFamily="2" charset="-122"/>
              </a:rPr>
              <a:t>＼</a:t>
            </a:r>
            <a:r>
              <a:rPr lang="en-US" altLang="zh-CN" sz="2800" b="1" dirty="0">
                <a:latin typeface="Arial" charset="0"/>
                <a:ea typeface="宋体" pitchFamily="2" charset="-122"/>
              </a:rPr>
              <a:t>n ″);</a:t>
            </a:r>
          </a:p>
          <a:p>
            <a:pPr marL="109728" indent="0" fontAlgn="base">
              <a:lnSpc>
                <a:spcPct val="120000"/>
              </a:lnSpc>
              <a:spcBef>
                <a:spcPct val="0"/>
              </a:spcBef>
              <a:spcAft>
                <a:spcPct val="0"/>
              </a:spcAft>
              <a:buNone/>
            </a:pPr>
            <a:r>
              <a:rPr lang="en-US" altLang="zh-CN" sz="2800" b="1" dirty="0">
                <a:latin typeface="Arial" charset="0"/>
                <a:ea typeface="宋体" pitchFamily="2" charset="-122"/>
              </a:rPr>
              <a:t>      v = NULL;}</a:t>
            </a:r>
          </a:p>
          <a:p>
            <a:pPr marL="109728" indent="0" fontAlgn="base">
              <a:lnSpc>
                <a:spcPct val="120000"/>
              </a:lnSpc>
              <a:spcBef>
                <a:spcPct val="0"/>
              </a:spcBef>
              <a:spcAft>
                <a:spcPct val="0"/>
              </a:spcAft>
              <a:buNone/>
            </a:pPr>
            <a:r>
              <a:rPr lang="en-US" altLang="zh-CN" sz="2800" b="1" dirty="0">
                <a:latin typeface="Arial" charset="0"/>
                <a:ea typeface="宋体" pitchFamily="2" charset="-122"/>
              </a:rPr>
              <a:t>      else</a:t>
            </a:r>
          </a:p>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en-US" altLang="zh-CN" sz="2800" b="1" dirty="0" smtClean="0">
                <a:latin typeface="Arial" charset="0"/>
                <a:ea typeface="宋体" pitchFamily="2" charset="-122"/>
              </a:rPr>
              <a:t>{v </a:t>
            </a:r>
            <a:r>
              <a:rPr lang="en-US" altLang="zh-CN" sz="2800" b="1" dirty="0">
                <a:latin typeface="Arial" charset="0"/>
                <a:ea typeface="宋体" pitchFamily="2" charset="-122"/>
              </a:rPr>
              <a:t>= (q-&gt;data)</a:t>
            </a:r>
            <a:r>
              <a:rPr lang="zh-CN" altLang="en-US" sz="2800" b="1" dirty="0">
                <a:latin typeface="Arial" charset="0"/>
                <a:ea typeface="宋体" pitchFamily="2" charset="-122"/>
              </a:rPr>
              <a:t>［</a:t>
            </a:r>
            <a:r>
              <a:rPr lang="en-US" altLang="zh-CN" sz="2800" b="1" dirty="0">
                <a:latin typeface="Arial" charset="0"/>
                <a:ea typeface="宋体" pitchFamily="2" charset="-122"/>
              </a:rPr>
              <a:t>q-&gt;front</a:t>
            </a:r>
            <a:r>
              <a:rPr lang="zh-CN" altLang="en-US" sz="2800" b="1" dirty="0">
                <a:latin typeface="Arial" charset="0"/>
                <a:ea typeface="宋体" pitchFamily="2" charset="-122"/>
              </a:rPr>
              <a:t>］</a:t>
            </a:r>
            <a:r>
              <a:rPr lang="en-US" altLang="zh-CN" sz="2800" b="1" dirty="0">
                <a:latin typeface="Arial" charset="0"/>
                <a:ea typeface="宋体" pitchFamily="2" charset="-122"/>
              </a:rPr>
              <a:t>; </a:t>
            </a:r>
            <a:endParaRPr lang="en-US" altLang="zh-CN" sz="2800" b="1" dirty="0" smtClean="0">
              <a:latin typeface="Arial" charset="0"/>
              <a:ea typeface="宋体" pitchFamily="2" charset="-122"/>
            </a:endParaRPr>
          </a:p>
          <a:p>
            <a:pPr marL="109728" indent="0" fontAlgn="base">
              <a:lnSpc>
                <a:spcPct val="120000"/>
              </a:lnSpc>
              <a:spcBef>
                <a:spcPct val="0"/>
              </a:spcBef>
              <a:spcAft>
                <a:spcPct val="0"/>
              </a:spcAft>
              <a:buNone/>
            </a:pPr>
            <a:r>
              <a:rPr lang="en-US" altLang="zh-CN" sz="2800" b="1" dirty="0">
                <a:latin typeface="Arial" charset="0"/>
                <a:ea typeface="宋体" pitchFamily="2" charset="-122"/>
              </a:rPr>
              <a:t> </a:t>
            </a:r>
            <a:r>
              <a:rPr lang="en-US" altLang="zh-CN" sz="2800" b="1" dirty="0" smtClean="0">
                <a:latin typeface="Arial" charset="0"/>
                <a:ea typeface="宋体" pitchFamily="2" charset="-122"/>
              </a:rPr>
              <a:t>         q-</a:t>
            </a:r>
            <a:r>
              <a:rPr lang="en-US" altLang="zh-CN" sz="2800" b="1" dirty="0">
                <a:latin typeface="Arial" charset="0"/>
                <a:ea typeface="宋体" pitchFamily="2" charset="-122"/>
              </a:rPr>
              <a:t>&gt;front = (q-&gt;front + 1) % MAXSIZE;</a:t>
            </a:r>
          </a:p>
          <a:p>
            <a:pPr marL="109728" indent="0" fontAlgn="base">
              <a:lnSpc>
                <a:spcPct val="120000"/>
              </a:lnSpc>
              <a:spcBef>
                <a:spcPct val="0"/>
              </a:spcBef>
              <a:spcAft>
                <a:spcPct val="0"/>
              </a:spcAft>
              <a:buNone/>
            </a:pPr>
            <a:r>
              <a:rPr lang="en-US" altLang="zh-CN" sz="2800" b="1" dirty="0" smtClean="0">
                <a:latin typeface="Arial" charset="0"/>
                <a:ea typeface="宋体" pitchFamily="2" charset="-122"/>
              </a:rPr>
              <a:t>    }                    </a:t>
            </a:r>
            <a:r>
              <a:rPr lang="en-US" altLang="zh-CN" sz="2800" b="1" dirty="0">
                <a:latin typeface="Arial" charset="0"/>
                <a:ea typeface="宋体" pitchFamily="2" charset="-122"/>
              </a:rPr>
              <a:t>return v</a:t>
            </a:r>
            <a:r>
              <a:rPr lang="en-US" altLang="zh-CN" sz="2800" b="1" dirty="0" smtClean="0">
                <a:latin typeface="Arial" charset="0"/>
                <a:ea typeface="宋体" pitchFamily="2" charset="-122"/>
              </a:rPr>
              <a:t>;  }</a:t>
            </a:r>
            <a:endParaRPr lang="en-US" altLang="zh-CN" sz="2800" b="1" dirty="0">
              <a:latin typeface="Arial" charset="0"/>
              <a:ea typeface="宋体" pitchFamily="2" charset="-122"/>
            </a:endParaRPr>
          </a:p>
        </p:txBody>
      </p:sp>
      <p:sp>
        <p:nvSpPr>
          <p:cNvPr id="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a:t>循环</a:t>
            </a:r>
            <a:r>
              <a:rPr lang="zh-CN" altLang="en-US" sz="4000" dirty="0" smtClean="0"/>
              <a:t>队列的</a:t>
            </a:r>
            <a:r>
              <a:rPr lang="zh-CN" altLang="en-US" sz="4000" dirty="0"/>
              <a:t>运算</a:t>
            </a:r>
          </a:p>
        </p:txBody>
      </p:sp>
    </p:spTree>
    <p:extLst>
      <p:ext uri="{BB962C8B-B14F-4D97-AF65-F5344CB8AC3E}">
        <p14:creationId xmlns:p14="http://schemas.microsoft.com/office/powerpoint/2010/main" xmlns="" val="6378001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1042988" y="765175"/>
            <a:ext cx="8101012" cy="576263"/>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8547" name="Group 3"/>
          <p:cNvGraphicFramePr>
            <a:graphicFrameLocks noGrp="1"/>
          </p:cNvGraphicFramePr>
          <p:nvPr>
            <p:ph idx="4294967295"/>
          </p:nvPr>
        </p:nvGraphicFramePr>
        <p:xfrm>
          <a:off x="107950" y="746125"/>
          <a:ext cx="9036050" cy="5834063"/>
        </p:xfrm>
        <a:graphic>
          <a:graphicData uri="http://schemas.openxmlformats.org/drawingml/2006/table">
            <a:tbl>
              <a:tblPr/>
              <a:tblGrid>
                <a:gridCol w="969963"/>
                <a:gridCol w="2160587"/>
                <a:gridCol w="3455988"/>
                <a:gridCol w="2449512"/>
              </a:tblGrid>
              <a:tr h="1171575">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15093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575">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1575">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840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108577" name="Text Box 33"/>
          <p:cNvSpPr txBox="1">
            <a:spLocks noChangeArrowheads="1"/>
          </p:cNvSpPr>
          <p:nvPr/>
        </p:nvSpPr>
        <p:spPr bwMode="auto">
          <a:xfrm>
            <a:off x="34925" y="2187575"/>
            <a:ext cx="1368425" cy="4265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85000"/>
              </a:lnSpc>
              <a:spcBef>
                <a:spcPct val="60000"/>
              </a:spcBef>
              <a:spcAft>
                <a:spcPct val="10000"/>
              </a:spcAft>
            </a:pPr>
            <a:r>
              <a:rPr kumimoji="1" lang="zh-CN" altLang="en-US" sz="2400" b="1">
                <a:solidFill>
                  <a:srgbClr val="0000FF"/>
                </a:solidFill>
              </a:rPr>
              <a:t>指针</a:t>
            </a:r>
          </a:p>
          <a:p>
            <a:pPr algn="l">
              <a:lnSpc>
                <a:spcPct val="85000"/>
              </a:lnSpc>
              <a:spcBef>
                <a:spcPct val="60000"/>
              </a:spcBef>
              <a:spcAft>
                <a:spcPct val="10000"/>
              </a:spcAft>
            </a:pPr>
            <a:endParaRPr kumimoji="1" lang="zh-CN" altLang="en-US" sz="2400" b="1">
              <a:solidFill>
                <a:srgbClr val="0000FF"/>
              </a:solidFill>
            </a:endParaRPr>
          </a:p>
          <a:p>
            <a:pPr algn="l">
              <a:lnSpc>
                <a:spcPct val="85000"/>
              </a:lnSpc>
              <a:spcBef>
                <a:spcPct val="5000"/>
              </a:spcBef>
              <a:spcAft>
                <a:spcPct val="10000"/>
              </a:spcAft>
            </a:pPr>
            <a:r>
              <a:rPr kumimoji="1" lang="zh-CN" altLang="en-US" sz="2400" b="1">
                <a:solidFill>
                  <a:srgbClr val="0000FF"/>
                </a:solidFill>
              </a:rPr>
              <a:t>基本</a:t>
            </a:r>
          </a:p>
          <a:p>
            <a:pPr algn="l">
              <a:lnSpc>
                <a:spcPct val="85000"/>
              </a:lnSpc>
              <a:spcBef>
                <a:spcPct val="5000"/>
              </a:spcBef>
              <a:spcAft>
                <a:spcPct val="10000"/>
              </a:spcAft>
            </a:pPr>
            <a:r>
              <a:rPr kumimoji="1" lang="zh-CN" altLang="en-US" sz="2400" b="1">
                <a:solidFill>
                  <a:srgbClr val="0000FF"/>
                </a:solidFill>
              </a:rPr>
              <a:t>运算</a:t>
            </a:r>
          </a:p>
          <a:p>
            <a:pPr algn="l">
              <a:lnSpc>
                <a:spcPct val="85000"/>
              </a:lnSpc>
              <a:spcBef>
                <a:spcPct val="60000"/>
              </a:spcBef>
              <a:spcAft>
                <a:spcPct val="10000"/>
              </a:spcAft>
            </a:pPr>
            <a:endParaRPr kumimoji="1" lang="zh-CN" altLang="en-US" sz="2400" b="1">
              <a:solidFill>
                <a:srgbClr val="0000FF"/>
              </a:solidFill>
            </a:endParaRPr>
          </a:p>
          <a:p>
            <a:pPr algn="l">
              <a:lnSpc>
                <a:spcPct val="85000"/>
              </a:lnSpc>
              <a:spcBef>
                <a:spcPct val="5000"/>
              </a:spcBef>
              <a:spcAft>
                <a:spcPct val="10000"/>
              </a:spcAft>
            </a:pPr>
            <a:r>
              <a:rPr kumimoji="1" lang="zh-CN" altLang="en-US" sz="2400" b="1">
                <a:solidFill>
                  <a:srgbClr val="0000FF"/>
                </a:solidFill>
              </a:rPr>
              <a:t>空与</a:t>
            </a:r>
          </a:p>
          <a:p>
            <a:pPr algn="l">
              <a:lnSpc>
                <a:spcPct val="85000"/>
              </a:lnSpc>
              <a:spcBef>
                <a:spcPct val="5000"/>
              </a:spcBef>
              <a:spcAft>
                <a:spcPct val="10000"/>
              </a:spcAft>
            </a:pPr>
            <a:r>
              <a:rPr kumimoji="1" lang="zh-CN" altLang="en-US" sz="2400" b="1">
                <a:solidFill>
                  <a:srgbClr val="0000FF"/>
                </a:solidFill>
              </a:rPr>
              <a:t>满</a:t>
            </a:r>
          </a:p>
          <a:p>
            <a:pPr algn="l">
              <a:lnSpc>
                <a:spcPct val="85000"/>
              </a:lnSpc>
              <a:spcBef>
                <a:spcPct val="60000"/>
              </a:spcBef>
              <a:spcAft>
                <a:spcPct val="10000"/>
              </a:spcAft>
            </a:pPr>
            <a:endParaRPr kumimoji="1" lang="zh-CN" altLang="en-US" sz="2400" b="1">
              <a:solidFill>
                <a:srgbClr val="0000FF"/>
              </a:solidFill>
            </a:endParaRPr>
          </a:p>
          <a:p>
            <a:pPr algn="l">
              <a:lnSpc>
                <a:spcPct val="85000"/>
              </a:lnSpc>
              <a:spcAft>
                <a:spcPct val="10000"/>
              </a:spcAft>
            </a:pPr>
            <a:r>
              <a:rPr kumimoji="1" lang="zh-CN" altLang="en-US" sz="2400" b="1">
                <a:solidFill>
                  <a:srgbClr val="0000FF"/>
                </a:solidFill>
              </a:rPr>
              <a:t>上溢与</a:t>
            </a:r>
          </a:p>
          <a:p>
            <a:pPr algn="l">
              <a:lnSpc>
                <a:spcPct val="85000"/>
              </a:lnSpc>
              <a:spcAft>
                <a:spcPct val="10000"/>
              </a:spcAft>
            </a:pPr>
            <a:r>
              <a:rPr kumimoji="1" lang="zh-CN" altLang="en-US" sz="2400" b="1">
                <a:solidFill>
                  <a:srgbClr val="0000FF"/>
                </a:solidFill>
              </a:rPr>
              <a:t>下溢</a:t>
            </a:r>
          </a:p>
        </p:txBody>
      </p:sp>
      <p:sp>
        <p:nvSpPr>
          <p:cNvPr id="108578" name="Text Box 34"/>
          <p:cNvSpPr txBox="1">
            <a:spLocks noChangeArrowheads="1"/>
          </p:cNvSpPr>
          <p:nvPr/>
        </p:nvSpPr>
        <p:spPr bwMode="auto">
          <a:xfrm>
            <a:off x="1692275" y="768350"/>
            <a:ext cx="712946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dirty="0">
                <a:solidFill>
                  <a:srgbClr val="FFFF00"/>
                </a:solidFill>
              </a:rPr>
              <a:t>    </a:t>
            </a:r>
            <a:r>
              <a:rPr kumimoji="1" lang="zh-CN" altLang="en-US" sz="2400" b="1" dirty="0">
                <a:solidFill>
                  <a:srgbClr val="FFFF00"/>
                </a:solidFill>
              </a:rPr>
              <a:t>栈</a:t>
            </a:r>
            <a:r>
              <a:rPr kumimoji="1" lang="zh-CN" altLang="en-US" sz="2400" b="1" dirty="0">
                <a:solidFill>
                  <a:srgbClr val="0000FF"/>
                </a:solidFill>
              </a:rPr>
              <a:t>                                      </a:t>
            </a:r>
            <a:r>
              <a:rPr kumimoji="1" lang="zh-CN" altLang="en-US" sz="2400" b="1" dirty="0">
                <a:solidFill>
                  <a:srgbClr val="FFFF00"/>
                </a:solidFill>
              </a:rPr>
              <a:t>队列</a:t>
            </a:r>
          </a:p>
          <a:p>
            <a:pPr algn="l">
              <a:spcBef>
                <a:spcPct val="50000"/>
              </a:spcBef>
            </a:pPr>
            <a:r>
              <a:rPr kumimoji="1" lang="zh-CN" altLang="en-US" sz="2400" b="1" dirty="0">
                <a:solidFill>
                  <a:srgbClr val="0000FF"/>
                </a:solidFill>
              </a:rPr>
              <a:t>顺序栈                 顺序队列                       循环队列</a:t>
            </a:r>
          </a:p>
        </p:txBody>
      </p:sp>
      <p:sp>
        <p:nvSpPr>
          <p:cNvPr id="108579" name="Text Box 35"/>
          <p:cNvSpPr txBox="1">
            <a:spLocks noChangeArrowheads="1"/>
          </p:cNvSpPr>
          <p:nvPr/>
        </p:nvSpPr>
        <p:spPr bwMode="auto">
          <a:xfrm>
            <a:off x="1042988" y="2070100"/>
            <a:ext cx="2160587" cy="123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en-US" altLang="zh-CN" sz="2000" b="1">
                <a:latin typeface="Times New Roman" panose="02020603050405020304" pitchFamily="18" charset="0"/>
              </a:rPr>
              <a:t>top:</a:t>
            </a:r>
            <a:r>
              <a:rPr kumimoji="1" lang="zh-CN" altLang="en-US" sz="2000" b="1">
                <a:latin typeface="Times New Roman" panose="02020603050405020304" pitchFamily="18" charset="0"/>
              </a:rPr>
              <a:t>指向栈顶</a:t>
            </a:r>
          </a:p>
          <a:p>
            <a:pPr algn="l">
              <a:lnSpc>
                <a:spcPct val="125000"/>
              </a:lnSpc>
            </a:pPr>
            <a:r>
              <a:rPr kumimoji="1" lang="zh-CN" altLang="en-US" sz="2000" b="1">
                <a:latin typeface="Times New Roman" panose="02020603050405020304" pitchFamily="18" charset="0"/>
              </a:rPr>
              <a:t>下一个位置</a:t>
            </a:r>
            <a:endParaRPr kumimoji="1" lang="zh-CN" altLang="en-US" sz="2000" b="1"/>
          </a:p>
          <a:p>
            <a:pPr algn="l">
              <a:lnSpc>
                <a:spcPct val="125000"/>
              </a:lnSpc>
            </a:pPr>
            <a:endParaRPr kumimoji="1" lang="en-US" altLang="zh-CN" sz="2000" b="1">
              <a:latin typeface="Times New Roman" panose="02020603050405020304" pitchFamily="18" charset="0"/>
            </a:endParaRPr>
          </a:p>
        </p:txBody>
      </p:sp>
      <p:sp>
        <p:nvSpPr>
          <p:cNvPr id="108580" name="Text Box 36"/>
          <p:cNvSpPr txBox="1">
            <a:spLocks noChangeArrowheads="1"/>
          </p:cNvSpPr>
          <p:nvPr/>
        </p:nvSpPr>
        <p:spPr bwMode="auto">
          <a:xfrm>
            <a:off x="3276600" y="2060575"/>
            <a:ext cx="36004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en-US" altLang="zh-CN" sz="2000" b="1">
                <a:latin typeface="Times New Roman" panose="02020603050405020304" pitchFamily="18" charset="0"/>
              </a:rPr>
              <a:t>front:</a:t>
            </a:r>
            <a:r>
              <a:rPr kumimoji="1" lang="zh-CN" altLang="en-US" sz="2000" b="1">
                <a:latin typeface="Times New Roman" panose="02020603050405020304" pitchFamily="18" charset="0"/>
              </a:rPr>
              <a:t>队头元素</a:t>
            </a:r>
            <a:endParaRPr kumimoji="1" lang="zh-CN" altLang="en-US" sz="2000" b="1"/>
          </a:p>
          <a:p>
            <a:pPr algn="l">
              <a:lnSpc>
                <a:spcPct val="125000"/>
              </a:lnSpc>
            </a:pPr>
            <a:r>
              <a:rPr kumimoji="1" lang="en-US" altLang="zh-CN" sz="2000" b="1">
                <a:latin typeface="Times New Roman" panose="02020603050405020304" pitchFamily="18" charset="0"/>
              </a:rPr>
              <a:t>rear: </a:t>
            </a:r>
            <a:r>
              <a:rPr kumimoji="1" lang="zh-CN" altLang="en-US" sz="2000" b="1">
                <a:latin typeface="Times New Roman" panose="02020603050405020304" pitchFamily="18" charset="0"/>
              </a:rPr>
              <a:t>队尾元素的下一个位置</a:t>
            </a:r>
          </a:p>
        </p:txBody>
      </p:sp>
      <p:sp>
        <p:nvSpPr>
          <p:cNvPr id="108581" name="Text Box 37"/>
          <p:cNvSpPr txBox="1">
            <a:spLocks noChangeArrowheads="1"/>
          </p:cNvSpPr>
          <p:nvPr/>
        </p:nvSpPr>
        <p:spPr bwMode="auto">
          <a:xfrm>
            <a:off x="6731000" y="1989138"/>
            <a:ext cx="936625"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同左</a:t>
            </a:r>
          </a:p>
        </p:txBody>
      </p:sp>
      <p:sp>
        <p:nvSpPr>
          <p:cNvPr id="108582" name="Text Box 38"/>
          <p:cNvSpPr txBox="1">
            <a:spLocks noChangeArrowheads="1"/>
          </p:cNvSpPr>
          <p:nvPr/>
        </p:nvSpPr>
        <p:spPr bwMode="auto">
          <a:xfrm>
            <a:off x="1187450" y="3222625"/>
            <a:ext cx="1609725"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入栈</a:t>
            </a:r>
            <a:r>
              <a:rPr kumimoji="1" lang="en-US" altLang="zh-CN" sz="2000" b="1">
                <a:latin typeface="Times New Roman" panose="02020603050405020304" pitchFamily="18" charset="0"/>
              </a:rPr>
              <a:t>:top</a:t>
            </a:r>
            <a:r>
              <a:rPr kumimoji="1" lang="zh-CN" altLang="en-US" sz="2000" b="1">
                <a:latin typeface="Times New Roman" panose="02020603050405020304" pitchFamily="18" charset="0"/>
              </a:rPr>
              <a:t>加</a:t>
            </a:r>
            <a:r>
              <a:rPr kumimoji="1" lang="en-US" altLang="zh-CN" sz="2000" b="1">
                <a:latin typeface="Times New Roman" panose="02020603050405020304" pitchFamily="18" charset="0"/>
              </a:rPr>
              <a:t>1</a:t>
            </a:r>
            <a:endParaRPr kumimoji="1" lang="en-US" altLang="zh-CN" sz="2000" b="1"/>
          </a:p>
          <a:p>
            <a:pPr algn="l">
              <a:lnSpc>
                <a:spcPct val="125000"/>
              </a:lnSpc>
            </a:pPr>
            <a:r>
              <a:rPr kumimoji="1" lang="zh-CN" altLang="en-US" sz="2000" b="1">
                <a:latin typeface="Times New Roman" panose="02020603050405020304" pitchFamily="18" charset="0"/>
              </a:rPr>
              <a:t>出栈</a:t>
            </a:r>
            <a:r>
              <a:rPr kumimoji="1" lang="en-US" altLang="zh-CN" sz="2000" b="1">
                <a:latin typeface="Times New Roman" panose="02020603050405020304" pitchFamily="18" charset="0"/>
              </a:rPr>
              <a:t>:top</a:t>
            </a:r>
            <a:r>
              <a:rPr kumimoji="1" lang="zh-CN" altLang="en-US" sz="2000" b="1">
                <a:latin typeface="Times New Roman" panose="02020603050405020304" pitchFamily="18" charset="0"/>
              </a:rPr>
              <a:t>减</a:t>
            </a:r>
            <a:r>
              <a:rPr kumimoji="1" lang="en-US" altLang="zh-CN" sz="2000" b="1">
                <a:latin typeface="Times New Roman" panose="02020603050405020304" pitchFamily="18" charset="0"/>
              </a:rPr>
              <a:t>1</a:t>
            </a:r>
          </a:p>
        </p:txBody>
      </p:sp>
      <p:sp>
        <p:nvSpPr>
          <p:cNvPr id="108583" name="Text Box 39"/>
          <p:cNvSpPr txBox="1">
            <a:spLocks noChangeArrowheads="1"/>
          </p:cNvSpPr>
          <p:nvPr/>
        </p:nvSpPr>
        <p:spPr bwMode="auto">
          <a:xfrm>
            <a:off x="3275013" y="3213100"/>
            <a:ext cx="23050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入队</a:t>
            </a:r>
            <a:r>
              <a:rPr kumimoji="1" lang="en-US" altLang="zh-CN" sz="2000" b="1">
                <a:latin typeface="Times New Roman" panose="02020603050405020304" pitchFamily="18" charset="0"/>
              </a:rPr>
              <a:t>: </a:t>
            </a:r>
            <a:r>
              <a:rPr kumimoji="1" lang="zh-CN" altLang="en-US" sz="2000" b="1">
                <a:latin typeface="Times New Roman" panose="02020603050405020304" pitchFamily="18" charset="0"/>
              </a:rPr>
              <a:t>队尾</a:t>
            </a:r>
            <a:r>
              <a:rPr kumimoji="1" lang="en-US" altLang="zh-CN" sz="2000" b="1">
                <a:latin typeface="Times New Roman" panose="02020603050405020304" pitchFamily="18" charset="0"/>
              </a:rPr>
              <a:t>rear</a:t>
            </a:r>
            <a:r>
              <a:rPr kumimoji="1" lang="zh-CN" altLang="en-US" sz="2000" b="1">
                <a:latin typeface="Times New Roman" panose="02020603050405020304" pitchFamily="18" charset="0"/>
              </a:rPr>
              <a:t>加</a:t>
            </a:r>
            <a:r>
              <a:rPr kumimoji="1" lang="en-US" altLang="zh-CN" sz="2000" b="1">
                <a:latin typeface="Times New Roman" panose="02020603050405020304" pitchFamily="18" charset="0"/>
              </a:rPr>
              <a:t>1 </a:t>
            </a:r>
          </a:p>
          <a:p>
            <a:pPr algn="l">
              <a:lnSpc>
                <a:spcPct val="125000"/>
              </a:lnSpc>
            </a:pPr>
            <a:r>
              <a:rPr kumimoji="1" lang="zh-CN" altLang="en-US" sz="2000" b="1">
                <a:latin typeface="Times New Roman" panose="02020603050405020304" pitchFamily="18" charset="0"/>
              </a:rPr>
              <a:t>出队</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队头</a:t>
            </a:r>
            <a:r>
              <a:rPr kumimoji="1" lang="en-US" altLang="zh-CN" sz="2000" b="1">
                <a:latin typeface="Times New Roman" panose="02020603050405020304" pitchFamily="18" charset="0"/>
              </a:rPr>
              <a:t>front</a:t>
            </a:r>
            <a:r>
              <a:rPr kumimoji="1" lang="zh-CN" altLang="en-US" sz="2000" b="1">
                <a:latin typeface="Times New Roman" panose="02020603050405020304" pitchFamily="18" charset="0"/>
              </a:rPr>
              <a:t>加</a:t>
            </a:r>
            <a:r>
              <a:rPr kumimoji="1" lang="en-US" altLang="zh-CN" sz="2000" b="1">
                <a:latin typeface="Times New Roman" panose="02020603050405020304" pitchFamily="18" charset="0"/>
              </a:rPr>
              <a:t>1</a:t>
            </a:r>
          </a:p>
        </p:txBody>
      </p:sp>
      <p:sp>
        <p:nvSpPr>
          <p:cNvPr id="108584" name="Text Box 40"/>
          <p:cNvSpPr txBox="1">
            <a:spLocks noChangeArrowheads="1"/>
          </p:cNvSpPr>
          <p:nvPr/>
        </p:nvSpPr>
        <p:spPr bwMode="auto">
          <a:xfrm>
            <a:off x="6588125" y="3303588"/>
            <a:ext cx="24034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zh-CN" altLang="en-US" sz="2000" b="1"/>
              <a:t>入队</a:t>
            </a:r>
            <a:r>
              <a:rPr kumimoji="1" lang="en-US" altLang="zh-CN" sz="2000" b="1"/>
              <a:t>: (rear+1)%m </a:t>
            </a:r>
          </a:p>
          <a:p>
            <a:pPr algn="l"/>
            <a:r>
              <a:rPr kumimoji="1" lang="zh-CN" altLang="en-US" sz="2000" b="1"/>
              <a:t>出队</a:t>
            </a:r>
            <a:r>
              <a:rPr kumimoji="1" lang="en-US" altLang="zh-CN" sz="2000" b="1"/>
              <a:t>:(front+1)%m</a:t>
            </a:r>
          </a:p>
        </p:txBody>
      </p:sp>
      <p:sp>
        <p:nvSpPr>
          <p:cNvPr id="108585" name="Text Box 41"/>
          <p:cNvSpPr txBox="1">
            <a:spLocks noChangeArrowheads="1"/>
          </p:cNvSpPr>
          <p:nvPr/>
        </p:nvSpPr>
        <p:spPr bwMode="auto">
          <a:xfrm>
            <a:off x="1187450" y="4365625"/>
            <a:ext cx="1728788"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栈空</a:t>
            </a:r>
            <a:r>
              <a:rPr kumimoji="1" lang="en-US" altLang="zh-CN" sz="2000" b="1">
                <a:latin typeface="Times New Roman" panose="02020603050405020304" pitchFamily="18" charset="0"/>
              </a:rPr>
              <a:t>:top=0</a:t>
            </a:r>
            <a:endParaRPr kumimoji="1" lang="en-US" altLang="zh-CN" sz="2000" b="1"/>
          </a:p>
          <a:p>
            <a:pPr algn="l">
              <a:lnSpc>
                <a:spcPct val="125000"/>
              </a:lnSpc>
            </a:pPr>
            <a:r>
              <a:rPr kumimoji="1" lang="zh-CN" altLang="en-US" sz="2000" b="1">
                <a:latin typeface="Times New Roman" panose="02020603050405020304" pitchFamily="18" charset="0"/>
              </a:rPr>
              <a:t>栈满</a:t>
            </a:r>
            <a:r>
              <a:rPr kumimoji="1" lang="en-US" altLang="zh-CN" sz="2000" b="1">
                <a:latin typeface="Times New Roman" panose="02020603050405020304" pitchFamily="18" charset="0"/>
              </a:rPr>
              <a:t>:top=m</a:t>
            </a:r>
          </a:p>
        </p:txBody>
      </p:sp>
      <p:sp>
        <p:nvSpPr>
          <p:cNvPr id="108586" name="Text Box 42"/>
          <p:cNvSpPr txBox="1">
            <a:spLocks noChangeArrowheads="1"/>
          </p:cNvSpPr>
          <p:nvPr/>
        </p:nvSpPr>
        <p:spPr bwMode="auto">
          <a:xfrm>
            <a:off x="3275013" y="4389438"/>
            <a:ext cx="2592387"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队空</a:t>
            </a:r>
            <a:r>
              <a:rPr kumimoji="1" lang="en-US" altLang="zh-CN" sz="2000" b="1">
                <a:latin typeface="Times New Roman" panose="02020603050405020304" pitchFamily="18" charset="0"/>
              </a:rPr>
              <a:t>: front= rear=0 </a:t>
            </a:r>
          </a:p>
          <a:p>
            <a:pPr algn="l">
              <a:lnSpc>
                <a:spcPct val="125000"/>
              </a:lnSpc>
            </a:pPr>
            <a:r>
              <a:rPr kumimoji="1" lang="zh-CN" altLang="en-US" sz="2000" b="1">
                <a:latin typeface="Times New Roman" panose="02020603050405020304" pitchFamily="18" charset="0"/>
              </a:rPr>
              <a:t>队满</a:t>
            </a:r>
            <a:r>
              <a:rPr kumimoji="1" lang="en-US" altLang="zh-CN" sz="2000" b="1">
                <a:latin typeface="Times New Roman" panose="02020603050405020304" pitchFamily="18" charset="0"/>
              </a:rPr>
              <a:t>: rear=m</a:t>
            </a:r>
          </a:p>
        </p:txBody>
      </p:sp>
      <p:sp>
        <p:nvSpPr>
          <p:cNvPr id="108587" name="Text Box 43"/>
          <p:cNvSpPr txBox="1">
            <a:spLocks noChangeArrowheads="1"/>
          </p:cNvSpPr>
          <p:nvPr/>
        </p:nvSpPr>
        <p:spPr bwMode="auto">
          <a:xfrm>
            <a:off x="6697663" y="4365625"/>
            <a:ext cx="3059112"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en-US" altLang="zh-CN" sz="2000" b="1">
                <a:latin typeface="Times New Roman" panose="02020603050405020304" pitchFamily="18" charset="0"/>
              </a:rPr>
              <a:t>front= rear</a:t>
            </a:r>
          </a:p>
          <a:p>
            <a:pPr algn="l">
              <a:lnSpc>
                <a:spcPct val="125000"/>
              </a:lnSpc>
            </a:pPr>
            <a:r>
              <a:rPr kumimoji="1" lang="en-US" altLang="zh-CN" sz="2000" b="1">
                <a:latin typeface="Times New Roman" panose="02020603050405020304" pitchFamily="18" charset="0"/>
              </a:rPr>
              <a:t>(rear+1)%m=front</a:t>
            </a:r>
          </a:p>
        </p:txBody>
      </p:sp>
      <p:sp>
        <p:nvSpPr>
          <p:cNvPr id="108588" name="Text Box 44"/>
          <p:cNvSpPr txBox="1">
            <a:spLocks noChangeArrowheads="1"/>
          </p:cNvSpPr>
          <p:nvPr/>
        </p:nvSpPr>
        <p:spPr bwMode="auto">
          <a:xfrm>
            <a:off x="971550" y="5589588"/>
            <a:ext cx="3240088"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栈顶已满</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不能入栈</a:t>
            </a:r>
            <a:endParaRPr kumimoji="1" lang="zh-CN" altLang="en-US" sz="2000" b="1"/>
          </a:p>
          <a:p>
            <a:pPr algn="l">
              <a:lnSpc>
                <a:spcPct val="125000"/>
              </a:lnSpc>
            </a:pPr>
            <a:r>
              <a:rPr kumimoji="1" lang="zh-CN" altLang="en-US" sz="2000" b="1">
                <a:latin typeface="Times New Roman" panose="02020603050405020304" pitchFamily="18" charset="0"/>
              </a:rPr>
              <a:t>栈空</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不能退栈</a:t>
            </a:r>
          </a:p>
        </p:txBody>
      </p:sp>
      <p:sp>
        <p:nvSpPr>
          <p:cNvPr id="108589" name="Text Box 45"/>
          <p:cNvSpPr txBox="1">
            <a:spLocks noChangeArrowheads="1"/>
          </p:cNvSpPr>
          <p:nvPr/>
        </p:nvSpPr>
        <p:spPr bwMode="auto">
          <a:xfrm>
            <a:off x="4356100" y="5527675"/>
            <a:ext cx="3240088"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5000"/>
              </a:lnSpc>
            </a:pPr>
            <a:r>
              <a:rPr kumimoji="1" lang="zh-CN" altLang="en-US" sz="2000" b="1">
                <a:latin typeface="Times New Roman" panose="02020603050405020304" pitchFamily="18" charset="0"/>
              </a:rPr>
              <a:t>上溢</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队满</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不能入队</a:t>
            </a:r>
            <a:endParaRPr kumimoji="1" lang="zh-CN" altLang="en-US" sz="2000" b="1"/>
          </a:p>
          <a:p>
            <a:pPr algn="l">
              <a:lnSpc>
                <a:spcPct val="125000"/>
              </a:lnSpc>
            </a:pPr>
            <a:r>
              <a:rPr kumimoji="1" lang="zh-CN" altLang="en-US" sz="2000" b="1">
                <a:latin typeface="Times New Roman" panose="02020603050405020304" pitchFamily="18" charset="0"/>
              </a:rPr>
              <a:t>下溢</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队空</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不能退队</a:t>
            </a:r>
          </a:p>
        </p:txBody>
      </p:sp>
      <p:sp>
        <p:nvSpPr>
          <p:cNvPr id="108590" name="Text Box 46"/>
          <p:cNvSpPr txBox="1">
            <a:spLocks noChangeArrowheads="1"/>
          </p:cNvSpPr>
          <p:nvPr/>
        </p:nvSpPr>
        <p:spPr bwMode="auto">
          <a:xfrm>
            <a:off x="252413" y="103981"/>
            <a:ext cx="1150937" cy="5492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000" dirty="0">
                <a:solidFill>
                  <a:srgbClr val="FF0000"/>
                </a:solidFill>
              </a:rPr>
              <a:t>小</a:t>
            </a:r>
            <a:r>
              <a:rPr kumimoji="1" lang="zh-CN" altLang="en-US" sz="3000" b="1" dirty="0" smtClean="0">
                <a:solidFill>
                  <a:srgbClr val="FF0000"/>
                </a:solidFill>
              </a:rPr>
              <a:t>结</a:t>
            </a:r>
            <a:endParaRPr kumimoji="1" lang="zh-CN" altLang="en-US" sz="3000" b="1" dirty="0">
              <a:solidFill>
                <a:srgbClr val="FF0000"/>
              </a:solidFill>
            </a:endParaRPr>
          </a:p>
        </p:txBody>
      </p:sp>
      <p:sp>
        <p:nvSpPr>
          <p:cNvPr id="108591" name="Text Box 47"/>
          <p:cNvSpPr txBox="1">
            <a:spLocks noChangeArrowheads="1"/>
          </p:cNvSpPr>
          <p:nvPr/>
        </p:nvSpPr>
        <p:spPr bwMode="auto">
          <a:xfrm>
            <a:off x="7812088" y="22225"/>
            <a:ext cx="1187450" cy="669925"/>
          </a:xfrm>
          <a:prstGeom prst="rect">
            <a:avLst/>
          </a:prstGeom>
          <a:solidFill>
            <a:srgbClr val="FFFFCC"/>
          </a:solidFill>
          <a:ln w="28575">
            <a:solidFill>
              <a:srgbClr val="FF006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pPr>
            <a:r>
              <a:rPr kumimoji="1" lang="en-US" altLang="zh-CN" b="1">
                <a:latin typeface="Times New Roman" panose="02020603050405020304" pitchFamily="18" charset="0"/>
              </a:rPr>
              <a:t>m</a:t>
            </a:r>
            <a:r>
              <a:rPr kumimoji="1" lang="zh-CN" altLang="en-US" b="1">
                <a:latin typeface="Times New Roman" panose="02020603050405020304" pitchFamily="18" charset="0"/>
              </a:rPr>
              <a:t>为存储空间长度</a:t>
            </a:r>
          </a:p>
        </p:txBody>
      </p:sp>
    </p:spTree>
    <p:extLst>
      <p:ext uri="{BB962C8B-B14F-4D97-AF65-F5344CB8AC3E}">
        <p14:creationId xmlns:p14="http://schemas.microsoft.com/office/powerpoint/2010/main" xmlns="" val="24351558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8590"/>
                                        </p:tgtEl>
                                        <p:attrNameLst>
                                          <p:attrName>style.visibility</p:attrName>
                                        </p:attrNameLst>
                                      </p:cBhvr>
                                      <p:to>
                                        <p:strVal val="visible"/>
                                      </p:to>
                                    </p:set>
                                    <p:animEffect transition="in" filter="wipe(down)">
                                      <p:cBhvr>
                                        <p:cTn id="7" dur="500"/>
                                        <p:tgtEl>
                                          <p:spTgt spid="108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 calcmode="lin" valueType="num">
                                      <p:cBhvr>
                                        <p:cTn id="12" dur="500" fill="hold"/>
                                        <p:tgtEl>
                                          <p:spTgt spid="108547"/>
                                        </p:tgtEl>
                                        <p:attrNameLst>
                                          <p:attrName>ppt_w</p:attrName>
                                        </p:attrNameLst>
                                      </p:cBhvr>
                                      <p:tavLst>
                                        <p:tav tm="0">
                                          <p:val>
                                            <p:fltVal val="0"/>
                                          </p:val>
                                        </p:tav>
                                        <p:tav tm="100000">
                                          <p:val>
                                            <p:strVal val="#ppt_w"/>
                                          </p:val>
                                        </p:tav>
                                      </p:tavLst>
                                    </p:anim>
                                    <p:anim calcmode="lin" valueType="num">
                                      <p:cBhvr>
                                        <p:cTn id="13" dur="500" fill="hold"/>
                                        <p:tgtEl>
                                          <p:spTgt spid="108547"/>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108578"/>
                                        </p:tgtEl>
                                        <p:attrNameLst>
                                          <p:attrName>style.visibility</p:attrName>
                                        </p:attrNameLst>
                                      </p:cBhvr>
                                      <p:to>
                                        <p:strVal val="visible"/>
                                      </p:to>
                                    </p:set>
                                    <p:anim calcmode="lin" valueType="num">
                                      <p:cBhvr>
                                        <p:cTn id="18" dur="500" fill="hold"/>
                                        <p:tgtEl>
                                          <p:spTgt spid="108578"/>
                                        </p:tgtEl>
                                        <p:attrNameLst>
                                          <p:attrName>ppt_x</p:attrName>
                                        </p:attrNameLst>
                                      </p:cBhvr>
                                      <p:tavLst>
                                        <p:tav tm="0">
                                          <p:val>
                                            <p:strVal val="#ppt_x-#ppt_w/2"/>
                                          </p:val>
                                        </p:tav>
                                        <p:tav tm="100000">
                                          <p:val>
                                            <p:strVal val="#ppt_x"/>
                                          </p:val>
                                        </p:tav>
                                      </p:tavLst>
                                    </p:anim>
                                    <p:anim calcmode="lin" valueType="num">
                                      <p:cBhvr>
                                        <p:cTn id="19" dur="500" fill="hold"/>
                                        <p:tgtEl>
                                          <p:spTgt spid="108578"/>
                                        </p:tgtEl>
                                        <p:attrNameLst>
                                          <p:attrName>ppt_y</p:attrName>
                                        </p:attrNameLst>
                                      </p:cBhvr>
                                      <p:tavLst>
                                        <p:tav tm="0">
                                          <p:val>
                                            <p:strVal val="#ppt_y"/>
                                          </p:val>
                                        </p:tav>
                                        <p:tav tm="100000">
                                          <p:val>
                                            <p:strVal val="#ppt_y"/>
                                          </p:val>
                                        </p:tav>
                                      </p:tavLst>
                                    </p:anim>
                                    <p:anim calcmode="lin" valueType="num">
                                      <p:cBhvr>
                                        <p:cTn id="20" dur="500" fill="hold"/>
                                        <p:tgtEl>
                                          <p:spTgt spid="108578"/>
                                        </p:tgtEl>
                                        <p:attrNameLst>
                                          <p:attrName>ppt_w</p:attrName>
                                        </p:attrNameLst>
                                      </p:cBhvr>
                                      <p:tavLst>
                                        <p:tav tm="0">
                                          <p:val>
                                            <p:fltVal val="0"/>
                                          </p:val>
                                        </p:tav>
                                        <p:tav tm="100000">
                                          <p:val>
                                            <p:strVal val="#ppt_w"/>
                                          </p:val>
                                        </p:tav>
                                      </p:tavLst>
                                    </p:anim>
                                    <p:anim calcmode="lin" valueType="num">
                                      <p:cBhvr>
                                        <p:cTn id="21" dur="500" fill="hold"/>
                                        <p:tgtEl>
                                          <p:spTgt spid="108578"/>
                                        </p:tgtEl>
                                        <p:attrNameLst>
                                          <p:attrName>ppt_h</p:attrName>
                                        </p:attrNameLst>
                                      </p:cBhvr>
                                      <p:tavLst>
                                        <p:tav tm="0">
                                          <p:val>
                                            <p:strVal val="#ppt_h"/>
                                          </p:val>
                                        </p:tav>
                                        <p:tav tm="100000">
                                          <p:val>
                                            <p:strVal val="#ppt_h"/>
                                          </p:val>
                                        </p:tav>
                                      </p:tavLst>
                                    </p:anim>
                                  </p:childTnLst>
                                </p:cTn>
                              </p:par>
                              <p:par>
                                <p:cTn id="22" presetID="17" presetClass="entr" presetSubtype="10" fill="hold" grpId="0" nodeType="withEffect">
                                  <p:stCondLst>
                                    <p:cond delay="0"/>
                                  </p:stCondLst>
                                  <p:childTnLst>
                                    <p:set>
                                      <p:cBhvr>
                                        <p:cTn id="23" dur="1" fill="hold">
                                          <p:stCondLst>
                                            <p:cond delay="0"/>
                                          </p:stCondLst>
                                        </p:cTn>
                                        <p:tgtEl>
                                          <p:spTgt spid="108546"/>
                                        </p:tgtEl>
                                        <p:attrNameLst>
                                          <p:attrName>style.visibility</p:attrName>
                                        </p:attrNameLst>
                                      </p:cBhvr>
                                      <p:to>
                                        <p:strVal val="visible"/>
                                      </p:to>
                                    </p:set>
                                    <p:anim calcmode="lin" valueType="num">
                                      <p:cBhvr>
                                        <p:cTn id="24" dur="500" fill="hold"/>
                                        <p:tgtEl>
                                          <p:spTgt spid="108546"/>
                                        </p:tgtEl>
                                        <p:attrNameLst>
                                          <p:attrName>ppt_w</p:attrName>
                                        </p:attrNameLst>
                                      </p:cBhvr>
                                      <p:tavLst>
                                        <p:tav tm="0">
                                          <p:val>
                                            <p:fltVal val="0"/>
                                          </p:val>
                                        </p:tav>
                                        <p:tav tm="100000">
                                          <p:val>
                                            <p:strVal val="#ppt_w"/>
                                          </p:val>
                                        </p:tav>
                                      </p:tavLst>
                                    </p:anim>
                                    <p:anim calcmode="lin" valueType="num">
                                      <p:cBhvr>
                                        <p:cTn id="25" dur="500" fill="hold"/>
                                        <p:tgtEl>
                                          <p:spTgt spid="108546"/>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 fill="hold" grpId="0" nodeType="clickEffect">
                                  <p:stCondLst>
                                    <p:cond delay="0"/>
                                  </p:stCondLst>
                                  <p:childTnLst>
                                    <p:set>
                                      <p:cBhvr>
                                        <p:cTn id="29" dur="1" fill="hold">
                                          <p:stCondLst>
                                            <p:cond delay="0"/>
                                          </p:stCondLst>
                                        </p:cTn>
                                        <p:tgtEl>
                                          <p:spTgt spid="108577"/>
                                        </p:tgtEl>
                                        <p:attrNameLst>
                                          <p:attrName>style.visibility</p:attrName>
                                        </p:attrNameLst>
                                      </p:cBhvr>
                                      <p:to>
                                        <p:strVal val="visible"/>
                                      </p:to>
                                    </p:set>
                                    <p:anim calcmode="lin" valueType="num">
                                      <p:cBhvr>
                                        <p:cTn id="30" dur="500" fill="hold"/>
                                        <p:tgtEl>
                                          <p:spTgt spid="108577"/>
                                        </p:tgtEl>
                                        <p:attrNameLst>
                                          <p:attrName>ppt_x</p:attrName>
                                        </p:attrNameLst>
                                      </p:cBhvr>
                                      <p:tavLst>
                                        <p:tav tm="0">
                                          <p:val>
                                            <p:strVal val="#ppt_x"/>
                                          </p:val>
                                        </p:tav>
                                        <p:tav tm="100000">
                                          <p:val>
                                            <p:strVal val="#ppt_x"/>
                                          </p:val>
                                        </p:tav>
                                      </p:tavLst>
                                    </p:anim>
                                    <p:anim calcmode="lin" valueType="num">
                                      <p:cBhvr>
                                        <p:cTn id="31" dur="500" fill="hold"/>
                                        <p:tgtEl>
                                          <p:spTgt spid="108577"/>
                                        </p:tgtEl>
                                        <p:attrNameLst>
                                          <p:attrName>ppt_y</p:attrName>
                                        </p:attrNameLst>
                                      </p:cBhvr>
                                      <p:tavLst>
                                        <p:tav tm="0">
                                          <p:val>
                                            <p:strVal val="#ppt_y-#ppt_h/2"/>
                                          </p:val>
                                        </p:tav>
                                        <p:tav tm="100000">
                                          <p:val>
                                            <p:strVal val="#ppt_y"/>
                                          </p:val>
                                        </p:tav>
                                      </p:tavLst>
                                    </p:anim>
                                    <p:anim calcmode="lin" valueType="num">
                                      <p:cBhvr>
                                        <p:cTn id="32" dur="500" fill="hold"/>
                                        <p:tgtEl>
                                          <p:spTgt spid="108577"/>
                                        </p:tgtEl>
                                        <p:attrNameLst>
                                          <p:attrName>ppt_w</p:attrName>
                                        </p:attrNameLst>
                                      </p:cBhvr>
                                      <p:tavLst>
                                        <p:tav tm="0">
                                          <p:val>
                                            <p:strVal val="#ppt_w"/>
                                          </p:val>
                                        </p:tav>
                                        <p:tav tm="100000">
                                          <p:val>
                                            <p:strVal val="#ppt_w"/>
                                          </p:val>
                                        </p:tav>
                                      </p:tavLst>
                                    </p:anim>
                                    <p:anim calcmode="lin" valueType="num">
                                      <p:cBhvr>
                                        <p:cTn id="33" dur="500" fill="hold"/>
                                        <p:tgtEl>
                                          <p:spTgt spid="108577"/>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08579"/>
                                        </p:tgtEl>
                                        <p:attrNameLst>
                                          <p:attrName>style.visibility</p:attrName>
                                        </p:attrNameLst>
                                      </p:cBhvr>
                                      <p:to>
                                        <p:strVal val="visible"/>
                                      </p:to>
                                    </p:set>
                                    <p:animEffect transition="in" filter="dissolve">
                                      <p:cBhvr>
                                        <p:cTn id="38" dur="1000"/>
                                        <p:tgtEl>
                                          <p:spTgt spid="10857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08580"/>
                                        </p:tgtEl>
                                        <p:attrNameLst>
                                          <p:attrName>style.visibility</p:attrName>
                                        </p:attrNameLst>
                                      </p:cBhvr>
                                      <p:to>
                                        <p:strVal val="visible"/>
                                      </p:to>
                                    </p:set>
                                    <p:animEffect transition="in" filter="dissolve">
                                      <p:cBhvr>
                                        <p:cTn id="43" dur="1000"/>
                                        <p:tgtEl>
                                          <p:spTgt spid="10858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08581"/>
                                        </p:tgtEl>
                                        <p:attrNameLst>
                                          <p:attrName>style.visibility</p:attrName>
                                        </p:attrNameLst>
                                      </p:cBhvr>
                                      <p:to>
                                        <p:strVal val="visible"/>
                                      </p:to>
                                    </p:set>
                                    <p:animEffect transition="in" filter="dissolve">
                                      <p:cBhvr>
                                        <p:cTn id="48" dur="1000"/>
                                        <p:tgtEl>
                                          <p:spTgt spid="10858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08582"/>
                                        </p:tgtEl>
                                        <p:attrNameLst>
                                          <p:attrName>style.visibility</p:attrName>
                                        </p:attrNameLst>
                                      </p:cBhvr>
                                      <p:to>
                                        <p:strVal val="visible"/>
                                      </p:to>
                                    </p:set>
                                    <p:animEffect transition="in" filter="dissolve">
                                      <p:cBhvr>
                                        <p:cTn id="53" dur="1000"/>
                                        <p:tgtEl>
                                          <p:spTgt spid="10858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108583"/>
                                        </p:tgtEl>
                                        <p:attrNameLst>
                                          <p:attrName>style.visibility</p:attrName>
                                        </p:attrNameLst>
                                      </p:cBhvr>
                                      <p:to>
                                        <p:strVal val="visible"/>
                                      </p:to>
                                    </p:set>
                                    <p:animEffect transition="in" filter="dissolve">
                                      <p:cBhvr>
                                        <p:cTn id="58" dur="1000"/>
                                        <p:tgtEl>
                                          <p:spTgt spid="10858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108584"/>
                                        </p:tgtEl>
                                        <p:attrNameLst>
                                          <p:attrName>style.visibility</p:attrName>
                                        </p:attrNameLst>
                                      </p:cBhvr>
                                      <p:to>
                                        <p:strVal val="visible"/>
                                      </p:to>
                                    </p:set>
                                    <p:animEffect transition="in" filter="dissolve">
                                      <p:cBhvr>
                                        <p:cTn id="63" dur="1000"/>
                                        <p:tgtEl>
                                          <p:spTgt spid="10858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108585"/>
                                        </p:tgtEl>
                                        <p:attrNameLst>
                                          <p:attrName>style.visibility</p:attrName>
                                        </p:attrNameLst>
                                      </p:cBhvr>
                                      <p:to>
                                        <p:strVal val="visible"/>
                                      </p:to>
                                    </p:set>
                                    <p:animEffect transition="in" filter="dissolve">
                                      <p:cBhvr>
                                        <p:cTn id="68" dur="1000"/>
                                        <p:tgtEl>
                                          <p:spTgt spid="10858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108586"/>
                                        </p:tgtEl>
                                        <p:attrNameLst>
                                          <p:attrName>style.visibility</p:attrName>
                                        </p:attrNameLst>
                                      </p:cBhvr>
                                      <p:to>
                                        <p:strVal val="visible"/>
                                      </p:to>
                                    </p:set>
                                    <p:animEffect transition="in" filter="dissolve">
                                      <p:cBhvr>
                                        <p:cTn id="73" dur="1000"/>
                                        <p:tgtEl>
                                          <p:spTgt spid="10858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108587"/>
                                        </p:tgtEl>
                                        <p:attrNameLst>
                                          <p:attrName>style.visibility</p:attrName>
                                        </p:attrNameLst>
                                      </p:cBhvr>
                                      <p:to>
                                        <p:strVal val="visible"/>
                                      </p:to>
                                    </p:set>
                                    <p:animEffect transition="in" filter="dissolve">
                                      <p:cBhvr>
                                        <p:cTn id="78" dur="1000"/>
                                        <p:tgtEl>
                                          <p:spTgt spid="10858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08588"/>
                                        </p:tgtEl>
                                        <p:attrNameLst>
                                          <p:attrName>style.visibility</p:attrName>
                                        </p:attrNameLst>
                                      </p:cBhvr>
                                      <p:to>
                                        <p:strVal val="visible"/>
                                      </p:to>
                                    </p:set>
                                    <p:animEffect transition="in" filter="dissolve">
                                      <p:cBhvr>
                                        <p:cTn id="83" dur="1000"/>
                                        <p:tgtEl>
                                          <p:spTgt spid="10858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108589"/>
                                        </p:tgtEl>
                                        <p:attrNameLst>
                                          <p:attrName>style.visibility</p:attrName>
                                        </p:attrNameLst>
                                      </p:cBhvr>
                                      <p:to>
                                        <p:strVal val="visible"/>
                                      </p:to>
                                    </p:set>
                                    <p:animEffect transition="in" filter="dissolve">
                                      <p:cBhvr>
                                        <p:cTn id="88" dur="1000"/>
                                        <p:tgtEl>
                                          <p:spTgt spid="108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77" grpId="0"/>
      <p:bldP spid="108578" grpId="0"/>
      <p:bldP spid="10859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
        <p:nvSpPr>
          <p:cNvPr id="6" name="Text Box 3"/>
          <p:cNvSpPr txBox="1">
            <a:spLocks noChangeArrowheads="1"/>
          </p:cNvSpPr>
          <p:nvPr/>
        </p:nvSpPr>
        <p:spPr bwMode="auto">
          <a:xfrm>
            <a:off x="32054" y="2852936"/>
            <a:ext cx="9004442" cy="1126462"/>
          </a:xfrm>
          <a:prstGeom prst="rect">
            <a:avLst/>
          </a:prstGeom>
          <a:extLst/>
        </p:spPr>
        <p:txBody>
          <a:bodyPr vert="horz" wrap="square">
            <a:spAutoFit/>
          </a:bodyPr>
          <a:lstStyle>
            <a:lvl1pPr marL="109728" indent="0" eaLnBrk="1" latinLnBrk="0" hangingPunct="1">
              <a:lnSpc>
                <a:spcPct val="120000"/>
              </a:lnSpc>
              <a:buClr>
                <a:schemeClr val="accent1"/>
              </a:buClr>
              <a:buSzPct val="68000"/>
              <a:buFont typeface="Wingdings 3"/>
              <a:buNone/>
              <a:defRPr kumimoji="0" sz="2800">
                <a:solidFill>
                  <a:srgbClr val="5485C0"/>
                </a:solidFill>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extLst/>
          </a:lstStyle>
          <a:p>
            <a:r>
              <a:rPr lang="en-US" altLang="zh-CN" dirty="0">
                <a:solidFill>
                  <a:schemeClr val="tx1"/>
                </a:solidFill>
              </a:rPr>
              <a:t>      </a:t>
            </a:r>
            <a:r>
              <a:rPr lang="zh-CN" altLang="en-US" dirty="0">
                <a:solidFill>
                  <a:schemeClr val="tx1"/>
                </a:solidFill>
              </a:rPr>
              <a:t>队列是一种应用广泛的数据结构，凡具有“先进先出”需要排队处理的问题，都可以使用队列来解决</a:t>
            </a:r>
            <a:r>
              <a:rPr lang="zh-CN" altLang="en-US" dirty="0" smtClean="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xmlns="" val="41597776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371600" y="332656"/>
            <a:ext cx="7772400" cy="9144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z="4000" dirty="0" smtClean="0"/>
              <a:t>队列的应用举例</a:t>
            </a:r>
            <a:endParaRPr lang="zh-CN" altLang="en-US" sz="4000" dirty="0"/>
          </a:p>
        </p:txBody>
      </p:sp>
      <p:sp>
        <p:nvSpPr>
          <p:cNvPr id="6" name="Text Box 3"/>
          <p:cNvSpPr txBox="1">
            <a:spLocks noChangeArrowheads="1"/>
          </p:cNvSpPr>
          <p:nvPr/>
        </p:nvSpPr>
        <p:spPr bwMode="auto">
          <a:xfrm>
            <a:off x="179512" y="1628800"/>
            <a:ext cx="8964488" cy="4745915"/>
          </a:xfrm>
          <a:prstGeom prst="rect">
            <a:avLst/>
          </a:prstGeom>
          <a:extLst/>
        </p:spPr>
        <p:txBody>
          <a:bodyPr vert="horz" wrap="square">
            <a:spAutoFit/>
          </a:bodyPr>
          <a:lstStyle>
            <a:lvl1pPr marL="109728" indent="0" eaLnBrk="1" latinLnBrk="0" hangingPunct="1">
              <a:lnSpc>
                <a:spcPct val="120000"/>
              </a:lnSpc>
              <a:buClr>
                <a:schemeClr val="accent1"/>
              </a:buClr>
              <a:buSzPct val="68000"/>
              <a:buFont typeface="Wingdings 3"/>
              <a:buNone/>
              <a:defRPr kumimoji="0" sz="2800">
                <a:solidFill>
                  <a:srgbClr val="5485C0"/>
                </a:solidFill>
              </a:defRPr>
            </a:lvl1pPr>
            <a:lvl2pPr marL="621792" indent="-228600" eaLnBrk="1" latinLnBrk="0" hangingPunct="1">
              <a:spcBef>
                <a:spcPts val="324"/>
              </a:spcBef>
              <a:buClr>
                <a:schemeClr val="accent1"/>
              </a:buClr>
              <a:buFont typeface="Verdana"/>
              <a:buChar char="◦"/>
              <a:defRPr kumimoji="0" sz="2300">
                <a:latin typeface="+mn-lt"/>
                <a:ea typeface="+mn-ea"/>
              </a:defRPr>
            </a:lvl2pPr>
            <a:lvl3pPr marL="859536" indent="-228600" eaLnBrk="1" latinLnBrk="0" hangingPunct="1">
              <a:spcBef>
                <a:spcPts val="350"/>
              </a:spcBef>
              <a:buClr>
                <a:schemeClr val="accent2"/>
              </a:buClr>
              <a:buSzPct val="100000"/>
              <a:buFont typeface="Wingdings 2"/>
              <a:buChar char=""/>
              <a:defRPr kumimoji="0" sz="2100">
                <a:latin typeface="+mn-lt"/>
                <a:ea typeface="+mn-ea"/>
              </a:defRPr>
            </a:lvl3pPr>
            <a:lvl4pPr marL="1143000" indent="-228600" eaLnBrk="1" latinLnBrk="0" hangingPunct="1">
              <a:spcBef>
                <a:spcPts val="350"/>
              </a:spcBef>
              <a:buClr>
                <a:schemeClr val="accent2"/>
              </a:buClr>
              <a:buFont typeface="Wingdings 2"/>
              <a:buChar char=""/>
              <a:defRPr kumimoji="0" sz="1900">
                <a:latin typeface="+mn-lt"/>
                <a:ea typeface="+mn-ea"/>
              </a:defRPr>
            </a:lvl4pPr>
            <a:lvl5pPr marL="1371600" indent="-228600" eaLnBrk="1" latinLnBrk="0" hangingPunct="1">
              <a:spcBef>
                <a:spcPts val="350"/>
              </a:spcBef>
              <a:buClr>
                <a:schemeClr val="accent2"/>
              </a:buClr>
              <a:buFont typeface="Wingdings 2"/>
              <a:buChar char=""/>
              <a:defRPr kumimoji="0" sz="1800">
                <a:latin typeface="+mn-lt"/>
                <a:ea typeface="+mn-ea"/>
              </a:defRPr>
            </a:lvl5pPr>
            <a:lvl6pPr marL="1600200" indent="-228600">
              <a:spcBef>
                <a:spcPts val="350"/>
              </a:spcBef>
              <a:buClr>
                <a:schemeClr val="accent3"/>
              </a:buClr>
              <a:buFont typeface="Wingdings 2"/>
              <a:buChar char=""/>
              <a:defRPr kumimoji="0" sz="1800">
                <a:latin typeface="+mn-lt"/>
                <a:ea typeface="+mn-ea"/>
              </a:defRPr>
            </a:lvl6pPr>
            <a:lvl7pPr marL="1828800" indent="-228600">
              <a:spcBef>
                <a:spcPts val="350"/>
              </a:spcBef>
              <a:buClr>
                <a:schemeClr val="accent3"/>
              </a:buClr>
              <a:buFont typeface="Wingdings 2"/>
              <a:buChar char=""/>
              <a:defRPr kumimoji="0" sz="1600">
                <a:latin typeface="+mn-lt"/>
                <a:ea typeface="+mn-ea"/>
              </a:defRPr>
            </a:lvl7pPr>
            <a:lvl8pPr marL="2057400" indent="-228600">
              <a:spcBef>
                <a:spcPts val="350"/>
              </a:spcBef>
              <a:buClr>
                <a:schemeClr val="accent3"/>
              </a:buClr>
              <a:buFont typeface="Wingdings 2"/>
              <a:buChar char=""/>
              <a:defRPr kumimoji="0" sz="1600">
                <a:latin typeface="+mn-lt"/>
                <a:ea typeface="+mn-ea"/>
              </a:defRPr>
            </a:lvl8pPr>
            <a:lvl9pPr marL="2286000" indent="-228600">
              <a:spcBef>
                <a:spcPts val="350"/>
              </a:spcBef>
              <a:buClr>
                <a:schemeClr val="accent3"/>
              </a:buClr>
              <a:buFont typeface="Wingdings 2"/>
              <a:buChar char=""/>
              <a:defRPr kumimoji="0" sz="1600" baseline="0">
                <a:latin typeface="+mn-lt"/>
                <a:ea typeface="+mn-ea"/>
              </a:defRPr>
            </a:lvl9pPr>
            <a:extLst/>
          </a:lstStyle>
          <a:p>
            <a:r>
              <a:rPr lang="en-US" altLang="zh-CN" dirty="0" smtClean="0"/>
              <a:t>1</a:t>
            </a:r>
            <a:r>
              <a:rPr lang="en-US" altLang="zh-CN" dirty="0"/>
              <a:t>. </a:t>
            </a:r>
            <a:r>
              <a:rPr lang="zh-CN" altLang="en-US" dirty="0"/>
              <a:t>队列在输入、输出管理中的应用</a:t>
            </a:r>
          </a:p>
          <a:p>
            <a:r>
              <a:rPr lang="zh-CN" altLang="en-US" dirty="0">
                <a:solidFill>
                  <a:schemeClr val="tx1"/>
                </a:solidFill>
              </a:rPr>
              <a:t> </a:t>
            </a:r>
            <a:r>
              <a:rPr lang="zh-CN" altLang="en-US" dirty="0" smtClean="0">
                <a:solidFill>
                  <a:schemeClr val="tx1"/>
                </a:solidFill>
              </a:rPr>
              <a:t>      </a:t>
            </a:r>
            <a:r>
              <a:rPr lang="zh-CN" altLang="en-US" dirty="0">
                <a:solidFill>
                  <a:schemeClr val="tx1"/>
                </a:solidFill>
              </a:rPr>
              <a:t>在计算机进行数据输入、输出处理时，由于外部设备的速度远远低于</a:t>
            </a:r>
            <a:r>
              <a:rPr lang="en-US" altLang="zh-CN" dirty="0">
                <a:solidFill>
                  <a:schemeClr val="tx1"/>
                </a:solidFill>
              </a:rPr>
              <a:t>CPU</a:t>
            </a:r>
            <a:r>
              <a:rPr lang="zh-CN" altLang="en-US" dirty="0">
                <a:solidFill>
                  <a:schemeClr val="tx1"/>
                </a:solidFill>
              </a:rPr>
              <a:t>数据处理的速度，此时可以设定一个</a:t>
            </a:r>
            <a:r>
              <a:rPr lang="zh-CN" altLang="en-US" dirty="0">
                <a:solidFill>
                  <a:srgbClr val="FF0000"/>
                </a:solidFill>
              </a:rPr>
              <a:t>“队列缓冲区”</a:t>
            </a:r>
            <a:r>
              <a:rPr lang="zh-CN" altLang="en-US" dirty="0">
                <a:solidFill>
                  <a:schemeClr val="tx1"/>
                </a:solidFill>
              </a:rPr>
              <a:t>进行缓冲</a:t>
            </a:r>
            <a:r>
              <a:rPr lang="zh-CN" altLang="en-US" dirty="0" smtClean="0">
                <a:solidFill>
                  <a:schemeClr val="tx1"/>
                </a:solidFill>
              </a:rPr>
              <a:t>。</a:t>
            </a:r>
            <a:endParaRPr lang="en-US" altLang="zh-CN" dirty="0" smtClean="0">
              <a:solidFill>
                <a:schemeClr val="tx1"/>
              </a:solidFill>
            </a:endParaRPr>
          </a:p>
          <a:p>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当</a:t>
            </a:r>
            <a:r>
              <a:rPr lang="zh-CN" altLang="en-US" dirty="0">
                <a:solidFill>
                  <a:schemeClr val="tx1"/>
                </a:solidFill>
              </a:rPr>
              <a:t>计算机要输出数据时，将计算机的数据按块（例如每块</a:t>
            </a:r>
            <a:r>
              <a:rPr lang="en-US" altLang="zh-CN" dirty="0">
                <a:solidFill>
                  <a:schemeClr val="tx1"/>
                </a:solidFill>
              </a:rPr>
              <a:t>512B</a:t>
            </a:r>
            <a:r>
              <a:rPr lang="zh-CN" altLang="en-US" dirty="0">
                <a:solidFill>
                  <a:schemeClr val="tx1"/>
                </a:solidFill>
              </a:rPr>
              <a:t>）逐个添加到“队列缓冲区”的尾端，而外部设备则按照其输出速度从队首逐个取出数据块输出。这样</a:t>
            </a:r>
            <a:r>
              <a:rPr lang="zh-CN" altLang="en-US" dirty="0" smtClean="0">
                <a:solidFill>
                  <a:schemeClr val="tx1"/>
                </a:solidFill>
              </a:rPr>
              <a:t>，</a:t>
            </a:r>
            <a:r>
              <a:rPr lang="zh-CN" altLang="en-US" dirty="0" smtClean="0">
                <a:solidFill>
                  <a:srgbClr val="FF0000"/>
                </a:solidFill>
              </a:rPr>
              <a:t>保证了与</a:t>
            </a:r>
            <a:r>
              <a:rPr lang="zh-CN" altLang="en-US" dirty="0">
                <a:solidFill>
                  <a:srgbClr val="FF0000"/>
                </a:solidFill>
              </a:rPr>
              <a:t>计算机输出的数据有完全相同的次序，</a:t>
            </a:r>
            <a:r>
              <a:rPr lang="zh-CN" altLang="en-US" dirty="0">
                <a:solidFill>
                  <a:schemeClr val="tx1"/>
                </a:solidFill>
              </a:rPr>
              <a:t>而不致发生输出次序的混乱或数据的丢失。</a:t>
            </a:r>
          </a:p>
        </p:txBody>
      </p:sp>
    </p:spTree>
    <p:extLst>
      <p:ext uri="{BB962C8B-B14F-4D97-AF65-F5344CB8AC3E}">
        <p14:creationId xmlns:p14="http://schemas.microsoft.com/office/powerpoint/2010/main" xmlns="" val="304690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smtClean="0"/>
        </a:defPPr>
      </a:lstStyle>
    </a:txDef>
  </a:objectDefaults>
  <a:extraClrScheme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10203792</Template>
  <TotalTime>46668</TotalTime>
  <Words>8999</Words>
  <Application>Microsoft Office PowerPoint</Application>
  <PresentationFormat>全屏显示(4:3)</PresentationFormat>
  <Paragraphs>1402</Paragraphs>
  <Slides>108</Slides>
  <Notes>17</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108</vt:i4>
      </vt:variant>
    </vt:vector>
  </HeadingPairs>
  <TitlesOfParts>
    <vt:vector size="113" baseType="lpstr">
      <vt:lpstr>1_自定义设计方案</vt:lpstr>
      <vt:lpstr>聚合</vt:lpstr>
      <vt:lpstr>位图图像</vt:lpstr>
      <vt:lpstr>BMP 图象</vt:lpstr>
      <vt:lpstr>Document</vt:lpstr>
      <vt:lpstr>第3章  栈和队列</vt:lpstr>
      <vt:lpstr>幻灯片 2</vt:lpstr>
      <vt:lpstr>幻灯片 3</vt:lpstr>
      <vt:lpstr> 栈的定义</vt:lpstr>
      <vt:lpstr> 栈的特性及应用实例</vt:lpstr>
      <vt:lpstr>例如：A,B,C,D按此顺序依次进栈</vt:lpstr>
      <vt:lpstr>幻灯片 7</vt:lpstr>
      <vt:lpstr>幻灯片 8</vt:lpstr>
      <vt:lpstr>幻灯片 9</vt:lpstr>
      <vt:lpstr>幻灯片 10</vt:lpstr>
      <vt:lpstr>顺序栈</vt:lpstr>
      <vt:lpstr>顺序栈</vt:lpstr>
      <vt:lpstr>顺序栈示意图</vt:lpstr>
      <vt:lpstr>幻灯片 14</vt:lpstr>
      <vt:lpstr>顺序栈的基本运算</vt:lpstr>
      <vt:lpstr>顺序栈的基本运算</vt:lpstr>
      <vt:lpstr>顺序栈的基本运算</vt:lpstr>
      <vt:lpstr>顺序栈的基本运算</vt:lpstr>
      <vt:lpstr>顺序栈的基本运算</vt:lpstr>
      <vt:lpstr>顺序栈的基本运算</vt:lpstr>
      <vt:lpstr>顺序栈的基本运算</vt:lpstr>
      <vt:lpstr>顺序栈</vt:lpstr>
      <vt:lpstr>多栈处理 栈浮动技术</vt:lpstr>
      <vt:lpstr>多栈处理 栈浮动技术</vt:lpstr>
      <vt:lpstr>链式栈</vt:lpstr>
      <vt:lpstr>链式栈</vt:lpstr>
      <vt:lpstr>链式栈的基本操作</vt:lpstr>
      <vt:lpstr>链式栈的基本操作</vt:lpstr>
      <vt:lpstr>链式栈的基本操作</vt:lpstr>
      <vt:lpstr>幻灯片 30</vt:lpstr>
      <vt:lpstr>数制转换</vt:lpstr>
      <vt:lpstr>数制转换</vt:lpstr>
      <vt:lpstr>数制转换</vt:lpstr>
      <vt:lpstr>数制转换</vt:lpstr>
      <vt:lpstr>表达式求值</vt:lpstr>
      <vt:lpstr>表达式求值</vt:lpstr>
      <vt:lpstr>表达式求值</vt:lpstr>
      <vt:lpstr>幻灯片 38</vt:lpstr>
      <vt:lpstr>后缀表达式求值</vt:lpstr>
      <vt:lpstr>后缀表达式求值</vt:lpstr>
      <vt:lpstr>子程序调用（Subroutine Call）</vt:lpstr>
      <vt:lpstr>子程序调用（Subroutine Call）</vt:lpstr>
      <vt:lpstr>子程序调用（Subroutine Call）</vt:lpstr>
      <vt:lpstr>递归调用</vt:lpstr>
      <vt:lpstr>递归典型举例</vt:lpstr>
      <vt:lpstr>递归调用</vt:lpstr>
      <vt:lpstr>幻灯片 47</vt:lpstr>
      <vt:lpstr>中断处理和现场保护</vt:lpstr>
      <vt:lpstr>中断处理和现场保护</vt:lpstr>
      <vt:lpstr>中断处理和现场保护</vt:lpstr>
      <vt:lpstr>幻灯片 51</vt:lpstr>
      <vt:lpstr> 队列的定义</vt:lpstr>
      <vt:lpstr> 队列的特性</vt:lpstr>
      <vt:lpstr> 队列的应用实例</vt:lpstr>
      <vt:lpstr>幻灯片 55</vt:lpstr>
      <vt:lpstr>幻灯片 56</vt:lpstr>
      <vt:lpstr>幻灯片 57</vt:lpstr>
      <vt:lpstr> 队列的基本运算</vt:lpstr>
      <vt:lpstr> 队列的基本运算</vt:lpstr>
      <vt:lpstr> 队列的链式存储</vt:lpstr>
      <vt:lpstr> 队列的链式存储</vt:lpstr>
      <vt:lpstr> 队列的链式存储</vt:lpstr>
      <vt:lpstr> 队列的链式存储</vt:lpstr>
      <vt:lpstr> 链式队的基本运算</vt:lpstr>
      <vt:lpstr> 链式队的基本运算</vt:lpstr>
      <vt:lpstr>幻灯片 66</vt:lpstr>
      <vt:lpstr> 链式队的基本运算</vt:lpstr>
      <vt:lpstr> 队列的顺序存储</vt:lpstr>
      <vt:lpstr> 顺序队用C++语言定义如下：</vt:lpstr>
      <vt:lpstr>幻灯片 70</vt:lpstr>
      <vt:lpstr> 顺序队的操作</vt:lpstr>
      <vt:lpstr> 顺序队的操作</vt:lpstr>
      <vt:lpstr>幻灯片 73</vt:lpstr>
      <vt:lpstr>幻灯片 74</vt:lpstr>
      <vt:lpstr>幻灯片 75</vt:lpstr>
      <vt:lpstr>幻灯片 76</vt:lpstr>
      <vt:lpstr> 顺序队的操作</vt:lpstr>
      <vt:lpstr> 顺序队的操作</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vector>
  </TitlesOfParts>
  <Company>CUST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October</dc:creator>
  <cp:lastModifiedBy>Administrator</cp:lastModifiedBy>
  <cp:revision>1712</cp:revision>
  <cp:lastPrinted>1601-01-01T00:00:00Z</cp:lastPrinted>
  <dcterms:created xsi:type="dcterms:W3CDTF">2007-01-17T09:48:47Z</dcterms:created>
  <dcterms:modified xsi:type="dcterms:W3CDTF">2021-09-29T05:45:57Z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TC102037921033</vt:lpwstr>
  </property>
</Properties>
</file>