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5" r:id="rId2"/>
    <p:sldId id="666" r:id="rId3"/>
    <p:sldId id="667" r:id="rId4"/>
    <p:sldId id="668" r:id="rId5"/>
    <p:sldId id="670" r:id="rId6"/>
    <p:sldId id="671" r:id="rId7"/>
    <p:sldId id="672" r:id="rId8"/>
    <p:sldId id="685" r:id="rId9"/>
    <p:sldId id="673" r:id="rId10"/>
    <p:sldId id="674" r:id="rId11"/>
    <p:sldId id="676" r:id="rId12"/>
    <p:sldId id="675" r:id="rId13"/>
    <p:sldId id="678" r:id="rId14"/>
    <p:sldId id="679" r:id="rId15"/>
    <p:sldId id="686" r:id="rId16"/>
    <p:sldId id="682" r:id="rId17"/>
    <p:sldId id="6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771F7-4624-DFBA-DD9B-7E1E9445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E0603B-C4DE-E930-B25E-C26BA2B6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1F81E-C2CE-18AC-B2C7-D8FFF4E5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DCA26-0147-3427-D09B-E8E72267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D62FD-4539-F36B-FD57-76A6D20D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EDDAA-5784-864B-73E5-F1ACBD0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8FD87-3EA0-54F7-4358-CE09F59D2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ED7F3-7FAB-BE5F-FA6C-57BE0D1B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3C360-409E-F539-B9C7-D1C0FAE2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1EA7B-F152-3078-353D-94BB48D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D45A8-09B5-06D0-3C46-1BF1DB405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C161FD-1E62-4189-2CED-A5EB46CD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E6FDC-E08F-A94E-77ED-4B24BC97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8184F-EC26-8070-0436-E9E9A983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8C4ED-D78F-A7A9-BD39-58ED1FFD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86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276C5-5162-DE34-95EC-27DD66D4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C5943-25F1-208D-7926-4189D15D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20F50-3151-A049-0BA8-59DD37F5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6B2B4-055E-F3FF-D290-B52DCA29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615D2-8574-57C6-20E6-E75FACA5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CB4A6-DBD9-0F51-A056-1A6075A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6DBF1-9C05-7996-4EB7-DD4FFE46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E8B1E-DE54-28D5-B38B-D788FDE0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EB0E4-BB9B-E9D0-13FB-55988D7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1F63B-5C2E-789C-954D-614747F5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9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5DDED-EFCB-A280-09FE-7234BEDE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486DC-1FDA-75E9-3260-699CBEC0A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4F697-0405-CE88-FB5D-01DEA68B6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9347D-1907-E0A5-63F7-74D13670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1ADE-8BA8-78E0-9E5C-9EA95626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9F7D0-7A0E-CD13-61CC-31AA96C6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6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A72E-A1BB-63AE-529D-84F0A73A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23271-696F-22A0-9284-46A55145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107BB-AD45-B797-FC78-D512BC91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5B1E64-B905-A239-4325-8AAC556A3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DDD974-C39F-0C9E-9F22-620CF4202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FB9D34-4639-FB0C-DB35-278ACE52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7D203C-40F2-C081-FDDF-12D1D943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B67D2-FF89-AA33-A6A3-36F70F2F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3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2BD09-1E39-7FF9-BE82-58CA7122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48149-949C-90A8-2B24-AB84C594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31EB34-82E8-4C80-2143-099ACEA0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674635-CAAF-AB62-2EE5-6CA83128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9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E263F-D41B-3597-4506-B1DED437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8ABBB3-4B9E-A909-F8F1-B4B3459C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8093F-BA88-13DA-F318-EE7F31FB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4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EBEC4-129E-26B7-0DD7-69F7B370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8729A-FAEB-D9B8-A41D-0ECEA796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C8460-12E2-F5A6-E78C-9A9EE7C5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88848-4505-7607-B830-A3311469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8244B-D61B-E859-5646-2C9FCC83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DC7D2-C438-78B0-715A-4DB8530B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3213B-839B-7A76-A0BA-C97FD2EBC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69DF0-5026-CDF3-B0F0-B23FAEDC1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4BBBB9-EFE3-E36E-19B1-0F290D61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B1028-FCA4-E1B2-946A-9909BB8F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AF8FC-AF39-9C76-15B6-5B63577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56CD98-3B7F-9E33-7C8A-70AB25C2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4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8E2834-1103-217A-67B2-4C85B6C9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83E0B-ABA3-D20D-BC25-5F5E1394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BEE12-A1CC-E54A-5D63-F181FBA6A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B181-F9FE-4FA4-87CF-66AAC5B2BF98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7379C-6415-A292-1925-2450E7D3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A94AC-56D1-90D1-1645-143AFA76B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4FCC-8E5A-45A7-9BA5-64254E0EC0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8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灯片编号占位符 5">
            <a:extLst>
              <a:ext uri="{FF2B5EF4-FFF2-40B4-BE49-F238E27FC236}">
                <a16:creationId xmlns:a16="http://schemas.microsoft.com/office/drawing/2014/main" id="{E0FE3B0B-810F-B5CB-9A9C-2EDF4A09A2C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8385229-451F-4B59-B29E-02EC4565D791}" type="slidenum">
              <a:rPr lang="zh-CN" altLang="en-US" sz="1000" b="0"/>
              <a:pPr algn="r" eaLnBrk="1" hangingPunct="1"/>
              <a:t>1</a:t>
            </a:fld>
            <a:endParaRPr lang="en-US" altLang="zh-CN"/>
          </a:p>
        </p:txBody>
      </p:sp>
      <p:pic>
        <p:nvPicPr>
          <p:cNvPr id="1494019" name="Picture 3">
            <a:extLst>
              <a:ext uri="{FF2B5EF4-FFF2-40B4-BE49-F238E27FC236}">
                <a16:creationId xmlns:a16="http://schemas.microsoft.com/office/drawing/2014/main" id="{83F247DA-5E47-7F5F-69CA-936EED83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4020" name="Picture 3">
            <a:extLst>
              <a:ext uri="{FF2B5EF4-FFF2-40B4-BE49-F238E27FC236}">
                <a16:creationId xmlns:a16="http://schemas.microsoft.com/office/drawing/2014/main" id="{32B39860-E950-8E63-A7CA-55452D00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4021" name="标题 1">
            <a:extLst>
              <a:ext uri="{FF2B5EF4-FFF2-40B4-BE49-F238E27FC236}">
                <a16:creationId xmlns:a16="http://schemas.microsoft.com/office/drawing/2014/main" id="{5857BFFC-3171-0D12-F8B2-A1DF28286D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494022" name="AutoShape 5">
            <a:extLst>
              <a:ext uri="{FF2B5EF4-FFF2-40B4-BE49-F238E27FC236}">
                <a16:creationId xmlns:a16="http://schemas.microsoft.com/office/drawing/2014/main" id="{7BB98FB6-4869-EA9B-9368-A3AAA3332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866" y="5123737"/>
            <a:ext cx="204383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4023" name="AutoShape 6">
            <a:extLst>
              <a:ext uri="{FF2B5EF4-FFF2-40B4-BE49-F238E27FC236}">
                <a16:creationId xmlns:a16="http://schemas.microsoft.com/office/drawing/2014/main" id="{7671DC58-D159-3417-35D0-EAF9EF29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4392" name="Rectangle 7">
            <a:extLst>
              <a:ext uri="{FF2B5EF4-FFF2-40B4-BE49-F238E27FC236}">
                <a16:creationId xmlns:a16="http://schemas.microsoft.com/office/drawing/2014/main" id="{9182084E-08A6-20C4-AFF4-AFAD37838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1622425"/>
            <a:ext cx="7467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0">
                <a:solidFill>
                  <a:schemeClr val="accent2"/>
                </a:solidFill>
                <a:latin typeface="宋体" panose="02010600030101010101" pitchFamily="2" charset="-122"/>
              </a:rPr>
              <a:t>KMP</a:t>
            </a:r>
            <a:r>
              <a:rPr lang="zh-CN" altLang="en-US" sz="3600" b="0">
                <a:solidFill>
                  <a:schemeClr val="accent2"/>
                </a:solidFill>
                <a:latin typeface="宋体" panose="02010600030101010101" pitchFamily="2" charset="-122"/>
              </a:rPr>
              <a:t>算法的思想：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44393" name="Text Box 8">
            <a:extLst>
              <a:ext uri="{FF2B5EF4-FFF2-40B4-BE49-F238E27FC236}">
                <a16:creationId xmlns:a16="http://schemas.microsoft.com/office/drawing/2014/main" id="{23B7C3A1-9A47-FB50-3BDB-29A74077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1" y="2644776"/>
            <a:ext cx="7921625" cy="26638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200" b="0">
                <a:ea typeface="楷体_GB2312" pitchFamily="49" charset="-122"/>
              </a:rPr>
              <a:t>        每当一趟匹配过程中出现字符比较不等时，</a:t>
            </a:r>
            <a:r>
              <a:rPr lang="zh-CN" altLang="en-US" sz="3200" b="0">
                <a:solidFill>
                  <a:schemeClr val="accent2"/>
                </a:solidFill>
                <a:ea typeface="楷体_GB2312" pitchFamily="49" charset="-122"/>
              </a:rPr>
              <a:t>不需回溯 i 指针</a:t>
            </a:r>
            <a:r>
              <a:rPr lang="zh-CN" altLang="en-US" sz="3200" b="0">
                <a:ea typeface="楷体_GB2312" pitchFamily="49" charset="-122"/>
              </a:rPr>
              <a:t>，而是利用已经得到的“部分匹配”的结果</a:t>
            </a:r>
            <a:r>
              <a:rPr lang="zh-CN" altLang="en-US" sz="3200" b="0">
                <a:solidFill>
                  <a:schemeClr val="accent2"/>
                </a:solidFill>
                <a:ea typeface="楷体_GB2312" pitchFamily="49" charset="-122"/>
              </a:rPr>
              <a:t>将模式串向右“滑动”尽可能远的一段距离</a:t>
            </a:r>
            <a:r>
              <a:rPr lang="zh-CN" altLang="en-US" sz="3200" b="0">
                <a:ea typeface="楷体_GB2312" pitchFamily="49" charset="-122"/>
              </a:rPr>
              <a:t>后，继续进行比较。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2" grpId="0" bldLvl="0" autoUpdateAnimBg="0"/>
      <p:bldP spid="144393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灯片编号占位符 5">
            <a:extLst>
              <a:ext uri="{FF2B5EF4-FFF2-40B4-BE49-F238E27FC236}">
                <a16:creationId xmlns:a16="http://schemas.microsoft.com/office/drawing/2014/main" id="{067F2EFA-74CF-B483-A3E3-CDF73396CF5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4F61CFA-FADA-44B2-A4FA-A09F3BFBD507}" type="slidenum">
              <a:rPr lang="zh-CN" altLang="en-US" sz="1000" b="0"/>
              <a:pPr algn="r" eaLnBrk="1" hangingPunct="1"/>
              <a:t>10</a:t>
            </a:fld>
            <a:endParaRPr lang="en-US" altLang="zh-CN"/>
          </a:p>
        </p:txBody>
      </p:sp>
      <p:pic>
        <p:nvPicPr>
          <p:cNvPr id="1503235" name="Picture 3">
            <a:extLst>
              <a:ext uri="{FF2B5EF4-FFF2-40B4-BE49-F238E27FC236}">
                <a16:creationId xmlns:a16="http://schemas.microsoft.com/office/drawing/2014/main" id="{C2EB8006-9648-015D-179B-61CA66B25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3236" name="Picture 3">
            <a:extLst>
              <a:ext uri="{FF2B5EF4-FFF2-40B4-BE49-F238E27FC236}">
                <a16:creationId xmlns:a16="http://schemas.microsoft.com/office/drawing/2014/main" id="{8A4B0A3D-2449-1713-A5CB-667DD87A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3237" name="标题 1">
            <a:extLst>
              <a:ext uri="{FF2B5EF4-FFF2-40B4-BE49-F238E27FC236}">
                <a16:creationId xmlns:a16="http://schemas.microsoft.com/office/drawing/2014/main" id="{6F592F83-9130-E75F-245D-A3FE225213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3238" name="AutoShape 5">
            <a:extLst>
              <a:ext uri="{FF2B5EF4-FFF2-40B4-BE49-F238E27FC236}">
                <a16:creationId xmlns:a16="http://schemas.microsoft.com/office/drawing/2014/main" id="{999D1AF4-945F-3B20-4E1E-78F009290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2583" name="Text Box 6">
            <a:extLst>
              <a:ext uri="{FF2B5EF4-FFF2-40B4-BE49-F238E27FC236}">
                <a16:creationId xmlns:a16="http://schemas.microsoft.com/office/drawing/2014/main" id="{BA5AAEE7-86CC-3F76-24F5-E26978419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6" y="1627189"/>
            <a:ext cx="8659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（1）如果''T</a:t>
            </a:r>
            <a:r>
              <a:rPr lang="zh-CN" altLang="en-US" sz="2400" baseline="-25000"/>
              <a:t>next[k]</a:t>
            </a:r>
            <a:r>
              <a:rPr lang="zh-CN" altLang="en-US" sz="2400"/>
              <a:t>''=''T</a:t>
            </a:r>
            <a:r>
              <a:rPr lang="zh-CN" altLang="en-US" sz="2400" baseline="-25000"/>
              <a:t>j</a:t>
            </a:r>
            <a:r>
              <a:rPr lang="zh-CN" altLang="en-US" sz="2400"/>
              <a:t>''，则next[j+1]=</a:t>
            </a:r>
            <a:r>
              <a:rPr lang="zh-CN" altLang="en-US" sz="2400">
                <a:solidFill>
                  <a:schemeClr val="accent2"/>
                </a:solidFill>
              </a:rPr>
              <a:t>next[k]+1</a:t>
            </a:r>
          </a:p>
        </p:txBody>
      </p:sp>
      <p:sp>
        <p:nvSpPr>
          <p:cNvPr id="152584" name="Text Box 7">
            <a:extLst>
              <a:ext uri="{FF2B5EF4-FFF2-40B4-BE49-F238E27FC236}">
                <a16:creationId xmlns:a16="http://schemas.microsoft.com/office/drawing/2014/main" id="{8F7CE3AE-BC92-E220-1C9D-991858710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6" y="2138364"/>
            <a:ext cx="3705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（2）如果''T</a:t>
            </a:r>
            <a:r>
              <a:rPr lang="zh-CN" altLang="en-US" sz="2400" baseline="-25000"/>
              <a:t>next[k]</a:t>
            </a:r>
            <a:r>
              <a:rPr lang="zh-CN" altLang="en-US" sz="2400"/>
              <a:t>''</a:t>
            </a:r>
            <a:r>
              <a:rPr lang="zh-CN" altLang="en-US" sz="2400">
                <a:sym typeface="宋体" panose="02010600030101010101" pitchFamily="2" charset="-122"/>
              </a:rPr>
              <a:t>≠''T</a:t>
            </a:r>
            <a:r>
              <a:rPr lang="zh-CN" altLang="en-US" sz="2400" baseline="-25000">
                <a:sym typeface="宋体" panose="02010600030101010101" pitchFamily="2" charset="-122"/>
              </a:rPr>
              <a:t>j</a:t>
            </a:r>
            <a:r>
              <a:rPr lang="zh-CN" altLang="en-US" sz="2400">
                <a:sym typeface="宋体" panose="02010600030101010101" pitchFamily="2" charset="-122"/>
              </a:rPr>
              <a:t>'',</a:t>
            </a:r>
            <a:endParaRPr lang="zh-CN" altLang="en-US"/>
          </a:p>
        </p:txBody>
      </p:sp>
      <p:sp>
        <p:nvSpPr>
          <p:cNvPr id="152585" name="Text Box 8">
            <a:extLst>
              <a:ext uri="{FF2B5EF4-FFF2-40B4-BE49-F238E27FC236}">
                <a16:creationId xmlns:a16="http://schemas.microsoft.com/office/drawing/2014/main" id="{FF69AE02-99FE-D2D2-D4EB-1794D3A47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6" y="2659064"/>
            <a:ext cx="8537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相当于在位置next[k]时失配了，那应该用位置为next[next[k]]的字符去和T</a:t>
            </a:r>
            <a:r>
              <a:rPr lang="zh-CN" altLang="en-US" sz="2400" baseline="-25000"/>
              <a:t>j</a:t>
            </a:r>
            <a:r>
              <a:rPr lang="zh-CN" altLang="en-US" sz="2400"/>
              <a:t>比较，即T</a:t>
            </a:r>
            <a:r>
              <a:rPr lang="zh-CN" altLang="en-US" sz="2400" baseline="-25000"/>
              <a:t>next[next[k]]</a:t>
            </a:r>
            <a:r>
              <a:rPr lang="zh-CN" altLang="en-US" sz="2400"/>
              <a:t>和T</a:t>
            </a:r>
            <a:r>
              <a:rPr lang="zh-CN" altLang="en-US" sz="2400" baseline="-25000"/>
              <a:t>j</a:t>
            </a:r>
            <a:r>
              <a:rPr lang="zh-CN" altLang="en-US" sz="2400"/>
              <a:t>比较</a:t>
            </a:r>
          </a:p>
        </p:txBody>
      </p:sp>
      <p:sp>
        <p:nvSpPr>
          <p:cNvPr id="152586" name="Text Box 9">
            <a:extLst>
              <a:ext uri="{FF2B5EF4-FFF2-40B4-BE49-F238E27FC236}">
                <a16:creationId xmlns:a16="http://schemas.microsoft.com/office/drawing/2014/main" id="{FF9E1C8F-8B6D-CC28-CEB0-E70ECE6A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3567114"/>
            <a:ext cx="8001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又分为和上述相同的两种情况,以此类推，直至T</a:t>
            </a:r>
            <a:r>
              <a:rPr lang="zh-CN" altLang="en-US" sz="2400" baseline="-25000">
                <a:solidFill>
                  <a:schemeClr val="accent2"/>
                </a:solidFill>
              </a:rPr>
              <a:t>j</a:t>
            </a:r>
            <a:r>
              <a:rPr lang="zh-CN" altLang="en-US" sz="2400">
                <a:solidFill>
                  <a:schemeClr val="accent2"/>
                </a:solidFill>
              </a:rPr>
              <a:t>和模式串中的某个字符匹配成功，或者没有匹配的字符(没有部分匹配的结果)，只能从头匹配，则</a:t>
            </a:r>
            <a:r>
              <a:rPr lang="zh-CN" altLang="en-US" sz="2400">
                <a:solidFill>
                  <a:srgbClr val="0000FF"/>
                </a:solidFill>
              </a:rPr>
              <a:t>next[j+1]=1。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bldLvl="0" autoUpdateAnimBg="0"/>
      <p:bldP spid="152584" grpId="0" bldLvl="0" autoUpdateAnimBg="0"/>
      <p:bldP spid="152585" grpId="0" bldLvl="0" autoUpdateAnimBg="0"/>
      <p:bldP spid="152586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灯片编号占位符 5">
            <a:extLst>
              <a:ext uri="{FF2B5EF4-FFF2-40B4-BE49-F238E27FC236}">
                <a16:creationId xmlns:a16="http://schemas.microsoft.com/office/drawing/2014/main" id="{B41C277B-A758-7F6A-A1BA-957A3B6ADF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BFA642F-B9E8-4A69-A022-859732F43034}" type="slidenum">
              <a:rPr lang="zh-CN" altLang="en-US" sz="1000" b="0"/>
              <a:pPr algn="r" eaLnBrk="1" hangingPunct="1"/>
              <a:t>11</a:t>
            </a:fld>
            <a:endParaRPr lang="en-US" altLang="zh-CN"/>
          </a:p>
        </p:txBody>
      </p:sp>
      <p:pic>
        <p:nvPicPr>
          <p:cNvPr id="1504259" name="Picture 3">
            <a:extLst>
              <a:ext uri="{FF2B5EF4-FFF2-40B4-BE49-F238E27FC236}">
                <a16:creationId xmlns:a16="http://schemas.microsoft.com/office/drawing/2014/main" id="{D887EB30-9748-68E1-4EB9-005436A5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4260" name="Picture 3">
            <a:extLst>
              <a:ext uri="{FF2B5EF4-FFF2-40B4-BE49-F238E27FC236}">
                <a16:creationId xmlns:a16="http://schemas.microsoft.com/office/drawing/2014/main" id="{4D39CA86-08FD-56B1-24D0-2DDB818E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4261" name="标题 1">
            <a:extLst>
              <a:ext uri="{FF2B5EF4-FFF2-40B4-BE49-F238E27FC236}">
                <a16:creationId xmlns:a16="http://schemas.microsoft.com/office/drawing/2014/main" id="{60270AD4-30ED-9E88-031B-3C38457959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4262" name="AutoShape 5">
            <a:extLst>
              <a:ext uri="{FF2B5EF4-FFF2-40B4-BE49-F238E27FC236}">
                <a16:creationId xmlns:a16="http://schemas.microsoft.com/office/drawing/2014/main" id="{5EE38509-96D4-C495-3B11-5D6179E88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4263" name="Text Box 6">
            <a:extLst>
              <a:ext uri="{FF2B5EF4-FFF2-40B4-BE49-F238E27FC236}">
                <a16:creationId xmlns:a16="http://schemas.microsoft.com/office/drawing/2014/main" id="{326E50EB-E538-396F-2ADA-E7275B118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088" y="15509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例</a:t>
            </a:r>
          </a:p>
        </p:txBody>
      </p:sp>
      <p:graphicFrame>
        <p:nvGraphicFramePr>
          <p:cNvPr id="153608" name="Group 8">
            <a:extLst>
              <a:ext uri="{FF2B5EF4-FFF2-40B4-BE49-F238E27FC236}">
                <a16:creationId xmlns:a16="http://schemas.microsoft.com/office/drawing/2014/main" id="{6EAAAD6C-E4E5-DB7F-7504-2DF2BFCD9006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1557339"/>
          <a:ext cx="8261350" cy="1724025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76631293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339697685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87970318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3610118888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84608453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85565147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5835382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039633115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3309768565"/>
                    </a:ext>
                  </a:extLst>
                </a:gridCol>
              </a:tblGrid>
              <a:tr h="555625"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165872"/>
                  </a:ext>
                </a:extLst>
              </a:tr>
              <a:tr h="552450"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  <a:sym typeface="Lucida Sans Unicode" panose="020B0602030504020204" pitchFamily="34" charset="0"/>
                        </a:rPr>
                        <a:t>模式串</a:t>
                      </a: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824114"/>
                  </a:ext>
                </a:extLst>
              </a:tr>
              <a:tr h="615950"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r>
                        <a:rPr kumimoji="0" lang="zh-CN" alt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rPr>
                        <a:t>Next[j]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25" defTabSz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defRPr sz="23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1pPr>
                      <a:lvl2pPr marL="742950" indent="-285750" defTabSz="0">
                        <a:spcBef>
                          <a:spcPts val="325"/>
                        </a:spcBef>
                        <a:buClr>
                          <a:schemeClr val="accent1"/>
                        </a:buClr>
                        <a:buSzPct val="68000"/>
                        <a:buFont typeface="Verdana" panose="020B0604030504040204" pitchFamily="34" charset="0"/>
                        <a:defRPr sz="21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2pPr>
                      <a:lvl3pPr marL="11430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3pPr>
                      <a:lvl4pPr marL="16002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 sz="1700"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4pPr>
                      <a:lvl5pPr marL="2057400" indent="-228600" defTabSz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5pPr>
                      <a:lvl6pPr marL="25146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6pPr>
                      <a:lvl7pPr marL="29718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7pPr>
                      <a:lvl8pPr marL="34290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8pPr>
                      <a:lvl9pPr marL="3886200" indent="-228600" defTabSz="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Lucida Sans Unicode" panose="020B0602030504020204" pitchFamily="34" charset="0"/>
                          <a:ea typeface="黑体" panose="02010609060101010101" pitchFamily="49" charset="-122"/>
                          <a:sym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  <a:tabLst/>
                      </a:pPr>
                      <a:endParaRPr kumimoji="0" lang="zh-CN" altLang="en-US" sz="2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黑体" panose="02010609060101010101" pitchFamily="49" charset="-122"/>
                        <a:sym typeface="Lucida Sans Unicode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483178"/>
                  </a:ext>
                </a:extLst>
              </a:tr>
            </a:tbl>
          </a:graphicData>
        </a:graphic>
      </p:graphicFrame>
      <p:sp>
        <p:nvSpPr>
          <p:cNvPr id="153650" name="Text Box 49">
            <a:extLst>
              <a:ext uri="{FF2B5EF4-FFF2-40B4-BE49-F238E27FC236}">
                <a16:creationId xmlns:a16="http://schemas.microsoft.com/office/drawing/2014/main" id="{338348C3-8F86-1F62-B0B6-74C30555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6" y="3360739"/>
            <a:ext cx="1349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next[1]=0</a:t>
            </a:r>
          </a:p>
        </p:txBody>
      </p:sp>
      <p:sp>
        <p:nvSpPr>
          <p:cNvPr id="153651" name="Text Box 50">
            <a:extLst>
              <a:ext uri="{FF2B5EF4-FFF2-40B4-BE49-F238E27FC236}">
                <a16:creationId xmlns:a16="http://schemas.microsoft.com/office/drawing/2014/main" id="{D5E664AD-7116-CAFF-745E-A2A457858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28067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652" name="Text Box 51">
            <a:extLst>
              <a:ext uri="{FF2B5EF4-FFF2-40B4-BE49-F238E27FC236}">
                <a16:creationId xmlns:a16="http://schemas.microsoft.com/office/drawing/2014/main" id="{D307E1AD-63F6-6FCD-AFC8-E4716D59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3722689"/>
            <a:ext cx="2212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next[2]=next[1+1]</a:t>
            </a:r>
          </a:p>
        </p:txBody>
      </p:sp>
      <p:sp>
        <p:nvSpPr>
          <p:cNvPr id="153653" name="Text Box 52">
            <a:extLst>
              <a:ext uri="{FF2B5EF4-FFF2-40B4-BE49-F238E27FC236}">
                <a16:creationId xmlns:a16="http://schemas.microsoft.com/office/drawing/2014/main" id="{9E8E1D98-A341-6803-4EC6-14B3BD81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368675"/>
            <a:ext cx="14017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0</a:t>
            </a:r>
            <a:r>
              <a:rPr lang="zh-CN" altLang="en-US" sz="2000" b="0">
                <a:latin typeface="Times New Roman" panose="02020603050405020304" pitchFamily="18" charset="0"/>
              </a:rPr>
              <a:t> = 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54" name="Text Box 53">
            <a:extLst>
              <a:ext uri="{FF2B5EF4-FFF2-40B4-BE49-F238E27FC236}">
                <a16:creationId xmlns:a16="http://schemas.microsoft.com/office/drawing/2014/main" id="{F56936AA-BAB1-F349-08DB-165E640D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1" y="3341688"/>
            <a:ext cx="25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?</a:t>
            </a:r>
          </a:p>
        </p:txBody>
      </p:sp>
      <p:sp>
        <p:nvSpPr>
          <p:cNvPr id="153655" name="Text Box 54">
            <a:extLst>
              <a:ext uri="{FF2B5EF4-FFF2-40B4-BE49-F238E27FC236}">
                <a16:creationId xmlns:a16="http://schemas.microsoft.com/office/drawing/2014/main" id="{3E652DCD-6657-0692-FBBB-DE49F2DA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1" y="3756025"/>
            <a:ext cx="536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53656" name="Text Box 55">
            <a:extLst>
              <a:ext uri="{FF2B5EF4-FFF2-40B4-BE49-F238E27FC236}">
                <a16:creationId xmlns:a16="http://schemas.microsoft.com/office/drawing/2014/main" id="{216AB0D9-86B3-6D39-4885-1438ED3F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4" y="2797175"/>
            <a:ext cx="29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57" name="Text Box 56">
            <a:extLst>
              <a:ext uri="{FF2B5EF4-FFF2-40B4-BE49-F238E27FC236}">
                <a16:creationId xmlns:a16="http://schemas.microsoft.com/office/drawing/2014/main" id="{303BC6CA-D40D-3842-C31B-11C65F6A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4130675"/>
            <a:ext cx="2146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next[3]=next[2+1]</a:t>
            </a:r>
          </a:p>
        </p:txBody>
      </p:sp>
      <p:sp>
        <p:nvSpPr>
          <p:cNvPr id="153658" name="Text Box 57">
            <a:extLst>
              <a:ext uri="{FF2B5EF4-FFF2-40B4-BE49-F238E27FC236}">
                <a16:creationId xmlns:a16="http://schemas.microsoft.com/office/drawing/2014/main" id="{B649186E-3F88-E156-2D28-F4DFC8B1B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3732213"/>
            <a:ext cx="1047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≠</a:t>
            </a:r>
            <a:r>
              <a:rPr lang="zh-CN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3659" name="Text Box 58">
            <a:extLst>
              <a:ext uri="{FF2B5EF4-FFF2-40B4-BE49-F238E27FC236}">
                <a16:creationId xmlns:a16="http://schemas.microsoft.com/office/drawing/2014/main" id="{EF67D259-5180-556B-8CD2-4BD879AF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1" y="3713163"/>
            <a:ext cx="2112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2</a:t>
            </a:r>
            <a:r>
              <a:rPr lang="zh-CN" altLang="en-US" sz="2000" b="0">
                <a:latin typeface="Times New Roman" panose="02020603050405020304" pitchFamily="18" charset="0"/>
              </a:rPr>
              <a:t>    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next[1]</a:t>
            </a:r>
          </a:p>
        </p:txBody>
      </p:sp>
      <p:sp>
        <p:nvSpPr>
          <p:cNvPr id="153660" name="Text Box 59">
            <a:extLst>
              <a:ext uri="{FF2B5EF4-FFF2-40B4-BE49-F238E27FC236}">
                <a16:creationId xmlns:a16="http://schemas.microsoft.com/office/drawing/2014/main" id="{337AE935-BDEC-EE90-7966-3913852D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4" y="3724275"/>
            <a:ext cx="346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ym typeface="宋体" panose="02010600030101010101" pitchFamily="2" charset="-122"/>
              </a:rPr>
              <a:t>≠</a:t>
            </a:r>
          </a:p>
        </p:txBody>
      </p:sp>
      <p:sp>
        <p:nvSpPr>
          <p:cNvPr id="153661" name="Text Box 60">
            <a:extLst>
              <a:ext uri="{FF2B5EF4-FFF2-40B4-BE49-F238E27FC236}">
                <a16:creationId xmlns:a16="http://schemas.microsoft.com/office/drawing/2014/main" id="{65761A85-D929-D6A7-ABE4-C966B31C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8" y="4148139"/>
            <a:ext cx="51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53662" name="Text Box 61">
            <a:extLst>
              <a:ext uri="{FF2B5EF4-FFF2-40B4-BE49-F238E27FC236}">
                <a16:creationId xmlns:a16="http://schemas.microsoft.com/office/drawing/2014/main" id="{40F2EB11-CCBD-B899-C381-6694778D9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2805114"/>
            <a:ext cx="28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63" name="Text Box 62">
            <a:extLst>
              <a:ext uri="{FF2B5EF4-FFF2-40B4-BE49-F238E27FC236}">
                <a16:creationId xmlns:a16="http://schemas.microsoft.com/office/drawing/2014/main" id="{E60884C6-6491-0D76-F3A4-E1ADEEE0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4503739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next[4]=</a:t>
            </a:r>
          </a:p>
        </p:txBody>
      </p:sp>
      <p:sp>
        <p:nvSpPr>
          <p:cNvPr id="153664" name="Text Box 63">
            <a:extLst>
              <a:ext uri="{FF2B5EF4-FFF2-40B4-BE49-F238E27FC236}">
                <a16:creationId xmlns:a16="http://schemas.microsoft.com/office/drawing/2014/main" id="{93DD6618-4590-52BE-D0EC-AF0FE89B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6" y="4130675"/>
            <a:ext cx="892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3</a:t>
            </a:r>
            <a:r>
              <a:rPr lang="zh-CN" altLang="en-US" sz="2000" b="0">
                <a:latin typeface="Times New Roman" panose="02020603050405020304" pitchFamily="18" charset="0"/>
              </a:rPr>
              <a:t>=T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65" name="Text Box 64">
            <a:extLst>
              <a:ext uri="{FF2B5EF4-FFF2-40B4-BE49-F238E27FC236}">
                <a16:creationId xmlns:a16="http://schemas.microsoft.com/office/drawing/2014/main" id="{47F18E8F-2773-6221-2EBA-BABD51017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4511675"/>
            <a:ext cx="8747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1+1=2</a:t>
            </a:r>
          </a:p>
        </p:txBody>
      </p:sp>
      <p:sp>
        <p:nvSpPr>
          <p:cNvPr id="153666" name="Text Box 65">
            <a:extLst>
              <a:ext uri="{FF2B5EF4-FFF2-40B4-BE49-F238E27FC236}">
                <a16:creationId xmlns:a16="http://schemas.microsoft.com/office/drawing/2014/main" id="{88F9CFCD-35D1-BFD9-330D-D873833A5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2779713"/>
            <a:ext cx="29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667" name="Text Box 66">
            <a:extLst>
              <a:ext uri="{FF2B5EF4-FFF2-40B4-BE49-F238E27FC236}">
                <a16:creationId xmlns:a16="http://schemas.microsoft.com/office/drawing/2014/main" id="{79619B1C-397A-D50A-C7FC-2C2FCC21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4857751"/>
            <a:ext cx="119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next[5]=</a:t>
            </a:r>
          </a:p>
        </p:txBody>
      </p:sp>
      <p:sp>
        <p:nvSpPr>
          <p:cNvPr id="153668" name="Text Box 67">
            <a:extLst>
              <a:ext uri="{FF2B5EF4-FFF2-40B4-BE49-F238E27FC236}">
                <a16:creationId xmlns:a16="http://schemas.microsoft.com/office/drawing/2014/main" id="{41D570B5-9CA9-9CE2-E101-B8185EE94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4511675"/>
            <a:ext cx="11953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4</a:t>
            </a:r>
            <a:r>
              <a:rPr lang="zh-CN" altLang="en-US" b="0">
                <a:sym typeface="宋体" panose="02010600030101010101" pitchFamily="2" charset="-122"/>
              </a:rPr>
              <a:t>≠</a:t>
            </a:r>
            <a:r>
              <a:rPr lang="zh-CN" altLang="en-US" sz="2000" b="0">
                <a:latin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669" name="Text Box 68">
            <a:extLst>
              <a:ext uri="{FF2B5EF4-FFF2-40B4-BE49-F238E27FC236}">
                <a16:creationId xmlns:a16="http://schemas.microsoft.com/office/drawing/2014/main" id="{1E42A8D5-0835-EF6A-D4CE-D0C5DBD8E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4502150"/>
            <a:ext cx="14906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4</a:t>
            </a:r>
            <a:r>
              <a:rPr lang="zh-CN" altLang="en-US" sz="2000" b="0">
                <a:latin typeface="Times New Roman" panose="02020603050405020304" pitchFamily="18" charset="0"/>
              </a:rPr>
              <a:t>=T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next[2]</a:t>
            </a:r>
          </a:p>
        </p:txBody>
      </p:sp>
      <p:sp>
        <p:nvSpPr>
          <p:cNvPr id="153670" name="Text Box 69">
            <a:extLst>
              <a:ext uri="{FF2B5EF4-FFF2-40B4-BE49-F238E27FC236}">
                <a16:creationId xmlns:a16="http://schemas.microsoft.com/office/drawing/2014/main" id="{880922ED-A1AC-2D04-207C-1DBBA8F1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89" y="4841875"/>
            <a:ext cx="1654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next[2]+1=2</a:t>
            </a:r>
          </a:p>
        </p:txBody>
      </p:sp>
      <p:sp>
        <p:nvSpPr>
          <p:cNvPr id="153671" name="Text Box 70">
            <a:extLst>
              <a:ext uri="{FF2B5EF4-FFF2-40B4-BE49-F238E27FC236}">
                <a16:creationId xmlns:a16="http://schemas.microsoft.com/office/drawing/2014/main" id="{FF4F8387-C640-7904-6BD6-CE294906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2779713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672" name="Text Box 71">
            <a:extLst>
              <a:ext uri="{FF2B5EF4-FFF2-40B4-BE49-F238E27FC236}">
                <a16:creationId xmlns:a16="http://schemas.microsoft.com/office/drawing/2014/main" id="{2B32F8A5-6687-0EC5-A334-E25432647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4" y="5238751"/>
            <a:ext cx="2408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next[6]</a:t>
            </a:r>
          </a:p>
        </p:txBody>
      </p:sp>
      <p:sp>
        <p:nvSpPr>
          <p:cNvPr id="153673" name="Text Box 72">
            <a:extLst>
              <a:ext uri="{FF2B5EF4-FFF2-40B4-BE49-F238E27FC236}">
                <a16:creationId xmlns:a16="http://schemas.microsoft.com/office/drawing/2014/main" id="{21BC7D31-C329-6868-8C9A-8FB088C6F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9" y="4875213"/>
            <a:ext cx="9429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5</a:t>
            </a:r>
            <a:r>
              <a:rPr lang="zh-CN" altLang="en-US" sz="2000" b="0">
                <a:latin typeface="Times New Roman" panose="02020603050405020304" pitchFamily="18" charset="0"/>
              </a:rPr>
              <a:t>=T</a:t>
            </a:r>
            <a:r>
              <a:rPr lang="zh-CN" altLang="en-US" sz="2000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674" name="Text Box 73">
            <a:extLst>
              <a:ext uri="{FF2B5EF4-FFF2-40B4-BE49-F238E27FC236}">
                <a16:creationId xmlns:a16="http://schemas.microsoft.com/office/drawing/2014/main" id="{A0533BA3-1996-F93E-FC5E-DDFCB0B8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14" y="5246689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=2+1=3</a:t>
            </a:r>
          </a:p>
        </p:txBody>
      </p:sp>
      <p:sp>
        <p:nvSpPr>
          <p:cNvPr id="153675" name="Text Box 74">
            <a:extLst>
              <a:ext uri="{FF2B5EF4-FFF2-40B4-BE49-F238E27FC236}">
                <a16:creationId xmlns:a16="http://schemas.microsoft.com/office/drawing/2014/main" id="{B74066CC-106B-72EE-4B53-1EBBF7E2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38" y="2762250"/>
            <a:ext cx="328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676" name="Text Box 75">
            <a:extLst>
              <a:ext uri="{FF2B5EF4-FFF2-40B4-BE49-F238E27FC236}">
                <a16:creationId xmlns:a16="http://schemas.microsoft.com/office/drawing/2014/main" id="{44823059-EB79-BCB2-6D4E-7D989541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4" y="5697539"/>
            <a:ext cx="3792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同理：</a:t>
            </a:r>
            <a:r>
              <a:rPr lang="zh-CN" altLang="en-US" sz="2000" b="0">
                <a:latin typeface="Times New Roman" panose="02020603050405020304" pitchFamily="18" charset="0"/>
              </a:rPr>
              <a:t>next[7]=1     next[8]=2</a:t>
            </a:r>
          </a:p>
        </p:txBody>
      </p:sp>
      <p:sp>
        <p:nvSpPr>
          <p:cNvPr id="153677" name="Text Box 76">
            <a:extLst>
              <a:ext uri="{FF2B5EF4-FFF2-40B4-BE49-F238E27FC236}">
                <a16:creationId xmlns:a16="http://schemas.microsoft.com/office/drawing/2014/main" id="{49E99830-ABE6-C83A-B62D-087FC2E84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2762250"/>
            <a:ext cx="312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78" name="Text Box 77">
            <a:extLst>
              <a:ext uri="{FF2B5EF4-FFF2-40B4-BE49-F238E27FC236}">
                <a16:creationId xmlns:a16="http://schemas.microsoft.com/office/drawing/2014/main" id="{FEAA3FC5-D9BE-2746-F217-F1FA9840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0" y="275272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5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5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5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15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15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5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5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5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5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5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5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15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0" grpId="0" bldLvl="0" autoUpdateAnimBg="0"/>
      <p:bldP spid="153651" grpId="0" bldLvl="0" autoUpdateAnimBg="0"/>
      <p:bldP spid="153652" grpId="0" bldLvl="0" autoUpdateAnimBg="0"/>
      <p:bldP spid="153653" grpId="0" bldLvl="0" autoUpdateAnimBg="0"/>
      <p:bldP spid="153654" grpId="0" bldLvl="0" autoUpdateAnimBg="0"/>
      <p:bldP spid="153655" grpId="0" bldLvl="0" autoUpdateAnimBg="0"/>
      <p:bldP spid="153656" grpId="0" bldLvl="0" autoUpdateAnimBg="0"/>
      <p:bldP spid="153657" grpId="0" bldLvl="0" autoUpdateAnimBg="0"/>
      <p:bldP spid="153658" grpId="0" bldLvl="0" autoUpdateAnimBg="0"/>
      <p:bldP spid="153659" grpId="0" bldLvl="0" autoUpdateAnimBg="0"/>
      <p:bldP spid="153660" grpId="0" bldLvl="0" autoUpdateAnimBg="0"/>
      <p:bldP spid="153661" grpId="0" bldLvl="0" autoUpdateAnimBg="0"/>
      <p:bldP spid="153662" grpId="0" bldLvl="0" autoUpdateAnimBg="0"/>
      <p:bldP spid="153663" grpId="0" bldLvl="0" autoUpdateAnimBg="0"/>
      <p:bldP spid="153664" grpId="0" bldLvl="0" autoUpdateAnimBg="0"/>
      <p:bldP spid="153665" grpId="0" bldLvl="0" autoUpdateAnimBg="0"/>
      <p:bldP spid="153666" grpId="0" bldLvl="0" autoUpdateAnimBg="0"/>
      <p:bldP spid="153667" grpId="0" bldLvl="0" autoUpdateAnimBg="0"/>
      <p:bldP spid="153668" grpId="0" bldLvl="0" autoUpdateAnimBg="0"/>
      <p:bldP spid="153669" grpId="0" bldLvl="0" autoUpdateAnimBg="0"/>
      <p:bldP spid="153670" grpId="0" bldLvl="0" autoUpdateAnimBg="0"/>
      <p:bldP spid="153671" grpId="0" bldLvl="0" autoUpdateAnimBg="0"/>
      <p:bldP spid="153672" grpId="0" bldLvl="0" autoUpdateAnimBg="0"/>
      <p:bldP spid="153673" grpId="0" bldLvl="0" autoUpdateAnimBg="0"/>
      <p:bldP spid="153674" grpId="0" bldLvl="0" autoUpdateAnimBg="0"/>
      <p:bldP spid="153675" grpId="0" bldLvl="0" autoUpdateAnimBg="0"/>
      <p:bldP spid="153676" grpId="0" bldLvl="0" autoUpdateAnimBg="0"/>
      <p:bldP spid="153677" grpId="0" bldLvl="0" autoUpdateAnimBg="0"/>
      <p:bldP spid="153678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灯片编号占位符 5">
            <a:extLst>
              <a:ext uri="{FF2B5EF4-FFF2-40B4-BE49-F238E27FC236}">
                <a16:creationId xmlns:a16="http://schemas.microsoft.com/office/drawing/2014/main" id="{E9709ADC-9A48-3F45-382A-F9D58C70E4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C965EDF-8D44-4010-A93E-33B3FCCE5A5A}" type="slidenum">
              <a:rPr lang="zh-CN" altLang="en-US" sz="1000" b="0"/>
              <a:pPr algn="r" eaLnBrk="1" hangingPunct="1"/>
              <a:t>12</a:t>
            </a:fld>
            <a:endParaRPr lang="en-US" altLang="zh-CN"/>
          </a:p>
        </p:txBody>
      </p:sp>
      <p:pic>
        <p:nvPicPr>
          <p:cNvPr id="1505283" name="Picture 3">
            <a:extLst>
              <a:ext uri="{FF2B5EF4-FFF2-40B4-BE49-F238E27FC236}">
                <a16:creationId xmlns:a16="http://schemas.microsoft.com/office/drawing/2014/main" id="{C4F368C2-9036-C1B0-D00B-DCF8E5E4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284" name="Picture 3">
            <a:extLst>
              <a:ext uri="{FF2B5EF4-FFF2-40B4-BE49-F238E27FC236}">
                <a16:creationId xmlns:a16="http://schemas.microsoft.com/office/drawing/2014/main" id="{B24BC477-230C-2188-4505-B60AF9322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285" name="标题 1">
            <a:extLst>
              <a:ext uri="{FF2B5EF4-FFF2-40B4-BE49-F238E27FC236}">
                <a16:creationId xmlns:a16="http://schemas.microsoft.com/office/drawing/2014/main" id="{CA21EEFE-F41B-A19B-29C6-0D987FBF88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5286" name="AutoShape 5">
            <a:extLst>
              <a:ext uri="{FF2B5EF4-FFF2-40B4-BE49-F238E27FC236}">
                <a16:creationId xmlns:a16="http://schemas.microsoft.com/office/drawing/2014/main" id="{DB4C6452-F067-1663-BE63-8434B2B8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5287" name="Text Box 6">
            <a:extLst>
              <a:ext uri="{FF2B5EF4-FFF2-40B4-BE49-F238E27FC236}">
                <a16:creationId xmlns:a16="http://schemas.microsoft.com/office/drawing/2014/main" id="{F13E9585-9CBB-9B36-1701-60ADE6B18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4" y="1939925"/>
            <a:ext cx="6630987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0">
                <a:ea typeface="楷体_GB2312" pitchFamily="49" charset="-122"/>
              </a:rPr>
              <a:t>void</a:t>
            </a:r>
            <a:r>
              <a:rPr lang="zh-CN" altLang="en-US" sz="2400">
                <a:ea typeface="楷体_GB2312" pitchFamily="49" charset="-122"/>
              </a:rPr>
              <a:t> get_next(SString </a:t>
            </a:r>
            <a:r>
              <a:rPr lang="zh-CN" altLang="en-US" sz="2400" b="0">
                <a:ea typeface="楷体_GB2312" pitchFamily="49" charset="-122"/>
              </a:rPr>
              <a:t>&amp;</a:t>
            </a:r>
            <a:r>
              <a:rPr lang="zh-CN" altLang="en-US" sz="2400">
                <a:ea typeface="楷体_GB2312" pitchFamily="49" charset="-122"/>
              </a:rPr>
              <a:t>T, </a:t>
            </a:r>
            <a:r>
              <a:rPr lang="zh-CN" altLang="en-US" sz="2400" b="0">
                <a:ea typeface="楷体_GB2312" pitchFamily="49" charset="-122"/>
              </a:rPr>
              <a:t>int &amp;</a:t>
            </a:r>
            <a:r>
              <a:rPr lang="zh-CN" altLang="en-US" sz="2400">
                <a:ea typeface="楷体_GB2312" pitchFamily="49" charset="-122"/>
              </a:rPr>
              <a:t>next[ ] ) </a:t>
            </a:r>
            <a:r>
              <a:rPr lang="zh-CN" altLang="en-US" sz="2400" b="0">
                <a:ea typeface="楷体_GB2312" pitchFamily="49" charset="-122"/>
              </a:rPr>
              <a:t>{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// 求模式串T的next函数值并存入数组next。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i = 1; 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 next[1] = 0;</a:t>
            </a:r>
            <a:r>
              <a:rPr lang="zh-CN" altLang="en-US" sz="2400">
                <a:ea typeface="楷体_GB2312" pitchFamily="49" charset="-122"/>
              </a:rPr>
              <a:t>   j = 0;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 b="0">
                <a:ea typeface="楷体_GB2312" pitchFamily="49" charset="-122"/>
              </a:rPr>
              <a:t>while</a:t>
            </a:r>
            <a:r>
              <a:rPr lang="zh-CN" altLang="en-US" sz="2400">
                <a:ea typeface="楷体_GB2312" pitchFamily="49" charset="-122"/>
              </a:rPr>
              <a:t> (i &lt; T</a:t>
            </a:r>
            <a:r>
              <a:rPr lang="en-US" altLang="zh-CN" sz="2400">
                <a:ea typeface="楷体_GB2312" pitchFamily="49" charset="-122"/>
              </a:rPr>
              <a:t>.length</a:t>
            </a:r>
            <a:r>
              <a:rPr lang="zh-CN" altLang="en-US" sz="2400">
                <a:ea typeface="楷体_GB2312" pitchFamily="49" charset="-122"/>
              </a:rPr>
              <a:t>) </a:t>
            </a:r>
            <a:r>
              <a:rPr lang="zh-CN" altLang="en-US" sz="2400" b="0">
                <a:ea typeface="楷体_GB2312" pitchFamily="49" charset="-122"/>
              </a:rPr>
              <a:t>{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if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(j == 0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||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T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[i]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==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T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[j])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++i;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++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j; next[i] = j;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}</a:t>
            </a: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else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j = next[j];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 b="0">
                <a:ea typeface="楷体_GB2312" pitchFamily="49" charset="-122"/>
              </a:rPr>
              <a:t>}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ea typeface="楷体_GB2312" pitchFamily="49" charset="-122"/>
              </a:rPr>
              <a:t>}</a:t>
            </a:r>
            <a:r>
              <a:rPr lang="zh-CN" altLang="en-US" sz="2400">
                <a:ea typeface="楷体_GB2312" pitchFamily="49" charset="-122"/>
              </a:rPr>
              <a:t> // get_next</a:t>
            </a:r>
            <a:endParaRPr lang="zh-CN" altLang="en-US" sz="2400"/>
          </a:p>
        </p:txBody>
      </p:sp>
      <p:sp>
        <p:nvSpPr>
          <p:cNvPr id="1505288" name="Text Box 7">
            <a:extLst>
              <a:ext uri="{FF2B5EF4-FFF2-40B4-BE49-F238E27FC236}">
                <a16:creationId xmlns:a16="http://schemas.microsoft.com/office/drawing/2014/main" id="{0BA3F2DD-8506-1648-77B3-55C35C750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1558925"/>
            <a:ext cx="447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求next[j]函数值的算法如下：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灯片编号占位符 5">
            <a:extLst>
              <a:ext uri="{FF2B5EF4-FFF2-40B4-BE49-F238E27FC236}">
                <a16:creationId xmlns:a16="http://schemas.microsoft.com/office/drawing/2014/main" id="{D70DA2ED-2164-6B94-8AC9-E40F468FE4A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4E8DABF-2F99-4998-9C09-FBE169DEEA95}" type="slidenum">
              <a:rPr lang="zh-CN" altLang="en-US" sz="1000" b="0"/>
              <a:pPr algn="r" eaLnBrk="1" hangingPunct="1"/>
              <a:t>13</a:t>
            </a:fld>
            <a:endParaRPr lang="en-US" altLang="zh-CN"/>
          </a:p>
        </p:txBody>
      </p:sp>
      <p:pic>
        <p:nvPicPr>
          <p:cNvPr id="1506307" name="Picture 3">
            <a:extLst>
              <a:ext uri="{FF2B5EF4-FFF2-40B4-BE49-F238E27FC236}">
                <a16:creationId xmlns:a16="http://schemas.microsoft.com/office/drawing/2014/main" id="{FC461FEF-D481-F4AD-D99D-C429F5B5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6308" name="Picture 3">
            <a:extLst>
              <a:ext uri="{FF2B5EF4-FFF2-40B4-BE49-F238E27FC236}">
                <a16:creationId xmlns:a16="http://schemas.microsoft.com/office/drawing/2014/main" id="{31E6C925-7777-3DC0-C430-D78247FF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6309" name="标题 1">
            <a:extLst>
              <a:ext uri="{FF2B5EF4-FFF2-40B4-BE49-F238E27FC236}">
                <a16:creationId xmlns:a16="http://schemas.microsoft.com/office/drawing/2014/main" id="{7C934864-22A0-C496-157D-FD3A3E4424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6310" name="AutoShape 5">
            <a:extLst>
              <a:ext uri="{FF2B5EF4-FFF2-40B4-BE49-F238E27FC236}">
                <a16:creationId xmlns:a16="http://schemas.microsoft.com/office/drawing/2014/main" id="{F0BCE413-F3D0-F8AD-397F-155F9EF2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6311" name="Text Box 6">
            <a:extLst>
              <a:ext uri="{FF2B5EF4-FFF2-40B4-BE49-F238E27FC236}">
                <a16:creationId xmlns:a16="http://schemas.microsoft.com/office/drawing/2014/main" id="{E67A9ECB-6C1D-EC8E-C2D6-83E2C0F3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558925"/>
            <a:ext cx="304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我们来看一个特殊例子：</a:t>
            </a:r>
          </a:p>
        </p:txBody>
      </p:sp>
      <p:graphicFrame>
        <p:nvGraphicFramePr>
          <p:cNvPr id="155656" name="Group 8">
            <a:extLst>
              <a:ext uri="{FF2B5EF4-FFF2-40B4-BE49-F238E27FC236}">
                <a16:creationId xmlns:a16="http://schemas.microsoft.com/office/drawing/2014/main" id="{FB29EB79-0C9A-6C89-2B92-4B94A465C3E8}"/>
              </a:ext>
            </a:extLst>
          </p:cNvPr>
          <p:cNvGraphicFramePr>
            <a:graphicFrameLocks noGrp="1"/>
          </p:cNvGraphicFramePr>
          <p:nvPr/>
        </p:nvGraphicFramePr>
        <p:xfrm>
          <a:off x="1870075" y="2070101"/>
          <a:ext cx="8547100" cy="1254125"/>
        </p:xfrm>
        <a:graphic>
          <a:graphicData uri="http://schemas.openxmlformats.org/drawingml/2006/table">
            <a:tbl>
              <a:tblPr/>
              <a:tblGrid>
                <a:gridCol w="14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j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5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sym typeface="Lucida Sans Unicode" pitchFamily="34" charset="0"/>
                        </a:rPr>
                        <a:t>模式串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a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a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a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a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b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next[j]</a:t>
                      </a: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11125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Lucida Sans Unicode" pitchFamily="34" charset="0"/>
                        </a:rPr>
                        <a:t>4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49" charset="-122"/>
                        <a:sym typeface="Lucida Sans Unicode" pitchFamily="34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6342" name="Text Box 47">
            <a:extLst>
              <a:ext uri="{FF2B5EF4-FFF2-40B4-BE49-F238E27FC236}">
                <a16:creationId xmlns:a16="http://schemas.microsoft.com/office/drawing/2014/main" id="{607D9978-CBEA-AEA0-3C26-44F86C579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1576388"/>
            <a:ext cx="568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主串为''aaabaaaab''，模式串为''aaaab'' </a:t>
            </a:r>
          </a:p>
        </p:txBody>
      </p:sp>
      <p:sp>
        <p:nvSpPr>
          <p:cNvPr id="155687" name="Text Box 48">
            <a:extLst>
              <a:ext uri="{FF2B5EF4-FFF2-40B4-BE49-F238E27FC236}">
                <a16:creationId xmlns:a16="http://schemas.microsoft.com/office/drawing/2014/main" id="{3BD683AA-996A-04E1-F081-17EED474A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4214814"/>
            <a:ext cx="4025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主串   a  a  a  b  a  a  a  a  b</a:t>
            </a:r>
          </a:p>
        </p:txBody>
      </p:sp>
      <p:sp>
        <p:nvSpPr>
          <p:cNvPr id="155688" name="Text Box 49">
            <a:extLst>
              <a:ext uri="{FF2B5EF4-FFF2-40B4-BE49-F238E27FC236}">
                <a16:creationId xmlns:a16="http://schemas.microsoft.com/office/drawing/2014/main" id="{13FCE37B-00D2-2C11-CEF8-19C71194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4622801"/>
            <a:ext cx="1751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a  a  a  a  b</a:t>
            </a:r>
          </a:p>
        </p:txBody>
      </p:sp>
      <p:sp>
        <p:nvSpPr>
          <p:cNvPr id="155689" name="Text Box 50">
            <a:extLst>
              <a:ext uri="{FF2B5EF4-FFF2-40B4-BE49-F238E27FC236}">
                <a16:creationId xmlns:a16="http://schemas.microsoft.com/office/drawing/2014/main" id="{8AACA4BD-E342-3E2A-19A4-34545211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1" y="3810001"/>
            <a:ext cx="287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>
                <a:latin typeface="Times New Roman" panose="02020603050405020304" pitchFamily="18" charset="0"/>
              </a:rPr>
              <a:t>j      1  2  3  4  5  6  7  8  9</a:t>
            </a:r>
          </a:p>
        </p:txBody>
      </p:sp>
      <p:sp>
        <p:nvSpPr>
          <p:cNvPr id="155690" name="Line 51">
            <a:extLst>
              <a:ext uri="{FF2B5EF4-FFF2-40B4-BE49-F238E27FC236}">
                <a16:creationId xmlns:a16="http://schemas.microsoft.com/office/drawing/2014/main" id="{0C8EC877-BA2B-2E0A-BFC1-55E5ECE89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6789" y="5029200"/>
            <a:ext cx="1587" cy="4254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691" name="Text Box 52">
            <a:extLst>
              <a:ext uri="{FF2B5EF4-FFF2-40B4-BE49-F238E27FC236}">
                <a16:creationId xmlns:a16="http://schemas.microsoft.com/office/drawing/2014/main" id="{AD40F13E-D054-FB08-D79A-B4092E5A6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1" y="5575301"/>
            <a:ext cx="2517775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j=4，失配；next[4]=3</a:t>
            </a:r>
          </a:p>
        </p:txBody>
      </p:sp>
      <p:sp>
        <p:nvSpPr>
          <p:cNvPr id="155692" name="Text Box 53">
            <a:extLst>
              <a:ext uri="{FF2B5EF4-FFF2-40B4-BE49-F238E27FC236}">
                <a16:creationId xmlns:a16="http://schemas.microsoft.com/office/drawing/2014/main" id="{CD8AD3F4-688E-33D7-00DB-46DF6A308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1" y="4659313"/>
            <a:ext cx="995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0"/>
              <a:t>模式串</a:t>
            </a:r>
          </a:p>
        </p:txBody>
      </p:sp>
      <p:sp>
        <p:nvSpPr>
          <p:cNvPr id="155693" name="Text Box 54">
            <a:extLst>
              <a:ext uri="{FF2B5EF4-FFF2-40B4-BE49-F238E27FC236}">
                <a16:creationId xmlns:a16="http://schemas.microsoft.com/office/drawing/2014/main" id="{33D344B2-72A1-D3A9-B032-48C29DC1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601" y="5594350"/>
            <a:ext cx="2449513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j=3，失配；next[3]=2</a:t>
            </a:r>
          </a:p>
        </p:txBody>
      </p:sp>
      <p:sp>
        <p:nvSpPr>
          <p:cNvPr id="155694" name="Text Box 55">
            <a:extLst>
              <a:ext uri="{FF2B5EF4-FFF2-40B4-BE49-F238E27FC236}">
                <a16:creationId xmlns:a16="http://schemas.microsoft.com/office/drawing/2014/main" id="{9A706E9B-C8D6-C45F-08FA-AB6DE5894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9" y="5576888"/>
            <a:ext cx="2447925" cy="366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j=2，失配；next[2]=1</a:t>
            </a:r>
          </a:p>
        </p:txBody>
      </p:sp>
      <p:sp>
        <p:nvSpPr>
          <p:cNvPr id="155695" name="Text Box 56">
            <a:extLst>
              <a:ext uri="{FF2B5EF4-FFF2-40B4-BE49-F238E27FC236}">
                <a16:creationId xmlns:a16="http://schemas.microsoft.com/office/drawing/2014/main" id="{62301424-94BF-C5E7-2346-1AAFDB081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4" y="5568951"/>
            <a:ext cx="2414587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j=1,失配；next[1]=0</a:t>
            </a:r>
          </a:p>
        </p:txBody>
      </p:sp>
      <p:sp>
        <p:nvSpPr>
          <p:cNvPr id="155696" name="Text Box 57">
            <a:extLst>
              <a:ext uri="{FF2B5EF4-FFF2-40B4-BE49-F238E27FC236}">
                <a16:creationId xmlns:a16="http://schemas.microsoft.com/office/drawing/2014/main" id="{E879C229-9634-B129-D0F4-4953BD8F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9" y="5584826"/>
            <a:ext cx="1939925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j=0时，i++，j++</a:t>
            </a:r>
          </a:p>
        </p:txBody>
      </p:sp>
      <p:sp>
        <p:nvSpPr>
          <p:cNvPr id="155697" name="Text Box 58">
            <a:extLst>
              <a:ext uri="{FF2B5EF4-FFF2-40B4-BE49-F238E27FC236}">
                <a16:creationId xmlns:a16="http://schemas.microsoft.com/office/drawing/2014/main" id="{AD2CE982-2744-DF71-59DD-31F014DFC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6043613"/>
            <a:ext cx="1092200" cy="366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i=5，j=1</a:t>
            </a:r>
          </a:p>
        </p:txBody>
      </p:sp>
      <p:sp>
        <p:nvSpPr>
          <p:cNvPr id="155698" name="Text Box 59">
            <a:extLst>
              <a:ext uri="{FF2B5EF4-FFF2-40B4-BE49-F238E27FC236}">
                <a16:creationId xmlns:a16="http://schemas.microsoft.com/office/drawing/2014/main" id="{960B22E4-18FE-FB90-1E5D-840EF9B26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9" y="3481388"/>
            <a:ext cx="268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55699" name="Line 60">
            <a:extLst>
              <a:ext uri="{FF2B5EF4-FFF2-40B4-BE49-F238E27FC236}">
                <a16:creationId xmlns:a16="http://schemas.microsoft.com/office/drawing/2014/main" id="{C837A58B-EF44-1117-29C4-DCB1A616B0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6750" y="5049838"/>
            <a:ext cx="0" cy="406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5700" name="Text Box 61">
            <a:extLst>
              <a:ext uri="{FF2B5EF4-FFF2-40B4-BE49-F238E27FC236}">
                <a16:creationId xmlns:a16="http://schemas.microsoft.com/office/drawing/2014/main" id="{1FC586B0-D76C-492C-59F0-CA09B71E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1" y="3532188"/>
            <a:ext cx="4251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当i=4，j=4时，模式串和主串失配，然后对j=3、j=2、j=1均做了比较，但</a:t>
            </a:r>
            <a:r>
              <a:rPr lang="zh-CN" altLang="en-US" b="0">
                <a:solidFill>
                  <a:schemeClr val="accent2"/>
                </a:solidFill>
              </a:rPr>
              <a:t>因为模式串的j=4和j=3、2、1位置上的字符是相等的</a:t>
            </a:r>
            <a:r>
              <a:rPr lang="zh-CN" altLang="en-US" b="0"/>
              <a:t>，因此不需要再和主串的第4个字符进行比较，而应直接进行i=5和j=1的字符比较。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5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1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204 L 0.027014 0.002315 " pathEditMode="relative" rAng="0" ptsTypes="">
                                      <p:cBhvr>
                                        <p:cTn id="35" dur="20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4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4653 0.000648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2 0.002407 L 0.051597 0.002407 " pathEditMode="relative" rAng="0" ptsTypes="">
                                      <p:cBhvr>
                                        <p:cTn id="43" dur="20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81 0.000648 L 0.053056 0.000648 " pathEditMode="relative" rAng="0" ptsTypes="">
                                      <p:cBhvr>
                                        <p:cTn id="47" dur="2000" fill="hold"/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1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722 -0.000093 L 0.082847 0.001111 " pathEditMode="relative" rAng="0" ptsTypes="">
                                      <p:cBhvr>
                                        <p:cTn id="51" dur="20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83 0.000648 L 0.078333 -0.001852 " pathEditMode="relative" rAng="0" ptsTypes="">
                                      <p:cBhvr>
                                        <p:cTn id="55" dur="2000" fill="hold"/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306 0.000093 " pathEditMode="relative" rAng="0" ptsTypes="">
                                      <p:cBhvr>
                                        <p:cTn id="64" dur="20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10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33 0.000093 L 0.056736 0.000093 " pathEditMode="relative" rAng="0" ptsTypes="">
                                      <p:cBhvr>
                                        <p:cTn id="78" dur="20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10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10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36 0.000093 L 0.078472 0.001759 " pathEditMode="relative" rAng="0" ptsTypes="">
                                      <p:cBhvr>
                                        <p:cTn id="97" dur="20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9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10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10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10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44 0.001111 L 0.110347 0.001111 " pathEditMode="relative" rAng="0" ptsTypes="">
                                      <p:cBhvr>
                                        <p:cTn id="116" dur="2000" fill="hold"/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8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596 0.000093 L 0.105485 0.001759 " pathEditMode="relative" rAng="0" ptsTypes="">
                                      <p:cBhvr>
                                        <p:cTn id="125" dur="20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1000"/>
                                        <p:tgtEl>
                                          <p:spTgt spid="1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10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87" grpId="0" bldLvl="0" autoUpdateAnimBg="0"/>
      <p:bldP spid="155688" grpId="0" bldLvl="0" autoUpdateAnimBg="0"/>
      <p:bldP spid="155688" grpId="1" bldLvl="0" autoUpdateAnimBg="0"/>
      <p:bldP spid="155688" grpId="2" bldLvl="0" autoUpdateAnimBg="0"/>
      <p:bldP spid="155688" grpId="3" bldLvl="0" autoUpdateAnimBg="0"/>
      <p:bldP spid="155688" grpId="4" bldLvl="0" autoUpdateAnimBg="0"/>
      <p:bldP spid="155689" grpId="0" bldLvl="0" autoUpdateAnimBg="0"/>
      <p:bldP spid="155691" grpId="0" bldLvl="0" animBg="1" autoUpdateAnimBg="0"/>
      <p:bldP spid="155691" grpId="1" bldLvl="0" animBg="1" autoUpdateAnimBg="0"/>
      <p:bldP spid="155692" grpId="0" bldLvl="0" autoUpdateAnimBg="0"/>
      <p:bldP spid="155693" grpId="0" bldLvl="0" animBg="1" autoUpdateAnimBg="0"/>
      <p:bldP spid="155693" grpId="1" bldLvl="0" animBg="1" autoUpdateAnimBg="0"/>
      <p:bldP spid="155694" grpId="0" bldLvl="0" animBg="1" autoUpdateAnimBg="0"/>
      <p:bldP spid="155694" grpId="1" bldLvl="0" animBg="1" autoUpdateAnimBg="0"/>
      <p:bldP spid="155695" grpId="0" bldLvl="0" animBg="1" autoUpdateAnimBg="0"/>
      <p:bldP spid="155696" grpId="0" bldLvl="0" animBg="1" autoUpdateAnimBg="0"/>
      <p:bldP spid="155697" grpId="0" bldLvl="0" animBg="1" autoUpdateAnimBg="0"/>
      <p:bldP spid="155698" grpId="0" bldLvl="0" autoUpdateAnimBg="0"/>
      <p:bldP spid="155698" grpId="1" bldLvl="0" autoUpdateAnimBg="0"/>
      <p:bldP spid="155698" grpId="2" bldLvl="0" autoUpdateAnimBg="0"/>
      <p:bldP spid="155698" grpId="3" bldLvl="0" autoUpdateAnimBg="0"/>
      <p:bldP spid="155698" grpId="4" bldLvl="0" autoUpdateAnimBg="0"/>
      <p:bldP spid="155700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330" name="灯片编号占位符 5">
            <a:extLst>
              <a:ext uri="{FF2B5EF4-FFF2-40B4-BE49-F238E27FC236}">
                <a16:creationId xmlns:a16="http://schemas.microsoft.com/office/drawing/2014/main" id="{4F5BD89C-D401-4457-D257-3307CFFE5A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3DE1A9-F57D-4D02-B175-5FAD751C0344}" type="slidenum">
              <a:rPr lang="zh-CN" altLang="en-US" sz="1000" b="0"/>
              <a:pPr algn="r" eaLnBrk="1" hangingPunct="1"/>
              <a:t>14</a:t>
            </a:fld>
            <a:endParaRPr lang="en-US" altLang="zh-CN"/>
          </a:p>
        </p:txBody>
      </p:sp>
      <p:pic>
        <p:nvPicPr>
          <p:cNvPr id="1507331" name="Picture 3">
            <a:extLst>
              <a:ext uri="{FF2B5EF4-FFF2-40B4-BE49-F238E27FC236}">
                <a16:creationId xmlns:a16="http://schemas.microsoft.com/office/drawing/2014/main" id="{6A513573-ED3E-4F05-C600-6D7AE991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7332" name="Picture 3">
            <a:extLst>
              <a:ext uri="{FF2B5EF4-FFF2-40B4-BE49-F238E27FC236}">
                <a16:creationId xmlns:a16="http://schemas.microsoft.com/office/drawing/2014/main" id="{E87B4DF6-86DA-06CA-5FB9-18CBA8BAF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7333" name="标题 1">
            <a:extLst>
              <a:ext uri="{FF2B5EF4-FFF2-40B4-BE49-F238E27FC236}">
                <a16:creationId xmlns:a16="http://schemas.microsoft.com/office/drawing/2014/main" id="{E4A37BEC-AE5D-666C-621A-01FCA97363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7334" name="AutoShape 5">
            <a:extLst>
              <a:ext uri="{FF2B5EF4-FFF2-40B4-BE49-F238E27FC236}">
                <a16:creationId xmlns:a16="http://schemas.microsoft.com/office/drawing/2014/main" id="{92F5D6ED-764E-1E2E-CACF-7A8E75C0A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7335" name="Text Box 7">
            <a:extLst>
              <a:ext uri="{FF2B5EF4-FFF2-40B4-BE49-F238E27FC236}">
                <a16:creationId xmlns:a16="http://schemas.microsoft.com/office/drawing/2014/main" id="{BF90F3A9-E505-7FA1-1C1C-4B412B94D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1489075"/>
            <a:ext cx="466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求next函数值的改进算法：</a:t>
            </a:r>
          </a:p>
        </p:txBody>
      </p:sp>
      <p:sp>
        <p:nvSpPr>
          <p:cNvPr id="156681" name="Text Box 8">
            <a:extLst>
              <a:ext uri="{FF2B5EF4-FFF2-40B4-BE49-F238E27FC236}">
                <a16:creationId xmlns:a16="http://schemas.microsoft.com/office/drawing/2014/main" id="{0A205F37-FC65-66B3-CE2A-B59B0C709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6" y="2770188"/>
            <a:ext cx="317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j            1     2     3     4     5</a:t>
            </a:r>
          </a:p>
        </p:txBody>
      </p:sp>
      <p:sp>
        <p:nvSpPr>
          <p:cNvPr id="156682" name="Text Box 9">
            <a:extLst>
              <a:ext uri="{FF2B5EF4-FFF2-40B4-BE49-F238E27FC236}">
                <a16:creationId xmlns:a16="http://schemas.microsoft.com/office/drawing/2014/main" id="{8FB9AF63-37F5-138C-3F6F-04B9A6F1D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6" y="3135313"/>
            <a:ext cx="917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模式串</a:t>
            </a:r>
          </a:p>
        </p:txBody>
      </p:sp>
      <p:sp>
        <p:nvSpPr>
          <p:cNvPr id="156683" name="Text Box 10">
            <a:extLst>
              <a:ext uri="{FF2B5EF4-FFF2-40B4-BE49-F238E27FC236}">
                <a16:creationId xmlns:a16="http://schemas.microsoft.com/office/drawing/2014/main" id="{50C77171-160D-0048-BE21-E3F4BC7AC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6" y="3108325"/>
            <a:ext cx="2346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  a     a     a     a     b</a:t>
            </a:r>
          </a:p>
        </p:txBody>
      </p:sp>
      <p:sp>
        <p:nvSpPr>
          <p:cNvPr id="156684" name="Text Box 11">
            <a:extLst>
              <a:ext uri="{FF2B5EF4-FFF2-40B4-BE49-F238E27FC236}">
                <a16:creationId xmlns:a16="http://schemas.microsoft.com/office/drawing/2014/main" id="{C8AA7F30-CF5E-B887-5873-0DDAA0DD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1" y="3465513"/>
            <a:ext cx="917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next[j]</a:t>
            </a:r>
          </a:p>
        </p:txBody>
      </p:sp>
      <p:sp>
        <p:nvSpPr>
          <p:cNvPr id="156685" name="Text Box 12">
            <a:extLst>
              <a:ext uri="{FF2B5EF4-FFF2-40B4-BE49-F238E27FC236}">
                <a16:creationId xmlns:a16="http://schemas.microsoft.com/office/drawing/2014/main" id="{F99D4FE6-C366-4F90-3B29-21FBC370B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0" y="3506788"/>
            <a:ext cx="219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0     1     2     3     4</a:t>
            </a:r>
          </a:p>
        </p:txBody>
      </p:sp>
      <p:sp>
        <p:nvSpPr>
          <p:cNvPr id="156686" name="Text Box 13">
            <a:extLst>
              <a:ext uri="{FF2B5EF4-FFF2-40B4-BE49-F238E27FC236}">
                <a16:creationId xmlns:a16="http://schemas.microsoft.com/office/drawing/2014/main" id="{1F8205C0-3AE7-85A4-CB5C-CA9870DA7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3897313"/>
            <a:ext cx="1570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改进next [j]</a:t>
            </a:r>
          </a:p>
        </p:txBody>
      </p:sp>
      <p:sp>
        <p:nvSpPr>
          <p:cNvPr id="156687" name="Text Box 14">
            <a:extLst>
              <a:ext uri="{FF2B5EF4-FFF2-40B4-BE49-F238E27FC236}">
                <a16:creationId xmlns:a16="http://schemas.microsoft.com/office/drawing/2014/main" id="{07622549-577D-D5DB-710F-A83DB8D9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0" y="3905250"/>
            <a:ext cx="338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0</a:t>
            </a:r>
          </a:p>
        </p:txBody>
      </p:sp>
      <p:sp>
        <p:nvSpPr>
          <p:cNvPr id="156688" name="Text Box 15">
            <a:extLst>
              <a:ext uri="{FF2B5EF4-FFF2-40B4-BE49-F238E27FC236}">
                <a16:creationId xmlns:a16="http://schemas.microsoft.com/office/drawing/2014/main" id="{E1318C0F-0EF3-6A0D-47C0-8C2EEFA06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4" y="4397376"/>
            <a:ext cx="96043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i=1;j=0</a:t>
            </a:r>
          </a:p>
        </p:txBody>
      </p:sp>
      <p:sp>
        <p:nvSpPr>
          <p:cNvPr id="156689" name="Line 16">
            <a:extLst>
              <a:ext uri="{FF2B5EF4-FFF2-40B4-BE49-F238E27FC236}">
                <a16:creationId xmlns:a16="http://schemas.microsoft.com/office/drawing/2014/main" id="{86856177-2E8A-67D5-A03F-E982DE511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0" y="4572000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90" name="Text Box 17">
            <a:extLst>
              <a:ext uri="{FF2B5EF4-FFF2-40B4-BE49-F238E27FC236}">
                <a16:creationId xmlns:a16="http://schemas.microsoft.com/office/drawing/2014/main" id="{534F7434-FD69-43A2-7098-4EFA2D85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4389438"/>
            <a:ext cx="10223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i=2;j=1</a:t>
            </a:r>
          </a:p>
        </p:txBody>
      </p:sp>
      <p:sp>
        <p:nvSpPr>
          <p:cNvPr id="156691" name="Text Box 18">
            <a:extLst>
              <a:ext uri="{FF2B5EF4-FFF2-40B4-BE49-F238E27FC236}">
                <a16:creationId xmlns:a16="http://schemas.microsoft.com/office/drawing/2014/main" id="{E3638766-D315-84FD-87C3-929A8A91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764" y="3905250"/>
            <a:ext cx="293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0</a:t>
            </a:r>
          </a:p>
        </p:txBody>
      </p:sp>
      <p:sp>
        <p:nvSpPr>
          <p:cNvPr id="156692" name="Line 19">
            <a:extLst>
              <a:ext uri="{FF2B5EF4-FFF2-40B4-BE49-F238E27FC236}">
                <a16:creationId xmlns:a16="http://schemas.microsoft.com/office/drawing/2014/main" id="{98552D87-569B-811E-F639-7912C3E3F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3376" y="4786314"/>
            <a:ext cx="3175" cy="401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93" name="Text Box 20">
            <a:extLst>
              <a:ext uri="{FF2B5EF4-FFF2-40B4-BE49-F238E27FC236}">
                <a16:creationId xmlns:a16="http://schemas.microsoft.com/office/drawing/2014/main" id="{97A165FA-0BCF-B714-F204-352681122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6" y="5203826"/>
            <a:ext cx="1038225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i=3;j=2</a:t>
            </a:r>
          </a:p>
        </p:txBody>
      </p:sp>
      <p:sp>
        <p:nvSpPr>
          <p:cNvPr id="156694" name="Text Box 21">
            <a:extLst>
              <a:ext uri="{FF2B5EF4-FFF2-40B4-BE49-F238E27FC236}">
                <a16:creationId xmlns:a16="http://schemas.microsoft.com/office/drawing/2014/main" id="{BA3C11C1-D32E-9EF9-5B0C-43422F52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088" y="3897313"/>
            <a:ext cx="3032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0</a:t>
            </a:r>
          </a:p>
        </p:txBody>
      </p:sp>
      <p:sp>
        <p:nvSpPr>
          <p:cNvPr id="156695" name="Text Box 22">
            <a:extLst>
              <a:ext uri="{FF2B5EF4-FFF2-40B4-BE49-F238E27FC236}">
                <a16:creationId xmlns:a16="http://schemas.microsoft.com/office/drawing/2014/main" id="{16E862B8-CF99-69A9-89F5-999A07E7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0" y="6035675"/>
            <a:ext cx="1074738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i=4;j=3</a:t>
            </a:r>
          </a:p>
        </p:txBody>
      </p:sp>
      <p:sp>
        <p:nvSpPr>
          <p:cNvPr id="156696" name="Line 23">
            <a:extLst>
              <a:ext uri="{FF2B5EF4-FFF2-40B4-BE49-F238E27FC236}">
                <a16:creationId xmlns:a16="http://schemas.microsoft.com/office/drawing/2014/main" id="{282EDEDE-F7BE-E319-2E01-78743F8F9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7189" y="5597525"/>
            <a:ext cx="1587" cy="401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97" name="Text Box 24">
            <a:extLst>
              <a:ext uri="{FF2B5EF4-FFF2-40B4-BE49-F238E27FC236}">
                <a16:creationId xmlns:a16="http://schemas.microsoft.com/office/drawing/2014/main" id="{0A604123-EA09-712C-68E9-F367663CF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1475" y="38877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0</a:t>
            </a:r>
          </a:p>
        </p:txBody>
      </p:sp>
      <p:sp>
        <p:nvSpPr>
          <p:cNvPr id="156698" name="Line 25">
            <a:extLst>
              <a:ext uri="{FF2B5EF4-FFF2-40B4-BE49-F238E27FC236}">
                <a16:creationId xmlns:a16="http://schemas.microsoft.com/office/drawing/2014/main" id="{2FD77582-06A7-6E1A-0D3D-4B4C6755F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74051" y="6208713"/>
            <a:ext cx="428625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699" name="Text Box 26">
            <a:extLst>
              <a:ext uri="{FF2B5EF4-FFF2-40B4-BE49-F238E27FC236}">
                <a16:creationId xmlns:a16="http://schemas.microsoft.com/office/drawing/2014/main" id="{DE6C17AA-97AB-4260-A21B-D844D8DE4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9" y="6035675"/>
            <a:ext cx="935037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i=5;j=4</a:t>
            </a:r>
          </a:p>
        </p:txBody>
      </p:sp>
      <p:sp>
        <p:nvSpPr>
          <p:cNvPr id="156700" name="Text Box 27">
            <a:extLst>
              <a:ext uri="{FF2B5EF4-FFF2-40B4-BE49-F238E27FC236}">
                <a16:creationId xmlns:a16="http://schemas.microsoft.com/office/drawing/2014/main" id="{193C6BB7-0548-206C-3396-C0BC7A856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325" y="3887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4</a:t>
            </a:r>
          </a:p>
        </p:txBody>
      </p:sp>
      <p:sp>
        <p:nvSpPr>
          <p:cNvPr id="156701" name="Text Box 6">
            <a:extLst>
              <a:ext uri="{FF2B5EF4-FFF2-40B4-BE49-F238E27FC236}">
                <a16:creationId xmlns:a16="http://schemas.microsoft.com/office/drawing/2014/main" id="{C7AC9DD1-2F90-7156-205D-C21570D3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44676"/>
            <a:ext cx="66309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0">
                <a:ea typeface="楷体_GB2312" pitchFamily="49" charset="-122"/>
              </a:rPr>
              <a:t>void</a:t>
            </a:r>
            <a:r>
              <a:rPr lang="zh-CN" altLang="en-US" sz="2400">
                <a:ea typeface="楷体_GB2312" pitchFamily="49" charset="-122"/>
              </a:rPr>
              <a:t> get_next(SString </a:t>
            </a:r>
            <a:r>
              <a:rPr lang="zh-CN" altLang="en-US" sz="2400" b="0">
                <a:ea typeface="楷体_GB2312" pitchFamily="49" charset="-122"/>
              </a:rPr>
              <a:t>&amp;</a:t>
            </a:r>
            <a:r>
              <a:rPr lang="zh-CN" altLang="en-US" sz="2400">
                <a:ea typeface="楷体_GB2312" pitchFamily="49" charset="-122"/>
              </a:rPr>
              <a:t>T, </a:t>
            </a:r>
            <a:r>
              <a:rPr lang="zh-CN" altLang="en-US" sz="2400" b="0">
                <a:ea typeface="楷体_GB2312" pitchFamily="49" charset="-122"/>
              </a:rPr>
              <a:t>int &amp;</a:t>
            </a:r>
            <a:r>
              <a:rPr lang="zh-CN" altLang="en-US" sz="2400">
                <a:ea typeface="楷体_GB2312" pitchFamily="49" charset="-122"/>
              </a:rPr>
              <a:t>next[ ] ) </a:t>
            </a:r>
            <a:r>
              <a:rPr lang="zh-CN" altLang="en-US" sz="2400" b="0">
                <a:ea typeface="楷体_GB2312" pitchFamily="49" charset="-122"/>
              </a:rPr>
              <a:t>{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// 求模式串T的next函数值并存入数组next。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i = 1; 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 next[1] = 0;</a:t>
            </a:r>
            <a:r>
              <a:rPr lang="zh-CN" altLang="en-US" sz="2400">
                <a:ea typeface="楷体_GB2312" pitchFamily="49" charset="-122"/>
              </a:rPr>
              <a:t>   j = 0;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 b="0">
                <a:ea typeface="楷体_GB2312" pitchFamily="49" charset="-122"/>
              </a:rPr>
              <a:t>while</a:t>
            </a:r>
            <a:r>
              <a:rPr lang="zh-CN" altLang="en-US" sz="2400">
                <a:ea typeface="楷体_GB2312" pitchFamily="49" charset="-122"/>
              </a:rPr>
              <a:t> (i &lt; T</a:t>
            </a:r>
            <a:r>
              <a:rPr lang="en-US" altLang="zh-CN" sz="2400">
                <a:ea typeface="楷体_GB2312" pitchFamily="49" charset="-122"/>
              </a:rPr>
              <a:t>.length</a:t>
            </a:r>
            <a:r>
              <a:rPr lang="zh-CN" altLang="en-US" sz="2400">
                <a:ea typeface="楷体_GB2312" pitchFamily="49" charset="-122"/>
              </a:rPr>
              <a:t>) </a:t>
            </a:r>
            <a:r>
              <a:rPr lang="zh-CN" altLang="en-US" sz="2400" b="0">
                <a:ea typeface="楷体_GB2312" pitchFamily="49" charset="-122"/>
              </a:rPr>
              <a:t>{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if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(j == 0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||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T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[i]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==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T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[j])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++i;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++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j;           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}</a:t>
            </a: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else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j = next[j];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 b="0">
                <a:ea typeface="楷体_GB2312" pitchFamily="49" charset="-122"/>
              </a:rPr>
              <a:t>}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ea typeface="楷体_GB2312" pitchFamily="49" charset="-122"/>
              </a:rPr>
              <a:t>}</a:t>
            </a:r>
            <a:r>
              <a:rPr lang="zh-CN" altLang="en-US" sz="2400">
                <a:ea typeface="楷体_GB2312" pitchFamily="49" charset="-122"/>
              </a:rPr>
              <a:t> // get_next</a:t>
            </a:r>
            <a:endParaRPr lang="zh-CN" altLang="en-US" sz="2400"/>
          </a:p>
        </p:txBody>
      </p:sp>
      <p:sp>
        <p:nvSpPr>
          <p:cNvPr id="156702" name="Text Box 30">
            <a:extLst>
              <a:ext uri="{FF2B5EF4-FFF2-40B4-BE49-F238E27FC236}">
                <a16:creationId xmlns:a16="http://schemas.microsoft.com/office/drawing/2014/main" id="{443F4AED-7DF4-A155-516B-733DC88C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4051300"/>
            <a:ext cx="2052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accent2"/>
                </a:solidFill>
              </a:rPr>
              <a:t>next[i] = j;</a:t>
            </a:r>
            <a:r>
              <a:rPr lang="zh-CN" altLang="en-US" sz="240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156703" name="AutoShape 31">
            <a:extLst>
              <a:ext uri="{FF2B5EF4-FFF2-40B4-BE49-F238E27FC236}">
                <a16:creationId xmlns:a16="http://schemas.microsoft.com/office/drawing/2014/main" id="{018FDC81-B0DB-F02B-1AF9-8714C918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4976813"/>
            <a:ext cx="4645025" cy="1008062"/>
          </a:xfrm>
          <a:prstGeom prst="wedgeRoundRectCallout">
            <a:avLst>
              <a:gd name="adj1" fmla="val -30782"/>
              <a:gd name="adj2" fmla="val -97523"/>
              <a:gd name="adj3" fmla="val 16667"/>
            </a:avLst>
          </a:pr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if (T</a:t>
            </a:r>
            <a:r>
              <a:rPr lang="en-US" altLang="zh-CN" sz="2400">
                <a:solidFill>
                  <a:schemeClr val="accent2"/>
                </a:solidFill>
              </a:rPr>
              <a:t>.ch</a:t>
            </a:r>
            <a:r>
              <a:rPr lang="zh-CN" altLang="en-US" sz="2400">
                <a:solidFill>
                  <a:schemeClr val="accent2"/>
                </a:solidFill>
              </a:rPr>
              <a:t>[i]!=T</a:t>
            </a:r>
            <a:r>
              <a:rPr lang="en-US" altLang="zh-CN" sz="2400">
                <a:solidFill>
                  <a:schemeClr val="accent2"/>
                </a:solidFill>
              </a:rPr>
              <a:t>.ch</a:t>
            </a:r>
            <a:r>
              <a:rPr lang="zh-CN" altLang="en-US" sz="2400">
                <a:solidFill>
                  <a:schemeClr val="accent2"/>
                </a:solidFill>
              </a:rPr>
              <a:t>[j]) next [i] = j; </a:t>
            </a:r>
          </a:p>
          <a:p>
            <a:r>
              <a:rPr lang="zh-CN" altLang="en-US" sz="2400">
                <a:solidFill>
                  <a:schemeClr val="accent2"/>
                </a:solidFill>
              </a:rPr>
              <a:t>     else  next [i]=next [j];</a:t>
            </a:r>
          </a:p>
        </p:txBody>
      </p:sp>
      <p:sp>
        <p:nvSpPr>
          <p:cNvPr id="156704" name="Text Box 32">
            <a:extLst>
              <a:ext uri="{FF2B5EF4-FFF2-40B4-BE49-F238E27FC236}">
                <a16:creationId xmlns:a16="http://schemas.microsoft.com/office/drawing/2014/main" id="{72382ED0-0FB3-0A51-C8AA-4FCED3D09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1557338"/>
            <a:ext cx="4608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0"/>
              <a:t>先回顾一下求</a:t>
            </a:r>
            <a:r>
              <a:rPr lang="en-US" altLang="zh-CN" b="0"/>
              <a:t>next</a:t>
            </a:r>
            <a:r>
              <a:rPr lang="zh-CN" altLang="en-US" b="0"/>
              <a:t>函数值的 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10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10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10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10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10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10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10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10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10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10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10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 bldLvl="0" autoUpdateAnimBg="0"/>
      <p:bldP spid="156682" grpId="0" bldLvl="0" autoUpdateAnimBg="0"/>
      <p:bldP spid="156683" grpId="0" bldLvl="0" autoUpdateAnimBg="0"/>
      <p:bldP spid="156684" grpId="0" bldLvl="0" autoUpdateAnimBg="0"/>
      <p:bldP spid="156685" grpId="0" bldLvl="0" autoUpdateAnimBg="0"/>
      <p:bldP spid="156686" grpId="0" bldLvl="0" autoUpdateAnimBg="0"/>
      <p:bldP spid="156687" grpId="0" bldLvl="0" autoUpdateAnimBg="0"/>
      <p:bldP spid="156688" grpId="0" bldLvl="0" animBg="1" autoUpdateAnimBg="0"/>
      <p:bldP spid="156690" grpId="0" bldLvl="0" animBg="1" autoUpdateAnimBg="0"/>
      <p:bldP spid="156691" grpId="0" bldLvl="0" autoUpdateAnimBg="0"/>
      <p:bldP spid="156693" grpId="0" bldLvl="0" animBg="1" autoUpdateAnimBg="0"/>
      <p:bldP spid="156694" grpId="0" bldLvl="0" autoUpdateAnimBg="0"/>
      <p:bldP spid="156695" grpId="0" bldLvl="0" animBg="1" autoUpdateAnimBg="0"/>
      <p:bldP spid="156697" grpId="0" bldLvl="0" autoUpdateAnimBg="0"/>
      <p:bldP spid="156699" grpId="0" bldLvl="0" animBg="1" autoUpdateAnimBg="0"/>
      <p:bldP spid="156700" grpId="0" bldLvl="0" autoUpdateAnimBg="0"/>
      <p:bldP spid="156701" grpId="0"/>
      <p:bldP spid="156702" grpId="0"/>
      <p:bldP spid="156702" grpId="1"/>
      <p:bldP spid="156703" grpId="0" animBg="1"/>
      <p:bldP spid="1567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灯片编号占位符 5">
            <a:extLst>
              <a:ext uri="{FF2B5EF4-FFF2-40B4-BE49-F238E27FC236}">
                <a16:creationId xmlns:a16="http://schemas.microsoft.com/office/drawing/2014/main" id="{CDDAA720-1A40-559D-396F-A54961AD0C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8AD0B74-47B4-4CB0-BB4C-6E318500A29C}" type="slidenum">
              <a:rPr lang="zh-CN" altLang="en-US" sz="1000" b="0"/>
              <a:pPr algn="r" eaLnBrk="1" hangingPunct="1"/>
              <a:t>15</a:t>
            </a:fld>
            <a:endParaRPr lang="en-US" altLang="zh-CN"/>
          </a:p>
        </p:txBody>
      </p:sp>
      <p:pic>
        <p:nvPicPr>
          <p:cNvPr id="1508355" name="Picture 3">
            <a:extLst>
              <a:ext uri="{FF2B5EF4-FFF2-40B4-BE49-F238E27FC236}">
                <a16:creationId xmlns:a16="http://schemas.microsoft.com/office/drawing/2014/main" id="{FE258F3B-6750-C749-445D-DBBD39D81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8356" name="Picture 3">
            <a:extLst>
              <a:ext uri="{FF2B5EF4-FFF2-40B4-BE49-F238E27FC236}">
                <a16:creationId xmlns:a16="http://schemas.microsoft.com/office/drawing/2014/main" id="{B3CD7D1E-7AC6-4C36-1701-5FBD8DC9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8357" name="标题 1">
            <a:extLst>
              <a:ext uri="{FF2B5EF4-FFF2-40B4-BE49-F238E27FC236}">
                <a16:creationId xmlns:a16="http://schemas.microsoft.com/office/drawing/2014/main" id="{B391873C-BEF7-3E55-18B3-27F30CF2EA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8358" name="AutoShape 5">
            <a:extLst>
              <a:ext uri="{FF2B5EF4-FFF2-40B4-BE49-F238E27FC236}">
                <a16:creationId xmlns:a16="http://schemas.microsoft.com/office/drawing/2014/main" id="{FC48AF63-48F8-AA39-0A02-60C46559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1799" name="Text Box 6">
            <a:extLst>
              <a:ext uri="{FF2B5EF4-FFF2-40B4-BE49-F238E27FC236}">
                <a16:creationId xmlns:a16="http://schemas.microsoft.com/office/drawing/2014/main" id="{9A6D2112-8F78-3160-04D4-26B84B99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808164"/>
            <a:ext cx="6859588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0">
                <a:ea typeface="楷体_GB2312" pitchFamily="49" charset="-122"/>
              </a:rPr>
              <a:t>void</a:t>
            </a:r>
            <a:r>
              <a:rPr lang="zh-CN" altLang="en-US" sz="2400">
                <a:ea typeface="楷体_GB2312" pitchFamily="49" charset="-122"/>
              </a:rPr>
              <a:t> get_nextval(SString </a:t>
            </a:r>
            <a:r>
              <a:rPr lang="zh-CN" altLang="en-US" sz="2400" b="0">
                <a:ea typeface="楷体_GB2312" pitchFamily="49" charset="-122"/>
              </a:rPr>
              <a:t>&amp;</a:t>
            </a:r>
            <a:r>
              <a:rPr lang="zh-CN" altLang="en-US" sz="2400">
                <a:ea typeface="楷体_GB2312" pitchFamily="49" charset="-122"/>
              </a:rPr>
              <a:t>T, </a:t>
            </a:r>
            <a:r>
              <a:rPr lang="zh-CN" altLang="en-US" sz="2400" b="0">
                <a:ea typeface="楷体_GB2312" pitchFamily="49" charset="-122"/>
              </a:rPr>
              <a:t>int &amp;</a:t>
            </a:r>
            <a:r>
              <a:rPr lang="zh-CN" altLang="en-US" sz="2400">
                <a:ea typeface="楷体_GB2312" pitchFamily="49" charset="-122"/>
              </a:rPr>
              <a:t>nextval[ ] ) </a:t>
            </a:r>
            <a:r>
              <a:rPr lang="zh-CN" altLang="en-US" sz="2400" b="0">
                <a:ea typeface="楷体_GB2312" pitchFamily="49" charset="-122"/>
              </a:rPr>
              <a:t>{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// 求模式串T的next函数值并存入数组next。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i = 1; 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nextval[1] = 0; </a:t>
            </a:r>
            <a:r>
              <a:rPr lang="zh-CN" altLang="en-US" sz="2400">
                <a:ea typeface="楷体_GB2312" pitchFamily="49" charset="-122"/>
              </a:rPr>
              <a:t>  j = 0;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 b="0">
                <a:ea typeface="楷体_GB2312" pitchFamily="49" charset="-122"/>
              </a:rPr>
              <a:t>while</a:t>
            </a:r>
            <a:r>
              <a:rPr lang="zh-CN" altLang="en-US" sz="2400">
                <a:ea typeface="楷体_GB2312" pitchFamily="49" charset="-122"/>
              </a:rPr>
              <a:t> (i &lt; T</a:t>
            </a:r>
            <a:r>
              <a:rPr lang="en-US" altLang="zh-CN" sz="2400">
                <a:ea typeface="楷体_GB2312" pitchFamily="49" charset="-122"/>
              </a:rPr>
              <a:t>.length</a:t>
            </a:r>
            <a:r>
              <a:rPr lang="zh-CN" altLang="en-US" sz="2400">
                <a:ea typeface="楷体_GB2312" pitchFamily="49" charset="-122"/>
              </a:rPr>
              <a:t>) </a:t>
            </a:r>
            <a:r>
              <a:rPr lang="zh-CN" altLang="en-US" sz="2400" b="0">
                <a:ea typeface="楷体_GB2312" pitchFamily="49" charset="-122"/>
              </a:rPr>
              <a:t>{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if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(j == 0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||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T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[i]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==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T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[j])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{ 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++i;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++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j;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      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 if (T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[i]!=T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.ch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[j]) nextval[i] = j; 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               else  nextval[i]=nextval[j]; </a:t>
            </a:r>
            <a:r>
              <a:rPr lang="zh-CN" altLang="en-US" sz="2400" b="0">
                <a:solidFill>
                  <a:schemeClr val="accent2"/>
                </a:solidFill>
                <a:ea typeface="楷体_GB2312" pitchFamily="49" charset="-122"/>
              </a:rPr>
              <a:t>}</a:t>
            </a: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zh-CN" altLang="en-US" sz="2400" b="0">
                <a:solidFill>
                  <a:srgbClr val="0000FF"/>
                </a:solidFill>
                <a:ea typeface="楷体_GB2312" pitchFamily="49" charset="-122"/>
              </a:rPr>
              <a:t>else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  j = nextval[j];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    </a:t>
            </a:r>
            <a:r>
              <a:rPr lang="zh-CN" altLang="en-US" sz="2400" b="0">
                <a:ea typeface="楷体_GB2312" pitchFamily="49" charset="-122"/>
              </a:rPr>
              <a:t>}</a:t>
            </a:r>
            <a:endParaRPr lang="zh-CN" altLang="en-US" sz="2400"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>
                <a:ea typeface="楷体_GB2312" pitchFamily="49" charset="-122"/>
              </a:rPr>
              <a:t>}</a:t>
            </a:r>
            <a:r>
              <a:rPr lang="zh-CN" altLang="en-US" sz="2400">
                <a:ea typeface="楷体_GB2312" pitchFamily="49" charset="-122"/>
              </a:rPr>
              <a:t> // get_next</a:t>
            </a:r>
            <a:endParaRPr lang="zh-CN" altLang="en-US" sz="2400"/>
          </a:p>
        </p:txBody>
      </p:sp>
      <p:sp>
        <p:nvSpPr>
          <p:cNvPr id="1508360" name="Text Box 7">
            <a:extLst>
              <a:ext uri="{FF2B5EF4-FFF2-40B4-BE49-F238E27FC236}">
                <a16:creationId xmlns:a16="http://schemas.microsoft.com/office/drawing/2014/main" id="{09B66448-921E-9108-319D-782B807E3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1489075"/>
            <a:ext cx="466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求next函数值的改进算法：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378" name="灯片编号占位符 5">
            <a:extLst>
              <a:ext uri="{FF2B5EF4-FFF2-40B4-BE49-F238E27FC236}">
                <a16:creationId xmlns:a16="http://schemas.microsoft.com/office/drawing/2014/main" id="{823752E9-8764-2267-E795-D362C1001DA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BDEE431-D55C-4416-8D4C-4DC3132C39EC}" type="slidenum">
              <a:rPr lang="zh-CN" altLang="en-US" sz="1000" b="0"/>
              <a:pPr algn="r" eaLnBrk="1" hangingPunct="1"/>
              <a:t>16</a:t>
            </a:fld>
            <a:endParaRPr lang="en-US" altLang="zh-CN"/>
          </a:p>
        </p:txBody>
      </p:sp>
      <p:pic>
        <p:nvPicPr>
          <p:cNvPr id="1509379" name="Picture 3">
            <a:extLst>
              <a:ext uri="{FF2B5EF4-FFF2-40B4-BE49-F238E27FC236}">
                <a16:creationId xmlns:a16="http://schemas.microsoft.com/office/drawing/2014/main" id="{B2F88F8D-F1D5-D7A6-D6D9-7520172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9380" name="Picture 3">
            <a:extLst>
              <a:ext uri="{FF2B5EF4-FFF2-40B4-BE49-F238E27FC236}">
                <a16:creationId xmlns:a16="http://schemas.microsoft.com/office/drawing/2014/main" id="{221254B7-1D29-5088-BDF8-17CD2CF8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9381" name="标题 1">
            <a:extLst>
              <a:ext uri="{FF2B5EF4-FFF2-40B4-BE49-F238E27FC236}">
                <a16:creationId xmlns:a16="http://schemas.microsoft.com/office/drawing/2014/main" id="{17A92F53-5638-EB1B-8A1C-098D1E048C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</a:p>
        </p:txBody>
      </p:sp>
      <p:sp>
        <p:nvSpPr>
          <p:cNvPr id="158726" name="Rectangle 5">
            <a:extLst>
              <a:ext uri="{FF2B5EF4-FFF2-40B4-BE49-F238E27FC236}">
                <a16:creationId xmlns:a16="http://schemas.microsoft.com/office/drawing/2014/main" id="{8E9C4E1F-25CF-87E4-E8BB-0A0190397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481139"/>
            <a:ext cx="705485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b="0"/>
              <a:t>例：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模 式 串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T： a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b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0">
                <a:latin typeface="Times New Roman" panose="02020603050405020304" pitchFamily="18" charset="0"/>
              </a:rPr>
              <a:t>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可能失配位</a:t>
            </a:r>
            <a:r>
              <a:rPr lang="zh-CN" altLang="en-US" sz="2400" b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： 1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2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400" b="0">
                <a:solidFill>
                  <a:srgbClr val="FF33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en-US" altLang="zh-CN" sz="2400" b="0"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0">
                <a:latin typeface="宋体" panose="02010600030101010101" pitchFamily="2" charset="-122"/>
              </a:rPr>
              <a:t> </a:t>
            </a:r>
            <a:r>
              <a:rPr lang="zh-CN" altLang="en-US" sz="2400" b="0">
                <a:latin typeface="Times New Roman" panose="02020603050405020304" pitchFamily="18" charset="0"/>
              </a:rPr>
              <a:t>  0    0    0    0    4 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7" name="Text Box 6">
            <a:extLst>
              <a:ext uri="{FF2B5EF4-FFF2-40B4-BE49-F238E27FC236}">
                <a16:creationId xmlns:a16="http://schemas.microsoft.com/office/drawing/2014/main" id="{5617DBB2-1763-2C4A-BC76-01E5A7AE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4" y="2889250"/>
            <a:ext cx="6224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chemeClr val="hlink"/>
                </a:solidFill>
              </a:rPr>
              <a:t>1    2    3    4    5    6    7   8    9   10  11 12 13  14  15  16</a:t>
            </a:r>
          </a:p>
        </p:txBody>
      </p:sp>
      <p:sp>
        <p:nvSpPr>
          <p:cNvPr id="158728" name="Text Box 7">
            <a:extLst>
              <a:ext uri="{FF2B5EF4-FFF2-40B4-BE49-F238E27FC236}">
                <a16:creationId xmlns:a16="http://schemas.microsoft.com/office/drawing/2014/main" id="{4CEE26AE-F89A-77BD-C724-89AE3810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446463"/>
            <a:ext cx="820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主串 S:   </a:t>
            </a:r>
            <a:r>
              <a:rPr lang="zh-CN" altLang="en-US" sz="2400" b="0">
                <a:latin typeface="Times New Roman" panose="02020603050405020304" pitchFamily="18" charset="0"/>
              </a:rPr>
              <a:t>  a   b   a   a   b   a   a   a   a   b   a   a   a   b   a   b</a:t>
            </a:r>
            <a:r>
              <a:rPr lang="zh-CN" altLang="en-US" sz="2400" b="0"/>
              <a:t>    </a:t>
            </a:r>
          </a:p>
        </p:txBody>
      </p:sp>
      <p:sp>
        <p:nvSpPr>
          <p:cNvPr id="158729" name="Text Box 8">
            <a:extLst>
              <a:ext uri="{FF2B5EF4-FFF2-40B4-BE49-F238E27FC236}">
                <a16:creationId xmlns:a16="http://schemas.microsoft.com/office/drawing/2014/main" id="{D1743969-C46D-ED98-EF0D-F98E75374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1" y="3905251"/>
            <a:ext cx="159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模式串T：</a:t>
            </a:r>
          </a:p>
        </p:txBody>
      </p:sp>
      <p:sp>
        <p:nvSpPr>
          <p:cNvPr id="158730" name="Text Box 9">
            <a:extLst>
              <a:ext uri="{FF2B5EF4-FFF2-40B4-BE49-F238E27FC236}">
                <a16:creationId xmlns:a16="http://schemas.microsoft.com/office/drawing/2014/main" id="{2FB4A3F7-4A74-E2D6-6D2F-7495DD92E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78263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a   a   a   a   b</a:t>
            </a:r>
          </a:p>
        </p:txBody>
      </p:sp>
      <p:sp>
        <p:nvSpPr>
          <p:cNvPr id="158731" name="Line 10">
            <a:extLst>
              <a:ext uri="{FF2B5EF4-FFF2-40B4-BE49-F238E27FC236}">
                <a16:creationId xmlns:a16="http://schemas.microsoft.com/office/drawing/2014/main" id="{D3CBACC2-FED9-A436-B726-AE7892C61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325" y="3298826"/>
            <a:ext cx="1588" cy="2762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2" name="Text Box 11">
            <a:extLst>
              <a:ext uri="{FF2B5EF4-FFF2-40B4-BE49-F238E27FC236}">
                <a16:creationId xmlns:a16="http://schemas.microsoft.com/office/drawing/2014/main" id="{FD3C5A2E-CA15-BD70-CEAA-B587D6E44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6" y="3213100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zh-CN" altLang="en-US"/>
          </a:p>
        </p:txBody>
      </p:sp>
      <p:sp>
        <p:nvSpPr>
          <p:cNvPr id="158733" name="Line 12">
            <a:extLst>
              <a:ext uri="{FF2B5EF4-FFF2-40B4-BE49-F238E27FC236}">
                <a16:creationId xmlns:a16="http://schemas.microsoft.com/office/drawing/2014/main" id="{2E460FB0-59AF-E15D-EB36-7D404174FC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6313" y="4251326"/>
            <a:ext cx="0" cy="3032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734" name="Text Box 13">
            <a:extLst>
              <a:ext uri="{FF2B5EF4-FFF2-40B4-BE49-F238E27FC236}">
                <a16:creationId xmlns:a16="http://schemas.microsoft.com/office/drawing/2014/main" id="{11A50C3D-19A9-08D1-CFD4-1E5415337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4" y="4286250"/>
            <a:ext cx="217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58735" name="Text Box 14">
            <a:extLst>
              <a:ext uri="{FF2B5EF4-FFF2-40B4-BE49-F238E27FC236}">
                <a16:creationId xmlns:a16="http://schemas.microsoft.com/office/drawing/2014/main" id="{67955A0F-AFE9-1187-BF54-62FC2A89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9" y="4606925"/>
            <a:ext cx="67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8736" name="Text Box 15">
            <a:extLst>
              <a:ext uri="{FF2B5EF4-FFF2-40B4-BE49-F238E27FC236}">
                <a16:creationId xmlns:a16="http://schemas.microsoft.com/office/drawing/2014/main" id="{D165E15C-4E61-2AA7-9E5B-F47296E8F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572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j=2</a:t>
            </a:r>
          </a:p>
        </p:txBody>
      </p:sp>
      <p:sp>
        <p:nvSpPr>
          <p:cNvPr id="158737" name="Text Box 16">
            <a:extLst>
              <a:ext uri="{FF2B5EF4-FFF2-40B4-BE49-F238E27FC236}">
                <a16:creationId xmlns:a16="http://schemas.microsoft.com/office/drawing/2014/main" id="{F74C1821-ACE1-3C08-EEAD-0C19DDCD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1" y="52816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</a:rPr>
              <a:t>next[2]=0；i++，j=1</a:t>
            </a:r>
          </a:p>
        </p:txBody>
      </p:sp>
      <p:sp>
        <p:nvSpPr>
          <p:cNvPr id="158738" name="Text Box 17">
            <a:extLst>
              <a:ext uri="{FF2B5EF4-FFF2-40B4-BE49-F238E27FC236}">
                <a16:creationId xmlns:a16="http://schemas.microsoft.com/office/drawing/2014/main" id="{ADBE1D9D-0070-AD8F-5F11-E435AC1AA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4572000"/>
            <a:ext cx="78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8739" name="Text Box 18">
            <a:extLst>
              <a:ext uri="{FF2B5EF4-FFF2-40B4-BE49-F238E27FC236}">
                <a16:creationId xmlns:a16="http://schemas.microsoft.com/office/drawing/2014/main" id="{CAAF9058-E8F5-A37B-C81E-7AF8D557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9" y="4597400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j=2</a:t>
            </a:r>
          </a:p>
        </p:txBody>
      </p:sp>
      <p:sp>
        <p:nvSpPr>
          <p:cNvPr id="158740" name="Text Box 19">
            <a:extLst>
              <a:ext uri="{FF2B5EF4-FFF2-40B4-BE49-F238E27FC236}">
                <a16:creationId xmlns:a16="http://schemas.microsoft.com/office/drawing/2014/main" id="{B60F7EF9-21DB-6253-38CA-3D93023E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4" y="4589463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j=3</a:t>
            </a:r>
          </a:p>
        </p:txBody>
      </p:sp>
      <p:sp>
        <p:nvSpPr>
          <p:cNvPr id="158741" name="Text Box 20">
            <a:extLst>
              <a:ext uri="{FF2B5EF4-FFF2-40B4-BE49-F238E27FC236}">
                <a16:creationId xmlns:a16="http://schemas.microsoft.com/office/drawing/2014/main" id="{5038110C-E056-32E3-FB17-754130ABA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5291138"/>
            <a:ext cx="307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next[3]=0；i++，j=1</a:t>
            </a:r>
          </a:p>
        </p:txBody>
      </p:sp>
      <p:sp>
        <p:nvSpPr>
          <p:cNvPr id="158742" name="Text Box 21">
            <a:extLst>
              <a:ext uri="{FF2B5EF4-FFF2-40B4-BE49-F238E27FC236}">
                <a16:creationId xmlns:a16="http://schemas.microsoft.com/office/drawing/2014/main" id="{DFDEE8F1-9CAF-3DF2-620C-0D6F71EC4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45799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8743" name="Text Box 22">
            <a:extLst>
              <a:ext uri="{FF2B5EF4-FFF2-40B4-BE49-F238E27FC236}">
                <a16:creationId xmlns:a16="http://schemas.microsoft.com/office/drawing/2014/main" id="{9F44CA43-93A1-9528-6731-5D21D7732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6" y="4597400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j=2</a:t>
            </a:r>
          </a:p>
        </p:txBody>
      </p:sp>
      <p:sp>
        <p:nvSpPr>
          <p:cNvPr id="158744" name="Text Box 23">
            <a:extLst>
              <a:ext uri="{FF2B5EF4-FFF2-40B4-BE49-F238E27FC236}">
                <a16:creationId xmlns:a16="http://schemas.microsoft.com/office/drawing/2014/main" id="{A737256E-BD41-013A-B5DF-C1C3478F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459105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j=3</a:t>
            </a:r>
          </a:p>
        </p:txBody>
      </p:sp>
      <p:sp>
        <p:nvSpPr>
          <p:cNvPr id="158745" name="Text Box 24">
            <a:extLst>
              <a:ext uri="{FF2B5EF4-FFF2-40B4-BE49-F238E27FC236}">
                <a16:creationId xmlns:a16="http://schemas.microsoft.com/office/drawing/2014/main" id="{47FBBE78-7EA0-6F53-2CD1-6A012C56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9" y="4581525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j=4</a:t>
            </a:r>
          </a:p>
        </p:txBody>
      </p:sp>
      <p:sp>
        <p:nvSpPr>
          <p:cNvPr id="158746" name="Text Box 25">
            <a:extLst>
              <a:ext uri="{FF2B5EF4-FFF2-40B4-BE49-F238E27FC236}">
                <a16:creationId xmlns:a16="http://schemas.microsoft.com/office/drawing/2014/main" id="{945D1586-9568-5E8D-1B77-22697882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1" y="4587875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j=5</a:t>
            </a:r>
          </a:p>
        </p:txBody>
      </p:sp>
      <p:sp>
        <p:nvSpPr>
          <p:cNvPr id="158747" name="Text Box 26">
            <a:extLst>
              <a:ext uri="{FF2B5EF4-FFF2-40B4-BE49-F238E27FC236}">
                <a16:creationId xmlns:a16="http://schemas.microsoft.com/office/drawing/2014/main" id="{96D36B51-8430-F11B-F19F-5F1DFD127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4587875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j=6</a:t>
            </a:r>
          </a:p>
        </p:txBody>
      </p:sp>
      <p:sp>
        <p:nvSpPr>
          <p:cNvPr id="158748" name="AutoShape 27">
            <a:extLst>
              <a:ext uri="{FF2B5EF4-FFF2-40B4-BE49-F238E27FC236}">
                <a16:creationId xmlns:a16="http://schemas.microsoft.com/office/drawing/2014/main" id="{B7245DF8-F66A-96FB-D334-AC883CC27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168775"/>
            <a:ext cx="3132138" cy="407988"/>
          </a:xfrm>
          <a:prstGeom prst="wedgeRoundRectCallout">
            <a:avLst>
              <a:gd name="adj1" fmla="val -47338"/>
              <a:gd name="adj2" fmla="val 11381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/>
              <a:t>j&gt;T</a:t>
            </a:r>
            <a:r>
              <a:rPr lang="en-US" altLang="zh-CN" b="0"/>
              <a:t>.length</a:t>
            </a:r>
            <a:r>
              <a:rPr lang="zh-CN" altLang="en-US" b="0"/>
              <a:t>,return</a:t>
            </a:r>
            <a:r>
              <a:rPr lang="en-US" altLang="zh-CN" b="0"/>
              <a:t>(</a:t>
            </a:r>
            <a:r>
              <a:rPr lang="zh-CN" altLang="en-US" b="0"/>
              <a:t>i-T</a:t>
            </a:r>
            <a:r>
              <a:rPr lang="en-US" altLang="zh-CN" b="0"/>
              <a:t>.length)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2639 -0.001204 " pathEditMode="relative" rAng="0" ptsTypes="">
                                      <p:cBhvr>
                                        <p:cTn id="52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3889 -0.000278 " pathEditMode="relative" rAng="0" ptsTypes="">
                                      <p:cBhvr>
                                        <p:cTn id="54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8056 -0.000278 " pathEditMode="relative" rAng="0" ptsTypes="">
                                      <p:cBhvr>
                                        <p:cTn id="58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00" y="-2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6736 0.000648 " pathEditMode="relative" rAng="0" ptsTypes="">
                                      <p:cBhvr>
                                        <p:cTn id="60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792 0.000000 L 0.080278 -0.001111 " pathEditMode="relative" rAng="0" ptsTypes="">
                                      <p:cBhvr>
                                        <p:cTn id="79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39 -0.000185 L 0.090278 -0.000370 " pathEditMode="relative" rAng="0" ptsTypes="">
                                      <p:cBhvr>
                                        <p:cTn id="81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3819 0.000833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124 0.000741 L 0.074652 -0.000278 " pathEditMode="relative" rAng="0" ptsTypes="">
                                      <p:cBhvr>
                                        <p:cTn id="89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639 -0.000185 L 0.082153 0.000648 " pathEditMode="relative" rAng="0" ptsTypes="">
                                      <p:cBhvr>
                                        <p:cTn id="91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929 0.001296 L 0.119651 0.001296 " pathEditMode="relative" rAng="0" ptsTypes="">
                                      <p:cBhvr>
                                        <p:cTn id="105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345 -0.001481 L 0.130137 -0.001481 " pathEditMode="relative" rAng="0" ptsTypes="">
                                      <p:cBhvr>
                                        <p:cTn id="107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00 -0.000556 L 0.116039 0.000741 " pathEditMode="relative" rAng="0" ptsTypes="">
                                      <p:cBhvr>
                                        <p:cTn id="111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1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207 -0.000185 L 0.121874 0.000648 " pathEditMode="relative" rAng="0" ptsTypes="">
                                      <p:cBhvr>
                                        <p:cTn id="113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8 0.001296 L 0.162290 0.001296 " pathEditMode="relative" rAng="0" ptsTypes="">
                                      <p:cBhvr>
                                        <p:cTn id="127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067 -0.001482 L 0.173609 -0.001482 " pathEditMode="relative" rAng="0" ptsTypes="">
                                      <p:cBhvr>
                                        <p:cTn id="129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78 0.000741 L 0.156111 -0.000278 " pathEditMode="relative" rAng="0" ptsTypes="">
                                      <p:cBhvr>
                                        <p:cTn id="133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21 0.001111 L 0.161385 0.002315 " pathEditMode="relative" rAng="0" ptsTypes="">
                                      <p:cBhvr>
                                        <p:cTn id="135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9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319 0.000000 L 0.206319 -0.001111 " pathEditMode="relative" rAng="0" ptsTypes="">
                                      <p:cBhvr>
                                        <p:cTn id="159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500 -0.001574 L 0.216250 -0.000370 " pathEditMode="relative" rAng="0" ptsTypes="">
                                      <p:cBhvr>
                                        <p:cTn id="161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873 -0.000463 L 0.201595 0.000833 " pathEditMode="relative" rAng="0" ptsTypes="">
                                      <p:cBhvr>
                                        <p:cTn id="165" dur="20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65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611 0.000648 L 0.199444 -0.000278 " pathEditMode="relative" rAng="0" ptsTypes="">
                                      <p:cBhvr>
                                        <p:cTn id="169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412 0.006111 L 0.199232 0.006111 " pathEditMode="relative" rAng="0" ptsTypes="">
                                      <p:cBhvr>
                                        <p:cTn id="171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5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000 0.000000 L 0.241736 -0.001111 " pathEditMode="relative" rAng="0" ptsTypes="">
                                      <p:cBhvr>
                                        <p:cTn id="185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110 -0.002778 L 0.252082 -0.002778 " pathEditMode="relative" rAng="0" ptsTypes="">
                                      <p:cBhvr>
                                        <p:cTn id="187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566 -0.000556 L 0.237358 0.000000 " pathEditMode="relative" rAng="0" ptsTypes="">
                                      <p:cBhvr>
                                        <p:cTn id="191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260 0.006112 L 0.233746 0.005001 " pathEditMode="relative" rAng="0" ptsTypes="">
                                      <p:cBhvr>
                                        <p:cTn id="193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1246 0.001296 L 0.282913 -0.001204 " pathEditMode="relative" rAng="0" ptsTypes="">
                                      <p:cBhvr>
                                        <p:cTn id="207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208 -0.004074 L 0.291111 -0.005556 " pathEditMode="relative" rAng="0" ptsTypes="">
                                      <p:cBhvr>
                                        <p:cTn id="209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89 -0.000556 L 0.278194 -0.000278 " pathEditMode="relative" rAng="0" ptsTypes="">
                                      <p:cBhvr>
                                        <p:cTn id="213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00" y="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495 0.004815 L 0.279787 0.004907 " pathEditMode="relative" rAng="0" ptsTypes="">
                                      <p:cBhvr>
                                        <p:cTn id="215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9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5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42 0.001296 L 0.320486 -0.001111 " pathEditMode="relative" rAng="0" ptsTypes="">
                                      <p:cBhvr>
                                        <p:cTn id="229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482 -0.005278 L 0.328330 -0.005278 " pathEditMode="relative" rAng="0" ptsTypes="">
                                      <p:cBhvr>
                                        <p:cTn id="231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292 -0.000556 L 0.317569 -0.000278 " pathEditMode="relative" rAng="0" ptsTypes="">
                                      <p:cBhvr>
                                        <p:cTn id="235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888 0.004907 L 0.322707 0.005926 " pathEditMode="relative" rAng="0" ptsTypes="">
                                      <p:cBhvr>
                                        <p:cTn id="237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1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954 0.000000 L 0.363468 0.002593 " pathEditMode="relative" rAng="0" ptsTypes="">
                                      <p:cBhvr>
                                        <p:cTn id="251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10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8260 -0.004074 L 0.371871 -0.004074 " pathEditMode="relative" rAng="0" ptsTypes="">
                                      <p:cBhvr>
                                        <p:cTn id="253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315 -0.000556 L 0.357981 -0.000556 " pathEditMode="relative" rAng="0" ptsTypes="">
                                      <p:cBhvr>
                                        <p:cTn id="257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689 0.006111 L 0.361384 0.006111 " pathEditMode="relative" rAng="0" ptsTypes="">
                                      <p:cBhvr>
                                        <p:cTn id="259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3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9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801 0.000000 L 0.403467 0.000000 " pathEditMode="relative" rAng="0" ptsTypes="">
                                      <p:cBhvr>
                                        <p:cTn id="273" dur="20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968 -0.005278 L 0.413538 -0.004074 " pathEditMode="relative" rAng="0" ptsTypes="">
                                      <p:cBhvr>
                                        <p:cTn id="275" dur="2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014 -0.000556 L 0.404167 -0.000278 " pathEditMode="relative" rAng="0" ptsTypes="">
                                      <p:cBhvr>
                                        <p:cTn id="279" dur="20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578 0.004907 L 0.403119 0.003704 " pathEditMode="relative" rAng="0" ptsTypes="">
                                      <p:cBhvr>
                                        <p:cTn id="281" dur="2000" fill="hold"/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1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0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 bldLvl="0" autoUpdateAnimBg="0"/>
      <p:bldP spid="158727" grpId="0" bldLvl="0" autoUpdateAnimBg="0"/>
      <p:bldP spid="158728" grpId="0" bldLvl="0" autoUpdateAnimBg="0"/>
      <p:bldP spid="158729" grpId="0" bldLvl="0" autoUpdateAnimBg="0"/>
      <p:bldP spid="158730" grpId="0" bldLvl="0" autoUpdateAnimBg="0"/>
      <p:bldP spid="158730" grpId="1" bldLvl="0" autoUpdateAnimBg="0"/>
      <p:bldP spid="158730" grpId="2" bldLvl="0" autoUpdateAnimBg="0"/>
      <p:bldP spid="158732" grpId="0" bldLvl="0" autoUpdateAnimBg="0"/>
      <p:bldP spid="158732" grpId="1" bldLvl="0" autoUpdateAnimBg="0"/>
      <p:bldP spid="158732" grpId="2" bldLvl="0" autoUpdateAnimBg="0"/>
      <p:bldP spid="158732" grpId="3" bldLvl="0" autoUpdateAnimBg="0"/>
      <p:bldP spid="158732" grpId="4" bldLvl="0" autoUpdateAnimBg="0"/>
      <p:bldP spid="158732" grpId="5" bldLvl="0" autoUpdateAnimBg="0"/>
      <p:bldP spid="158732" grpId="6" bldLvl="0" autoUpdateAnimBg="0"/>
      <p:bldP spid="158732" grpId="7" bldLvl="0" autoUpdateAnimBg="0"/>
      <p:bldP spid="158732" grpId="8" bldLvl="0" autoUpdateAnimBg="0"/>
      <p:bldP spid="158732" grpId="9" bldLvl="0" autoUpdateAnimBg="0"/>
      <p:bldP spid="158732" grpId="10" bldLvl="0" autoUpdateAnimBg="0"/>
      <p:bldP spid="158734" grpId="0" bldLvl="0" autoUpdateAnimBg="0"/>
      <p:bldP spid="158734" grpId="1" bldLvl="0" autoUpdateAnimBg="0"/>
      <p:bldP spid="158734" grpId="2" bldLvl="0" autoUpdateAnimBg="0"/>
      <p:bldP spid="158734" grpId="3" bldLvl="0" autoUpdateAnimBg="0"/>
      <p:bldP spid="158734" grpId="4" bldLvl="0" autoUpdateAnimBg="0"/>
      <p:bldP spid="158734" grpId="5" bldLvl="0" autoUpdateAnimBg="0"/>
      <p:bldP spid="158734" grpId="6" bldLvl="0" autoUpdateAnimBg="0"/>
      <p:bldP spid="158734" grpId="7" bldLvl="0" autoUpdateAnimBg="0"/>
      <p:bldP spid="158734" grpId="8" bldLvl="0" autoUpdateAnimBg="0"/>
      <p:bldP spid="158734" grpId="9" bldLvl="0" autoUpdateAnimBg="0"/>
      <p:bldP spid="158734" grpId="10" bldLvl="0" autoUpdateAnimBg="0"/>
      <p:bldP spid="158735" grpId="0" bldLvl="0" autoUpdateAnimBg="0"/>
      <p:bldP spid="158735" grpId="1" bldLvl="0" autoUpdateAnimBg="0"/>
      <p:bldP spid="158736" grpId="0" bldLvl="0" autoUpdateAnimBg="0"/>
      <p:bldP spid="158736" grpId="1" bldLvl="0" autoUpdateAnimBg="0"/>
      <p:bldP spid="158737" grpId="0" bldLvl="0" autoUpdateAnimBg="0"/>
      <p:bldP spid="158737" grpId="1" bldLvl="0" autoUpdateAnimBg="0"/>
      <p:bldP spid="158738" grpId="0" bldLvl="0" autoUpdateAnimBg="0"/>
      <p:bldP spid="158738" grpId="1" bldLvl="0" autoUpdateAnimBg="0"/>
      <p:bldP spid="158739" grpId="0" bldLvl="0" autoUpdateAnimBg="0"/>
      <p:bldP spid="158739" grpId="1" bldLvl="0" autoUpdateAnimBg="0"/>
      <p:bldP spid="158740" grpId="0" bldLvl="0" autoUpdateAnimBg="0"/>
      <p:bldP spid="158740" grpId="1" bldLvl="0" autoUpdateAnimBg="0"/>
      <p:bldP spid="158741" grpId="0" bldLvl="0" autoUpdateAnimBg="0"/>
      <p:bldP spid="158741" grpId="1" bldLvl="0" autoUpdateAnimBg="0"/>
      <p:bldP spid="158742" grpId="0" bldLvl="0" autoUpdateAnimBg="0"/>
      <p:bldP spid="158742" grpId="1" bldLvl="0" autoUpdateAnimBg="0"/>
      <p:bldP spid="158743" grpId="0" bldLvl="0" autoUpdateAnimBg="0"/>
      <p:bldP spid="158743" grpId="1" bldLvl="0" autoUpdateAnimBg="0"/>
      <p:bldP spid="158744" grpId="0" bldLvl="0" autoUpdateAnimBg="0"/>
      <p:bldP spid="158744" grpId="1" bldLvl="0" autoUpdateAnimBg="0"/>
      <p:bldP spid="158745" grpId="0" bldLvl="0" autoUpdateAnimBg="0"/>
      <p:bldP spid="158745" grpId="1" bldLvl="0" autoUpdateAnimBg="0"/>
      <p:bldP spid="158746" grpId="0" bldLvl="0" autoUpdateAnimBg="0"/>
      <p:bldP spid="158746" grpId="1" bldLvl="0" autoUpdateAnimBg="0"/>
      <p:bldP spid="158747" grpId="0" bldLvl="0" autoUpdateAnimBg="0"/>
      <p:bldP spid="15874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灯片编号占位符 5">
            <a:extLst>
              <a:ext uri="{FF2B5EF4-FFF2-40B4-BE49-F238E27FC236}">
                <a16:creationId xmlns:a16="http://schemas.microsoft.com/office/drawing/2014/main" id="{36E13ADC-5EF3-A219-4268-287F30ABAD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E428657-7F63-4191-AEE1-A0F028646B6C}" type="slidenum">
              <a:rPr lang="zh-CN" altLang="en-US" sz="1000" b="0"/>
              <a:pPr algn="r" eaLnBrk="1" hangingPunct="1"/>
              <a:t>17</a:t>
            </a:fld>
            <a:endParaRPr lang="en-US" altLang="zh-CN"/>
          </a:p>
        </p:txBody>
      </p:sp>
      <p:pic>
        <p:nvPicPr>
          <p:cNvPr id="1510403" name="Picture 3">
            <a:extLst>
              <a:ext uri="{FF2B5EF4-FFF2-40B4-BE49-F238E27FC236}">
                <a16:creationId xmlns:a16="http://schemas.microsoft.com/office/drawing/2014/main" id="{A20BF19B-98F5-04BD-5C43-305126960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0404" name="Picture 3">
            <a:extLst>
              <a:ext uri="{FF2B5EF4-FFF2-40B4-BE49-F238E27FC236}">
                <a16:creationId xmlns:a16="http://schemas.microsoft.com/office/drawing/2014/main" id="{082865AE-5CE1-5A68-A2AE-76126E0C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0405" name="标题 1">
            <a:extLst>
              <a:ext uri="{FF2B5EF4-FFF2-40B4-BE49-F238E27FC236}">
                <a16:creationId xmlns:a16="http://schemas.microsoft.com/office/drawing/2014/main" id="{7615689D-A74A-F0CE-BC3D-83DEFD5998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 小结</a:t>
            </a:r>
            <a:endParaRPr lang="zh-CN" altLang="en-US"/>
          </a:p>
        </p:txBody>
      </p:sp>
      <p:sp>
        <p:nvSpPr>
          <p:cNvPr id="1510406" name="Text Box 5">
            <a:extLst>
              <a:ext uri="{FF2B5EF4-FFF2-40B4-BE49-F238E27FC236}">
                <a16:creationId xmlns:a16="http://schemas.microsoft.com/office/drawing/2014/main" id="{C46B36FE-1CF2-8495-A233-2F2C8BA58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1620838"/>
            <a:ext cx="8894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 typeface="Wingdings" panose="05000000000000000000" pitchFamily="2" charset="2"/>
              <a:buChar char="§"/>
            </a:pPr>
            <a:r>
              <a:rPr lang="zh-CN" altLang="en-US" sz="2400" b="0"/>
              <a:t>理解串的模式匹配概念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 typeface="Wingdings" panose="05000000000000000000" pitchFamily="2" charset="2"/>
              <a:buChar char="§"/>
            </a:pPr>
            <a:r>
              <a:rPr lang="zh-CN" altLang="en-US" sz="2400" b="0"/>
              <a:t>掌握串的模式匹配算法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25000"/>
              <a:buFont typeface="Wingdings" panose="05000000000000000000" pitchFamily="2" charset="2"/>
              <a:buChar char="§"/>
            </a:pPr>
            <a:r>
              <a:rPr lang="zh-CN" altLang="en-US" sz="2400" b="0"/>
              <a:t>重点掌握</a:t>
            </a:r>
            <a:r>
              <a:rPr lang="en-US" altLang="zh-CN" sz="2400" b="0"/>
              <a:t>KMP</a:t>
            </a:r>
            <a:r>
              <a:rPr lang="zh-CN" altLang="en-US" sz="2400" b="0"/>
              <a:t>算法，理解并可熟练计算给定模式串的</a:t>
            </a:r>
            <a:r>
              <a:rPr lang="en-US" altLang="zh-CN" sz="2400" b="0"/>
              <a:t>next</a:t>
            </a:r>
            <a:r>
              <a:rPr lang="zh-CN" altLang="en-US" sz="2400" b="0"/>
              <a:t>函数值和改进的</a:t>
            </a:r>
            <a:r>
              <a:rPr lang="en-US" altLang="zh-CN" sz="2400" b="0"/>
              <a:t>next</a:t>
            </a:r>
            <a:r>
              <a:rPr lang="zh-CN" altLang="en-US" sz="2400" b="0"/>
              <a:t>函数值；</a:t>
            </a:r>
          </a:p>
          <a:p>
            <a:endParaRPr lang="zh-CN" altLang="en-US" sz="2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灯片编号占位符 5">
            <a:extLst>
              <a:ext uri="{FF2B5EF4-FFF2-40B4-BE49-F238E27FC236}">
                <a16:creationId xmlns:a16="http://schemas.microsoft.com/office/drawing/2014/main" id="{ECF64263-E285-B86A-94EA-12C7EED583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7C842AC-957C-42DF-93B4-C174670EE99F}" type="slidenum">
              <a:rPr lang="zh-CN" altLang="en-US" sz="1000" b="0"/>
              <a:pPr algn="r" eaLnBrk="1" hangingPunct="1"/>
              <a:t>2</a:t>
            </a:fld>
            <a:endParaRPr lang="en-US" altLang="zh-CN"/>
          </a:p>
        </p:txBody>
      </p:sp>
      <p:pic>
        <p:nvPicPr>
          <p:cNvPr id="1495043" name="Picture 3">
            <a:extLst>
              <a:ext uri="{FF2B5EF4-FFF2-40B4-BE49-F238E27FC236}">
                <a16:creationId xmlns:a16="http://schemas.microsoft.com/office/drawing/2014/main" id="{34246DA6-B5E7-A9BA-B95F-42808DFE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044" name="Picture 3">
            <a:extLst>
              <a:ext uri="{FF2B5EF4-FFF2-40B4-BE49-F238E27FC236}">
                <a16:creationId xmlns:a16="http://schemas.microsoft.com/office/drawing/2014/main" id="{E6FD807A-6DE0-170E-2336-87BBF1479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45" name="标题 1">
            <a:extLst>
              <a:ext uri="{FF2B5EF4-FFF2-40B4-BE49-F238E27FC236}">
                <a16:creationId xmlns:a16="http://schemas.microsoft.com/office/drawing/2014/main" id="{106E2766-95D5-E8F3-8886-37E6516613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495046" name="AutoShape 5">
            <a:extLst>
              <a:ext uri="{FF2B5EF4-FFF2-40B4-BE49-F238E27FC236}">
                <a16:creationId xmlns:a16="http://schemas.microsoft.com/office/drawing/2014/main" id="{0D848ACF-28E1-C63F-6B4A-E1C3F8566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866" y="5123737"/>
            <a:ext cx="204383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5047" name="AutoShape 6">
            <a:extLst>
              <a:ext uri="{FF2B5EF4-FFF2-40B4-BE49-F238E27FC236}">
                <a16:creationId xmlns:a16="http://schemas.microsoft.com/office/drawing/2014/main" id="{BA4F4540-1AC8-B6C7-ECA5-F1D9F9C3B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5416" name="Rectangle 7">
            <a:extLst>
              <a:ext uri="{FF2B5EF4-FFF2-40B4-BE49-F238E27FC236}">
                <a16:creationId xmlns:a16="http://schemas.microsoft.com/office/drawing/2014/main" id="{3E884238-4C8D-B659-C87B-6ECD0B22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9" y="1533525"/>
            <a:ext cx="85994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solidFill>
                  <a:schemeClr val="accent2"/>
                </a:solidFill>
              </a:rPr>
              <a:t>示例：</a:t>
            </a:r>
            <a:r>
              <a:rPr lang="zh-CN" altLang="en-US" sz="3200" b="0">
                <a:solidFill>
                  <a:srgbClr val="0000FF"/>
                </a:solidFill>
              </a:rPr>
              <a:t>S="ababcabcacbab",   T="abcac"</a:t>
            </a:r>
          </a:p>
        </p:txBody>
      </p:sp>
      <p:sp>
        <p:nvSpPr>
          <p:cNvPr id="145417" name="Rectangle 8">
            <a:extLst>
              <a:ext uri="{FF2B5EF4-FFF2-40B4-BE49-F238E27FC236}">
                <a16:creationId xmlns:a16="http://schemas.microsoft.com/office/drawing/2014/main" id="{68196863-9EF3-7E57-880C-9EA87E56A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20926"/>
            <a:ext cx="85915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solidFill>
                  <a:srgbClr val="0000FF"/>
                </a:solidFill>
              </a:rPr>
              <a:t>第一趟：a  b  a  b  c  a  b  c  a  c  b  a  b            </a:t>
            </a:r>
          </a:p>
        </p:txBody>
      </p:sp>
      <p:sp>
        <p:nvSpPr>
          <p:cNvPr id="145418" name="Line 9">
            <a:extLst>
              <a:ext uri="{FF2B5EF4-FFF2-40B4-BE49-F238E27FC236}">
                <a16:creationId xmlns:a16="http://schemas.microsoft.com/office/drawing/2014/main" id="{FFB8B26B-94FB-7999-EB12-3E4F12D4A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250" y="2095500"/>
            <a:ext cx="1588" cy="414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19" name="Text Box 10">
            <a:extLst>
              <a:ext uri="{FF2B5EF4-FFF2-40B4-BE49-F238E27FC236}">
                <a16:creationId xmlns:a16="http://schemas.microsoft.com/office/drawing/2014/main" id="{B9328EE5-C311-86E0-76FE-D7A3D4B6B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9" y="2106613"/>
            <a:ext cx="73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i=3</a:t>
            </a:r>
          </a:p>
        </p:txBody>
      </p:sp>
      <p:sp>
        <p:nvSpPr>
          <p:cNvPr id="145420" name="Line 11">
            <a:extLst>
              <a:ext uri="{FF2B5EF4-FFF2-40B4-BE49-F238E27FC236}">
                <a16:creationId xmlns:a16="http://schemas.microsoft.com/office/drawing/2014/main" id="{FFC4196B-376F-12EC-067F-84713CDB20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0389" y="3373438"/>
            <a:ext cx="1587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21" name="Text Box 12">
            <a:extLst>
              <a:ext uri="{FF2B5EF4-FFF2-40B4-BE49-F238E27FC236}">
                <a16:creationId xmlns:a16="http://schemas.microsoft.com/office/drawing/2014/main" id="{8B91AD47-2A48-36B5-E07A-68C32EF7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334962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j=3</a:t>
            </a:r>
          </a:p>
        </p:txBody>
      </p:sp>
      <p:sp>
        <p:nvSpPr>
          <p:cNvPr id="145422" name="Rectangle 13">
            <a:extLst>
              <a:ext uri="{FF2B5EF4-FFF2-40B4-BE49-F238E27FC236}">
                <a16:creationId xmlns:a16="http://schemas.microsoft.com/office/drawing/2014/main" id="{CD8F40C2-1FFA-C995-00D8-01CB1967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9" y="4191001"/>
            <a:ext cx="85931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solidFill>
                  <a:srgbClr val="0000FF"/>
                </a:solidFill>
              </a:rPr>
              <a:t>第二趟：a  b  a  b  c  a  b  c  a  c  b  a  b</a:t>
            </a:r>
            <a:endParaRPr lang="zh-CN" altLang="en-US"/>
          </a:p>
        </p:txBody>
      </p:sp>
      <p:sp>
        <p:nvSpPr>
          <p:cNvPr id="145423" name="Line 14">
            <a:extLst>
              <a:ext uri="{FF2B5EF4-FFF2-40B4-BE49-F238E27FC236}">
                <a16:creationId xmlns:a16="http://schemas.microsoft.com/office/drawing/2014/main" id="{C4631DBC-76F5-CE90-A0AD-5C72AEA3A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3881439"/>
            <a:ext cx="0" cy="4143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24" name="Text Box 15">
            <a:extLst>
              <a:ext uri="{FF2B5EF4-FFF2-40B4-BE49-F238E27FC236}">
                <a16:creationId xmlns:a16="http://schemas.microsoft.com/office/drawing/2014/main" id="{CA870D35-B2B6-1E46-84BC-18931B1D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839" y="3746500"/>
            <a:ext cx="73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i=3</a:t>
            </a:r>
          </a:p>
        </p:txBody>
      </p:sp>
      <p:sp>
        <p:nvSpPr>
          <p:cNvPr id="145425" name="Line 16">
            <a:extLst>
              <a:ext uri="{FF2B5EF4-FFF2-40B4-BE49-F238E27FC236}">
                <a16:creationId xmlns:a16="http://schemas.microsoft.com/office/drawing/2014/main" id="{D40E5EFD-63B2-DB92-068D-6F3B9BFB9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5163" y="51816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26" name="Text Box 17">
            <a:extLst>
              <a:ext uri="{FF2B5EF4-FFF2-40B4-BE49-F238E27FC236}">
                <a16:creationId xmlns:a16="http://schemas.microsoft.com/office/drawing/2014/main" id="{2F4686D7-E71A-BEC4-D204-B29C5B34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523557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j=1</a:t>
            </a:r>
          </a:p>
        </p:txBody>
      </p:sp>
      <p:sp>
        <p:nvSpPr>
          <p:cNvPr id="145427" name="Line 18">
            <a:extLst>
              <a:ext uri="{FF2B5EF4-FFF2-40B4-BE49-F238E27FC236}">
                <a16:creationId xmlns:a16="http://schemas.microsoft.com/office/drawing/2014/main" id="{9078CB2F-C86D-65DB-B7A8-90E2CF4A6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9288" y="4124325"/>
            <a:ext cx="17589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28" name="Line 19">
            <a:extLst>
              <a:ext uri="{FF2B5EF4-FFF2-40B4-BE49-F238E27FC236}">
                <a16:creationId xmlns:a16="http://schemas.microsoft.com/office/drawing/2014/main" id="{20E95332-E6FE-C1E6-3E83-7454AB72B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6813" y="3886200"/>
            <a:ext cx="0" cy="414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29" name="Text Box 20">
            <a:extLst>
              <a:ext uri="{FF2B5EF4-FFF2-40B4-BE49-F238E27FC236}">
                <a16:creationId xmlns:a16="http://schemas.microsoft.com/office/drawing/2014/main" id="{1A1F6857-CE44-3EE5-B191-C0AECD021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1" y="3771900"/>
            <a:ext cx="73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i=7</a:t>
            </a:r>
          </a:p>
        </p:txBody>
      </p:sp>
      <p:sp>
        <p:nvSpPr>
          <p:cNvPr id="145430" name="Line 21">
            <a:extLst>
              <a:ext uri="{FF2B5EF4-FFF2-40B4-BE49-F238E27FC236}">
                <a16:creationId xmlns:a16="http://schemas.microsoft.com/office/drawing/2014/main" id="{BC24183B-35FE-1044-6EE9-21DB36786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5337175"/>
            <a:ext cx="1758950" cy="15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31" name="Line 22">
            <a:extLst>
              <a:ext uri="{FF2B5EF4-FFF2-40B4-BE49-F238E27FC236}">
                <a16:creationId xmlns:a16="http://schemas.microsoft.com/office/drawing/2014/main" id="{731D48D2-2FF3-8FE2-649C-EFA3D325B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3325" y="5173663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5432" name="Text Box 23">
            <a:extLst>
              <a:ext uri="{FF2B5EF4-FFF2-40B4-BE49-F238E27FC236}">
                <a16:creationId xmlns:a16="http://schemas.microsoft.com/office/drawing/2014/main" id="{BFF98CD0-5E3C-88A7-E163-58B0B8A8F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260975"/>
            <a:ext cx="89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j=5</a:t>
            </a:r>
            <a:endParaRPr lang="zh-CN" altLang="en-US"/>
          </a:p>
        </p:txBody>
      </p:sp>
      <p:sp>
        <p:nvSpPr>
          <p:cNvPr id="145433" name="Text Box 24">
            <a:extLst>
              <a:ext uri="{FF2B5EF4-FFF2-40B4-BE49-F238E27FC236}">
                <a16:creationId xmlns:a16="http://schemas.microsoft.com/office/drawing/2014/main" id="{98CC2D15-0481-30DB-5F37-E5784D3CA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868614"/>
            <a:ext cx="407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45434" name="Text Box 25">
            <a:extLst>
              <a:ext uri="{FF2B5EF4-FFF2-40B4-BE49-F238E27FC236}">
                <a16:creationId xmlns:a16="http://schemas.microsoft.com/office/drawing/2014/main" id="{BE6891CC-ED79-9F0C-DC71-783E5D5D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6" y="2873376"/>
            <a:ext cx="409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45435" name="Text Box 26">
            <a:extLst>
              <a:ext uri="{FF2B5EF4-FFF2-40B4-BE49-F238E27FC236}">
                <a16:creationId xmlns:a16="http://schemas.microsoft.com/office/drawing/2014/main" id="{F482A659-D43F-76D1-43EB-00632043B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1" y="2865439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45436" name="Text Box 27">
            <a:extLst>
              <a:ext uri="{FF2B5EF4-FFF2-40B4-BE49-F238E27FC236}">
                <a16:creationId xmlns:a16="http://schemas.microsoft.com/office/drawing/2014/main" id="{ED319360-8859-F630-3C04-F3958E89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597400"/>
            <a:ext cx="40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45437" name="Text Box 28">
            <a:extLst>
              <a:ext uri="{FF2B5EF4-FFF2-40B4-BE49-F238E27FC236}">
                <a16:creationId xmlns:a16="http://schemas.microsoft.com/office/drawing/2014/main" id="{A307E674-5AC3-7D5B-7F57-EBFCDC04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9" y="4594226"/>
            <a:ext cx="407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b</a:t>
            </a:r>
            <a:endParaRPr lang="zh-CN" altLang="en-US"/>
          </a:p>
        </p:txBody>
      </p:sp>
      <p:sp>
        <p:nvSpPr>
          <p:cNvPr id="145438" name="Text Box 29">
            <a:extLst>
              <a:ext uri="{FF2B5EF4-FFF2-40B4-BE49-F238E27FC236}">
                <a16:creationId xmlns:a16="http://schemas.microsoft.com/office/drawing/2014/main" id="{60260202-6F7B-CAE2-BCF3-48C8C1A04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4" y="4584700"/>
            <a:ext cx="407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c</a:t>
            </a:r>
            <a:endParaRPr lang="zh-CN" altLang="en-US"/>
          </a:p>
        </p:txBody>
      </p:sp>
      <p:sp>
        <p:nvSpPr>
          <p:cNvPr id="145439" name="Text Box 30">
            <a:extLst>
              <a:ext uri="{FF2B5EF4-FFF2-40B4-BE49-F238E27FC236}">
                <a16:creationId xmlns:a16="http://schemas.microsoft.com/office/drawing/2014/main" id="{4750272A-368E-660C-BFE4-37040A79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1" y="4557714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45440" name="Text Box 31">
            <a:extLst>
              <a:ext uri="{FF2B5EF4-FFF2-40B4-BE49-F238E27FC236}">
                <a16:creationId xmlns:a16="http://schemas.microsoft.com/office/drawing/2014/main" id="{A07FE4F4-1170-8FFC-38A1-C076234B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6" y="4564064"/>
            <a:ext cx="409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 bldLvl="0" autoUpdateAnimBg="0"/>
      <p:bldP spid="145417" grpId="0" bldLvl="0" autoUpdateAnimBg="0"/>
      <p:bldP spid="145419" grpId="0" bldLvl="0" autoUpdateAnimBg="0"/>
      <p:bldP spid="145421" grpId="0" bldLvl="0" autoUpdateAnimBg="0"/>
      <p:bldP spid="145422" grpId="0" bldLvl="0" autoUpdateAnimBg="0"/>
      <p:bldP spid="145424" grpId="0" bldLvl="0" autoUpdateAnimBg="0"/>
      <p:bldP spid="145426" grpId="0" bldLvl="0" autoUpdateAnimBg="0"/>
      <p:bldP spid="145429" grpId="0" bldLvl="0" autoUpdateAnimBg="0"/>
      <p:bldP spid="145432" grpId="0" bldLvl="0" autoUpdateAnimBg="0"/>
      <p:bldP spid="145433" grpId="0" bldLvl="0" autoUpdateAnimBg="0"/>
      <p:bldP spid="145434" grpId="0" bldLvl="0" autoUpdateAnimBg="0"/>
      <p:bldP spid="145435" grpId="0" bldLvl="0" autoUpdateAnimBg="0"/>
      <p:bldP spid="145435" grpId="1" bldLvl="0" autoUpdateAnimBg="0"/>
      <p:bldP spid="145435" grpId="2" bldLvl="0" autoUpdateAnimBg="0"/>
      <p:bldP spid="145435" grpId="3" bldLvl="0" autoUpdateAnimBg="0"/>
      <p:bldP spid="145436" grpId="0" bldLvl="0" autoUpdateAnimBg="0"/>
      <p:bldP spid="145437" grpId="0" bldLvl="0" autoUpdateAnimBg="0"/>
      <p:bldP spid="145438" grpId="0" bldLvl="0" autoUpdateAnimBg="0"/>
      <p:bldP spid="145439" grpId="0" bldLvl="0" autoUpdateAnimBg="0"/>
      <p:bldP spid="145440" grpId="0" bldLvl="0" autoUpdateAnimBg="0"/>
      <p:bldP spid="145440" grpId="1" bldLvl="0" autoUpdateAnimBg="0"/>
      <p:bldP spid="145440" grpId="2" bldLvl="0" autoUpdateAnimBg="0"/>
      <p:bldP spid="145440" grpId="3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灯片编号占位符 5">
            <a:extLst>
              <a:ext uri="{FF2B5EF4-FFF2-40B4-BE49-F238E27FC236}">
                <a16:creationId xmlns:a16="http://schemas.microsoft.com/office/drawing/2014/main" id="{F7393C57-F296-EF8B-0714-58CBEA7BA1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FC41B92-FFCD-472F-8C17-CFEEAA599C25}" type="slidenum">
              <a:rPr lang="zh-CN" altLang="en-US" sz="1000" b="0"/>
              <a:pPr algn="r" eaLnBrk="1" hangingPunct="1"/>
              <a:t>3</a:t>
            </a:fld>
            <a:endParaRPr lang="en-US" altLang="zh-CN"/>
          </a:p>
        </p:txBody>
      </p:sp>
      <p:pic>
        <p:nvPicPr>
          <p:cNvPr id="1496067" name="Picture 3">
            <a:extLst>
              <a:ext uri="{FF2B5EF4-FFF2-40B4-BE49-F238E27FC236}">
                <a16:creationId xmlns:a16="http://schemas.microsoft.com/office/drawing/2014/main" id="{EFD6DF4C-4863-1CCA-A335-524DAB74B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6068" name="Picture 3">
            <a:extLst>
              <a:ext uri="{FF2B5EF4-FFF2-40B4-BE49-F238E27FC236}">
                <a16:creationId xmlns:a16="http://schemas.microsoft.com/office/drawing/2014/main" id="{42E8173D-F9EF-C58D-2AC9-386D0DFA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6069" name="标题 1">
            <a:extLst>
              <a:ext uri="{FF2B5EF4-FFF2-40B4-BE49-F238E27FC236}">
                <a16:creationId xmlns:a16="http://schemas.microsoft.com/office/drawing/2014/main" id="{3B68C3D5-BC03-CCE6-87FB-F9C09A6C76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496070" name="AutoShape 5">
            <a:extLst>
              <a:ext uri="{FF2B5EF4-FFF2-40B4-BE49-F238E27FC236}">
                <a16:creationId xmlns:a16="http://schemas.microsoft.com/office/drawing/2014/main" id="{12FAE63B-1B1D-0BDC-5B99-47C44ABF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866" y="5123737"/>
            <a:ext cx="204383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6071" name="AutoShape 6">
            <a:extLst>
              <a:ext uri="{FF2B5EF4-FFF2-40B4-BE49-F238E27FC236}">
                <a16:creationId xmlns:a16="http://schemas.microsoft.com/office/drawing/2014/main" id="{25294DA8-C970-1C19-81C5-22FD08B59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6072" name="Rectangle 7">
            <a:extLst>
              <a:ext uri="{FF2B5EF4-FFF2-40B4-BE49-F238E27FC236}">
                <a16:creationId xmlns:a16="http://schemas.microsoft.com/office/drawing/2014/main" id="{479580FD-A6BA-627E-B77B-773AE367A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9" y="1533525"/>
            <a:ext cx="85994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solidFill>
                  <a:schemeClr val="accent2"/>
                </a:solidFill>
              </a:rPr>
              <a:t>示例：</a:t>
            </a:r>
            <a:r>
              <a:rPr lang="zh-CN" altLang="en-US" sz="3200" b="0">
                <a:solidFill>
                  <a:srgbClr val="0000FF"/>
                </a:solidFill>
              </a:rPr>
              <a:t>S="ababcabcacbab",   T="abcac"</a:t>
            </a:r>
          </a:p>
        </p:txBody>
      </p:sp>
      <p:sp>
        <p:nvSpPr>
          <p:cNvPr id="146441" name="Rectangle 8">
            <a:extLst>
              <a:ext uri="{FF2B5EF4-FFF2-40B4-BE49-F238E27FC236}">
                <a16:creationId xmlns:a16="http://schemas.microsoft.com/office/drawing/2014/main" id="{38A10380-A0B5-1770-68D4-C1F9D303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2532064"/>
            <a:ext cx="85931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solidFill>
                  <a:srgbClr val="0000FF"/>
                </a:solidFill>
              </a:rPr>
              <a:t>第三趟：a  b  a  b  c  a  b  c  a  c  b  a  b</a:t>
            </a:r>
            <a:endParaRPr lang="zh-CN" altLang="en-US"/>
          </a:p>
        </p:txBody>
      </p:sp>
      <p:sp>
        <p:nvSpPr>
          <p:cNvPr id="146442" name="Line 9">
            <a:extLst>
              <a:ext uri="{FF2B5EF4-FFF2-40B4-BE49-F238E27FC236}">
                <a16:creationId xmlns:a16="http://schemas.microsoft.com/office/drawing/2014/main" id="{0215F7A6-5500-4165-141A-43B0132B2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925" y="2193925"/>
            <a:ext cx="0" cy="414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3" name="Text Box 10">
            <a:extLst>
              <a:ext uri="{FF2B5EF4-FFF2-40B4-BE49-F238E27FC236}">
                <a16:creationId xmlns:a16="http://schemas.microsoft.com/office/drawing/2014/main" id="{DC374AA3-9C13-8F2C-7876-B5A73E21A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1" y="2247900"/>
            <a:ext cx="73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i=7</a:t>
            </a:r>
            <a:endParaRPr lang="zh-CN" altLang="en-US"/>
          </a:p>
        </p:txBody>
      </p:sp>
      <p:sp>
        <p:nvSpPr>
          <p:cNvPr id="146444" name="Line 11">
            <a:extLst>
              <a:ext uri="{FF2B5EF4-FFF2-40B4-BE49-F238E27FC236}">
                <a16:creationId xmlns:a16="http://schemas.microsoft.com/office/drawing/2014/main" id="{F44FEEDE-7F5F-D26E-53CA-ECF813F15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463" y="36449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45" name="Text Box 12">
            <a:extLst>
              <a:ext uri="{FF2B5EF4-FFF2-40B4-BE49-F238E27FC236}">
                <a16:creationId xmlns:a16="http://schemas.microsoft.com/office/drawing/2014/main" id="{BC20A246-61C9-6EC1-9B7B-7C935F7C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3752850"/>
            <a:ext cx="62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j=2</a:t>
            </a:r>
            <a:endParaRPr lang="zh-CN" altLang="en-US"/>
          </a:p>
        </p:txBody>
      </p:sp>
      <p:sp>
        <p:nvSpPr>
          <p:cNvPr id="146446" name="Text Box 13">
            <a:extLst>
              <a:ext uri="{FF2B5EF4-FFF2-40B4-BE49-F238E27FC236}">
                <a16:creationId xmlns:a16="http://schemas.microsoft.com/office/drawing/2014/main" id="{4B65035A-AC21-42E0-51DA-51912227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105150"/>
            <a:ext cx="183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chemeClr val="hlink"/>
                </a:solidFill>
              </a:rPr>
              <a:t>    (a)</a:t>
            </a:r>
          </a:p>
        </p:txBody>
      </p:sp>
      <p:sp>
        <p:nvSpPr>
          <p:cNvPr id="146447" name="Text Box 14">
            <a:extLst>
              <a:ext uri="{FF2B5EF4-FFF2-40B4-BE49-F238E27FC236}">
                <a16:creationId xmlns:a16="http://schemas.microsoft.com/office/drawing/2014/main" id="{CF23D36F-98D7-EB62-B933-32549908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3105150"/>
            <a:ext cx="407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b</a:t>
            </a:r>
            <a:endParaRPr lang="zh-CN" altLang="en-US"/>
          </a:p>
        </p:txBody>
      </p:sp>
      <p:sp>
        <p:nvSpPr>
          <p:cNvPr id="146448" name="Text Box 15">
            <a:extLst>
              <a:ext uri="{FF2B5EF4-FFF2-40B4-BE49-F238E27FC236}">
                <a16:creationId xmlns:a16="http://schemas.microsoft.com/office/drawing/2014/main" id="{9771A97D-0483-A63A-534D-B6890FE65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3105150"/>
            <a:ext cx="40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c</a:t>
            </a:r>
            <a:endParaRPr lang="zh-CN" altLang="en-US"/>
          </a:p>
        </p:txBody>
      </p:sp>
      <p:sp>
        <p:nvSpPr>
          <p:cNvPr id="146449" name="Text Box 16">
            <a:extLst>
              <a:ext uri="{FF2B5EF4-FFF2-40B4-BE49-F238E27FC236}">
                <a16:creationId xmlns:a16="http://schemas.microsoft.com/office/drawing/2014/main" id="{1A96B386-073E-412E-07E3-14DF2FE8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3105150"/>
            <a:ext cx="407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46450" name="Text Box 17">
            <a:extLst>
              <a:ext uri="{FF2B5EF4-FFF2-40B4-BE49-F238E27FC236}">
                <a16:creationId xmlns:a16="http://schemas.microsoft.com/office/drawing/2014/main" id="{E93E493A-91AE-9F7A-0014-F7865FF8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9" y="3105150"/>
            <a:ext cx="407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0000FF"/>
                </a:solidFill>
              </a:rPr>
              <a:t>c</a:t>
            </a:r>
            <a:endParaRPr lang="zh-CN" altLang="en-US"/>
          </a:p>
        </p:txBody>
      </p:sp>
      <p:sp>
        <p:nvSpPr>
          <p:cNvPr id="146451" name="Line 18">
            <a:extLst>
              <a:ext uri="{FF2B5EF4-FFF2-40B4-BE49-F238E27FC236}">
                <a16:creationId xmlns:a16="http://schemas.microsoft.com/office/drawing/2014/main" id="{467512D3-64EE-DB7D-3665-7A692A4DC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839" y="2320925"/>
            <a:ext cx="1576387" cy="269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52" name="Line 19">
            <a:extLst>
              <a:ext uri="{FF2B5EF4-FFF2-40B4-BE49-F238E27FC236}">
                <a16:creationId xmlns:a16="http://schemas.microsoft.com/office/drawing/2014/main" id="{5B6A7A14-DE0F-FB91-27DD-C587BEC29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2205039"/>
            <a:ext cx="1588" cy="415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53" name="Text Box 20">
            <a:extLst>
              <a:ext uri="{FF2B5EF4-FFF2-40B4-BE49-F238E27FC236}">
                <a16:creationId xmlns:a16="http://schemas.microsoft.com/office/drawing/2014/main" id="{F9BB2003-0810-5CC1-D3FA-F7AC5F2F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9" y="2205038"/>
            <a:ext cx="94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i=11</a:t>
            </a:r>
            <a:endParaRPr lang="zh-CN" altLang="en-US"/>
          </a:p>
        </p:txBody>
      </p:sp>
      <p:sp>
        <p:nvSpPr>
          <p:cNvPr id="146454" name="Line 21">
            <a:extLst>
              <a:ext uri="{FF2B5EF4-FFF2-40B4-BE49-F238E27FC236}">
                <a16:creationId xmlns:a16="http://schemas.microsoft.com/office/drawing/2014/main" id="{1B428525-D914-16C4-2A8B-14DBF9F72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6825" y="3781426"/>
            <a:ext cx="1720850" cy="174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55" name="Line 22">
            <a:extLst>
              <a:ext uri="{FF2B5EF4-FFF2-40B4-BE49-F238E27FC236}">
                <a16:creationId xmlns:a16="http://schemas.microsoft.com/office/drawing/2014/main" id="{269DF99C-37FA-2F6B-1D1D-2934D9B40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239" y="3641725"/>
            <a:ext cx="1587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6456" name="Text Box 23">
            <a:extLst>
              <a:ext uri="{FF2B5EF4-FFF2-40B4-BE49-F238E27FC236}">
                <a16:creationId xmlns:a16="http://schemas.microsoft.com/office/drawing/2014/main" id="{440D18B5-0734-5CA1-B568-BA4F5875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089" y="3697288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j=6</a:t>
            </a:r>
            <a:endParaRPr lang="zh-CN" altLang="en-US"/>
          </a:p>
        </p:txBody>
      </p:sp>
      <p:sp>
        <p:nvSpPr>
          <p:cNvPr id="146457" name="AutoShape 24">
            <a:extLst>
              <a:ext uri="{FF2B5EF4-FFF2-40B4-BE49-F238E27FC236}">
                <a16:creationId xmlns:a16="http://schemas.microsoft.com/office/drawing/2014/main" id="{C83B762B-D1ED-8366-3EF5-C9547FC577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27913" y="4456114"/>
            <a:ext cx="3205162" cy="511175"/>
          </a:xfrm>
          <a:prstGeom prst="wedgeRoundRectCallout">
            <a:avLst>
              <a:gd name="adj1" fmla="val 20995"/>
              <a:gd name="adj2" fmla="val -112523"/>
              <a:gd name="adj3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/>
              <a:t>j&gt;T</a:t>
            </a:r>
            <a:r>
              <a:rPr lang="en-US" altLang="zh-CN" sz="2400"/>
              <a:t>.length</a:t>
            </a:r>
            <a:r>
              <a:rPr lang="zh-CN" altLang="en-US" sz="2400"/>
              <a:t>,匹配成功</a:t>
            </a:r>
          </a:p>
        </p:txBody>
      </p:sp>
      <p:sp>
        <p:nvSpPr>
          <p:cNvPr id="146458" name="Rectangle 25">
            <a:extLst>
              <a:ext uri="{FF2B5EF4-FFF2-40B4-BE49-F238E27FC236}">
                <a16:creationId xmlns:a16="http://schemas.microsoft.com/office/drawing/2014/main" id="{9ED1E79F-0F41-9EA6-2A18-B6734A7F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5157789"/>
            <a:ext cx="8845550" cy="1252537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solidFill>
                  <a:srgbClr val="0000FF"/>
                </a:solidFill>
                <a:latin typeface="宋体" panose="02010600030101010101" pitchFamily="2" charset="-122"/>
              </a:rPr>
              <a:t>在整个匹配过程中，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i指针没有回溯</a:t>
            </a:r>
            <a:r>
              <a:rPr lang="zh-CN" altLang="en-US" sz="3200" b="0">
                <a:solidFill>
                  <a:srgbClr val="0000FF"/>
                </a:solidFill>
                <a:latin typeface="宋体" panose="02010600030101010101" pitchFamily="2" charset="-122"/>
              </a:rPr>
              <a:t>，时间复杂度为</a:t>
            </a:r>
            <a:r>
              <a:rPr lang="zh-CN" altLang="en-US" sz="32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楷体_GB2312" pitchFamily="49" charset="-122"/>
              </a:rPr>
              <a:t>Ο（m+n）。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 bldLvl="0" autoUpdateAnimBg="0"/>
      <p:bldP spid="146443" grpId="0" bldLvl="0" autoUpdateAnimBg="0"/>
      <p:bldP spid="146445" grpId="0" bldLvl="0" autoUpdateAnimBg="0"/>
      <p:bldP spid="146446" grpId="0" bldLvl="0" autoUpdateAnimBg="0"/>
      <p:bldP spid="146447" grpId="0" bldLvl="0" autoUpdateAnimBg="0"/>
      <p:bldP spid="146448" grpId="0" bldLvl="0" autoUpdateAnimBg="0"/>
      <p:bldP spid="146449" grpId="0" bldLvl="0" autoUpdateAnimBg="0"/>
      <p:bldP spid="146450" grpId="0" bldLvl="0" autoUpdateAnimBg="0"/>
      <p:bldP spid="146453" grpId="0" bldLvl="0" autoUpdateAnimBg="0"/>
      <p:bldP spid="146456" grpId="0" bldLvl="0" autoUpdateAnimBg="0"/>
      <p:bldP spid="146457" grpId="0" bldLvl="0" animBg="1" autoUpdateAnimBg="0"/>
      <p:bldP spid="146458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0" name="灯片编号占位符 5">
            <a:extLst>
              <a:ext uri="{FF2B5EF4-FFF2-40B4-BE49-F238E27FC236}">
                <a16:creationId xmlns:a16="http://schemas.microsoft.com/office/drawing/2014/main" id="{5F155A0E-9067-BE99-E4CA-FADECB96C7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D1BD277-0759-485E-9C86-753996597827}" type="slidenum">
              <a:rPr lang="zh-CN" altLang="en-US" sz="1000" b="0"/>
              <a:pPr algn="r" eaLnBrk="1" hangingPunct="1"/>
              <a:t>4</a:t>
            </a:fld>
            <a:endParaRPr lang="en-US" altLang="zh-CN"/>
          </a:p>
        </p:txBody>
      </p:sp>
      <p:pic>
        <p:nvPicPr>
          <p:cNvPr id="1497091" name="Picture 3">
            <a:extLst>
              <a:ext uri="{FF2B5EF4-FFF2-40B4-BE49-F238E27FC236}">
                <a16:creationId xmlns:a16="http://schemas.microsoft.com/office/drawing/2014/main" id="{352AE128-2DF8-60C8-2FC4-8EFC5C10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7092" name="Picture 3">
            <a:extLst>
              <a:ext uri="{FF2B5EF4-FFF2-40B4-BE49-F238E27FC236}">
                <a16:creationId xmlns:a16="http://schemas.microsoft.com/office/drawing/2014/main" id="{DB1C38F5-689D-95F5-4544-E260AEE8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7093" name="标题 1">
            <a:extLst>
              <a:ext uri="{FF2B5EF4-FFF2-40B4-BE49-F238E27FC236}">
                <a16:creationId xmlns:a16="http://schemas.microsoft.com/office/drawing/2014/main" id="{29A1EBD3-1C24-AF0F-1044-6A60ECE498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497094" name="AutoShape 5">
            <a:extLst>
              <a:ext uri="{FF2B5EF4-FFF2-40B4-BE49-F238E27FC236}">
                <a16:creationId xmlns:a16="http://schemas.microsoft.com/office/drawing/2014/main" id="{A1511A80-C6A5-5801-056E-8CBFAACE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978" y="5123737"/>
            <a:ext cx="204383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7095" name="AutoShape 6">
            <a:extLst>
              <a:ext uri="{FF2B5EF4-FFF2-40B4-BE49-F238E27FC236}">
                <a16:creationId xmlns:a16="http://schemas.microsoft.com/office/drawing/2014/main" id="{4E088C80-9063-1ADA-9EEE-B32DDA6F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7464" name="Text Box 7">
            <a:extLst>
              <a:ext uri="{FF2B5EF4-FFF2-40B4-BE49-F238E27FC236}">
                <a16:creationId xmlns:a16="http://schemas.microsoft.com/office/drawing/2014/main" id="{1611F910-8F62-1E33-DF5D-F9002CC5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2863851"/>
            <a:ext cx="86661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>
                <a:solidFill>
                  <a:schemeClr val="accent2"/>
                </a:solidFill>
              </a:rPr>
              <a:t>原理分析:</a:t>
            </a:r>
            <a:r>
              <a:rPr lang="zh-CN" altLang="en-US" sz="2400" b="0"/>
              <a:t> 设主串为</a:t>
            </a:r>
            <a:r>
              <a:rPr lang="en-US" altLang="zh-CN" sz="2400" b="0"/>
              <a:t>S=</a:t>
            </a:r>
            <a:r>
              <a:rPr lang="zh-CN" altLang="en-US" sz="2400" b="0"/>
              <a:t>"</a:t>
            </a:r>
            <a:r>
              <a:rPr lang="en-US" altLang="zh-CN" sz="2400" b="0"/>
              <a:t>S</a:t>
            </a:r>
            <a:r>
              <a:rPr lang="en-US" altLang="zh-CN" sz="2400" b="0" baseline="-25000"/>
              <a:t>1</a:t>
            </a:r>
            <a:r>
              <a:rPr lang="en-US" altLang="zh-CN" sz="2400" b="0"/>
              <a:t>S</a:t>
            </a:r>
            <a:r>
              <a:rPr lang="en-US" altLang="zh-CN" sz="2400" b="0" baseline="-25000"/>
              <a:t>2 </a:t>
            </a:r>
            <a:r>
              <a:rPr lang="en-US" altLang="zh-CN" sz="2400" b="0">
                <a:latin typeface="Times New Roman" panose="02020603050405020304" pitchFamily="18" charset="0"/>
              </a:rPr>
              <a:t>…</a:t>
            </a:r>
            <a:r>
              <a:rPr lang="en-US" altLang="zh-CN" sz="2400" b="0"/>
              <a:t>S</a:t>
            </a:r>
            <a:r>
              <a:rPr lang="en-US" altLang="zh-CN" sz="2400" b="0" baseline="-25000"/>
              <a:t>n</a:t>
            </a:r>
            <a:r>
              <a:rPr lang="zh-CN" altLang="en-US" sz="2400" b="0"/>
              <a:t>"</a:t>
            </a:r>
            <a:r>
              <a:rPr lang="en-US" altLang="zh-CN" sz="2400" b="0"/>
              <a:t>,</a:t>
            </a:r>
            <a:r>
              <a:rPr lang="zh-CN" altLang="en-US" sz="2400" b="0"/>
              <a:t>  模式串为</a:t>
            </a:r>
            <a:r>
              <a:rPr lang="en-US" altLang="zh-CN" sz="2400" b="0"/>
              <a:t>T=</a:t>
            </a:r>
            <a:r>
              <a:rPr lang="zh-CN" altLang="en-US" sz="2400" b="0"/>
              <a:t>"</a:t>
            </a:r>
            <a:r>
              <a:rPr lang="en-US" altLang="zh-CN" sz="2400" b="0"/>
              <a:t>T</a:t>
            </a:r>
            <a:r>
              <a:rPr lang="en-US" altLang="zh-CN" sz="2400" b="0" baseline="-25000"/>
              <a:t>1</a:t>
            </a:r>
            <a:r>
              <a:rPr lang="en-US" altLang="zh-CN" sz="2400" b="0"/>
              <a:t>T</a:t>
            </a:r>
            <a:r>
              <a:rPr lang="en-US" altLang="zh-CN" sz="2400" b="0" baseline="-25000"/>
              <a:t>2</a:t>
            </a:r>
            <a:r>
              <a:rPr lang="en-US" altLang="zh-CN" sz="2400" b="0">
                <a:latin typeface="Times New Roman" panose="02020603050405020304" pitchFamily="18" charset="0"/>
              </a:rPr>
              <a:t>…</a:t>
            </a:r>
            <a:r>
              <a:rPr lang="en-US" altLang="zh-CN" sz="2400" b="0"/>
              <a:t>T</a:t>
            </a:r>
            <a:r>
              <a:rPr lang="en-US" altLang="zh-CN" sz="2400" b="0" baseline="-25000"/>
              <a:t>m</a:t>
            </a:r>
            <a:r>
              <a:rPr lang="zh-CN" altLang="en-US" sz="2400" b="0"/>
              <a:t>"</a:t>
            </a:r>
            <a:endParaRPr lang="en-US" altLang="zh-CN" sz="2400" b="0"/>
          </a:p>
        </p:txBody>
      </p:sp>
      <p:sp>
        <p:nvSpPr>
          <p:cNvPr id="147465" name="Text Box 8">
            <a:extLst>
              <a:ext uri="{FF2B5EF4-FFF2-40B4-BE49-F238E27FC236}">
                <a16:creationId xmlns:a16="http://schemas.microsoft.com/office/drawing/2014/main" id="{258406AA-1CD1-77A9-A93C-BD44B252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1604964"/>
            <a:ext cx="8897938" cy="1227137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当</a:t>
            </a:r>
            <a:r>
              <a:rPr lang="zh-CN" altLang="en-US" sz="2400" b="0">
                <a:solidFill>
                  <a:srgbClr val="0000FF"/>
                </a:solidFill>
              </a:rPr>
              <a:t>主串第i个字符</a:t>
            </a:r>
            <a:r>
              <a:rPr lang="zh-CN" altLang="en-US" sz="2400" b="0"/>
              <a:t>和</a:t>
            </a:r>
            <a:r>
              <a:rPr lang="zh-CN" altLang="en-US" sz="2400" b="0">
                <a:solidFill>
                  <a:srgbClr val="0000FF"/>
                </a:solidFill>
              </a:rPr>
              <a:t>模式串中第j个字符</a:t>
            </a:r>
            <a:r>
              <a:rPr lang="zh-CN" altLang="en-US" sz="2400" b="0">
                <a:solidFill>
                  <a:schemeClr val="accent2"/>
                </a:solidFill>
              </a:rPr>
              <a:t>失配</a:t>
            </a:r>
            <a:r>
              <a:rPr lang="zh-CN" altLang="en-US" sz="2400" b="0"/>
              <a:t>时，主串中</a:t>
            </a:r>
            <a:r>
              <a:rPr lang="zh-CN" altLang="en-US" sz="2400" b="0">
                <a:solidFill>
                  <a:schemeClr val="accent2"/>
                </a:solidFill>
              </a:rPr>
              <a:t>i指针不回溯</a:t>
            </a:r>
            <a:r>
              <a:rPr lang="zh-CN" altLang="en-US" sz="2400" b="0"/>
              <a:t>，假设应与模式串的</a:t>
            </a:r>
            <a:r>
              <a:rPr lang="zh-CN" altLang="en-US" sz="2400" b="0">
                <a:solidFill>
                  <a:schemeClr val="accent2"/>
                </a:solidFill>
              </a:rPr>
              <a:t>第k个字符</a:t>
            </a:r>
            <a:r>
              <a:rPr lang="zh-CN" altLang="en-US" sz="2400" b="0"/>
              <a:t>再比较，我们可以分析出前k-1个字符无需比较，这是求得k的关键。</a:t>
            </a:r>
          </a:p>
        </p:txBody>
      </p:sp>
      <p:sp>
        <p:nvSpPr>
          <p:cNvPr id="147466" name="Text Box 9">
            <a:extLst>
              <a:ext uri="{FF2B5EF4-FFF2-40B4-BE49-F238E27FC236}">
                <a16:creationId xmlns:a16="http://schemas.microsoft.com/office/drawing/2014/main" id="{A4A1688C-0E32-5428-0BF9-B0AF0A802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3368676"/>
            <a:ext cx="8858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主串第i个字符与模式串的第j个字符失配了，即</a:t>
            </a:r>
            <a:r>
              <a:rPr lang="en-US" altLang="zh-CN" b="0">
                <a:solidFill>
                  <a:schemeClr val="hlink"/>
                </a:solidFill>
              </a:rPr>
              <a:t> </a:t>
            </a:r>
            <a:r>
              <a:rPr lang="en-US" altLang="zh-CN" sz="2400" b="0"/>
              <a:t>S</a:t>
            </a:r>
            <a:r>
              <a:rPr lang="en-US" altLang="zh-CN" sz="2400" b="0" baseline="-25000"/>
              <a:t>i</a:t>
            </a:r>
            <a:r>
              <a:rPr lang="en-US" altLang="zh-CN" sz="2400" b="0"/>
              <a:t> </a:t>
            </a:r>
            <a:r>
              <a:rPr lang="zh-CN" altLang="en-US" sz="2400" b="0">
                <a:sym typeface="楷体_GB2312" pitchFamily="49" charset="-122"/>
              </a:rPr>
              <a:t>≠T</a:t>
            </a:r>
            <a:r>
              <a:rPr lang="zh-CN" altLang="en-US" sz="2400" b="0" baseline="-25000">
                <a:sym typeface="楷体_GB2312" pitchFamily="49" charset="-122"/>
              </a:rPr>
              <a:t>j，</a:t>
            </a:r>
            <a:r>
              <a:rPr lang="zh-CN" altLang="en-US" sz="2400" b="0"/>
              <a:t>假设此时主串的第i个字符应和模式串的第k（k&lt;j）个字符再比较，则</a:t>
            </a:r>
            <a:endParaRPr lang="zh-CN" altLang="en-US" sz="2400"/>
          </a:p>
        </p:txBody>
      </p:sp>
      <p:sp>
        <p:nvSpPr>
          <p:cNvPr id="147467" name="Text Box 10">
            <a:extLst>
              <a:ext uri="{FF2B5EF4-FFF2-40B4-BE49-F238E27FC236}">
                <a16:creationId xmlns:a16="http://schemas.microsoft.com/office/drawing/2014/main" id="{3F45C9D3-B68E-B14C-F0E2-6CC2431A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9" y="4143376"/>
            <a:ext cx="7560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/>
              <a:t>S</a:t>
            </a:r>
            <a:r>
              <a:rPr lang="en-US" altLang="zh-CN" sz="2400" b="0" baseline="-25000"/>
              <a:t>1</a:t>
            </a:r>
            <a:r>
              <a:rPr lang="en-US" altLang="zh-CN" sz="2400" b="0"/>
              <a:t>S</a:t>
            </a:r>
            <a:r>
              <a:rPr lang="en-US" altLang="zh-CN" sz="2400" b="0" baseline="-25000"/>
              <a:t>2</a:t>
            </a:r>
            <a:r>
              <a:rPr lang="en-US" altLang="zh-CN" sz="2400" b="0"/>
              <a:t> …S</a:t>
            </a:r>
            <a:r>
              <a:rPr lang="en-US" altLang="zh-CN" sz="2400" b="0" baseline="-25000"/>
              <a:t>i-j+1</a:t>
            </a:r>
            <a:r>
              <a:rPr lang="en-US" altLang="zh-CN" sz="2400" b="0"/>
              <a:t>S</a:t>
            </a:r>
            <a:r>
              <a:rPr lang="en-US" altLang="zh-CN" sz="2400" b="0" baseline="-25000"/>
              <a:t>i-j+2</a:t>
            </a:r>
            <a:r>
              <a:rPr lang="en-US" altLang="zh-CN" sz="2400" b="0"/>
              <a:t>…</a:t>
            </a:r>
            <a:r>
              <a:rPr lang="en-US" altLang="zh-CN" sz="2400" b="0">
                <a:solidFill>
                  <a:schemeClr val="hlink"/>
                </a:solidFill>
              </a:rPr>
              <a:t>S</a:t>
            </a:r>
            <a:r>
              <a:rPr lang="en-US" altLang="zh-CN" sz="2400" b="0" baseline="-25000">
                <a:solidFill>
                  <a:schemeClr val="hlink"/>
                </a:solidFill>
              </a:rPr>
              <a:t>i-k+1</a:t>
            </a:r>
            <a:r>
              <a:rPr lang="en-US" altLang="zh-CN" sz="2400" b="0">
                <a:solidFill>
                  <a:schemeClr val="hlink"/>
                </a:solidFill>
              </a:rPr>
              <a:t>…S</a:t>
            </a:r>
            <a:r>
              <a:rPr lang="en-US" altLang="zh-CN" sz="2400" b="0" baseline="-25000">
                <a:solidFill>
                  <a:schemeClr val="hlink"/>
                </a:solidFill>
              </a:rPr>
              <a:t>i-j+k</a:t>
            </a:r>
            <a:r>
              <a:rPr lang="en-US" altLang="zh-CN" sz="2400" b="0">
                <a:solidFill>
                  <a:schemeClr val="hlink"/>
                </a:solidFill>
              </a:rPr>
              <a:t>S</a:t>
            </a:r>
            <a:r>
              <a:rPr lang="en-US" altLang="zh-CN" sz="2400" b="0" baseline="-25000">
                <a:solidFill>
                  <a:schemeClr val="hlink"/>
                </a:solidFill>
              </a:rPr>
              <a:t>i-j+k+1</a:t>
            </a:r>
            <a:r>
              <a:rPr lang="en-US" altLang="zh-CN" sz="2400" b="0">
                <a:solidFill>
                  <a:schemeClr val="hlink"/>
                </a:solidFill>
              </a:rPr>
              <a:t>…S</a:t>
            </a:r>
            <a:r>
              <a:rPr lang="en-US" altLang="zh-CN" sz="2400" b="0" baseline="-25000">
                <a:solidFill>
                  <a:schemeClr val="hlink"/>
                </a:solidFill>
              </a:rPr>
              <a:t>i-2</a:t>
            </a:r>
            <a:r>
              <a:rPr lang="en-US" altLang="zh-CN" sz="2400" b="0">
                <a:solidFill>
                  <a:schemeClr val="hlink"/>
                </a:solidFill>
              </a:rPr>
              <a:t> S</a:t>
            </a:r>
            <a:r>
              <a:rPr lang="en-US" altLang="zh-CN" sz="2400" b="0" baseline="-25000">
                <a:solidFill>
                  <a:schemeClr val="hlink"/>
                </a:solidFill>
              </a:rPr>
              <a:t>i-1</a:t>
            </a:r>
            <a:r>
              <a:rPr lang="en-US" altLang="zh-CN" sz="2400" b="0">
                <a:solidFill>
                  <a:schemeClr val="hlink"/>
                </a:solidFill>
              </a:rPr>
              <a:t> </a:t>
            </a:r>
            <a:r>
              <a:rPr lang="en-US" altLang="zh-CN" sz="2400" b="0"/>
              <a:t>S</a:t>
            </a:r>
            <a:r>
              <a:rPr lang="en-US" altLang="zh-CN" sz="2400" b="0" baseline="-25000"/>
              <a:t>i</a:t>
            </a:r>
            <a:r>
              <a:rPr lang="en-US" altLang="zh-CN" sz="2400" b="0"/>
              <a:t> S</a:t>
            </a:r>
            <a:r>
              <a:rPr lang="en-US" altLang="zh-CN" sz="2400" b="0" baseline="-25000"/>
              <a:t>i+1</a:t>
            </a:r>
            <a:r>
              <a:rPr lang="en-US" altLang="zh-CN" sz="2400" b="0"/>
              <a:t>…</a:t>
            </a:r>
            <a:endParaRPr lang="zh-CN" altLang="en-US" sz="2400"/>
          </a:p>
        </p:txBody>
      </p:sp>
      <p:sp>
        <p:nvSpPr>
          <p:cNvPr id="147468" name="Text Box 11">
            <a:extLst>
              <a:ext uri="{FF2B5EF4-FFF2-40B4-BE49-F238E27FC236}">
                <a16:creationId xmlns:a16="http://schemas.microsoft.com/office/drawing/2014/main" id="{097CCBF7-A58E-546F-70FB-A4467CF5B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75" y="5013326"/>
            <a:ext cx="539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T</a:t>
            </a:r>
            <a:r>
              <a:rPr lang="zh-CN" altLang="en-US" sz="2400" baseline="-25000"/>
              <a:t>j</a:t>
            </a:r>
          </a:p>
        </p:txBody>
      </p:sp>
      <p:sp>
        <p:nvSpPr>
          <p:cNvPr id="147469" name="Text Box 12">
            <a:extLst>
              <a:ext uri="{FF2B5EF4-FFF2-40B4-BE49-F238E27FC236}">
                <a16:creationId xmlns:a16="http://schemas.microsoft.com/office/drawing/2014/main" id="{CBE86F3E-8B0D-EEEE-27D7-E0B44E436BAE}"/>
              </a:ext>
            </a:extLst>
          </p:cNvPr>
          <p:cNvSpPr txBox="1">
            <a:spLocks noChangeArrowheads="1"/>
          </p:cNvSpPr>
          <p:nvPr/>
        </p:nvSpPr>
        <p:spPr bwMode="auto">
          <a:xfrm rot="5460000">
            <a:off x="8237258" y="4629301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ym typeface="楷体_GB2312" pitchFamily="49" charset="-122"/>
              </a:rPr>
              <a:t>≠</a:t>
            </a:r>
          </a:p>
        </p:txBody>
      </p:sp>
      <p:sp>
        <p:nvSpPr>
          <p:cNvPr id="147470" name="Text Box 13">
            <a:extLst>
              <a:ext uri="{FF2B5EF4-FFF2-40B4-BE49-F238E27FC236}">
                <a16:creationId xmlns:a16="http://schemas.microsoft.com/office/drawing/2014/main" id="{7BD8046A-3CBE-9A62-A6F2-0F6B7E4E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5016501"/>
            <a:ext cx="599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accent2"/>
                </a:solidFill>
              </a:rPr>
              <a:t>T</a:t>
            </a:r>
            <a:r>
              <a:rPr lang="zh-CN" altLang="en-US" sz="2400" b="0" baseline="-25000">
                <a:solidFill>
                  <a:schemeClr val="accent2"/>
                </a:solidFill>
              </a:rPr>
              <a:t>j-1</a:t>
            </a:r>
          </a:p>
        </p:txBody>
      </p:sp>
      <p:sp>
        <p:nvSpPr>
          <p:cNvPr id="147471" name="Text Box 14">
            <a:extLst>
              <a:ext uri="{FF2B5EF4-FFF2-40B4-BE49-F238E27FC236}">
                <a16:creationId xmlns:a16="http://schemas.microsoft.com/office/drawing/2014/main" id="{13FC96CA-20D8-6B9E-7858-56536C66830A}"/>
              </a:ext>
            </a:extLst>
          </p:cNvPr>
          <p:cNvSpPr txBox="1">
            <a:spLocks noChangeArrowheads="1"/>
          </p:cNvSpPr>
          <p:nvPr/>
        </p:nvSpPr>
        <p:spPr bwMode="auto">
          <a:xfrm rot="5340000">
            <a:off x="7836694" y="4641057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=</a:t>
            </a:r>
          </a:p>
        </p:txBody>
      </p:sp>
      <p:sp>
        <p:nvSpPr>
          <p:cNvPr id="147472" name="Text Box 15">
            <a:extLst>
              <a:ext uri="{FF2B5EF4-FFF2-40B4-BE49-F238E27FC236}">
                <a16:creationId xmlns:a16="http://schemas.microsoft.com/office/drawing/2014/main" id="{56820608-8F51-D106-9DD8-A4E8605B9198}"/>
              </a:ext>
            </a:extLst>
          </p:cNvPr>
          <p:cNvSpPr txBox="1">
            <a:spLocks noChangeArrowheads="1"/>
          </p:cNvSpPr>
          <p:nvPr/>
        </p:nvSpPr>
        <p:spPr bwMode="auto">
          <a:xfrm rot="5340000">
            <a:off x="7360444" y="4620419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=</a:t>
            </a:r>
          </a:p>
        </p:txBody>
      </p:sp>
      <p:sp>
        <p:nvSpPr>
          <p:cNvPr id="147473" name="Text Box 16">
            <a:extLst>
              <a:ext uri="{FF2B5EF4-FFF2-40B4-BE49-F238E27FC236}">
                <a16:creationId xmlns:a16="http://schemas.microsoft.com/office/drawing/2014/main" id="{88C78277-8708-097B-9E15-D302CE6E1B1B}"/>
              </a:ext>
            </a:extLst>
          </p:cNvPr>
          <p:cNvSpPr txBox="1">
            <a:spLocks noChangeArrowheads="1"/>
          </p:cNvSpPr>
          <p:nvPr/>
        </p:nvSpPr>
        <p:spPr bwMode="auto">
          <a:xfrm rot="5340000">
            <a:off x="5750719" y="4645819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=</a:t>
            </a:r>
          </a:p>
        </p:txBody>
      </p:sp>
      <p:sp>
        <p:nvSpPr>
          <p:cNvPr id="147474" name="Text Box 17">
            <a:extLst>
              <a:ext uri="{FF2B5EF4-FFF2-40B4-BE49-F238E27FC236}">
                <a16:creationId xmlns:a16="http://schemas.microsoft.com/office/drawing/2014/main" id="{E81CCB9A-9853-9171-A04F-E10820065A71}"/>
              </a:ext>
            </a:extLst>
          </p:cNvPr>
          <p:cNvSpPr txBox="1">
            <a:spLocks noChangeArrowheads="1"/>
          </p:cNvSpPr>
          <p:nvPr/>
        </p:nvSpPr>
        <p:spPr bwMode="auto">
          <a:xfrm rot="5340000">
            <a:off x="6359525" y="46386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=</a:t>
            </a:r>
          </a:p>
        </p:txBody>
      </p:sp>
      <p:sp>
        <p:nvSpPr>
          <p:cNvPr id="147475" name="Text Box 18">
            <a:extLst>
              <a:ext uri="{FF2B5EF4-FFF2-40B4-BE49-F238E27FC236}">
                <a16:creationId xmlns:a16="http://schemas.microsoft.com/office/drawing/2014/main" id="{7767B960-C11D-6AD5-BEB0-8DFAC90D1AA1}"/>
              </a:ext>
            </a:extLst>
          </p:cNvPr>
          <p:cNvSpPr txBox="1">
            <a:spLocks noChangeArrowheads="1"/>
          </p:cNvSpPr>
          <p:nvPr/>
        </p:nvSpPr>
        <p:spPr bwMode="auto">
          <a:xfrm rot="5340000">
            <a:off x="3830638" y="466407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=</a:t>
            </a:r>
          </a:p>
        </p:txBody>
      </p:sp>
      <p:sp>
        <p:nvSpPr>
          <p:cNvPr id="147476" name="Text Box 19">
            <a:extLst>
              <a:ext uri="{FF2B5EF4-FFF2-40B4-BE49-F238E27FC236}">
                <a16:creationId xmlns:a16="http://schemas.microsoft.com/office/drawing/2014/main" id="{8BD3CCE9-3985-ADB4-00C1-AC8789C6BB32}"/>
              </a:ext>
            </a:extLst>
          </p:cNvPr>
          <p:cNvSpPr txBox="1">
            <a:spLocks noChangeArrowheads="1"/>
          </p:cNvSpPr>
          <p:nvPr/>
        </p:nvSpPr>
        <p:spPr bwMode="auto">
          <a:xfrm rot="5340000">
            <a:off x="4775994" y="4655344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=</a:t>
            </a:r>
          </a:p>
        </p:txBody>
      </p:sp>
      <p:sp>
        <p:nvSpPr>
          <p:cNvPr id="147477" name="Text Box 20">
            <a:extLst>
              <a:ext uri="{FF2B5EF4-FFF2-40B4-BE49-F238E27FC236}">
                <a16:creationId xmlns:a16="http://schemas.microsoft.com/office/drawing/2014/main" id="{A5A83C7B-9C93-892B-586E-A4C58561FD7F}"/>
              </a:ext>
            </a:extLst>
          </p:cNvPr>
          <p:cNvSpPr txBox="1">
            <a:spLocks noChangeArrowheads="1"/>
          </p:cNvSpPr>
          <p:nvPr/>
        </p:nvSpPr>
        <p:spPr bwMode="auto">
          <a:xfrm rot="5340000">
            <a:off x="3226594" y="4685507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=</a:t>
            </a:r>
          </a:p>
        </p:txBody>
      </p:sp>
      <p:sp>
        <p:nvSpPr>
          <p:cNvPr id="147478" name="Text Box 21">
            <a:extLst>
              <a:ext uri="{FF2B5EF4-FFF2-40B4-BE49-F238E27FC236}">
                <a16:creationId xmlns:a16="http://schemas.microsoft.com/office/drawing/2014/main" id="{1FA2B3B3-5DD1-EC90-BCB4-23837891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5029201"/>
            <a:ext cx="599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accent2"/>
                </a:solidFill>
              </a:rPr>
              <a:t>T</a:t>
            </a:r>
            <a:r>
              <a:rPr lang="zh-CN" altLang="en-US" sz="2400" b="0" baseline="-25000">
                <a:solidFill>
                  <a:schemeClr val="accent2"/>
                </a:solidFill>
              </a:rPr>
              <a:t>j-2</a:t>
            </a:r>
          </a:p>
        </p:txBody>
      </p:sp>
      <p:sp>
        <p:nvSpPr>
          <p:cNvPr id="147479" name="Text Box 22">
            <a:extLst>
              <a:ext uri="{FF2B5EF4-FFF2-40B4-BE49-F238E27FC236}">
                <a16:creationId xmlns:a16="http://schemas.microsoft.com/office/drawing/2014/main" id="{EC2B2656-FE6E-3B75-260F-B0A318792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029201"/>
            <a:ext cx="708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accent2"/>
                </a:solidFill>
              </a:rPr>
              <a:t>T</a:t>
            </a:r>
            <a:r>
              <a:rPr lang="zh-CN" altLang="en-US" sz="2400" b="0" baseline="-25000">
                <a:solidFill>
                  <a:schemeClr val="accent2"/>
                </a:solidFill>
              </a:rPr>
              <a:t>k+1</a:t>
            </a:r>
          </a:p>
        </p:txBody>
      </p:sp>
      <p:sp>
        <p:nvSpPr>
          <p:cNvPr id="147480" name="Text Box 23">
            <a:extLst>
              <a:ext uri="{FF2B5EF4-FFF2-40B4-BE49-F238E27FC236}">
                <a16:creationId xmlns:a16="http://schemas.microsoft.com/office/drawing/2014/main" id="{C3306ABA-5B1B-433A-654F-4E2009158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041901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accent2"/>
                </a:solidFill>
              </a:rPr>
              <a:t>T</a:t>
            </a:r>
            <a:r>
              <a:rPr lang="zh-CN" altLang="en-US" sz="2400" b="0" baseline="-25000">
                <a:solidFill>
                  <a:schemeClr val="accent2"/>
                </a:solidFill>
              </a:rPr>
              <a:t>k</a:t>
            </a:r>
          </a:p>
        </p:txBody>
      </p:sp>
      <p:sp>
        <p:nvSpPr>
          <p:cNvPr id="147481" name="Text Box 24">
            <a:extLst>
              <a:ext uri="{FF2B5EF4-FFF2-40B4-BE49-F238E27FC236}">
                <a16:creationId xmlns:a16="http://schemas.microsoft.com/office/drawing/2014/main" id="{AF84CBE6-180D-E3BA-9D67-C07BB59BB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5057776"/>
            <a:ext cx="486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/>
              <a:t>T</a:t>
            </a:r>
            <a:r>
              <a:rPr lang="zh-CN" altLang="en-US" sz="2400" b="0" baseline="-25000"/>
              <a:t>1</a:t>
            </a:r>
          </a:p>
        </p:txBody>
      </p:sp>
      <p:sp>
        <p:nvSpPr>
          <p:cNvPr id="147482" name="Text Box 25">
            <a:extLst>
              <a:ext uri="{FF2B5EF4-FFF2-40B4-BE49-F238E27FC236}">
                <a16:creationId xmlns:a16="http://schemas.microsoft.com/office/drawing/2014/main" id="{75B2DEFB-2286-4F94-3A0A-5F6BDFA5F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5048251"/>
            <a:ext cx="486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/>
              <a:t>T</a:t>
            </a:r>
            <a:r>
              <a:rPr lang="zh-CN" altLang="en-US" sz="2400" b="0" baseline="-25000"/>
              <a:t>2</a:t>
            </a:r>
          </a:p>
        </p:txBody>
      </p:sp>
      <p:sp>
        <p:nvSpPr>
          <p:cNvPr id="147483" name="Text Box 26">
            <a:extLst>
              <a:ext uri="{FF2B5EF4-FFF2-40B4-BE49-F238E27FC236}">
                <a16:creationId xmlns:a16="http://schemas.microsoft.com/office/drawing/2014/main" id="{E7F57C46-E51A-6660-F30A-A7D46B92F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6" y="5048251"/>
            <a:ext cx="822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chemeClr val="accent2"/>
                </a:solidFill>
              </a:rPr>
              <a:t>T</a:t>
            </a:r>
            <a:r>
              <a:rPr lang="zh-CN" altLang="en-US" sz="2400" b="0" baseline="-25000">
                <a:solidFill>
                  <a:schemeClr val="accent2"/>
                </a:solidFill>
              </a:rPr>
              <a:t>j-k+1</a:t>
            </a:r>
          </a:p>
        </p:txBody>
      </p:sp>
      <p:sp>
        <p:nvSpPr>
          <p:cNvPr id="147484" name="Text Box 27">
            <a:extLst>
              <a:ext uri="{FF2B5EF4-FFF2-40B4-BE49-F238E27FC236}">
                <a16:creationId xmlns:a16="http://schemas.microsoft.com/office/drawing/2014/main" id="{F146DE4C-0188-0FDB-6216-C4BFD907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1668464"/>
            <a:ext cx="7853362" cy="461665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得到部分匹配结果："S</a:t>
            </a:r>
            <a:r>
              <a:rPr lang="zh-CN" altLang="en-US" sz="2400" b="0" baseline="-25000"/>
              <a:t>i-k+1</a:t>
            </a:r>
            <a:r>
              <a:rPr lang="zh-CN" altLang="en-US" sz="2400" b="0"/>
              <a:t>S</a:t>
            </a:r>
            <a:r>
              <a:rPr lang="zh-CN" altLang="en-US" sz="2400" b="0" baseline="-25000"/>
              <a:t>i-k+2</a:t>
            </a:r>
            <a:r>
              <a:rPr lang="zh-CN" altLang="en-US" sz="2400" b="0"/>
              <a:t>...S</a:t>
            </a:r>
            <a:r>
              <a:rPr lang="zh-CN" altLang="en-US" sz="2400" b="0" baseline="-25000"/>
              <a:t>i-1</a:t>
            </a:r>
            <a:r>
              <a:rPr lang="zh-CN" altLang="en-US" sz="2400" b="0"/>
              <a:t>"="T</a:t>
            </a:r>
            <a:r>
              <a:rPr lang="zh-CN" altLang="en-US" sz="2400" b="0" baseline="-25000"/>
              <a:t>j-k+1</a:t>
            </a:r>
            <a:r>
              <a:rPr lang="zh-CN" altLang="en-US" sz="2400" b="0"/>
              <a:t>T</a:t>
            </a:r>
            <a:r>
              <a:rPr lang="zh-CN" altLang="en-US" sz="2400" b="0" baseline="-25000"/>
              <a:t>j-k+2</a:t>
            </a:r>
            <a:r>
              <a:rPr lang="zh-CN" altLang="en-US" sz="2400" b="0"/>
              <a:t>...T</a:t>
            </a:r>
            <a:r>
              <a:rPr lang="zh-CN" altLang="en-US" sz="2400" b="0" baseline="-25000"/>
              <a:t>j-1</a:t>
            </a:r>
            <a:r>
              <a:rPr lang="zh-CN" altLang="en-US" sz="2400" b="0"/>
              <a:t>"</a:t>
            </a:r>
            <a:endParaRPr lang="zh-CN" altLang="en-US"/>
          </a:p>
        </p:txBody>
      </p:sp>
      <p:sp>
        <p:nvSpPr>
          <p:cNvPr id="147485" name="Text Box 28">
            <a:extLst>
              <a:ext uri="{FF2B5EF4-FFF2-40B4-BE49-F238E27FC236}">
                <a16:creationId xmlns:a16="http://schemas.microsoft.com/office/drawing/2014/main" id="{BA825F19-CB95-5362-5DD4-91FBB66E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50" y="4637088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?</a:t>
            </a:r>
          </a:p>
        </p:txBody>
      </p:sp>
      <p:sp>
        <p:nvSpPr>
          <p:cNvPr id="147486" name="Text Box 29">
            <a:extLst>
              <a:ext uri="{FF2B5EF4-FFF2-40B4-BE49-F238E27FC236}">
                <a16:creationId xmlns:a16="http://schemas.microsoft.com/office/drawing/2014/main" id="{D78D2A8B-90FD-38D1-DFD1-ABBA6826F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5013326"/>
            <a:ext cx="706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T</a:t>
            </a:r>
            <a:r>
              <a:rPr lang="zh-CN" altLang="en-US" sz="2400" baseline="-25000"/>
              <a:t>k-1</a:t>
            </a:r>
          </a:p>
        </p:txBody>
      </p:sp>
      <p:sp>
        <p:nvSpPr>
          <p:cNvPr id="147487" name="Text Box 30">
            <a:extLst>
              <a:ext uri="{FF2B5EF4-FFF2-40B4-BE49-F238E27FC236}">
                <a16:creationId xmlns:a16="http://schemas.microsoft.com/office/drawing/2014/main" id="{947C7CB6-043D-6F21-40A9-25C57C78B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176" y="5021264"/>
            <a:ext cx="714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T</a:t>
            </a:r>
            <a:r>
              <a:rPr lang="zh-CN" altLang="en-US" sz="2400" baseline="-25000"/>
              <a:t>k-2</a:t>
            </a:r>
          </a:p>
        </p:txBody>
      </p:sp>
      <p:sp>
        <p:nvSpPr>
          <p:cNvPr id="147488" name="Text Box 31">
            <a:extLst>
              <a:ext uri="{FF2B5EF4-FFF2-40B4-BE49-F238E27FC236}">
                <a16:creationId xmlns:a16="http://schemas.microsoft.com/office/drawing/2014/main" id="{68F544ED-26DB-8A34-008F-9E4AE0C5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286001"/>
            <a:ext cx="7797800" cy="461665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又得到满足的等式："</a:t>
            </a:r>
            <a:r>
              <a:rPr lang="zh-CN" altLang="en-US" sz="2400" b="0"/>
              <a:t>S</a:t>
            </a:r>
            <a:r>
              <a:rPr lang="zh-CN" altLang="en-US" sz="2400" b="0" baseline="-25000"/>
              <a:t>i-k+1</a:t>
            </a:r>
            <a:r>
              <a:rPr lang="zh-CN" altLang="en-US" sz="2400" b="0"/>
              <a:t>S</a:t>
            </a:r>
            <a:r>
              <a:rPr lang="zh-CN" altLang="en-US" sz="2400" b="0" baseline="-25000"/>
              <a:t>i-k+2</a:t>
            </a:r>
            <a:r>
              <a:rPr lang="zh-CN" altLang="en-US" sz="2400" b="0"/>
              <a:t>...S</a:t>
            </a:r>
            <a:r>
              <a:rPr lang="zh-CN" altLang="en-US" sz="2400" b="0" baseline="-25000"/>
              <a:t>i-1</a:t>
            </a:r>
            <a:r>
              <a:rPr lang="zh-CN" altLang="en-US" sz="2400"/>
              <a:t>"="T</a:t>
            </a:r>
            <a:r>
              <a:rPr lang="zh-CN" altLang="en-US" sz="2400" baseline="-25000"/>
              <a:t>1</a:t>
            </a:r>
            <a:r>
              <a:rPr lang="zh-CN" altLang="en-US" sz="2400"/>
              <a:t>T</a:t>
            </a:r>
            <a:r>
              <a:rPr lang="zh-CN" altLang="en-US" sz="2400" baseline="-25000"/>
              <a:t>2</a:t>
            </a:r>
            <a:r>
              <a:rPr lang="zh-CN" altLang="en-US" sz="2400"/>
              <a:t>...T</a:t>
            </a:r>
            <a:r>
              <a:rPr lang="zh-CN" altLang="en-US" sz="2400" baseline="-25000"/>
              <a:t>k-1</a:t>
            </a:r>
            <a:r>
              <a:rPr lang="zh-CN" altLang="en-US" sz="2400"/>
              <a:t>"</a:t>
            </a:r>
          </a:p>
        </p:txBody>
      </p:sp>
      <p:sp>
        <p:nvSpPr>
          <p:cNvPr id="147489" name="Text Box 32">
            <a:extLst>
              <a:ext uri="{FF2B5EF4-FFF2-40B4-BE49-F238E27FC236}">
                <a16:creationId xmlns:a16="http://schemas.microsoft.com/office/drawing/2014/main" id="{F2098623-32FB-A738-0D93-4A5006053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041651"/>
            <a:ext cx="7086600" cy="584775"/>
          </a:xfrm>
          <a:prstGeom prst="rect">
            <a:avLst/>
          </a:prstGeom>
          <a:solidFill>
            <a:srgbClr val="CCFF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0"/>
              <a:t> 可得：</a:t>
            </a:r>
            <a:r>
              <a:rPr lang="zh-CN" altLang="en-US" sz="3200" b="0">
                <a:solidFill>
                  <a:schemeClr val="accent2"/>
                </a:solidFill>
              </a:rPr>
              <a:t>"T</a:t>
            </a:r>
            <a:r>
              <a:rPr lang="zh-CN" altLang="en-US" sz="3200" b="0" baseline="-25000">
                <a:solidFill>
                  <a:schemeClr val="accent2"/>
                </a:solidFill>
              </a:rPr>
              <a:t>1</a:t>
            </a:r>
            <a:r>
              <a:rPr lang="zh-CN" altLang="en-US" sz="3200" b="0">
                <a:solidFill>
                  <a:schemeClr val="accent2"/>
                </a:solidFill>
              </a:rPr>
              <a:t>T</a:t>
            </a:r>
            <a:r>
              <a:rPr lang="zh-CN" altLang="en-US" sz="3200" b="0" baseline="-25000">
                <a:solidFill>
                  <a:schemeClr val="accent2"/>
                </a:solidFill>
              </a:rPr>
              <a:t>2</a:t>
            </a:r>
            <a:r>
              <a:rPr lang="zh-CN" altLang="en-US" sz="3200" b="0">
                <a:solidFill>
                  <a:schemeClr val="accent2"/>
                </a:solidFill>
              </a:rPr>
              <a:t>...T</a:t>
            </a:r>
            <a:r>
              <a:rPr lang="zh-CN" altLang="en-US" sz="3200" b="0" baseline="-25000">
                <a:solidFill>
                  <a:schemeClr val="accent2"/>
                </a:solidFill>
              </a:rPr>
              <a:t>k-1</a:t>
            </a:r>
            <a:r>
              <a:rPr lang="zh-CN" altLang="en-US" sz="3200" b="0">
                <a:solidFill>
                  <a:schemeClr val="accent2"/>
                </a:solidFill>
              </a:rPr>
              <a:t>"="T</a:t>
            </a:r>
            <a:r>
              <a:rPr lang="zh-CN" altLang="en-US" sz="3200" b="0" baseline="-25000">
                <a:solidFill>
                  <a:schemeClr val="accent2"/>
                </a:solidFill>
              </a:rPr>
              <a:t>j-k+1</a:t>
            </a:r>
            <a:r>
              <a:rPr lang="zh-CN" altLang="en-US" sz="3200" b="0">
                <a:solidFill>
                  <a:schemeClr val="accent2"/>
                </a:solidFill>
              </a:rPr>
              <a:t>T</a:t>
            </a:r>
            <a:r>
              <a:rPr lang="zh-CN" altLang="en-US" sz="3200" b="0" baseline="-25000">
                <a:solidFill>
                  <a:schemeClr val="accent2"/>
                </a:solidFill>
              </a:rPr>
              <a:t>j-k+2</a:t>
            </a:r>
            <a:r>
              <a:rPr lang="zh-CN" altLang="en-US" sz="3200" b="0">
                <a:solidFill>
                  <a:schemeClr val="accent2"/>
                </a:solidFill>
              </a:rPr>
              <a:t>...T</a:t>
            </a:r>
            <a:r>
              <a:rPr lang="zh-CN" altLang="en-US" sz="3200" b="0" baseline="-25000">
                <a:solidFill>
                  <a:schemeClr val="accent2"/>
                </a:solidFill>
              </a:rPr>
              <a:t>j-1</a:t>
            </a:r>
            <a:r>
              <a:rPr lang="zh-CN" altLang="en-US" sz="3200" b="0">
                <a:solidFill>
                  <a:schemeClr val="accent2"/>
                </a:solidFill>
              </a:rPr>
              <a:t>"</a:t>
            </a:r>
            <a:endParaRPr lang="zh-CN" altLang="en-US"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28143 3.33333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4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4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3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347 0.000000 " pathEditMode="relative" rAng="0" ptsTypes="">
                                      <p:cBhvr>
                                        <p:cTn id="173" dur="2000" fill="hold"/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70347 0.000000 " pathEditMode="relative" rAng="0" ptsTypes="">
                                      <p:cBhvr>
                                        <p:cTn id="175" dur="2000" fill="hold"/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4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4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4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bldLvl="0" autoUpdateAnimBg="0"/>
      <p:bldP spid="147464" grpId="1" bldLvl="0" autoUpdateAnimBg="0"/>
      <p:bldP spid="147465" grpId="0" bldLvl="0" animBg="1" autoUpdateAnimBg="0"/>
      <p:bldP spid="147465" grpId="1" bldLvl="0" animBg="1" autoUpdateAnimBg="0"/>
      <p:bldP spid="147466" grpId="0" bldLvl="0" autoUpdateAnimBg="0"/>
      <p:bldP spid="147466" grpId="1" bldLvl="0" autoUpdateAnimBg="0"/>
      <p:bldP spid="147467" grpId="0" bldLvl="0" autoUpdateAnimBg="0"/>
      <p:bldP spid="147468" grpId="0" bldLvl="0" autoUpdateAnimBg="0"/>
      <p:bldP spid="147468" grpId="1" bldLvl="0" autoUpdateAnimBg="0"/>
      <p:bldP spid="147469" grpId="0" bldLvl="0" autoUpdateAnimBg="0"/>
      <p:bldP spid="147469" grpId="1" bldLvl="0" autoUpdateAnimBg="0"/>
      <p:bldP spid="147470" grpId="0" bldLvl="0" autoUpdateAnimBg="0"/>
      <p:bldP spid="147470" grpId="1" bldLvl="0" autoUpdateAnimBg="0"/>
      <p:bldP spid="147470" grpId="2" bldLvl="0" autoUpdateAnimBg="0"/>
      <p:bldP spid="147471" grpId="0" bldLvl="0" autoUpdateAnimBg="0"/>
      <p:bldP spid="147472" grpId="0" bldLvl="0" autoUpdateAnimBg="0"/>
      <p:bldP spid="147473" grpId="0" bldLvl="0" autoUpdateAnimBg="0"/>
      <p:bldP spid="147473" grpId="1" bldLvl="0" autoUpdateAnimBg="0"/>
      <p:bldP spid="147474" grpId="0" bldLvl="0" autoUpdateAnimBg="0"/>
      <p:bldP spid="147474" grpId="1" bldLvl="0" autoUpdateAnimBg="0"/>
      <p:bldP spid="147475" grpId="0" bldLvl="0" autoUpdateAnimBg="0"/>
      <p:bldP spid="147475" grpId="1" bldLvl="0" autoUpdateAnimBg="0"/>
      <p:bldP spid="147476" grpId="0" bldLvl="0" autoUpdateAnimBg="0"/>
      <p:bldP spid="147476" grpId="1" bldLvl="0" autoUpdateAnimBg="0"/>
      <p:bldP spid="147477" grpId="0" bldLvl="0" autoUpdateAnimBg="0"/>
      <p:bldP spid="147477" grpId="1" bldLvl="0" autoUpdateAnimBg="0"/>
      <p:bldP spid="147478" grpId="0" bldLvl="0" autoUpdateAnimBg="0"/>
      <p:bldP spid="147478" grpId="1" bldLvl="0" autoUpdateAnimBg="0"/>
      <p:bldP spid="147478" grpId="2" bldLvl="0" autoUpdateAnimBg="0"/>
      <p:bldP spid="147479" grpId="0" bldLvl="0" autoUpdateAnimBg="0"/>
      <p:bldP spid="147479" grpId="1" bldLvl="0" autoUpdateAnimBg="0"/>
      <p:bldP spid="147479" grpId="2" bldLvl="0" autoUpdateAnimBg="0"/>
      <p:bldP spid="147479" grpId="3" bldLvl="0" autoUpdateAnimBg="0"/>
      <p:bldP spid="147480" grpId="0" bldLvl="0" autoUpdateAnimBg="0"/>
      <p:bldP spid="147480" grpId="1" bldLvl="0" autoUpdateAnimBg="0"/>
      <p:bldP spid="147481" grpId="0" bldLvl="0" autoUpdateAnimBg="0"/>
      <p:bldP spid="147481" grpId="1" bldLvl="0" autoUpdateAnimBg="0"/>
      <p:bldP spid="147482" grpId="0" bldLvl="0" autoUpdateAnimBg="0"/>
      <p:bldP spid="147482" grpId="1" bldLvl="0" autoUpdateAnimBg="0"/>
      <p:bldP spid="147483" grpId="0" bldLvl="0" autoUpdateAnimBg="0"/>
      <p:bldP spid="147483" grpId="1" bldLvl="0" autoUpdateAnimBg="0"/>
      <p:bldP spid="147484" grpId="0" bldLvl="0" animBg="1" autoUpdateAnimBg="0"/>
      <p:bldP spid="147485" grpId="0" bldLvl="0" autoUpdateAnimBg="0"/>
      <p:bldP spid="147486" grpId="0" bldLvl="0" autoUpdateAnimBg="0"/>
      <p:bldP spid="147487" grpId="0" bldLvl="0" autoUpdateAnimBg="0"/>
      <p:bldP spid="147488" grpId="0" bldLvl="0" animBg="1" autoUpdateAnimBg="0"/>
      <p:bldP spid="147489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灯片编号占位符 5">
            <a:extLst>
              <a:ext uri="{FF2B5EF4-FFF2-40B4-BE49-F238E27FC236}">
                <a16:creationId xmlns:a16="http://schemas.microsoft.com/office/drawing/2014/main" id="{515F5BEC-6FD4-25A7-A406-A845C2F19C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213C1A6-3054-4590-8E6A-13012895A0E5}" type="slidenum">
              <a:rPr lang="zh-CN" altLang="en-US" sz="1000" b="0"/>
              <a:pPr algn="r" eaLnBrk="1" hangingPunct="1"/>
              <a:t>5</a:t>
            </a:fld>
            <a:endParaRPr lang="en-US" altLang="zh-CN"/>
          </a:p>
        </p:txBody>
      </p:sp>
      <p:pic>
        <p:nvPicPr>
          <p:cNvPr id="1498115" name="Picture 3">
            <a:extLst>
              <a:ext uri="{FF2B5EF4-FFF2-40B4-BE49-F238E27FC236}">
                <a16:creationId xmlns:a16="http://schemas.microsoft.com/office/drawing/2014/main" id="{4D6D0C6A-1414-F552-CAD1-CC05FA00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8116" name="Picture 3">
            <a:extLst>
              <a:ext uri="{FF2B5EF4-FFF2-40B4-BE49-F238E27FC236}">
                <a16:creationId xmlns:a16="http://schemas.microsoft.com/office/drawing/2014/main" id="{94E8BE46-56B1-5744-1497-65DDF4D1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8117" name="标题 1">
            <a:extLst>
              <a:ext uri="{FF2B5EF4-FFF2-40B4-BE49-F238E27FC236}">
                <a16:creationId xmlns:a16="http://schemas.microsoft.com/office/drawing/2014/main" id="{E6D98D06-3971-D9E6-9985-421E4DB9F8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498118" name="AutoShape 5">
            <a:extLst>
              <a:ext uri="{FF2B5EF4-FFF2-40B4-BE49-F238E27FC236}">
                <a16:creationId xmlns:a16="http://schemas.microsoft.com/office/drawing/2014/main" id="{B93785AA-6D28-FAC4-E795-73D35569E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978" y="5123737"/>
            <a:ext cx="204383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8119" name="AutoShape 6">
            <a:extLst>
              <a:ext uri="{FF2B5EF4-FFF2-40B4-BE49-F238E27FC236}">
                <a16:creationId xmlns:a16="http://schemas.microsoft.com/office/drawing/2014/main" id="{06E2E32A-6E68-60D4-6116-3BB421B4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8488" name="Rectangle 7">
            <a:extLst>
              <a:ext uri="{FF2B5EF4-FFF2-40B4-BE49-F238E27FC236}">
                <a16:creationId xmlns:a16="http://schemas.microsoft.com/office/drawing/2014/main" id="{B824B16F-8CC8-60CD-4FEC-CDB4ABD2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1" y="1584325"/>
            <a:ext cx="86391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latin typeface="宋体" panose="02010600030101010101" pitchFamily="2" charset="-122"/>
              </a:rPr>
              <a:t>根据模式串推得的规律： </a:t>
            </a: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…T</a:t>
            </a:r>
            <a:r>
              <a:rPr lang="en-US" altLang="zh-CN" sz="2800" b="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zh-CN" altLang="en-US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j-k</a:t>
            </a:r>
            <a:r>
              <a:rPr lang="zh-CN" altLang="en-US" sz="2800" b="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…T</a:t>
            </a:r>
            <a:r>
              <a:rPr lang="en-US" altLang="zh-CN" sz="2800" b="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zh-CN" altLang="en-US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en-US" sz="2800" b="0" baseline="-25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0">
                <a:latin typeface="宋体" panose="02010600030101010101" pitchFamily="2" charset="-122"/>
              </a:rPr>
              <a:t>和已知的</a:t>
            </a:r>
            <a:r>
              <a:rPr lang="zh-CN" altLang="en-US" sz="2800" b="0">
                <a:solidFill>
                  <a:schemeClr val="accent2"/>
                </a:solidFill>
                <a:latin typeface="宋体" panose="02010600030101010101" pitchFamily="2" charset="-122"/>
              </a:rPr>
              <a:t>当前失配位置</a:t>
            </a:r>
            <a:r>
              <a:rPr lang="en-US" altLang="zh-CN" sz="2800" b="0">
                <a:solidFill>
                  <a:schemeClr val="accent2"/>
                </a:solidFill>
                <a:latin typeface="宋体" panose="02010600030101010101" pitchFamily="2" charset="-122"/>
              </a:rPr>
              <a:t>j</a:t>
            </a:r>
            <a:r>
              <a:rPr lang="en-US" altLang="zh-CN" sz="2800" b="0">
                <a:solidFill>
                  <a:srgbClr val="D60093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0">
                <a:latin typeface="宋体" panose="02010600030101010101" pitchFamily="2" charset="-122"/>
              </a:rPr>
              <a:t>，</a:t>
            </a:r>
            <a:r>
              <a:rPr lang="zh-CN" altLang="en-US" sz="2800" b="0">
                <a:latin typeface="宋体" panose="02010600030101010101" pitchFamily="2" charset="-122"/>
              </a:rPr>
              <a:t>可以归纳出计算</a:t>
            </a:r>
            <a:r>
              <a:rPr lang="zh-CN" altLang="en-US" sz="2800" b="0">
                <a:solidFill>
                  <a:schemeClr val="accent2"/>
                </a:solidFill>
                <a:latin typeface="宋体" panose="02010600030101010101" pitchFamily="2" charset="-122"/>
              </a:rPr>
              <a:t>新起点 </a:t>
            </a:r>
            <a:r>
              <a:rPr lang="en-US" altLang="zh-CN" sz="2800" b="0">
                <a:solidFill>
                  <a:schemeClr val="accent2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800" b="0">
                <a:latin typeface="宋体" panose="02010600030101010101" pitchFamily="2" charset="-122"/>
              </a:rPr>
              <a:t>的表达式。</a:t>
            </a:r>
          </a:p>
        </p:txBody>
      </p:sp>
      <p:sp>
        <p:nvSpPr>
          <p:cNvPr id="148489" name="Text Box 8">
            <a:extLst>
              <a:ext uri="{FF2B5EF4-FFF2-40B4-BE49-F238E27FC236}">
                <a16:creationId xmlns:a16="http://schemas.microsoft.com/office/drawing/2014/main" id="{58A09BB1-8409-2BAB-92B8-E5799E4DE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9" y="2851150"/>
            <a:ext cx="89185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latin typeface="宋体" panose="02010600030101010101" pitchFamily="2" charset="-122"/>
              </a:rPr>
              <a:t>令</a:t>
            </a:r>
            <a:r>
              <a:rPr lang="en-US" altLang="zh-CN" sz="2800" b="0">
                <a:solidFill>
                  <a:srgbClr val="D60093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0">
                <a:solidFill>
                  <a:srgbClr val="D60093"/>
                </a:solidFill>
                <a:latin typeface="Times New Roman" panose="02020603050405020304" pitchFamily="18" charset="0"/>
              </a:rPr>
              <a:t>next[ j ]=k</a:t>
            </a:r>
            <a:r>
              <a:rPr lang="en-US" altLang="zh-CN" sz="2800" b="0">
                <a:latin typeface="宋体" panose="02010600030101010101" pitchFamily="2" charset="-122"/>
              </a:rPr>
              <a:t>，</a:t>
            </a:r>
            <a:r>
              <a:rPr lang="zh-CN" altLang="en-US" sz="2800" b="0">
                <a:latin typeface="宋体" panose="02010600030101010101" pitchFamily="2" charset="-122"/>
              </a:rPr>
              <a:t>表示当模式串第</a:t>
            </a:r>
            <a:r>
              <a:rPr lang="en-US" altLang="zh-CN" sz="2800" b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800" b="0">
                <a:latin typeface="宋体" panose="02010600030101010101" pitchFamily="2" charset="-122"/>
              </a:rPr>
              <a:t>个字符与主串中相应字符“失配”时，应用模式串中第</a:t>
            </a:r>
            <a:r>
              <a:rPr lang="zh-CN" altLang="en-US" sz="2800" b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b="0">
                <a:latin typeface="宋体" panose="02010600030101010101" pitchFamily="2" charset="-122"/>
              </a:rPr>
              <a:t>个字符重新和主串中字符进行比较。</a:t>
            </a:r>
            <a:endParaRPr lang="zh-CN" altLang="en-US"/>
          </a:p>
        </p:txBody>
      </p:sp>
      <p:sp>
        <p:nvSpPr>
          <p:cNvPr id="148490" name="Text Box 9">
            <a:extLst>
              <a:ext uri="{FF2B5EF4-FFF2-40B4-BE49-F238E27FC236}">
                <a16:creationId xmlns:a16="http://schemas.microsoft.com/office/drawing/2014/main" id="{9C1C4991-BE9A-8339-F9BA-0221BDC12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4332289"/>
            <a:ext cx="30749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0">
                <a:solidFill>
                  <a:schemeClr val="accent2"/>
                </a:solidFill>
                <a:ea typeface="楷体_GB2312" pitchFamily="49" charset="-122"/>
              </a:rPr>
              <a:t>定义：</a:t>
            </a:r>
          </a:p>
          <a:p>
            <a:r>
              <a:rPr lang="zh-CN" altLang="en-US" sz="2800">
                <a:ea typeface="楷体_GB2312" pitchFamily="49" charset="-122"/>
              </a:rPr>
              <a:t>模式串的</a:t>
            </a:r>
            <a:r>
              <a:rPr lang="zh-CN" altLang="en-US" sz="2800" b="0" i="1">
                <a:solidFill>
                  <a:srgbClr val="FF0000"/>
                </a:solidFill>
                <a:ea typeface="楷体_GB2312" pitchFamily="49" charset="-122"/>
              </a:rPr>
              <a:t>next</a:t>
            </a:r>
            <a:r>
              <a:rPr lang="zh-CN" altLang="en-US" sz="2800">
                <a:ea typeface="楷体_GB2312" pitchFamily="49" charset="-122"/>
              </a:rPr>
              <a:t>函数</a:t>
            </a:r>
            <a:endParaRPr lang="zh-CN" altLang="en-US" sz="2800"/>
          </a:p>
        </p:txBody>
      </p:sp>
      <p:sp>
        <p:nvSpPr>
          <p:cNvPr id="148491" name="Text Box 10">
            <a:extLst>
              <a:ext uri="{FF2B5EF4-FFF2-40B4-BE49-F238E27FC236}">
                <a16:creationId xmlns:a16="http://schemas.microsoft.com/office/drawing/2014/main" id="{DE8A1CA0-F46B-5ABC-8F2F-CDC1A500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4756151"/>
            <a:ext cx="5961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rgbClr val="D60093"/>
                </a:solidFill>
              </a:rPr>
              <a:t>max</a:t>
            </a:r>
            <a:r>
              <a:rPr lang="en-US" altLang="zh-CN" sz="2400" b="0">
                <a:solidFill>
                  <a:schemeClr val="accent1"/>
                </a:solidFill>
              </a:rPr>
              <a:t> </a:t>
            </a:r>
            <a:r>
              <a:rPr lang="en-US" altLang="zh-CN" sz="2400" b="0"/>
              <a:t>{</a:t>
            </a:r>
            <a:r>
              <a:rPr lang="en-US" altLang="zh-CN" sz="2400" b="0">
                <a:solidFill>
                  <a:srgbClr val="66FF33"/>
                </a:solidFill>
              </a:rPr>
              <a:t> </a:t>
            </a:r>
            <a:r>
              <a:rPr lang="en-US" altLang="zh-CN" sz="2400" b="0">
                <a:solidFill>
                  <a:srgbClr val="D60093"/>
                </a:solidFill>
              </a:rPr>
              <a:t>k</a:t>
            </a:r>
            <a:r>
              <a:rPr lang="en-US" altLang="zh-CN" sz="2400" b="0">
                <a:solidFill>
                  <a:srgbClr val="66FF33"/>
                </a:solidFill>
              </a:rPr>
              <a:t> </a:t>
            </a:r>
            <a:r>
              <a:rPr lang="en-US" altLang="zh-CN" sz="2400" b="0"/>
              <a:t>|1&lt;k&lt;j </a:t>
            </a:r>
            <a:r>
              <a:rPr lang="zh-CN" altLang="en-US" sz="2400" b="0"/>
              <a:t>且"</a:t>
            </a:r>
            <a:r>
              <a:rPr lang="en-US" altLang="zh-CN" sz="2400" b="0"/>
              <a:t>T</a:t>
            </a:r>
            <a:r>
              <a:rPr lang="en-US" altLang="zh-CN" sz="2400" b="0" baseline="-25000"/>
              <a:t>1</a:t>
            </a:r>
            <a:r>
              <a:rPr lang="en-US" altLang="zh-CN" sz="2400" b="0"/>
              <a:t>…T</a:t>
            </a:r>
            <a:r>
              <a:rPr lang="en-US" altLang="zh-CN" sz="2400" b="0" baseline="-25000"/>
              <a:t>k-1</a:t>
            </a:r>
            <a:r>
              <a:rPr lang="zh-CN" altLang="en-US" sz="2400" b="0"/>
              <a:t>"</a:t>
            </a:r>
            <a:r>
              <a:rPr lang="en-US" altLang="zh-CN" sz="2400" b="0"/>
              <a:t>=</a:t>
            </a:r>
            <a:r>
              <a:rPr lang="zh-CN" altLang="en-US" sz="2400" b="0"/>
              <a:t>"</a:t>
            </a:r>
            <a:r>
              <a:rPr lang="en-US" altLang="zh-CN" sz="2400" b="0"/>
              <a:t>T</a:t>
            </a:r>
            <a:r>
              <a:rPr lang="en-US" altLang="zh-CN" sz="2400" b="0" baseline="-25000"/>
              <a:t>j-k</a:t>
            </a:r>
            <a:r>
              <a:rPr lang="zh-CN" altLang="en-US" sz="2400" b="0" baseline="-25000"/>
              <a:t>+</a:t>
            </a:r>
            <a:r>
              <a:rPr lang="en-US" altLang="zh-CN" sz="2400" b="0" baseline="-25000"/>
              <a:t>1</a:t>
            </a:r>
            <a:r>
              <a:rPr lang="en-US" altLang="zh-CN" sz="2400" b="0"/>
              <a:t> …T</a:t>
            </a:r>
            <a:r>
              <a:rPr lang="en-US" altLang="zh-CN" sz="2400" b="0" baseline="-25000"/>
              <a:t>j-1</a:t>
            </a:r>
            <a:r>
              <a:rPr lang="zh-CN" altLang="en-US" sz="2400" b="0"/>
              <a:t>"</a:t>
            </a:r>
            <a:r>
              <a:rPr lang="en-US" altLang="zh-CN" sz="2400" b="0"/>
              <a:t>}</a:t>
            </a:r>
            <a:endParaRPr lang="zh-CN" altLang="en-US" sz="2400"/>
          </a:p>
        </p:txBody>
      </p:sp>
      <p:sp>
        <p:nvSpPr>
          <p:cNvPr id="148492" name="AutoShape 11">
            <a:extLst>
              <a:ext uri="{FF2B5EF4-FFF2-40B4-BE49-F238E27FC236}">
                <a16:creationId xmlns:a16="http://schemas.microsoft.com/office/drawing/2014/main" id="{55CD323C-F015-B331-A8CC-F07A226571A1}"/>
              </a:ext>
            </a:extLst>
          </p:cNvPr>
          <p:cNvSpPr>
            <a:spLocks/>
          </p:cNvSpPr>
          <p:nvPr/>
        </p:nvSpPr>
        <p:spPr bwMode="auto">
          <a:xfrm>
            <a:off x="4564063" y="4090989"/>
            <a:ext cx="76200" cy="1868487"/>
          </a:xfrm>
          <a:prstGeom prst="leftBrace">
            <a:avLst>
              <a:gd name="adj1" fmla="val 20434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8493" name="Text Box 12">
            <a:extLst>
              <a:ext uri="{FF2B5EF4-FFF2-40B4-BE49-F238E27FC236}">
                <a16:creationId xmlns:a16="http://schemas.microsoft.com/office/drawing/2014/main" id="{3C220039-894E-593D-4A62-C1B8114F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1" y="4030663"/>
            <a:ext cx="219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rgbClr val="D60093"/>
                </a:solidFill>
              </a:rPr>
              <a:t>0        当</a:t>
            </a:r>
            <a:r>
              <a:rPr lang="en-US" altLang="zh-CN" sz="2400" b="0">
                <a:solidFill>
                  <a:srgbClr val="D60093"/>
                </a:solidFill>
              </a:rPr>
              <a:t>j＝1</a:t>
            </a:r>
            <a:r>
              <a:rPr lang="zh-CN" altLang="en-US" sz="2400" b="0">
                <a:solidFill>
                  <a:srgbClr val="D60093"/>
                </a:solidFill>
              </a:rPr>
              <a:t>时</a:t>
            </a:r>
            <a:endParaRPr lang="zh-CN" altLang="en-US" sz="2400"/>
          </a:p>
        </p:txBody>
      </p:sp>
      <p:sp>
        <p:nvSpPr>
          <p:cNvPr id="148494" name="Text Box 13">
            <a:extLst>
              <a:ext uri="{FF2B5EF4-FFF2-40B4-BE49-F238E27FC236}">
                <a16:creationId xmlns:a16="http://schemas.microsoft.com/office/drawing/2014/main" id="{61512888-8A05-F01C-2E37-C951E34FB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8" y="5599114"/>
            <a:ext cx="21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rgbClr val="D60093"/>
                </a:solidFill>
              </a:rPr>
              <a:t>1       </a:t>
            </a:r>
            <a:r>
              <a:rPr lang="zh-CN" altLang="en-US" sz="2400" b="0">
                <a:solidFill>
                  <a:srgbClr val="D60093"/>
                </a:solidFill>
              </a:rPr>
              <a:t>其他情况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8" grpId="0" bldLvl="0" autoUpdateAnimBg="0"/>
      <p:bldP spid="148489" grpId="0" bldLvl="0" autoUpdateAnimBg="0"/>
      <p:bldP spid="148490" grpId="0" bldLvl="0" autoUpdateAnimBg="0"/>
      <p:bldP spid="148491" grpId="0" bldLvl="0" autoUpdateAnimBg="0"/>
      <p:bldP spid="148492" grpId="0" animBg="1" autoUpdateAnimBg="0"/>
      <p:bldP spid="148493" grpId="0" bldLvl="0" autoUpdateAnimBg="0"/>
      <p:bldP spid="148494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灯片编号占位符 5">
            <a:extLst>
              <a:ext uri="{FF2B5EF4-FFF2-40B4-BE49-F238E27FC236}">
                <a16:creationId xmlns:a16="http://schemas.microsoft.com/office/drawing/2014/main" id="{3ACE5B00-662D-EB1E-8990-C008E62E3F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4F44AE5-5F52-4F1D-BE62-CEF3E81575B3}" type="slidenum">
              <a:rPr lang="zh-CN" altLang="en-US" sz="1000" b="0"/>
              <a:pPr algn="r" eaLnBrk="1" hangingPunct="1"/>
              <a:t>6</a:t>
            </a:fld>
            <a:endParaRPr lang="en-US" altLang="zh-CN"/>
          </a:p>
        </p:txBody>
      </p:sp>
      <p:pic>
        <p:nvPicPr>
          <p:cNvPr id="1499139" name="Picture 3">
            <a:extLst>
              <a:ext uri="{FF2B5EF4-FFF2-40B4-BE49-F238E27FC236}">
                <a16:creationId xmlns:a16="http://schemas.microsoft.com/office/drawing/2014/main" id="{716126C3-E539-C33D-4A27-71CC8E2F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9140" name="Picture 3">
            <a:extLst>
              <a:ext uri="{FF2B5EF4-FFF2-40B4-BE49-F238E27FC236}">
                <a16:creationId xmlns:a16="http://schemas.microsoft.com/office/drawing/2014/main" id="{0950C736-E767-A8AC-5554-BDB82CF7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9141" name="标题 1">
            <a:extLst>
              <a:ext uri="{FF2B5EF4-FFF2-40B4-BE49-F238E27FC236}">
                <a16:creationId xmlns:a16="http://schemas.microsoft.com/office/drawing/2014/main" id="{4F610D25-BC85-4BF9-F16D-DDC75FF8A3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499142" name="AutoShape 5">
            <a:extLst>
              <a:ext uri="{FF2B5EF4-FFF2-40B4-BE49-F238E27FC236}">
                <a16:creationId xmlns:a16="http://schemas.microsoft.com/office/drawing/2014/main" id="{3B6E0276-AC90-5FFC-C3A9-DF0DA5F0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9511" name="Rectangle 6">
            <a:extLst>
              <a:ext uri="{FF2B5EF4-FFF2-40B4-BE49-F238E27FC236}">
                <a16:creationId xmlns:a16="http://schemas.microsoft.com/office/drawing/2014/main" id="{8484B7C2-C137-B024-4B5B-41C1E32D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627189"/>
            <a:ext cx="705485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b="0"/>
              <a:t>例：  模 式 串  </a:t>
            </a:r>
            <a:r>
              <a:rPr lang="en-US" altLang="zh-CN" sz="2800" b="0"/>
              <a:t>T： </a:t>
            </a:r>
            <a:r>
              <a:rPr lang="en-US" altLang="zh-CN" sz="3200" b="0"/>
              <a:t>a  </a:t>
            </a:r>
            <a:r>
              <a:rPr lang="zh-CN" altLang="en-US" sz="3200" b="0"/>
              <a:t>  a</a:t>
            </a:r>
            <a:r>
              <a:rPr lang="en-US" altLang="zh-CN" sz="3200" b="0"/>
              <a:t> </a:t>
            </a:r>
            <a:r>
              <a:rPr lang="zh-CN" altLang="en-US" sz="3200" b="0"/>
              <a:t> </a:t>
            </a:r>
            <a:r>
              <a:rPr lang="en-US" altLang="zh-CN" sz="3200" b="0"/>
              <a:t> </a:t>
            </a:r>
            <a:r>
              <a:rPr lang="zh-CN" altLang="en-US" sz="3200" b="0"/>
              <a:t> </a:t>
            </a:r>
            <a:r>
              <a:rPr lang="en-US" altLang="zh-CN" sz="3200" b="0"/>
              <a:t>a  </a:t>
            </a:r>
            <a:r>
              <a:rPr lang="zh-CN" altLang="en-US" sz="3200" b="0"/>
              <a:t>  </a:t>
            </a:r>
            <a:r>
              <a:rPr lang="en-US" altLang="zh-CN" sz="3200" b="0"/>
              <a:t>a </a:t>
            </a:r>
            <a:r>
              <a:rPr lang="zh-CN" altLang="en-US" sz="3200" b="0"/>
              <a:t>  </a:t>
            </a:r>
            <a:r>
              <a:rPr lang="en-US" altLang="zh-CN" sz="3200" b="0"/>
              <a:t> b  </a:t>
            </a:r>
            <a:r>
              <a:rPr lang="zh-CN" altLang="en-US" sz="3200" b="0"/>
              <a:t> </a:t>
            </a:r>
            <a:endParaRPr lang="en-US" altLang="zh-CN" sz="3200" b="0"/>
          </a:p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b="0"/>
              <a:t>      </a:t>
            </a:r>
            <a:r>
              <a:rPr lang="zh-CN" altLang="en-US" sz="2800" b="0"/>
              <a:t>可能失配位</a:t>
            </a:r>
            <a:r>
              <a:rPr lang="zh-CN" altLang="en-US" sz="2800" b="0">
                <a:solidFill>
                  <a:srgbClr val="FF3300"/>
                </a:solidFill>
              </a:rPr>
              <a:t> </a:t>
            </a:r>
            <a:r>
              <a:rPr lang="en-US" altLang="zh-CN" sz="2800" b="0">
                <a:solidFill>
                  <a:srgbClr val="FF3300"/>
                </a:solidFill>
              </a:rPr>
              <a:t>j</a:t>
            </a:r>
            <a:r>
              <a:rPr lang="en-US" altLang="zh-CN" sz="2800" b="0"/>
              <a:t>： </a:t>
            </a:r>
            <a:r>
              <a:rPr lang="en-US" altLang="zh-CN" sz="3200" b="0"/>
              <a:t>1 </a:t>
            </a:r>
            <a:r>
              <a:rPr lang="zh-CN" altLang="en-US" sz="3200" b="0"/>
              <a:t>  </a:t>
            </a:r>
            <a:r>
              <a:rPr lang="en-US" altLang="zh-CN" sz="3200" b="0"/>
              <a:t> 2  </a:t>
            </a:r>
            <a:r>
              <a:rPr lang="zh-CN" altLang="en-US" sz="3200" b="0"/>
              <a:t>  </a:t>
            </a:r>
            <a:r>
              <a:rPr lang="en-US" altLang="zh-CN" sz="3200" b="0"/>
              <a:t>3  </a:t>
            </a:r>
            <a:r>
              <a:rPr lang="zh-CN" altLang="en-US" sz="3200" b="0"/>
              <a:t>  </a:t>
            </a:r>
            <a:r>
              <a:rPr lang="en-US" altLang="zh-CN" sz="3200" b="0"/>
              <a:t>4  </a:t>
            </a:r>
            <a:r>
              <a:rPr lang="zh-CN" altLang="en-US" sz="3200" b="0"/>
              <a:t>  </a:t>
            </a:r>
            <a:r>
              <a:rPr lang="en-US" altLang="zh-CN" sz="3200" b="0"/>
              <a:t>5  </a:t>
            </a:r>
            <a:r>
              <a:rPr lang="zh-CN" altLang="en-US" sz="3200" b="0"/>
              <a:t> </a:t>
            </a:r>
            <a:r>
              <a:rPr lang="zh-CN" altLang="en-US" sz="2800" b="0"/>
              <a:t>                      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b="0"/>
              <a:t>              </a:t>
            </a:r>
            <a:r>
              <a:rPr lang="en-US" altLang="zh-CN" sz="2800" b="0">
                <a:solidFill>
                  <a:srgbClr val="FF3300"/>
                </a:solidFill>
              </a:rPr>
              <a:t>next[j]</a:t>
            </a:r>
            <a:r>
              <a:rPr lang="en-US" altLang="zh-CN" sz="2800" b="0"/>
              <a:t> :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AB79D4F9-9E70-71ED-54E3-B79E334FB044}"/>
              </a:ext>
            </a:extLst>
          </p:cNvPr>
          <p:cNvGrpSpPr>
            <a:grpSpLocks/>
          </p:cNvGrpSpPr>
          <p:nvPr/>
        </p:nvGrpSpPr>
        <p:grpSpPr bwMode="auto">
          <a:xfrm>
            <a:off x="1962151" y="3457576"/>
            <a:ext cx="8012113" cy="1006475"/>
            <a:chOff x="0" y="0"/>
            <a:chExt cx="4080" cy="634"/>
          </a:xfrm>
        </p:grpSpPr>
        <p:sp>
          <p:nvSpPr>
            <p:cNvPr id="1499164" name="Rectangle 8">
              <a:extLst>
                <a:ext uri="{FF2B5EF4-FFF2-40B4-BE49-F238E27FC236}">
                  <a16:creationId xmlns:a16="http://schemas.microsoft.com/office/drawing/2014/main" id="{F441895F-B2E0-F843-B017-6685F64F2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D60093"/>
                  </a:solidFill>
                  <a:ea typeface="楷体_GB2312" pitchFamily="49" charset="-122"/>
                </a:rPr>
                <a:t>next[ j ]＝</a:t>
              </a:r>
            </a:p>
          </p:txBody>
        </p:sp>
        <p:sp>
          <p:nvSpPr>
            <p:cNvPr id="1499165" name="Rectangle 9">
              <a:extLst>
                <a:ext uri="{FF2B5EF4-FFF2-40B4-BE49-F238E27FC236}">
                  <a16:creationId xmlns:a16="http://schemas.microsoft.com/office/drawing/2014/main" id="{99B36FCA-BB6C-6D5E-8992-13F16A0B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32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0">
                  <a:solidFill>
                    <a:srgbClr val="FF3300"/>
                  </a:solidFill>
                  <a:ea typeface="楷体_GB2312" pitchFamily="49" charset="-122"/>
                </a:rPr>
                <a:t>0        当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j＝1</a:t>
              </a:r>
              <a:r>
                <a:rPr lang="zh-CN" altLang="en-US" sz="2000" b="0">
                  <a:solidFill>
                    <a:srgbClr val="FF3300"/>
                  </a:solidFill>
                  <a:ea typeface="楷体_GB2312" pitchFamily="49" charset="-122"/>
                </a:rPr>
                <a:t>时</a:t>
              </a:r>
            </a:p>
            <a:p>
              <a:pPr eaLnBrk="1" hangingPunct="1"/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max { k |1&lt;k&lt;j </a:t>
              </a:r>
              <a:r>
                <a:rPr lang="zh-CN" altLang="en-US" sz="2000" b="0">
                  <a:solidFill>
                    <a:srgbClr val="FF3300"/>
                  </a:solidFill>
                  <a:ea typeface="楷体_GB2312" pitchFamily="49" charset="-122"/>
                </a:rPr>
                <a:t>且"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0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0" baseline="-25000">
                  <a:solidFill>
                    <a:srgbClr val="FF3300"/>
                  </a:solidFill>
                  <a:ea typeface="楷体_GB2312" pitchFamily="49" charset="-122"/>
                </a:rPr>
                <a:t>k-1</a:t>
              </a:r>
              <a:r>
                <a:rPr lang="zh-CN" altLang="en-US" sz="2000" b="0">
                  <a:solidFill>
                    <a:srgbClr val="FF3300"/>
                  </a:solidFill>
                  <a:ea typeface="楷体_GB2312" pitchFamily="49" charset="-122"/>
                </a:rPr>
                <a:t>"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=</a:t>
              </a:r>
              <a:r>
                <a:rPr lang="zh-CN" altLang="en-US" sz="2000" b="0">
                  <a:solidFill>
                    <a:srgbClr val="FF3300"/>
                  </a:solidFill>
                  <a:ea typeface="楷体_GB2312" pitchFamily="49" charset="-122"/>
                </a:rPr>
                <a:t>"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0" baseline="-25000">
                  <a:solidFill>
                    <a:srgbClr val="FF3300"/>
                  </a:solidFill>
                  <a:latin typeface="宋体" panose="02010600030101010101" pitchFamily="2" charset="-122"/>
                </a:rPr>
                <a:t>j-k</a:t>
              </a:r>
              <a:r>
                <a:rPr lang="zh-CN" altLang="en-US" sz="2000" b="0" baseline="-25000">
                  <a:solidFill>
                    <a:srgbClr val="FF3300"/>
                  </a:solidFill>
                  <a:latin typeface="宋体" panose="02010600030101010101" pitchFamily="2" charset="-122"/>
                </a:rPr>
                <a:t>+</a:t>
              </a:r>
              <a:r>
                <a:rPr lang="en-US" altLang="zh-CN" sz="2000" b="0" baseline="-25000">
                  <a:solidFill>
                    <a:srgbClr val="FF3300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 </a:t>
              </a:r>
              <a:r>
                <a:rPr lang="en-US" altLang="zh-CN" sz="2000" b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0" baseline="-25000">
                  <a:solidFill>
                    <a:srgbClr val="FF3300"/>
                  </a:solidFill>
                  <a:ea typeface="楷体_GB2312" pitchFamily="49" charset="-122"/>
                </a:rPr>
                <a:t>j-1</a:t>
              </a:r>
              <a:r>
                <a:rPr lang="zh-CN" altLang="en-US" sz="2000" b="0">
                  <a:solidFill>
                    <a:srgbClr val="FF3300"/>
                  </a:solidFill>
                  <a:ea typeface="楷体_GB2312" pitchFamily="49" charset="-122"/>
                </a:rPr>
                <a:t>"</a:t>
              </a:r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}</a:t>
              </a:r>
            </a:p>
            <a:p>
              <a:pPr eaLnBrk="1" hangingPunct="1"/>
              <a:r>
                <a:rPr lang="en-US" altLang="zh-CN" sz="2000" b="0">
                  <a:solidFill>
                    <a:srgbClr val="FF3300"/>
                  </a:solidFill>
                  <a:ea typeface="楷体_GB2312" pitchFamily="49" charset="-122"/>
                </a:rPr>
                <a:t>1       </a:t>
              </a:r>
              <a:r>
                <a:rPr lang="zh-CN" altLang="en-US" sz="2000" b="0">
                  <a:solidFill>
                    <a:srgbClr val="FF3300"/>
                  </a:solidFill>
                  <a:ea typeface="楷体_GB2312" pitchFamily="49" charset="-122"/>
                </a:rPr>
                <a:t>其他情况</a:t>
              </a:r>
            </a:p>
          </p:txBody>
        </p:sp>
        <p:sp>
          <p:nvSpPr>
            <p:cNvPr id="1499166" name="AutoShape 10">
              <a:extLst>
                <a:ext uri="{FF2B5EF4-FFF2-40B4-BE49-F238E27FC236}">
                  <a16:creationId xmlns:a16="http://schemas.microsoft.com/office/drawing/2014/main" id="{E4B72DF1-01FB-81C0-2DAD-81EA7422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4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9516" name="Rectangle 11">
            <a:extLst>
              <a:ext uri="{FF2B5EF4-FFF2-40B4-BE49-F238E27FC236}">
                <a16:creationId xmlns:a16="http://schemas.microsoft.com/office/drawing/2014/main" id="{D236BA0A-2196-A013-FCF2-CC8DE899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1" y="4572000"/>
            <a:ext cx="693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j=1</a:t>
            </a:r>
            <a:r>
              <a:rPr lang="zh-CN" altLang="en-US" sz="2400" b="0">
                <a:ea typeface="楷体_GB2312" pitchFamily="49" charset="-122"/>
              </a:rPr>
              <a:t>时, </a:t>
            </a:r>
            <a:r>
              <a:rPr lang="en-US" altLang="zh-CN" sz="2400" b="0">
                <a:ea typeface="楷体_GB2312" pitchFamily="49" charset="-122"/>
              </a:rPr>
              <a:t>next[ j ]</a:t>
            </a:r>
            <a:r>
              <a:rPr lang="zh-CN" altLang="en-US" sz="2400" b="0">
                <a:ea typeface="楷体_GB2312" pitchFamily="49" charset="-122"/>
              </a:rPr>
              <a:t>=</a:t>
            </a:r>
            <a:r>
              <a:rPr lang="en-US" altLang="zh-CN" sz="2400" b="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0</a:t>
            </a:r>
            <a:r>
              <a:rPr lang="en-US" altLang="zh-CN" sz="2400" b="0">
                <a:ea typeface="楷体_GB2312" pitchFamily="49" charset="-122"/>
              </a:rPr>
              <a:t>；</a:t>
            </a:r>
            <a:r>
              <a:rPr lang="zh-CN" altLang="en-US" sz="2400" b="0">
                <a:ea typeface="楷体_GB2312" pitchFamily="49" charset="-122"/>
              </a:rPr>
              <a:t>属于</a:t>
            </a:r>
            <a:r>
              <a:rPr lang="zh-CN" altLang="en-US" sz="2400" b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j=1</a:t>
            </a:r>
            <a:r>
              <a:rPr lang="en-US" altLang="zh-CN" sz="2400" b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0">
                <a:ea typeface="楷体_GB2312" pitchFamily="49" charset="-122"/>
              </a:rPr>
              <a:t>情况</a:t>
            </a:r>
            <a:r>
              <a:rPr lang="en-US" altLang="zh-CN" sz="2400" b="0">
                <a:ea typeface="楷体_GB2312" pitchFamily="49" charset="-122"/>
              </a:rPr>
              <a:t>;</a:t>
            </a:r>
            <a:endParaRPr lang="zh-CN" altLang="en-US" sz="2400" b="0">
              <a:ea typeface="楷体_GB2312" pitchFamily="49" charset="-122"/>
            </a:endParaRPr>
          </a:p>
        </p:txBody>
      </p:sp>
      <p:sp>
        <p:nvSpPr>
          <p:cNvPr id="149517" name="Rectangle 12">
            <a:extLst>
              <a:ext uri="{FF2B5EF4-FFF2-40B4-BE49-F238E27FC236}">
                <a16:creationId xmlns:a16="http://schemas.microsoft.com/office/drawing/2014/main" id="{F03EE662-C4BA-C020-53B8-45850540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5105401"/>
            <a:ext cx="5586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j=2</a:t>
            </a:r>
            <a:r>
              <a:rPr lang="zh-CN" altLang="en-US" sz="2400" b="0">
                <a:ea typeface="楷体_GB2312" pitchFamily="49" charset="-122"/>
              </a:rPr>
              <a:t>时, </a:t>
            </a:r>
            <a:r>
              <a:rPr lang="en-US" altLang="zh-CN" sz="2400" b="0">
                <a:ea typeface="楷体_GB2312" pitchFamily="49" charset="-122"/>
              </a:rPr>
              <a:t>next[ j ]</a:t>
            </a:r>
            <a:r>
              <a:rPr lang="zh-CN" altLang="en-US" sz="2400" b="0">
                <a:ea typeface="楷体_GB2312" pitchFamily="49" charset="-122"/>
              </a:rPr>
              <a:t>=</a:t>
            </a:r>
            <a:r>
              <a:rPr lang="en-US" altLang="zh-CN" sz="2400" b="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lang="en-US" altLang="zh-CN" sz="2400" b="0">
                <a:ea typeface="楷体_GB2312" pitchFamily="49" charset="-122"/>
              </a:rPr>
              <a:t>；</a:t>
            </a:r>
            <a:r>
              <a:rPr lang="zh-CN" altLang="en-US" sz="2400" b="0">
                <a:ea typeface="楷体_GB2312" pitchFamily="49" charset="-122"/>
              </a:rPr>
              <a:t>属于</a:t>
            </a:r>
            <a:r>
              <a:rPr lang="zh-CN" altLang="en-US" sz="2400" b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0">
                <a:solidFill>
                  <a:srgbClr val="FF3300"/>
                </a:solidFill>
                <a:ea typeface="楷体_GB2312" pitchFamily="49" charset="-122"/>
              </a:rPr>
              <a:t>其他情况</a:t>
            </a:r>
            <a:r>
              <a:rPr lang="zh-CN" altLang="en-US" sz="2400" b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0">
                <a:ea typeface="楷体_GB2312" pitchFamily="49" charset="-122"/>
              </a:rPr>
              <a:t>；</a:t>
            </a:r>
          </a:p>
        </p:txBody>
      </p:sp>
      <p:sp>
        <p:nvSpPr>
          <p:cNvPr id="149518" name="Text Box 13">
            <a:extLst>
              <a:ext uri="{FF2B5EF4-FFF2-40B4-BE49-F238E27FC236}">
                <a16:creationId xmlns:a16="http://schemas.microsoft.com/office/drawing/2014/main" id="{E0BF7B44-CEE5-738C-60CE-9816E8C73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277177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0</a:t>
            </a:r>
          </a:p>
        </p:txBody>
      </p:sp>
      <p:sp>
        <p:nvSpPr>
          <p:cNvPr id="149519" name="Text Box 14">
            <a:extLst>
              <a:ext uri="{FF2B5EF4-FFF2-40B4-BE49-F238E27FC236}">
                <a16:creationId xmlns:a16="http://schemas.microsoft.com/office/drawing/2014/main" id="{5ED128FB-C12F-30C6-008A-D05B240E9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754314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1</a:t>
            </a:r>
          </a:p>
        </p:txBody>
      </p:sp>
      <p:sp>
        <p:nvSpPr>
          <p:cNvPr id="149520" name="Rectangle 15">
            <a:extLst>
              <a:ext uri="{FF2B5EF4-FFF2-40B4-BE49-F238E27FC236}">
                <a16:creationId xmlns:a16="http://schemas.microsoft.com/office/drawing/2014/main" id="{0504F4D5-BBAE-AD43-E387-845CD62E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5624514"/>
            <a:ext cx="2252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j=</a:t>
            </a:r>
            <a:r>
              <a:rPr lang="zh-CN" altLang="en-US" sz="2400" b="0">
                <a:solidFill>
                  <a:srgbClr val="FF3300"/>
                </a:solidFill>
                <a:ea typeface="楷体_GB2312" pitchFamily="49" charset="-122"/>
              </a:rPr>
              <a:t>3</a:t>
            </a:r>
            <a:r>
              <a:rPr lang="zh-CN" altLang="en-US" sz="2400" b="0">
                <a:ea typeface="楷体_GB2312" pitchFamily="49" charset="-122"/>
              </a:rPr>
              <a:t>时, </a:t>
            </a:r>
            <a:r>
              <a:rPr lang="en-US" altLang="zh-CN" sz="2400" b="0">
                <a:ea typeface="楷体_GB2312" pitchFamily="49" charset="-122"/>
              </a:rPr>
              <a:t>next[ j ]</a:t>
            </a:r>
            <a:r>
              <a:rPr lang="zh-CN" altLang="en-US" sz="2400" b="0">
                <a:ea typeface="楷体_GB2312" pitchFamily="49" charset="-122"/>
              </a:rPr>
              <a:t>=</a:t>
            </a:r>
          </a:p>
        </p:txBody>
      </p:sp>
      <p:sp>
        <p:nvSpPr>
          <p:cNvPr id="149521" name="AutoShape 16">
            <a:extLst>
              <a:ext uri="{FF2B5EF4-FFF2-40B4-BE49-F238E27FC236}">
                <a16:creationId xmlns:a16="http://schemas.microsoft.com/office/drawing/2014/main" id="{1F580C5D-4B82-7F6A-D976-9DE26D6F71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85914" y="6273800"/>
            <a:ext cx="2840037" cy="406400"/>
          </a:xfrm>
          <a:prstGeom prst="wedgeRoundRectCallout">
            <a:avLst>
              <a:gd name="adj1" fmla="val 38870"/>
              <a:gd name="adj2" fmla="val 109912"/>
              <a:gd name="adj3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因1&lt;k&lt;j,所以k可以取2</a:t>
            </a:r>
          </a:p>
        </p:txBody>
      </p:sp>
      <p:sp>
        <p:nvSpPr>
          <p:cNvPr id="149522" name="Text Box 17">
            <a:extLst>
              <a:ext uri="{FF2B5EF4-FFF2-40B4-BE49-F238E27FC236}">
                <a16:creationId xmlns:a16="http://schemas.microsoft.com/office/drawing/2014/main" id="{13F8F1D3-BD80-7007-CAD2-BFA636B4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6" y="5621338"/>
            <a:ext cx="223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"T1"="T2"</a:t>
            </a:r>
            <a:r>
              <a:rPr lang="en-US" altLang="zh-CN" sz="2400" b="0"/>
              <a:t>；</a:t>
            </a:r>
          </a:p>
        </p:txBody>
      </p:sp>
      <p:sp>
        <p:nvSpPr>
          <p:cNvPr id="149523" name="Text Box 18">
            <a:extLst>
              <a:ext uri="{FF2B5EF4-FFF2-40B4-BE49-F238E27FC236}">
                <a16:creationId xmlns:a16="http://schemas.microsoft.com/office/drawing/2014/main" id="{9B8268F1-710D-309C-239C-AB5FCE2ED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562451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49524" name="Text Box 19">
            <a:extLst>
              <a:ext uri="{FF2B5EF4-FFF2-40B4-BE49-F238E27FC236}">
                <a16:creationId xmlns:a16="http://schemas.microsoft.com/office/drawing/2014/main" id="{85A06A50-F814-B69F-6112-E27C7CA6D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274637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2</a:t>
            </a:r>
            <a:endParaRPr lang="zh-CN" altLang="en-US"/>
          </a:p>
        </p:txBody>
      </p:sp>
      <p:sp>
        <p:nvSpPr>
          <p:cNvPr id="149525" name="Text Box 20">
            <a:extLst>
              <a:ext uri="{FF2B5EF4-FFF2-40B4-BE49-F238E27FC236}">
                <a16:creationId xmlns:a16="http://schemas.microsoft.com/office/drawing/2014/main" id="{256D57EC-D2F4-541E-51C3-0CB2733AA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5497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j=4</a:t>
            </a:r>
            <a:r>
              <a:rPr lang="zh-CN" altLang="en-US" sz="2400"/>
              <a:t>时，next[j]=</a:t>
            </a:r>
          </a:p>
        </p:txBody>
      </p:sp>
      <p:sp>
        <p:nvSpPr>
          <p:cNvPr id="149526" name="AutoShape 21">
            <a:extLst>
              <a:ext uri="{FF2B5EF4-FFF2-40B4-BE49-F238E27FC236}">
                <a16:creationId xmlns:a16="http://schemas.microsoft.com/office/drawing/2014/main" id="{AA730D2C-CB21-E0C0-DE29-19477634A56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35114" y="5189538"/>
            <a:ext cx="2008187" cy="412750"/>
          </a:xfrm>
          <a:prstGeom prst="wedgeRoundRectCallout">
            <a:avLst>
              <a:gd name="adj1" fmla="val -5491"/>
              <a:gd name="adj2" fmla="val 108588"/>
              <a:gd name="adj3" fmla="val 16667"/>
            </a:avLst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k可取2或3</a:t>
            </a:r>
          </a:p>
        </p:txBody>
      </p:sp>
      <p:sp>
        <p:nvSpPr>
          <p:cNvPr id="149527" name="Text Box 22">
            <a:extLst>
              <a:ext uri="{FF2B5EF4-FFF2-40B4-BE49-F238E27FC236}">
                <a16:creationId xmlns:a16="http://schemas.microsoft.com/office/drawing/2014/main" id="{30A5A33D-7BB6-1528-4163-D554CEF7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9" y="4549775"/>
            <a:ext cx="307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k=2时，"T1"="T3"</a:t>
            </a:r>
          </a:p>
        </p:txBody>
      </p:sp>
      <p:sp>
        <p:nvSpPr>
          <p:cNvPr id="149528" name="Text Box 23">
            <a:extLst>
              <a:ext uri="{FF2B5EF4-FFF2-40B4-BE49-F238E27FC236}">
                <a16:creationId xmlns:a16="http://schemas.microsoft.com/office/drawing/2014/main" id="{A34FB50E-6954-672A-5BC5-00C62508E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4463" y="4549775"/>
            <a:ext cx="248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 成立，k可以取2</a:t>
            </a:r>
          </a:p>
        </p:txBody>
      </p:sp>
      <p:sp>
        <p:nvSpPr>
          <p:cNvPr id="149529" name="Text Box 24">
            <a:extLst>
              <a:ext uri="{FF2B5EF4-FFF2-40B4-BE49-F238E27FC236}">
                <a16:creationId xmlns:a16="http://schemas.microsoft.com/office/drawing/2014/main" id="{C0CE7C81-834C-6DC7-A951-5560F3DEF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4991100"/>
            <a:ext cx="372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k=3时，"T1T2"="T2T3"</a:t>
            </a:r>
          </a:p>
        </p:txBody>
      </p:sp>
      <p:sp>
        <p:nvSpPr>
          <p:cNvPr id="149530" name="Text Box 25">
            <a:extLst>
              <a:ext uri="{FF2B5EF4-FFF2-40B4-BE49-F238E27FC236}">
                <a16:creationId xmlns:a16="http://schemas.microsoft.com/office/drawing/2014/main" id="{BE34CB63-7004-8182-0614-3DF2BDA14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5011738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 成立，k可以取3</a:t>
            </a:r>
          </a:p>
        </p:txBody>
      </p:sp>
      <p:sp>
        <p:nvSpPr>
          <p:cNvPr id="149531" name="Text Box 26">
            <a:extLst>
              <a:ext uri="{FF2B5EF4-FFF2-40B4-BE49-F238E27FC236}">
                <a16:creationId xmlns:a16="http://schemas.microsoft.com/office/drawing/2014/main" id="{DDAEF6BB-D4DC-9A42-9EB6-4665787C1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1" y="45593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49532" name="Text Box 27">
            <a:extLst>
              <a:ext uri="{FF2B5EF4-FFF2-40B4-BE49-F238E27FC236}">
                <a16:creationId xmlns:a16="http://schemas.microsoft.com/office/drawing/2014/main" id="{13CA7459-7A39-9EED-4F4F-71CF21CC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2744789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3</a:t>
            </a:r>
            <a:endParaRPr lang="zh-CN" altLang="en-US"/>
          </a:p>
        </p:txBody>
      </p:sp>
      <p:sp>
        <p:nvSpPr>
          <p:cNvPr id="149533" name="Text Box 28">
            <a:extLst>
              <a:ext uri="{FF2B5EF4-FFF2-40B4-BE49-F238E27FC236}">
                <a16:creationId xmlns:a16="http://schemas.microsoft.com/office/drawing/2014/main" id="{F72F62B2-3316-4CA4-A54D-20C05144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5661025"/>
            <a:ext cx="470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同理，可求得</a:t>
            </a:r>
            <a:r>
              <a:rPr lang="zh-CN" altLang="en-US" sz="2400">
                <a:solidFill>
                  <a:schemeClr val="accent2"/>
                </a:solidFill>
              </a:rPr>
              <a:t>j=5</a:t>
            </a:r>
            <a:r>
              <a:rPr lang="zh-CN" altLang="en-US" sz="2400"/>
              <a:t>时，next[ j ]=</a:t>
            </a:r>
            <a:r>
              <a:rPr lang="zh-CN" altLang="en-US" sz="240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49534" name="Text Box 29">
            <a:extLst>
              <a:ext uri="{FF2B5EF4-FFF2-40B4-BE49-F238E27FC236}">
                <a16:creationId xmlns:a16="http://schemas.microsoft.com/office/drawing/2014/main" id="{50E38F74-9391-2ECA-4DDE-191F6CD4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839" y="2744789"/>
            <a:ext cx="40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1" grpId="0" build="p" autoUpdateAnimBg="0"/>
      <p:bldP spid="149516" grpId="0" autoUpdateAnimBg="0"/>
      <p:bldP spid="149516" grpId="1" bldLvl="0" autoUpdateAnimBg="0"/>
      <p:bldP spid="149517" grpId="0" autoUpdateAnimBg="0"/>
      <p:bldP spid="149517" grpId="1" bldLvl="0" autoUpdateAnimBg="0"/>
      <p:bldP spid="149518" grpId="0" bldLvl="0" autoUpdateAnimBg="0"/>
      <p:bldP spid="149519" grpId="0" bldLvl="0" autoUpdateAnimBg="0"/>
      <p:bldP spid="149520" grpId="0" autoUpdateAnimBg="0"/>
      <p:bldP spid="149520" grpId="1" bldLvl="0" autoUpdateAnimBg="0"/>
      <p:bldP spid="149521" grpId="0" bldLvl="0" animBg="1" autoUpdateAnimBg="0"/>
      <p:bldP spid="149521" grpId="1" bldLvl="0" animBg="1" autoUpdateAnimBg="0"/>
      <p:bldP spid="149522" grpId="0" bldLvl="0" autoUpdateAnimBg="0"/>
      <p:bldP spid="149522" grpId="1" bldLvl="0" autoUpdateAnimBg="0"/>
      <p:bldP spid="149523" grpId="0" bldLvl="0" autoUpdateAnimBg="0"/>
      <p:bldP spid="149523" grpId="1" bldLvl="0" autoUpdateAnimBg="0"/>
      <p:bldP spid="149524" grpId="0" bldLvl="0" autoUpdateAnimBg="0"/>
      <p:bldP spid="149525" grpId="0" bldLvl="0" autoUpdateAnimBg="0"/>
      <p:bldP spid="149526" grpId="0" bldLvl="0" animBg="1" autoUpdateAnimBg="0"/>
      <p:bldP spid="149527" grpId="0" bldLvl="0" autoUpdateAnimBg="0"/>
      <p:bldP spid="149527" grpId="1" bldLvl="0" autoUpdateAnimBg="0"/>
      <p:bldP spid="149528" grpId="0" bldLvl="0" autoUpdateAnimBg="0"/>
      <p:bldP spid="149528" grpId="1" bldLvl="0" autoUpdateAnimBg="0"/>
      <p:bldP spid="149529" grpId="0" bldLvl="0" autoUpdateAnimBg="0"/>
      <p:bldP spid="149529" grpId="1" bldLvl="0" autoUpdateAnimBg="0"/>
      <p:bldP spid="149530" grpId="0" bldLvl="0" autoUpdateAnimBg="0"/>
      <p:bldP spid="149530" grpId="1" bldLvl="0" autoUpdateAnimBg="0"/>
      <p:bldP spid="149531" grpId="0" bldLvl="0" autoUpdateAnimBg="0"/>
      <p:bldP spid="149532" grpId="0" bldLvl="0" autoUpdateAnimBg="0"/>
      <p:bldP spid="149533" grpId="0" bldLvl="0" autoUpdateAnimBg="0"/>
      <p:bldP spid="149534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灯片编号占位符 5">
            <a:extLst>
              <a:ext uri="{FF2B5EF4-FFF2-40B4-BE49-F238E27FC236}">
                <a16:creationId xmlns:a16="http://schemas.microsoft.com/office/drawing/2014/main" id="{7EC1DC0B-125E-8852-D183-CC0C543FF1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E838753-AB0A-499E-BDA7-E68FF09BF602}" type="slidenum">
              <a:rPr lang="zh-CN" altLang="en-US" sz="1000" b="0"/>
              <a:pPr algn="r" eaLnBrk="1" hangingPunct="1"/>
              <a:t>7</a:t>
            </a:fld>
            <a:endParaRPr lang="en-US" altLang="zh-CN"/>
          </a:p>
        </p:txBody>
      </p:sp>
      <p:pic>
        <p:nvPicPr>
          <p:cNvPr id="1500163" name="Picture 3">
            <a:extLst>
              <a:ext uri="{FF2B5EF4-FFF2-40B4-BE49-F238E27FC236}">
                <a16:creationId xmlns:a16="http://schemas.microsoft.com/office/drawing/2014/main" id="{D9131489-3E40-455A-32BF-7CACCEEA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0164" name="Picture 3">
            <a:extLst>
              <a:ext uri="{FF2B5EF4-FFF2-40B4-BE49-F238E27FC236}">
                <a16:creationId xmlns:a16="http://schemas.microsoft.com/office/drawing/2014/main" id="{13245F10-462D-329B-0A4B-58DA7C3F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0165" name="标题 1">
            <a:extLst>
              <a:ext uri="{FF2B5EF4-FFF2-40B4-BE49-F238E27FC236}">
                <a16:creationId xmlns:a16="http://schemas.microsoft.com/office/drawing/2014/main" id="{888B9B77-16B2-A3D7-9A9F-2C48C438CF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0166" name="AutoShape 5">
            <a:extLst>
              <a:ext uri="{FF2B5EF4-FFF2-40B4-BE49-F238E27FC236}">
                <a16:creationId xmlns:a16="http://schemas.microsoft.com/office/drawing/2014/main" id="{AA405AF7-0ADD-0B77-B636-DBD6D690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546" name="Rectangle 6">
            <a:extLst>
              <a:ext uri="{FF2B5EF4-FFF2-40B4-BE49-F238E27FC236}">
                <a16:creationId xmlns:a16="http://schemas.microsoft.com/office/drawing/2014/main" id="{C543F1B7-DAB9-78E6-5FEF-978D7DD3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1481139"/>
            <a:ext cx="705485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b="0"/>
              <a:t>例：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模 式 串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T： a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b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b="0">
                <a:latin typeface="Times New Roman" panose="02020603050405020304" pitchFamily="18" charset="0"/>
              </a:rPr>
              <a:t>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可能失配位</a:t>
            </a:r>
            <a:r>
              <a:rPr lang="zh-CN" altLang="en-US" sz="2400" b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： 1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2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eaLnBrk="1" hangingPunct="1">
              <a:spcBef>
                <a:spcPct val="2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b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next[j]</a:t>
            </a:r>
            <a:r>
              <a:rPr lang="en-US" altLang="zh-CN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50547" name="Text Box 7">
            <a:extLst>
              <a:ext uri="{FF2B5EF4-FFF2-40B4-BE49-F238E27FC236}">
                <a16:creationId xmlns:a16="http://schemas.microsoft.com/office/drawing/2014/main" id="{499EA9E9-EBE9-4322-DD13-FAD0EE59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24431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0548" name="Text Box 8">
            <a:extLst>
              <a:ext uri="{FF2B5EF4-FFF2-40B4-BE49-F238E27FC236}">
                <a16:creationId xmlns:a16="http://schemas.microsoft.com/office/drawing/2014/main" id="{6424EFC5-B1DF-5FF6-FFE7-C0958C539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789" y="24257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0549" name="Text Box 9">
            <a:extLst>
              <a:ext uri="{FF2B5EF4-FFF2-40B4-BE49-F238E27FC236}">
                <a16:creationId xmlns:a16="http://schemas.microsoft.com/office/drawing/2014/main" id="{04D01F72-5863-828F-9116-30FF733C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24161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0550" name="Text Box 10">
            <a:extLst>
              <a:ext uri="{FF2B5EF4-FFF2-40B4-BE49-F238E27FC236}">
                <a16:creationId xmlns:a16="http://schemas.microsoft.com/office/drawing/2014/main" id="{3C88F74D-30F4-F96A-7C3B-F6283B4A3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2413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0551" name="Text Box 11">
            <a:extLst>
              <a:ext uri="{FF2B5EF4-FFF2-40B4-BE49-F238E27FC236}">
                <a16:creationId xmlns:a16="http://schemas.microsoft.com/office/drawing/2014/main" id="{65BE4764-DF29-A84F-803E-0DB575F63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51" y="2398713"/>
            <a:ext cx="31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0552" name="Text Box 12">
            <a:extLst>
              <a:ext uri="{FF2B5EF4-FFF2-40B4-BE49-F238E27FC236}">
                <a16:creationId xmlns:a16="http://schemas.microsoft.com/office/drawing/2014/main" id="{F8391E19-AD32-8B1C-E259-16D10D72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164" y="3359150"/>
            <a:ext cx="820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主串 S:   </a:t>
            </a:r>
            <a:r>
              <a:rPr lang="zh-CN" altLang="en-US" sz="2400" b="0">
                <a:latin typeface="Times New Roman" panose="02020603050405020304" pitchFamily="18" charset="0"/>
              </a:rPr>
              <a:t>  a   b   a   a   b   a   a   a   a   b   a   a   a   b   a   b</a:t>
            </a:r>
            <a:r>
              <a:rPr lang="zh-CN" altLang="en-US" sz="2400" b="0"/>
              <a:t>    </a:t>
            </a:r>
          </a:p>
        </p:txBody>
      </p:sp>
      <p:sp>
        <p:nvSpPr>
          <p:cNvPr id="150553" name="Text Box 13">
            <a:extLst>
              <a:ext uri="{FF2B5EF4-FFF2-40B4-BE49-F238E27FC236}">
                <a16:creationId xmlns:a16="http://schemas.microsoft.com/office/drawing/2014/main" id="{C2B9DD31-8AB7-1C65-75FC-5B63D1CD4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1" y="3905251"/>
            <a:ext cx="164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/>
              <a:t>模式串T：</a:t>
            </a:r>
          </a:p>
        </p:txBody>
      </p:sp>
      <p:sp>
        <p:nvSpPr>
          <p:cNvPr id="150554" name="Text Box 14">
            <a:extLst>
              <a:ext uri="{FF2B5EF4-FFF2-40B4-BE49-F238E27FC236}">
                <a16:creationId xmlns:a16="http://schemas.microsoft.com/office/drawing/2014/main" id="{32531E1A-1DFB-62B9-BA30-ADD2231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3860800"/>
            <a:ext cx="212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a   a   a   a   b</a:t>
            </a:r>
          </a:p>
        </p:txBody>
      </p:sp>
      <p:sp>
        <p:nvSpPr>
          <p:cNvPr id="150555" name="Line 15">
            <a:extLst>
              <a:ext uri="{FF2B5EF4-FFF2-40B4-BE49-F238E27FC236}">
                <a16:creationId xmlns:a16="http://schemas.microsoft.com/office/drawing/2014/main" id="{97422428-38C3-FFA7-66E8-B7B469CC2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325" y="3160714"/>
            <a:ext cx="1588" cy="2762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556" name="Text Box 16">
            <a:extLst>
              <a:ext uri="{FF2B5EF4-FFF2-40B4-BE49-F238E27FC236}">
                <a16:creationId xmlns:a16="http://schemas.microsoft.com/office/drawing/2014/main" id="{16DD48A9-CC6E-A212-67F2-B78E5861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6" y="3127375"/>
            <a:ext cx="258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endParaRPr lang="zh-CN" altLang="en-US"/>
          </a:p>
        </p:txBody>
      </p:sp>
      <p:sp>
        <p:nvSpPr>
          <p:cNvPr id="150557" name="Line 17">
            <a:extLst>
              <a:ext uri="{FF2B5EF4-FFF2-40B4-BE49-F238E27FC236}">
                <a16:creationId xmlns:a16="http://schemas.microsoft.com/office/drawing/2014/main" id="{8CFD4BF4-5F08-09B1-DBC1-DBC7F755F9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8850" y="4251325"/>
            <a:ext cx="0" cy="26035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558" name="Text Box 18">
            <a:extLst>
              <a:ext uri="{FF2B5EF4-FFF2-40B4-BE49-F238E27FC236}">
                <a16:creationId xmlns:a16="http://schemas.microsoft.com/office/drawing/2014/main" id="{DB707FBC-D905-30EB-B619-C78C70AE5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4278313"/>
            <a:ext cx="24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endParaRPr lang="zh-CN" altLang="en-US"/>
          </a:p>
        </p:txBody>
      </p:sp>
      <p:sp>
        <p:nvSpPr>
          <p:cNvPr id="150559" name="Text Box 19">
            <a:extLst>
              <a:ext uri="{FF2B5EF4-FFF2-40B4-BE49-F238E27FC236}">
                <a16:creationId xmlns:a16="http://schemas.microsoft.com/office/drawing/2014/main" id="{4A7C9E1F-41FF-8838-656F-36FCCF4E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2816226"/>
            <a:ext cx="622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chemeClr val="hlink"/>
                </a:solidFill>
              </a:rPr>
              <a:t>1    2    3    4    5    6    7   8    9   10  11 12  13  14  15  16</a:t>
            </a:r>
          </a:p>
        </p:txBody>
      </p:sp>
      <p:sp>
        <p:nvSpPr>
          <p:cNvPr id="150560" name="Text Box 20">
            <a:extLst>
              <a:ext uri="{FF2B5EF4-FFF2-40B4-BE49-F238E27FC236}">
                <a16:creationId xmlns:a16="http://schemas.microsoft.com/office/drawing/2014/main" id="{62BCE400-CB3B-854F-2232-D98ACF50E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46148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0561" name="Text Box 21">
            <a:extLst>
              <a:ext uri="{FF2B5EF4-FFF2-40B4-BE49-F238E27FC236}">
                <a16:creationId xmlns:a16="http://schemas.microsoft.com/office/drawing/2014/main" id="{52AE33FF-E77F-CAB9-7FC9-60A639ED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4622800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j=2</a:t>
            </a:r>
          </a:p>
        </p:txBody>
      </p:sp>
      <p:sp>
        <p:nvSpPr>
          <p:cNvPr id="150562" name="Text Box 22">
            <a:extLst>
              <a:ext uri="{FF2B5EF4-FFF2-40B4-BE49-F238E27FC236}">
                <a16:creationId xmlns:a16="http://schemas.microsoft.com/office/drawing/2014/main" id="{3FB33DFC-B341-DCB2-27E6-288EE2B40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1" y="5291138"/>
            <a:ext cx="343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</a:rPr>
              <a:t>next[2]=1；i不动，j=1</a:t>
            </a:r>
            <a:endParaRPr lang="zh-CN" altLang="en-US"/>
          </a:p>
        </p:txBody>
      </p:sp>
      <p:sp>
        <p:nvSpPr>
          <p:cNvPr id="150563" name="Line 23">
            <a:extLst>
              <a:ext uri="{FF2B5EF4-FFF2-40B4-BE49-F238E27FC236}">
                <a16:creationId xmlns:a16="http://schemas.microsoft.com/office/drawing/2014/main" id="{C91136BC-F2A7-E428-4DC0-7057F9A70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775" y="4260850"/>
            <a:ext cx="0" cy="1984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564" name="Text Box 24">
            <a:extLst>
              <a:ext uri="{FF2B5EF4-FFF2-40B4-BE49-F238E27FC236}">
                <a16:creationId xmlns:a16="http://schemas.microsoft.com/office/drawing/2014/main" id="{AFA4969B-ABAE-88EF-828E-37998C002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4" y="4270375"/>
            <a:ext cx="3206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50565" name="Text Box 25">
            <a:extLst>
              <a:ext uri="{FF2B5EF4-FFF2-40B4-BE49-F238E27FC236}">
                <a16:creationId xmlns:a16="http://schemas.microsoft.com/office/drawing/2014/main" id="{40F4E116-D386-8D56-A796-1ADD7F70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425" y="4640263"/>
            <a:ext cx="78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0566" name="Text Box 26">
            <a:extLst>
              <a:ext uri="{FF2B5EF4-FFF2-40B4-BE49-F238E27FC236}">
                <a16:creationId xmlns:a16="http://schemas.microsoft.com/office/drawing/2014/main" id="{59136492-92AB-5DDC-EB08-DD71FDF1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1" y="5343525"/>
            <a:ext cx="315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next[1]=0；i++，j=1</a:t>
            </a:r>
          </a:p>
        </p:txBody>
      </p:sp>
      <p:sp>
        <p:nvSpPr>
          <p:cNvPr id="150567" name="Text Box 27">
            <a:extLst>
              <a:ext uri="{FF2B5EF4-FFF2-40B4-BE49-F238E27FC236}">
                <a16:creationId xmlns:a16="http://schemas.microsoft.com/office/drawing/2014/main" id="{3693758C-96D7-8162-88A7-E676E5AD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163" y="458946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0568" name="Line 28">
            <a:extLst>
              <a:ext uri="{FF2B5EF4-FFF2-40B4-BE49-F238E27FC236}">
                <a16:creationId xmlns:a16="http://schemas.microsoft.com/office/drawing/2014/main" id="{6BBB25E9-8983-9B80-D9A2-6501FF21D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3225" y="4249738"/>
            <a:ext cx="0" cy="2270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569" name="Text Box 29">
            <a:extLst>
              <a:ext uri="{FF2B5EF4-FFF2-40B4-BE49-F238E27FC236}">
                <a16:creationId xmlns:a16="http://schemas.microsoft.com/office/drawing/2014/main" id="{396DA0D7-CC77-CF2E-5A2E-FE42D708A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260850"/>
            <a:ext cx="222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50570" name="Text Box 30">
            <a:extLst>
              <a:ext uri="{FF2B5EF4-FFF2-40B4-BE49-F238E27FC236}">
                <a16:creationId xmlns:a16="http://schemas.microsoft.com/office/drawing/2014/main" id="{C7B5F549-FC79-7A07-CAB8-9B806319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4" y="4581525"/>
            <a:ext cx="76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j=2</a:t>
            </a:r>
          </a:p>
        </p:txBody>
      </p:sp>
      <p:sp>
        <p:nvSpPr>
          <p:cNvPr id="150571" name="Text Box 31">
            <a:extLst>
              <a:ext uri="{FF2B5EF4-FFF2-40B4-BE49-F238E27FC236}">
                <a16:creationId xmlns:a16="http://schemas.microsoft.com/office/drawing/2014/main" id="{0CC4DF63-DFCA-63E0-D013-3A949AE4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4521200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j=3</a:t>
            </a:r>
          </a:p>
        </p:txBody>
      </p:sp>
      <p:sp>
        <p:nvSpPr>
          <p:cNvPr id="150572" name="Text Box 32">
            <a:extLst>
              <a:ext uri="{FF2B5EF4-FFF2-40B4-BE49-F238E27FC236}">
                <a16:creationId xmlns:a16="http://schemas.microsoft.com/office/drawing/2014/main" id="{9AA70B5E-CE45-52F9-186A-8CC5D9600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4" y="5316538"/>
            <a:ext cx="320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next[3]=2；i不动，j=2</a:t>
            </a:r>
          </a:p>
        </p:txBody>
      </p:sp>
      <p:sp>
        <p:nvSpPr>
          <p:cNvPr id="150573" name="Text Box 33">
            <a:extLst>
              <a:ext uri="{FF2B5EF4-FFF2-40B4-BE49-F238E27FC236}">
                <a16:creationId xmlns:a16="http://schemas.microsoft.com/office/drawing/2014/main" id="{034D5D7F-C306-973C-9A0A-89655F6C1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4562475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j=2</a:t>
            </a:r>
          </a:p>
        </p:txBody>
      </p:sp>
      <p:sp>
        <p:nvSpPr>
          <p:cNvPr id="150574" name="Oval 34">
            <a:extLst>
              <a:ext uri="{FF2B5EF4-FFF2-40B4-BE49-F238E27FC236}">
                <a16:creationId xmlns:a16="http://schemas.microsoft.com/office/drawing/2014/main" id="{D31D9F7D-21BF-7EE0-822F-8F013D7E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3385226"/>
            <a:ext cx="338138" cy="519351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0575" name="Oval 35">
            <a:extLst>
              <a:ext uri="{FF2B5EF4-FFF2-40B4-BE49-F238E27FC236}">
                <a16:creationId xmlns:a16="http://schemas.microsoft.com/office/drawing/2014/main" id="{ED2097EC-4CEA-078A-0F9D-E6ACA906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3858301"/>
            <a:ext cx="338138" cy="519351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0576" name="Text Box 36">
            <a:extLst>
              <a:ext uri="{FF2B5EF4-FFF2-40B4-BE49-F238E27FC236}">
                <a16:creationId xmlns:a16="http://schemas.microsoft.com/office/drawing/2014/main" id="{0A38440F-A012-6C1E-0A1C-8C77F299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9" y="5316538"/>
            <a:ext cx="324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next[2]=1；i不动，j=1</a:t>
            </a:r>
          </a:p>
        </p:txBody>
      </p:sp>
      <p:sp>
        <p:nvSpPr>
          <p:cNvPr id="150577" name="Text Box 37">
            <a:extLst>
              <a:ext uri="{FF2B5EF4-FFF2-40B4-BE49-F238E27FC236}">
                <a16:creationId xmlns:a16="http://schemas.microsoft.com/office/drawing/2014/main" id="{BB3800F7-B2DD-4DD9-14AA-DB2350F1A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1" y="4519613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0578" name="Text Box 38">
            <a:extLst>
              <a:ext uri="{FF2B5EF4-FFF2-40B4-BE49-F238E27FC236}">
                <a16:creationId xmlns:a16="http://schemas.microsoft.com/office/drawing/2014/main" id="{7EC7AF9A-A7B6-FB3B-AF8D-73D202AC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1" y="5299075"/>
            <a:ext cx="3160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next[1]=0；i++，j=1</a:t>
            </a:r>
          </a:p>
        </p:txBody>
      </p:sp>
      <p:sp>
        <p:nvSpPr>
          <p:cNvPr id="150579" name="Line 39">
            <a:extLst>
              <a:ext uri="{FF2B5EF4-FFF2-40B4-BE49-F238E27FC236}">
                <a16:creationId xmlns:a16="http://schemas.microsoft.com/office/drawing/2014/main" id="{167EE602-6EDB-93A4-5112-438C21AF8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7025" y="4248151"/>
            <a:ext cx="0" cy="2254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0580" name="Text Box 40">
            <a:extLst>
              <a:ext uri="{FF2B5EF4-FFF2-40B4-BE49-F238E27FC236}">
                <a16:creationId xmlns:a16="http://schemas.microsoft.com/office/drawing/2014/main" id="{4677060B-6F53-0069-4471-7722951DC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4" y="4260850"/>
            <a:ext cx="250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50581" name="Text Box 41">
            <a:extLst>
              <a:ext uri="{FF2B5EF4-FFF2-40B4-BE49-F238E27FC236}">
                <a16:creationId xmlns:a16="http://schemas.microsoft.com/office/drawing/2014/main" id="{C5067A09-6E81-BDF0-0624-4DE74D31F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546600"/>
            <a:ext cx="684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j=1</a:t>
            </a:r>
          </a:p>
        </p:txBody>
      </p:sp>
      <p:sp>
        <p:nvSpPr>
          <p:cNvPr id="150582" name="Text Box 42">
            <a:extLst>
              <a:ext uri="{FF2B5EF4-FFF2-40B4-BE49-F238E27FC236}">
                <a16:creationId xmlns:a16="http://schemas.microsoft.com/office/drawing/2014/main" id="{47B994E4-75DA-4D59-C5C1-2A4CEDAC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448468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j=2</a:t>
            </a:r>
          </a:p>
        </p:txBody>
      </p:sp>
      <p:sp>
        <p:nvSpPr>
          <p:cNvPr id="150583" name="Text Box 43">
            <a:extLst>
              <a:ext uri="{FF2B5EF4-FFF2-40B4-BE49-F238E27FC236}">
                <a16:creationId xmlns:a16="http://schemas.microsoft.com/office/drawing/2014/main" id="{C8EE2EA4-984D-CE76-1A46-CA0388C2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9" y="4527550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j=3</a:t>
            </a:r>
          </a:p>
        </p:txBody>
      </p:sp>
      <p:sp>
        <p:nvSpPr>
          <p:cNvPr id="150584" name="Text Box 44">
            <a:extLst>
              <a:ext uri="{FF2B5EF4-FFF2-40B4-BE49-F238E27FC236}">
                <a16:creationId xmlns:a16="http://schemas.microsoft.com/office/drawing/2014/main" id="{26D50878-5C6E-D6A6-DF3B-30AD65EFB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6" y="4511675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j=4</a:t>
            </a:r>
          </a:p>
        </p:txBody>
      </p:sp>
      <p:sp>
        <p:nvSpPr>
          <p:cNvPr id="150585" name="Text Box 45">
            <a:extLst>
              <a:ext uri="{FF2B5EF4-FFF2-40B4-BE49-F238E27FC236}">
                <a16:creationId xmlns:a16="http://schemas.microsoft.com/office/drawing/2014/main" id="{6525DA5C-D76C-C4E7-AE33-3FEB6FD2F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6" y="4511675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j=5</a:t>
            </a:r>
          </a:p>
        </p:txBody>
      </p:sp>
      <p:sp>
        <p:nvSpPr>
          <p:cNvPr id="150586" name="Text Box 46">
            <a:extLst>
              <a:ext uri="{FF2B5EF4-FFF2-40B4-BE49-F238E27FC236}">
                <a16:creationId xmlns:a16="http://schemas.microsoft.com/office/drawing/2014/main" id="{03D8FEE9-69CF-74A0-EEAD-57EF5D957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45116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latin typeface="Times New Roman" panose="02020603050405020304" pitchFamily="18" charset="0"/>
              </a:rPr>
              <a:t>j=6</a:t>
            </a:r>
          </a:p>
        </p:txBody>
      </p:sp>
      <p:sp>
        <p:nvSpPr>
          <p:cNvPr id="150587" name="AutoShape 47">
            <a:extLst>
              <a:ext uri="{FF2B5EF4-FFF2-40B4-BE49-F238E27FC236}">
                <a16:creationId xmlns:a16="http://schemas.microsoft.com/office/drawing/2014/main" id="{AC105618-3D6E-6853-7A54-E90AE98C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5157789"/>
            <a:ext cx="2936875" cy="407987"/>
          </a:xfrm>
          <a:prstGeom prst="wedgeRoundRectCallout">
            <a:avLst>
              <a:gd name="adj1" fmla="val -56829"/>
              <a:gd name="adj2" fmla="val -123019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0"/>
              <a:t>j&gt;T</a:t>
            </a:r>
            <a:r>
              <a:rPr lang="en-US" altLang="zh-CN" b="0"/>
              <a:t>.length</a:t>
            </a:r>
            <a:r>
              <a:rPr lang="zh-CN" altLang="en-US" b="0"/>
              <a:t>,return i-T</a:t>
            </a:r>
            <a:r>
              <a:rPr lang="en-US" altLang="zh-CN" b="0"/>
              <a:t>.length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1667 0.000000 " pathEditMode="relative" rAng="0" ptsTypes="">
                                      <p:cBhvr>
                                        <p:cTn id="67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5556 -0.000648 " pathEditMode="relative" rAng="0" ptsTypes="">
                                      <p:cBhvr>
                                        <p:cTn id="69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1667 -0.001204 " pathEditMode="relative" rAng="0" ptsTypes="">
                                      <p:cBhvr>
                                        <p:cTn id="73" dur="20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8819 -0.001759 " pathEditMode="relative" rAng="0" ptsTypes="">
                                      <p:cBhvr>
                                        <p:cTn id="75" dur="2000" fill="hold"/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50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150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7847 0.001389 " pathEditMode="relative" rAng="0" ptsTypes="">
                                      <p:cBhvr>
                                        <p:cTn id="99" dur="2000" fill="hold"/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150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50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1.48148E-6 L 0.08229 -0.0020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31" y="-11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72 -0.000278 L 0.090278 -0.003611 " pathEditMode="relative" rAng="0" ptsTypes="">
                                      <p:cBhvr>
                                        <p:cTn id="136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47 0.001389 L 0.077222 0.001389 " pathEditMode="relative" rAng="0" ptsTypes="">
                                      <p:cBhvr>
                                        <p:cTn id="140" dur="2000" fill="hold"/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150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2" dur="500"/>
                                        <p:tgtEl>
                                          <p:spTgt spid="150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0.00139 L 0.12379 1.48148E-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70" y="-69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0 -0.000278 L 0.128750 -0.003611 " pathEditMode="relative" rAng="0" ptsTypes="">
                                      <p:cBhvr>
                                        <p:cTn id="172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03 0.000000 L 0.039444 0.000278 " pathEditMode="relative" rAng="0" ptsTypes="">
                                      <p:cBhvr>
                                        <p:cTn id="176" dur="2000" fill="hold"/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681 -0.000833 " pathEditMode="relative" rAng="0" ptsTypes="">
                                      <p:cBhvr>
                                        <p:cTn id="178" dur="2000" fill="hold"/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2" dur="500"/>
                                        <p:tgtEl>
                                          <p:spTgt spid="150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8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847 0.001296 L 0.162986 0.003241 " pathEditMode="relative" rAng="0" ptsTypes="">
                                      <p:cBhvr>
                                        <p:cTn id="192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23 -0.00023 L 0.17691 -0.0037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7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597 -0.001111 L 0.085208 -0.001111 " pathEditMode="relative" rAng="0" ptsTypes="">
                                      <p:cBhvr>
                                        <p:cTn id="198" dur="2000" fill="hold"/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400" y="10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222 0.001111 L 0.089861 -0.000185 " pathEditMode="relative" rAng="0" ptsTypes="">
                                      <p:cBhvr>
                                        <p:cTn id="200" dur="2000" fill="hold"/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0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4" dur="500"/>
                                        <p:tgtEl>
                                          <p:spTgt spid="150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222 0.000185 L 0.120556 0.000185 " pathEditMode="relative" rAng="0" ptsTypes="">
                                      <p:cBhvr>
                                        <p:cTn id="224" dur="2000" fill="hold"/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8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4" dur="500"/>
                                        <p:tgtEl>
                                          <p:spTgt spid="1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9" dur="500"/>
                                        <p:tgtEl>
                                          <p:spTgt spid="1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2" dur="500"/>
                                        <p:tgtEl>
                                          <p:spTgt spid="1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2000" fill="hold"/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4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0" dur="500"/>
                                        <p:tgtEl>
                                          <p:spTgt spid="1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4" dur="500"/>
                                        <p:tgtEl>
                                          <p:spTgt spid="150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7" dur="500"/>
                                        <p:tgtEl>
                                          <p:spTgt spid="150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556 0.001389 L 0.159931 0.001389 " pathEditMode="relative" rAng="0" ptsTypes="">
                                      <p:cBhvr>
                                        <p:cTn id="272" dur="2000" fill="hold"/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6" dur="500"/>
                                        <p:tgtEl>
                                          <p:spTgt spid="150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2" dur="500"/>
                                        <p:tgtEl>
                                          <p:spTgt spid="15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6" dur="500"/>
                                        <p:tgtEl>
                                          <p:spTgt spid="150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2" dur="500"/>
                                        <p:tgtEl>
                                          <p:spTgt spid="15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986 -0.002037 L 0.206319 -0.002037 " pathEditMode="relative" rAng="0" ptsTypes="">
                                      <p:cBhvr>
                                        <p:cTn id="296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500" y="10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889 -0.000278 L 0.216250 -0.003611 " pathEditMode="relative" rAng="0" ptsTypes="">
                                      <p:cBhvr>
                                        <p:cTn id="298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931 0.001389 L 0.203264 0.001389 " pathEditMode="relative" rAng="0" ptsTypes="">
                                      <p:cBhvr>
                                        <p:cTn id="302" dur="2000" fill="hold"/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6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4" presetClass="exit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9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4" dur="500"/>
                                        <p:tgtEl>
                                          <p:spTgt spid="150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0" dur="500"/>
                                        <p:tgtEl>
                                          <p:spTgt spid="1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3" dur="500"/>
                                        <p:tgtEl>
                                          <p:spTgt spid="15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319 -0.002037 L 0.241736 -0.002037 " pathEditMode="relative" rAng="0" ptsTypes="">
                                      <p:cBhvr>
                                        <p:cTn id="332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63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556 -0.002778 L 0.251736 -0.003611 " pathEditMode="relative" rAng="0" ptsTypes="">
                                      <p:cBhvr>
                                        <p:cTn id="334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5417 0.000648 " pathEditMode="relative" rAng="0" ptsTypes="">
                                      <p:cBhvr>
                                        <p:cTn id="338" dur="20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00" y="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056 -0.000833 " pathEditMode="relative" rAng="0" ptsTypes="">
                                      <p:cBhvr>
                                        <p:cTn id="340" dur="2000" fill="hold"/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4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0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819 -0.001204 L 0.285069 -0.002037 " pathEditMode="relative" rAng="0" ptsTypes="">
                                      <p:cBhvr>
                                        <p:cTn id="354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63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83 -0.003611 L 0.291111 -0.003611 " pathEditMode="relative" rAng="0" ptsTypes="">
                                      <p:cBhvr>
                                        <p:cTn id="356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528 0.000833 L 0.074792 0.000648 " pathEditMode="relative" rAng="0" ptsTypes="">
                                      <p:cBhvr>
                                        <p:cTn id="360" dur="20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056 -0.000833 L 0.082431 -0.000833 " pathEditMode="relative" rAng="0" ptsTypes="">
                                      <p:cBhvr>
                                        <p:cTn id="362" dur="2000" fill="hold"/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4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6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0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747 -0.003796 L 0.327289 -0.002500 " pathEditMode="relative" rAng="0" ptsTypes="">
                                      <p:cBhvr>
                                        <p:cTn id="376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100"/>
                                    </p:animMotion>
                                  </p:childTnLst>
                                </p:cTn>
                              </p:par>
                              <p:par>
                                <p:cTn id="377" presetID="63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180 -0.003611 L 0.334513 -0.003611 " pathEditMode="relative" rAng="0" ptsTypes="">
                                      <p:cBhvr>
                                        <p:cTn id="378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792 0.000648 L 0.110278 0.000648 " pathEditMode="relative" rAng="0" ptsTypes="">
                                      <p:cBhvr>
                                        <p:cTn id="382" dur="20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31 -0.000833 L 0.117847 -0.000833 " pathEditMode="relative" rAng="0" ptsTypes="">
                                      <p:cBhvr>
                                        <p:cTn id="384" dur="2000" fill="hold"/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8" dur="500"/>
                                        <p:tgtEl>
                                          <p:spTgt spid="150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4" dur="500"/>
                                        <p:tgtEl>
                                          <p:spTgt spid="1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 nodeType="clickPar">
                      <p:stCondLst>
                        <p:cond delay="indefinite"/>
                      </p:stCondLst>
                      <p:childTnLst>
                        <p:par>
                          <p:cTn id="3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49 -0.00255 L 0.3632 -0.00255 " pathEditMode="relative" rAng="0" ptsTypes="AA">
                                      <p:cBhvr>
                                        <p:cTn id="398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63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55 -0.0037 L 0.36996 -0.0037 " pathEditMode="relative" rAng="0" ptsTypes="AA">
                                      <p:cBhvr>
                                        <p:cTn id="400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78 0.000648 L 0.149653 0.000648 " pathEditMode="relative" rAng="0" ptsTypes="">
                                      <p:cBhvr>
                                        <p:cTn id="404" dur="20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00" y="0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47 -0.000833 L 0.161181 -0.000833 " pathEditMode="relative" rAng="0" ptsTypes="">
                                      <p:cBhvr>
                                        <p:cTn id="406" dur="2000" fill="hold"/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0" dur="500"/>
                                        <p:tgtEl>
                                          <p:spTgt spid="150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6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08 -0.00208 L 0.39931 -0.00208 " pathEditMode="relative" rAng="0" ptsTypes="AA">
                                      <p:cBhvr>
                                        <p:cTn id="420" dur="20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63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98 -0.0037 L 0.40521 -0.0037 " pathEditMode="relative" rAng="0" ptsTypes="AA">
                                      <p:cBhvr>
                                        <p:cTn id="422" dur="2000" fill="hold"/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3 0.000648 L 0.192917 0.000648 " pathEditMode="relative" rAng="0" ptsTypes="">
                                      <p:cBhvr>
                                        <p:cTn id="426" dur="2000" fill="hold"/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00" y="0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181 0.004352 L 0.200556 0.004352 " pathEditMode="relative" rAng="0" ptsTypes="">
                                      <p:cBhvr>
                                        <p:cTn id="428" dur="2000" fill="hold"/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2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8" dur="500"/>
                                        <p:tgtEl>
                                          <p:spTgt spid="15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3" dur="500"/>
                                        <p:tgtEl>
                                          <p:spTgt spid="15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6" grpId="0" bldLvl="0" autoUpdateAnimBg="0"/>
      <p:bldP spid="150547" grpId="0" bldLvl="0" autoUpdateAnimBg="0"/>
      <p:bldP spid="150548" grpId="0" bldLvl="0" autoUpdateAnimBg="0"/>
      <p:bldP spid="150549" grpId="0" bldLvl="0" autoUpdateAnimBg="0"/>
      <p:bldP spid="150550" grpId="0" bldLvl="0" autoUpdateAnimBg="0"/>
      <p:bldP spid="150551" grpId="0" bldLvl="0" autoUpdateAnimBg="0"/>
      <p:bldP spid="150552" grpId="0" bldLvl="0" autoUpdateAnimBg="0"/>
      <p:bldP spid="150553" grpId="0" bldLvl="0" autoUpdateAnimBg="0"/>
      <p:bldP spid="150554" grpId="0" build="allAtOnce" bldLvl="0" autoUpdateAnimBg="0"/>
      <p:bldP spid="150554" grpId="1" build="allAtOnce" bldLvl="0" autoUpdateAnimBg="0"/>
      <p:bldP spid="150554" grpId="2" build="allAtOnce" bldLvl="0" autoUpdateAnimBg="0"/>
      <p:bldP spid="150554" grpId="3" build="allAtOnce" bldLvl="0" autoUpdateAnimBg="0"/>
      <p:bldP spid="150554" grpId="4" build="allAtOnce" bldLvl="0" autoUpdateAnimBg="0"/>
      <p:bldP spid="150554" grpId="5" build="allAtOnce" bldLvl="0" autoUpdateAnimBg="0"/>
      <p:bldP spid="150556" grpId="0" bldLvl="0" autoUpdateAnimBg="0"/>
      <p:bldP spid="150556" grpId="1" bldLvl="0" autoUpdateAnimBg="0"/>
      <p:bldP spid="150556" grpId="2" bldLvl="0" autoUpdateAnimBg="0"/>
      <p:bldP spid="150556" grpId="3" bldLvl="0" autoUpdateAnimBg="0"/>
      <p:bldP spid="150556" grpId="4" bldLvl="0" autoUpdateAnimBg="0"/>
      <p:bldP spid="150556" grpId="5" bldLvl="0" autoUpdateAnimBg="0"/>
      <p:bldP spid="150556" grpId="6" bldLvl="0" autoUpdateAnimBg="0"/>
      <p:bldP spid="150556" grpId="7" bldLvl="0" autoUpdateAnimBg="0"/>
      <p:bldP spid="150556" grpId="8" bldLvl="0" autoUpdateAnimBg="0"/>
      <p:bldP spid="150556" grpId="9" bldLvl="0" autoUpdateAnimBg="0"/>
      <p:bldP spid="150556" grpId="10" bldLvl="0" autoUpdateAnimBg="0"/>
      <p:bldP spid="150558" grpId="0" bldLvl="0" autoUpdateAnimBg="0"/>
      <p:bldP spid="150558" grpId="1" bldLvl="0" autoUpdateAnimBg="0"/>
      <p:bldP spid="150558" grpId="2" bldLvl="0" autoUpdateAnimBg="0"/>
      <p:bldP spid="150559" grpId="0" bldLvl="0" autoUpdateAnimBg="0"/>
      <p:bldP spid="150560" grpId="0" bldLvl="0" autoUpdateAnimBg="0"/>
      <p:bldP spid="150560" grpId="1" bldLvl="0" autoUpdateAnimBg="0"/>
      <p:bldP spid="150561" grpId="0" bldLvl="0" autoUpdateAnimBg="0"/>
      <p:bldP spid="150561" grpId="1" bldLvl="0" autoUpdateAnimBg="0"/>
      <p:bldP spid="150562" grpId="0" bldLvl="0" autoUpdateAnimBg="0"/>
      <p:bldP spid="150562" grpId="1" bldLvl="0" autoUpdateAnimBg="0"/>
      <p:bldP spid="150564" grpId="0" bldLvl="0" autoUpdateAnimBg="0"/>
      <p:bldP spid="150564" grpId="1" bldLvl="0" autoUpdateAnimBg="0"/>
      <p:bldP spid="150565" grpId="0" bldLvl="0" autoUpdateAnimBg="0"/>
      <p:bldP spid="150565" grpId="1" bldLvl="0" autoUpdateAnimBg="0"/>
      <p:bldP spid="150566" grpId="0" build="allAtOnce" bldLvl="0" autoUpdateAnimBg="0"/>
      <p:bldP spid="150567" grpId="0" bldLvl="0" autoUpdateAnimBg="0"/>
      <p:bldP spid="150567" grpId="1" bldLvl="0" autoUpdateAnimBg="0"/>
      <p:bldP spid="150569" grpId="0" bldLvl="0" autoUpdateAnimBg="0"/>
      <p:bldP spid="150569" grpId="1" bldLvl="0" autoUpdateAnimBg="0"/>
      <p:bldP spid="150569" grpId="2" bldLvl="0" autoUpdateAnimBg="0"/>
      <p:bldP spid="150569" grpId="3" bldLvl="0" autoUpdateAnimBg="0"/>
      <p:bldP spid="150570" grpId="0" bldLvl="0" autoUpdateAnimBg="0"/>
      <p:bldP spid="150570" grpId="1" bldLvl="0" autoUpdateAnimBg="0"/>
      <p:bldP spid="150571" grpId="0" bldLvl="0" autoUpdateAnimBg="0"/>
      <p:bldP spid="150571" grpId="1" bldLvl="0" autoUpdateAnimBg="0"/>
      <p:bldP spid="150572" grpId="0" bldLvl="0" autoUpdateAnimBg="0"/>
      <p:bldP spid="150572" grpId="1" bldLvl="0" autoUpdateAnimBg="0"/>
      <p:bldP spid="150573" grpId="0" bldLvl="0" autoUpdateAnimBg="0"/>
      <p:bldP spid="150573" grpId="1" bldLvl="0" autoUpdateAnimBg="0"/>
      <p:bldP spid="150574" grpId="0" animBg="1" autoUpdateAnimBg="0"/>
      <p:bldP spid="150574" grpId="1" animBg="1" autoUpdateAnimBg="0"/>
      <p:bldP spid="150575" grpId="0" animBg="1" autoUpdateAnimBg="0"/>
      <p:bldP spid="150575" grpId="1" animBg="1" autoUpdateAnimBg="0"/>
      <p:bldP spid="150576" grpId="0" bldLvl="0" autoUpdateAnimBg="0"/>
      <p:bldP spid="150576" grpId="1" bldLvl="0" autoUpdateAnimBg="0"/>
      <p:bldP spid="150577" grpId="0" bldLvl="0" autoUpdateAnimBg="0"/>
      <p:bldP spid="150577" grpId="1" bldLvl="0" autoUpdateAnimBg="0"/>
      <p:bldP spid="150580" grpId="0" bldLvl="0" autoUpdateAnimBg="0"/>
      <p:bldP spid="150580" grpId="1" bldLvl="0" autoUpdateAnimBg="0"/>
      <p:bldP spid="150580" grpId="2" bldLvl="0" autoUpdateAnimBg="0"/>
      <p:bldP spid="150580" grpId="3" bldLvl="0" autoUpdateAnimBg="0"/>
      <p:bldP spid="150580" grpId="4" bldLvl="0" autoUpdateAnimBg="0"/>
      <p:bldP spid="150580" grpId="5" bldLvl="0" autoUpdateAnimBg="0"/>
      <p:bldP spid="150581" grpId="0" bldLvl="0" autoUpdateAnimBg="0"/>
      <p:bldP spid="150581" grpId="1" bldLvl="0" autoUpdateAnimBg="0"/>
      <p:bldP spid="150582" grpId="0" bldLvl="0" autoUpdateAnimBg="0"/>
      <p:bldP spid="150582" grpId="1" bldLvl="0" autoUpdateAnimBg="0"/>
      <p:bldP spid="150583" grpId="0" build="allAtOnce" bldLvl="0" autoUpdateAnimBg="0"/>
      <p:bldP spid="150584" grpId="0" bldLvl="0" autoUpdateAnimBg="0"/>
      <p:bldP spid="150584" grpId="1" bldLvl="0" autoUpdateAnimBg="0"/>
      <p:bldP spid="150585" grpId="0" bldLvl="0" autoUpdateAnimBg="0"/>
      <p:bldP spid="150585" grpId="1" bldLvl="0" autoUpdateAnimBg="0"/>
      <p:bldP spid="150586" grpId="0" bldLvl="0" autoUpdateAnimBg="0"/>
      <p:bldP spid="150587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灯片编号占位符 5">
            <a:extLst>
              <a:ext uri="{FF2B5EF4-FFF2-40B4-BE49-F238E27FC236}">
                <a16:creationId xmlns:a16="http://schemas.microsoft.com/office/drawing/2014/main" id="{6868D304-CDA0-5E20-8560-EE59D35B8B8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7C92BCA-41D3-4739-8E20-098CFEEAA8C5}" type="slidenum">
              <a:rPr lang="zh-CN" altLang="en-US" sz="1000" b="0"/>
              <a:pPr algn="r" eaLnBrk="1" hangingPunct="1"/>
              <a:t>8</a:t>
            </a:fld>
            <a:endParaRPr lang="en-US" altLang="zh-CN"/>
          </a:p>
        </p:txBody>
      </p:sp>
      <p:pic>
        <p:nvPicPr>
          <p:cNvPr id="1501187" name="Picture 3">
            <a:extLst>
              <a:ext uri="{FF2B5EF4-FFF2-40B4-BE49-F238E27FC236}">
                <a16:creationId xmlns:a16="http://schemas.microsoft.com/office/drawing/2014/main" id="{BE2FC537-B009-2371-627A-7F9A0F49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1188" name="Picture 3">
            <a:extLst>
              <a:ext uri="{FF2B5EF4-FFF2-40B4-BE49-F238E27FC236}">
                <a16:creationId xmlns:a16="http://schemas.microsoft.com/office/drawing/2014/main" id="{BD856AB8-07E5-79A8-EA4A-B0D03287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1189" name="标题 1">
            <a:extLst>
              <a:ext uri="{FF2B5EF4-FFF2-40B4-BE49-F238E27FC236}">
                <a16:creationId xmlns:a16="http://schemas.microsoft.com/office/drawing/2014/main" id="{26CD7632-4215-4E63-B185-EC6423F8CC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1190" name="AutoShape 5">
            <a:extLst>
              <a:ext uri="{FF2B5EF4-FFF2-40B4-BE49-F238E27FC236}">
                <a16:creationId xmlns:a16="http://schemas.microsoft.com/office/drawing/2014/main" id="{95984D21-9E8B-4DFB-F0E9-D0200312D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0775" name="Rectangle 6">
            <a:extLst>
              <a:ext uri="{FF2B5EF4-FFF2-40B4-BE49-F238E27FC236}">
                <a16:creationId xmlns:a16="http://schemas.microsoft.com/office/drawing/2014/main" id="{D0E14EF3-0B59-3299-A355-26B0A9A2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74863"/>
            <a:ext cx="9144000" cy="404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0"/>
              <a:t>Int Index_KMP(SString S, SString T, int pos) </a:t>
            </a:r>
            <a:r>
              <a:rPr lang="en-US" altLang="zh-CN" sz="2400" b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0"/>
              <a:t>  i=pos;      j=1;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0"/>
              <a:t>  while ( i&lt;=S.length &amp;&amp; j&lt;=T.length 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0"/>
              <a:t>   </a:t>
            </a:r>
            <a:r>
              <a:rPr lang="en-US" altLang="zh-CN" sz="2400" b="0">
                <a:solidFill>
                  <a:srgbClr val="0000FF"/>
                </a:solidFill>
              </a:rPr>
              <a:t>{</a:t>
            </a:r>
            <a:r>
              <a:rPr lang="en-US" altLang="zh-CN" sz="2400" b="0"/>
              <a:t> if (</a:t>
            </a:r>
            <a:r>
              <a:rPr lang="zh-CN" altLang="en-US" sz="2400" b="0"/>
              <a:t> </a:t>
            </a:r>
            <a:r>
              <a:rPr lang="en-US" altLang="zh-CN" sz="2400" b="0"/>
              <a:t> </a:t>
            </a:r>
            <a:r>
              <a:rPr lang="zh-CN" altLang="en-US" sz="2400" b="0"/>
              <a:t>        </a:t>
            </a:r>
            <a:r>
              <a:rPr lang="en-US" altLang="zh-CN" sz="2400" b="0"/>
              <a:t>S.ch[i] == T.ch[j] ) {++i； ++j;}  </a:t>
            </a:r>
            <a:r>
              <a:rPr lang="en-US" altLang="zh-CN" sz="2000" b="0"/>
              <a:t>//</a:t>
            </a:r>
            <a:r>
              <a:rPr lang="zh-CN" altLang="en-US" sz="2000" b="0"/>
              <a:t>不失配则继续比较后续字符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/>
              <a:t>           </a:t>
            </a:r>
            <a:r>
              <a:rPr lang="en-US" altLang="zh-CN" sz="2400" b="0"/>
              <a:t>else {</a:t>
            </a:r>
            <a:r>
              <a:rPr lang="zh-CN" altLang="en-US" sz="2400" b="0"/>
              <a:t>                     </a:t>
            </a:r>
            <a:r>
              <a:rPr lang="en-US" altLang="zh-CN" sz="2400" b="0"/>
              <a:t>} </a:t>
            </a:r>
            <a:r>
              <a:rPr lang="zh-CN" altLang="en-US" sz="2400" b="0">
                <a:solidFill>
                  <a:srgbClr val="0000FF"/>
                </a:solidFill>
              </a:rPr>
              <a:t>}</a:t>
            </a:r>
            <a:r>
              <a:rPr lang="en-US" altLang="zh-CN" sz="2400" b="0">
                <a:solidFill>
                  <a:srgbClr val="0000FF"/>
                </a:solidFill>
              </a:rPr>
              <a:t> </a:t>
            </a:r>
            <a:r>
              <a:rPr lang="en-US" altLang="zh-CN" sz="2400" b="0"/>
              <a:t> </a:t>
            </a:r>
            <a:endParaRPr lang="zh-CN" altLang="en-US" sz="2000" b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/>
              <a:t>        </a:t>
            </a:r>
            <a:r>
              <a:rPr lang="en-US" altLang="zh-CN" sz="2400" b="0"/>
              <a:t>if(j&gt;T.length) return i-T.length;  </a:t>
            </a:r>
            <a:r>
              <a:rPr lang="en-US" altLang="zh-CN" sz="2000" b="0"/>
              <a:t>//</a:t>
            </a:r>
            <a:r>
              <a:rPr lang="zh-CN" altLang="en-US" sz="2000" b="0"/>
              <a:t>子串结束，说明匹配成功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0"/>
              <a:t>             </a:t>
            </a:r>
            <a:r>
              <a:rPr lang="en-US" altLang="zh-CN" sz="2400" b="0"/>
              <a:t>else return 0;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0">
                <a:solidFill>
                  <a:schemeClr val="accent2"/>
                </a:solidFill>
              </a:rPr>
              <a:t>}</a:t>
            </a:r>
            <a:r>
              <a:rPr lang="en-US" altLang="zh-CN" sz="2400" b="0"/>
              <a:t>//Index_KMP          </a:t>
            </a:r>
          </a:p>
        </p:txBody>
      </p:sp>
      <p:sp>
        <p:nvSpPr>
          <p:cNvPr id="1501192" name="Text Box 7">
            <a:extLst>
              <a:ext uri="{FF2B5EF4-FFF2-40B4-BE49-F238E27FC236}">
                <a16:creationId xmlns:a16="http://schemas.microsoft.com/office/drawing/2014/main" id="{5B7CADE0-0887-0344-26D9-C9346C607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1558926"/>
            <a:ext cx="311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hlink"/>
                </a:solidFill>
              </a:rPr>
              <a:t>KMP算法如下：</a:t>
            </a:r>
          </a:p>
        </p:txBody>
      </p:sp>
      <p:sp>
        <p:nvSpPr>
          <p:cNvPr id="160777" name="Text Box 8">
            <a:extLst>
              <a:ext uri="{FF2B5EF4-FFF2-40B4-BE49-F238E27FC236}">
                <a16:creationId xmlns:a16="http://schemas.microsoft.com/office/drawing/2014/main" id="{22EA63B3-2663-FB1D-E674-8918EA07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6" y="1584325"/>
            <a:ext cx="608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求子串T在主串S中第pos个字符之后的位置</a:t>
            </a:r>
          </a:p>
        </p:txBody>
      </p:sp>
      <p:sp>
        <p:nvSpPr>
          <p:cNvPr id="160778" name="Text Box 9">
            <a:extLst>
              <a:ext uri="{FF2B5EF4-FFF2-40B4-BE49-F238E27FC236}">
                <a16:creationId xmlns:a16="http://schemas.microsoft.com/office/drawing/2014/main" id="{DF2B2292-CDF9-87EB-7DCD-2E84ABF5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4" y="3573463"/>
            <a:ext cx="96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rgbClr val="D60093"/>
                </a:solidFill>
              </a:rPr>
              <a:t>j==0||</a:t>
            </a:r>
          </a:p>
        </p:txBody>
      </p:sp>
      <p:sp>
        <p:nvSpPr>
          <p:cNvPr id="160779" name="Text Box 10">
            <a:extLst>
              <a:ext uri="{FF2B5EF4-FFF2-40B4-BE49-F238E27FC236}">
                <a16:creationId xmlns:a16="http://schemas.microsoft.com/office/drawing/2014/main" id="{C1FBC848-59A7-DCEF-91E1-EBA232C28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30675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0">
                <a:solidFill>
                  <a:schemeClr val="accent2"/>
                </a:solidFill>
              </a:rPr>
              <a:t> j</a:t>
            </a:r>
            <a:r>
              <a:rPr lang="en-US" altLang="zh-CN" sz="2400" b="0">
                <a:solidFill>
                  <a:schemeClr val="accent2"/>
                </a:solidFill>
              </a:rPr>
              <a:t>=next[j];</a:t>
            </a:r>
            <a:r>
              <a:rPr lang="zh-CN" altLang="en-US" b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60780" name="Text Box 11">
            <a:extLst>
              <a:ext uri="{FF2B5EF4-FFF2-40B4-BE49-F238E27FC236}">
                <a16:creationId xmlns:a16="http://schemas.microsoft.com/office/drawing/2014/main" id="{9C048EAF-B3A4-52AC-1F0C-722E187D8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4181475"/>
            <a:ext cx="4799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0"/>
              <a:t> </a:t>
            </a:r>
            <a:r>
              <a:rPr lang="en-US" altLang="zh-CN" sz="2000" b="0">
                <a:solidFill>
                  <a:schemeClr val="accent2"/>
                </a:solidFill>
              </a:rPr>
              <a:t>//S</a:t>
            </a:r>
            <a:r>
              <a:rPr lang="zh-CN" altLang="en-US" sz="2000" b="0">
                <a:solidFill>
                  <a:schemeClr val="accent2"/>
                </a:solidFill>
              </a:rPr>
              <a:t>的</a:t>
            </a:r>
            <a:r>
              <a:rPr lang="en-US" altLang="zh-CN" sz="2000" b="0">
                <a:solidFill>
                  <a:schemeClr val="accent2"/>
                </a:solidFill>
              </a:rPr>
              <a:t>i</a:t>
            </a:r>
            <a:r>
              <a:rPr lang="zh-CN" altLang="en-US" sz="2000" b="0">
                <a:solidFill>
                  <a:schemeClr val="accent2"/>
                </a:solidFill>
              </a:rPr>
              <a:t>指针不回溯，模式串向右滑动</a:t>
            </a:r>
          </a:p>
        </p:txBody>
      </p:sp>
      <p:sp>
        <p:nvSpPr>
          <p:cNvPr id="1501197" name="Text Box 12">
            <a:extLst>
              <a:ext uri="{FF2B5EF4-FFF2-40B4-BE49-F238E27FC236}">
                <a16:creationId xmlns:a16="http://schemas.microsoft.com/office/drawing/2014/main" id="{535164D7-0F2B-3AAB-F18A-BF76AA85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6" y="28670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0782" name="Text Box 13">
            <a:extLst>
              <a:ext uri="{FF2B5EF4-FFF2-40B4-BE49-F238E27FC236}">
                <a16:creationId xmlns:a16="http://schemas.microsoft.com/office/drawing/2014/main" id="{D161D6F3-8DEB-6DD8-13FA-5A1F98FC8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2528888"/>
            <a:ext cx="450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我们回忆一下简单模式匹配算法</a:t>
            </a:r>
          </a:p>
        </p:txBody>
      </p:sp>
      <p:sp>
        <p:nvSpPr>
          <p:cNvPr id="160783" name="Text Box 14">
            <a:extLst>
              <a:ext uri="{FF2B5EF4-FFF2-40B4-BE49-F238E27FC236}">
                <a16:creationId xmlns:a16="http://schemas.microsoft.com/office/drawing/2014/main" id="{7A6ADCFB-7A79-4032-B1D8-321D02D91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4113213"/>
            <a:ext cx="275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i=i-j+2; j=1;</a:t>
            </a:r>
          </a:p>
        </p:txBody>
      </p:sp>
      <p:sp>
        <p:nvSpPr>
          <p:cNvPr id="160784" name="Text Box 15">
            <a:extLst>
              <a:ext uri="{FF2B5EF4-FFF2-40B4-BE49-F238E27FC236}">
                <a16:creationId xmlns:a16="http://schemas.microsoft.com/office/drawing/2014/main" id="{EF384314-3074-AEFC-0DA3-31C5E3610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4156076"/>
            <a:ext cx="3659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chemeClr val="accent2"/>
                </a:solidFill>
              </a:rPr>
              <a:t>//指针回溯，重新开始进行匹配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20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 bldLvl="0" animBg="1" autoUpdateAnimBg="0"/>
      <p:bldP spid="160777" grpId="0" bldLvl="0" autoUpdateAnimBg="0"/>
      <p:bldP spid="160778" grpId="0" bldLvl="0" autoUpdateAnimBg="0"/>
      <p:bldP spid="160779" grpId="0" bldLvl="0" autoUpdateAnimBg="0"/>
      <p:bldP spid="160780" grpId="0" bldLvl="0" autoUpdateAnimBg="0"/>
      <p:bldP spid="160782" grpId="0" bldLvl="0" autoUpdateAnimBg="0"/>
      <p:bldP spid="160783" grpId="0" bldLvl="0" autoUpdateAnimBg="0"/>
      <p:bldP spid="160783" grpId="1" bldLvl="0" autoUpdateAnimBg="0"/>
      <p:bldP spid="160784" grpId="0" bldLvl="0" autoUpdateAnimBg="0"/>
      <p:bldP spid="160784" grpId="1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灯片编号占位符 5">
            <a:extLst>
              <a:ext uri="{FF2B5EF4-FFF2-40B4-BE49-F238E27FC236}">
                <a16:creationId xmlns:a16="http://schemas.microsoft.com/office/drawing/2014/main" id="{183D0A53-6C5A-6E1B-153E-A344002862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0171113" y="6407151"/>
            <a:ext cx="366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F98C3E9-77C5-492D-AFFE-84DF418DD171}" type="slidenum">
              <a:rPr lang="zh-CN" altLang="en-US" sz="1000" b="0"/>
              <a:pPr algn="r" eaLnBrk="1" hangingPunct="1"/>
              <a:t>9</a:t>
            </a:fld>
            <a:endParaRPr lang="en-US" altLang="zh-CN"/>
          </a:p>
        </p:txBody>
      </p:sp>
      <p:pic>
        <p:nvPicPr>
          <p:cNvPr id="1502211" name="Picture 3">
            <a:extLst>
              <a:ext uri="{FF2B5EF4-FFF2-40B4-BE49-F238E27FC236}">
                <a16:creationId xmlns:a16="http://schemas.microsoft.com/office/drawing/2014/main" id="{CFFEF95D-F1FE-A828-44A9-4DBE17D1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111126"/>
            <a:ext cx="1071562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2212" name="Picture 3">
            <a:extLst>
              <a:ext uri="{FF2B5EF4-FFF2-40B4-BE49-F238E27FC236}">
                <a16:creationId xmlns:a16="http://schemas.microsoft.com/office/drawing/2014/main" id="{5F629A44-7E38-93DF-D6DD-08E40182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413"/>
            <a:ext cx="9144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2213" name="标题 1">
            <a:extLst>
              <a:ext uri="{FF2B5EF4-FFF2-40B4-BE49-F238E27FC236}">
                <a16:creationId xmlns:a16="http://schemas.microsoft.com/office/drawing/2014/main" id="{AB290C43-0052-C3BC-4976-3381C76189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58975" y="234950"/>
            <a:ext cx="8821738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    串的模式匹配算法-</a:t>
            </a:r>
            <a:r>
              <a:rPr lang="zh-CN" altLang="en-US">
                <a:latin typeface="Times New Roman" panose="02020603050405020304" pitchFamily="18" charset="0"/>
                <a:sym typeface="黑体" panose="02010609060101010101" pitchFamily="49" charset="-122"/>
              </a:rPr>
              <a:t>KMP</a:t>
            </a:r>
            <a:r>
              <a:rPr lang="zh-CN" altLang="en-US">
                <a:latin typeface="黑体" panose="02010609060101010101" pitchFamily="49" charset="-122"/>
                <a:sym typeface="黑体" panose="02010609060101010101" pitchFamily="49" charset="-122"/>
              </a:rPr>
              <a:t>算法</a:t>
            </a:r>
            <a:endParaRPr lang="zh-CN" altLang="en-US"/>
          </a:p>
        </p:txBody>
      </p:sp>
      <p:sp>
        <p:nvSpPr>
          <p:cNvPr id="1502214" name="AutoShape 5">
            <a:extLst>
              <a:ext uri="{FF2B5EF4-FFF2-40B4-BE49-F238E27FC236}">
                <a16:creationId xmlns:a16="http://schemas.microsoft.com/office/drawing/2014/main" id="{2F2A1413-4690-65AA-11D7-7F3ABFFA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1190" y="3100468"/>
            <a:ext cx="204382" cy="387191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02215" name="Text Box 6">
            <a:extLst>
              <a:ext uri="{FF2B5EF4-FFF2-40B4-BE49-F238E27FC236}">
                <a16:creationId xmlns:a16="http://schemas.microsoft.com/office/drawing/2014/main" id="{50C3AA0F-DF7A-7069-94AE-63795B21E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676" y="1566863"/>
            <a:ext cx="387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分析next[j]的计算过程：</a:t>
            </a:r>
          </a:p>
        </p:txBody>
      </p:sp>
      <p:sp>
        <p:nvSpPr>
          <p:cNvPr id="151560" name="Text Box 7">
            <a:extLst>
              <a:ext uri="{FF2B5EF4-FFF2-40B4-BE49-F238E27FC236}">
                <a16:creationId xmlns:a16="http://schemas.microsoft.com/office/drawing/2014/main" id="{DAE69C4A-F513-0CFF-FAED-08E8AA161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2076450"/>
            <a:ext cx="5618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已知：</a:t>
            </a:r>
            <a:r>
              <a:rPr lang="zh-CN" altLang="en-US" sz="2400">
                <a:ea typeface="楷体_GB2312" pitchFamily="49" charset="-122"/>
              </a:rPr>
              <a:t>next[1] = 0；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假设：</a:t>
            </a:r>
            <a:r>
              <a:rPr lang="zh-CN" altLang="en-US" sz="2400">
                <a:ea typeface="楷体_GB2312" pitchFamily="49" charset="-122"/>
              </a:rPr>
              <a:t>next[j]=k；</a:t>
            </a:r>
            <a:endParaRPr lang="zh-CN" altLang="en-US" sz="2400"/>
          </a:p>
        </p:txBody>
      </p:sp>
      <p:sp>
        <p:nvSpPr>
          <p:cNvPr id="151561" name="Text Box 8">
            <a:extLst>
              <a:ext uri="{FF2B5EF4-FFF2-40B4-BE49-F238E27FC236}">
                <a16:creationId xmlns:a16="http://schemas.microsoft.com/office/drawing/2014/main" id="{3B015B8A-D571-D5AC-71B7-35C36FC8F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9" y="2097088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推导</a:t>
            </a:r>
            <a:r>
              <a:rPr lang="zh-CN" altLang="en-US" sz="2400"/>
              <a:t>next[j+1]=?</a:t>
            </a:r>
          </a:p>
        </p:txBody>
      </p:sp>
      <p:sp>
        <p:nvSpPr>
          <p:cNvPr id="151562" name="Text Box 9">
            <a:extLst>
              <a:ext uri="{FF2B5EF4-FFF2-40B4-BE49-F238E27FC236}">
                <a16:creationId xmlns:a16="http://schemas.microsoft.com/office/drawing/2014/main" id="{7616D438-E69F-B1BC-C6B6-B5213EB12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2536825"/>
            <a:ext cx="811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表明模式串中满足''T</a:t>
            </a:r>
            <a:r>
              <a:rPr lang="zh-CN" altLang="en-US" sz="2400" baseline="-25000"/>
              <a:t>1</a:t>
            </a:r>
            <a:r>
              <a:rPr lang="zh-CN" altLang="en-US" sz="2400"/>
              <a:t>...T</a:t>
            </a:r>
            <a:r>
              <a:rPr lang="zh-CN" altLang="en-US" sz="2400" baseline="-25000"/>
              <a:t>k-1</a:t>
            </a:r>
            <a:r>
              <a:rPr lang="zh-CN" altLang="en-US" sz="2400"/>
              <a:t>''=''T</a:t>
            </a:r>
            <a:r>
              <a:rPr lang="zh-CN" altLang="en-US" sz="2400" baseline="-25000"/>
              <a:t>j-k+1</a:t>
            </a:r>
            <a:r>
              <a:rPr lang="zh-CN" altLang="en-US" sz="2400"/>
              <a:t>...T</a:t>
            </a:r>
            <a:r>
              <a:rPr lang="zh-CN" altLang="en-US" sz="2400" baseline="-25000"/>
              <a:t>j-1</a:t>
            </a:r>
            <a:r>
              <a:rPr lang="zh-CN" altLang="en-US" sz="2400"/>
              <a:t>''</a:t>
            </a:r>
          </a:p>
        </p:txBody>
      </p:sp>
      <p:sp>
        <p:nvSpPr>
          <p:cNvPr id="151563" name="Text Box 10">
            <a:extLst>
              <a:ext uri="{FF2B5EF4-FFF2-40B4-BE49-F238E27FC236}">
                <a16:creationId xmlns:a16="http://schemas.microsoft.com/office/drawing/2014/main" id="{9A61B5F0-88D1-20C9-8E01-5BB8DB2CD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1" y="297815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存在两种情况：</a:t>
            </a:r>
          </a:p>
        </p:txBody>
      </p:sp>
      <p:sp>
        <p:nvSpPr>
          <p:cNvPr id="151564" name="Text Box 11">
            <a:extLst>
              <a:ext uri="{FF2B5EF4-FFF2-40B4-BE49-F238E27FC236}">
                <a16:creationId xmlns:a16="http://schemas.microsoft.com/office/drawing/2014/main" id="{926BE66A-7A27-D19D-6D5E-003172E5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1" y="3402014"/>
            <a:ext cx="8659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（1）如果''T</a:t>
            </a:r>
            <a:r>
              <a:rPr lang="zh-CN" altLang="en-US" sz="2400" baseline="-25000"/>
              <a:t>k</a:t>
            </a:r>
            <a:r>
              <a:rPr lang="zh-CN" altLang="en-US" sz="2400"/>
              <a:t>''=''T</a:t>
            </a:r>
            <a:r>
              <a:rPr lang="zh-CN" altLang="en-US" sz="2400" baseline="-25000"/>
              <a:t>j</a:t>
            </a:r>
            <a:r>
              <a:rPr lang="zh-CN" altLang="en-US" sz="2400"/>
              <a:t>''，则满足''T</a:t>
            </a:r>
            <a:r>
              <a:rPr lang="zh-CN" altLang="en-US" sz="2400" baseline="-25000"/>
              <a:t>1</a:t>
            </a:r>
            <a:r>
              <a:rPr lang="zh-CN" altLang="en-US" sz="2400"/>
              <a:t>...T</a:t>
            </a:r>
            <a:r>
              <a:rPr lang="zh-CN" altLang="en-US" sz="2400" baseline="-25000"/>
              <a:t>k-1</a:t>
            </a:r>
            <a:r>
              <a:rPr lang="zh-CN" altLang="en-US" sz="2400"/>
              <a:t>T</a:t>
            </a:r>
            <a:r>
              <a:rPr lang="zh-CN" altLang="en-US" sz="2400" baseline="-25000"/>
              <a:t>k</a:t>
            </a:r>
            <a:r>
              <a:rPr lang="zh-CN" altLang="en-US" sz="2400"/>
              <a:t>''=''T</a:t>
            </a:r>
            <a:r>
              <a:rPr lang="zh-CN" altLang="en-US" sz="2400" baseline="-25000"/>
              <a:t>j-k+1</a:t>
            </a:r>
            <a:r>
              <a:rPr lang="zh-CN" altLang="en-US" sz="2400"/>
              <a:t>...T</a:t>
            </a:r>
            <a:r>
              <a:rPr lang="zh-CN" altLang="en-US" sz="2400" baseline="-25000"/>
              <a:t>j-1</a:t>
            </a:r>
            <a:r>
              <a:rPr lang="zh-CN" altLang="en-US" sz="2400"/>
              <a:t>T</a:t>
            </a:r>
            <a:r>
              <a:rPr lang="zh-CN" altLang="en-US" sz="2400" baseline="-25000"/>
              <a:t>j</a:t>
            </a:r>
            <a:r>
              <a:rPr lang="zh-CN" altLang="en-US" sz="2400"/>
              <a:t>''</a:t>
            </a:r>
          </a:p>
        </p:txBody>
      </p:sp>
      <p:sp>
        <p:nvSpPr>
          <p:cNvPr id="151565" name="Text Box 12">
            <a:extLst>
              <a:ext uri="{FF2B5EF4-FFF2-40B4-BE49-F238E27FC236}">
                <a16:creationId xmlns:a16="http://schemas.microsoft.com/office/drawing/2014/main" id="{BFEB44ED-F634-FBDF-7F2D-2E767E341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1" y="3860800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next[j+1]=</a:t>
            </a:r>
            <a:r>
              <a:rPr lang="zh-CN" altLang="en-US" sz="2400">
                <a:solidFill>
                  <a:schemeClr val="accent2"/>
                </a:solidFill>
              </a:rPr>
              <a:t>k+1</a:t>
            </a:r>
          </a:p>
        </p:txBody>
      </p:sp>
      <p:sp>
        <p:nvSpPr>
          <p:cNvPr id="151566" name="Text Box 13">
            <a:extLst>
              <a:ext uri="{FF2B5EF4-FFF2-40B4-BE49-F238E27FC236}">
                <a16:creationId xmlns:a16="http://schemas.microsoft.com/office/drawing/2014/main" id="{FB48A610-ED83-4973-7033-AC9E9DD3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6" y="4241801"/>
            <a:ext cx="3381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（2）如果''T</a:t>
            </a:r>
            <a:r>
              <a:rPr lang="zh-CN" altLang="en-US" sz="2400" baseline="-25000"/>
              <a:t>k</a:t>
            </a:r>
            <a:r>
              <a:rPr lang="zh-CN" altLang="en-US" sz="2400"/>
              <a:t>''</a:t>
            </a:r>
            <a:r>
              <a:rPr lang="zh-CN" altLang="en-US" sz="2400">
                <a:sym typeface="宋体" panose="02010600030101010101" pitchFamily="2" charset="-122"/>
              </a:rPr>
              <a:t>≠''T</a:t>
            </a:r>
            <a:r>
              <a:rPr lang="zh-CN" altLang="en-US" sz="2400" baseline="-25000">
                <a:sym typeface="宋体" panose="02010600030101010101" pitchFamily="2" charset="-122"/>
              </a:rPr>
              <a:t>j</a:t>
            </a:r>
            <a:r>
              <a:rPr lang="zh-CN" altLang="en-US" sz="2400">
                <a:sym typeface="宋体" panose="02010600030101010101" pitchFamily="2" charset="-122"/>
              </a:rPr>
              <a:t>''</a:t>
            </a:r>
          </a:p>
        </p:txBody>
      </p:sp>
      <p:sp>
        <p:nvSpPr>
          <p:cNvPr id="151567" name="Text Box 14">
            <a:extLst>
              <a:ext uri="{FF2B5EF4-FFF2-40B4-BE49-F238E27FC236}">
                <a16:creationId xmlns:a16="http://schemas.microsoft.com/office/drawing/2014/main" id="{F1E7BCF8-6534-0D88-4E13-78258768A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4243389"/>
            <a:ext cx="5727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ym typeface="宋体" panose="02010600030101010101" pitchFamily="2" charset="-122"/>
              </a:rPr>
              <a:t>这实际上有是串的模式匹配失配的问题，只不过主串和子串是同一个串而已。</a:t>
            </a:r>
          </a:p>
        </p:txBody>
      </p:sp>
      <p:sp>
        <p:nvSpPr>
          <p:cNvPr id="151568" name="Text Box 15">
            <a:extLst>
              <a:ext uri="{FF2B5EF4-FFF2-40B4-BE49-F238E27FC236}">
                <a16:creationId xmlns:a16="http://schemas.microsoft.com/office/drawing/2014/main" id="{1AA720D3-A5E1-E26A-4D46-55718E915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6" y="4987926"/>
            <a:ext cx="7470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相当于在位置k时失配了，那应该用位置为next[k]的字符去和T</a:t>
            </a:r>
            <a:r>
              <a:rPr lang="zh-CN" altLang="en-US" sz="2400" baseline="-25000"/>
              <a:t>j</a:t>
            </a:r>
            <a:r>
              <a:rPr lang="zh-CN" altLang="en-US" sz="2400"/>
              <a:t>比较，即T</a:t>
            </a:r>
            <a:r>
              <a:rPr lang="zh-CN" altLang="en-US" sz="2400" baseline="-25000"/>
              <a:t>next[k]</a:t>
            </a:r>
            <a:r>
              <a:rPr lang="zh-CN" altLang="en-US" sz="2400"/>
              <a:t>和T</a:t>
            </a:r>
            <a:r>
              <a:rPr lang="zh-CN" altLang="en-US" sz="2400" baseline="-25000"/>
              <a:t>j</a:t>
            </a:r>
            <a:r>
              <a:rPr lang="zh-CN" altLang="en-US" sz="2400"/>
              <a:t>比较</a:t>
            </a:r>
          </a:p>
        </p:txBody>
      </p:sp>
      <p:sp>
        <p:nvSpPr>
          <p:cNvPr id="151569" name="Text Box 16">
            <a:extLst>
              <a:ext uri="{FF2B5EF4-FFF2-40B4-BE49-F238E27FC236}">
                <a16:creationId xmlns:a16="http://schemas.microsoft.com/office/drawing/2014/main" id="{CBE6BED0-CFF5-ECC1-12C4-75F11532E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5905500"/>
            <a:ext cx="440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accent2"/>
                </a:solidFill>
              </a:rPr>
              <a:t>又分为和上述相同的两种情况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0" grpId="0" autoUpdateAnimBg="0"/>
      <p:bldP spid="151561" grpId="0" bldLvl="0" autoUpdateAnimBg="0"/>
      <p:bldP spid="151562" grpId="0" bldLvl="0" autoUpdateAnimBg="0"/>
      <p:bldP spid="151563" grpId="0" bldLvl="0" autoUpdateAnimBg="0"/>
      <p:bldP spid="151564" grpId="0" bldLvl="0" autoUpdateAnimBg="0"/>
      <p:bldP spid="151565" grpId="0" bldLvl="0" autoUpdateAnimBg="0"/>
      <p:bldP spid="151566" grpId="0" bldLvl="0" autoUpdateAnimBg="0"/>
      <p:bldP spid="151567" grpId="0" bldLvl="0" autoUpdateAnimBg="0"/>
      <p:bldP spid="151568" grpId="0" bldLvl="0" autoUpdateAnimBg="0"/>
      <p:bldP spid="151569" grpId="0" bldLvl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2682</Words>
  <Application>Microsoft Office PowerPoint</Application>
  <PresentationFormat>宽屏</PresentationFormat>
  <Paragraphs>353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黑体</vt:lpstr>
      <vt:lpstr>宋体</vt:lpstr>
      <vt:lpstr>Arial</vt:lpstr>
      <vt:lpstr>Calibri</vt:lpstr>
      <vt:lpstr>Lucida Sans Unicode</vt:lpstr>
      <vt:lpstr>Times New Roman</vt:lpstr>
      <vt:lpstr>Wingdings</vt:lpstr>
      <vt:lpstr>Wingdings 3</vt:lpstr>
      <vt:lpstr>Office 主题​​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串的模式匹配算法-KMP算法</vt:lpstr>
      <vt:lpstr>    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串的模式匹配算法-KMP算法</dc:title>
  <dc:creator>沥露 Wei</dc:creator>
  <cp:lastModifiedBy>沥露 Wei</cp:lastModifiedBy>
  <cp:revision>1</cp:revision>
  <dcterms:created xsi:type="dcterms:W3CDTF">2022-06-24T05:47:30Z</dcterms:created>
  <dcterms:modified xsi:type="dcterms:W3CDTF">2022-06-24T05:47:36Z</dcterms:modified>
</cp:coreProperties>
</file>