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65" r:id="rId5"/>
    <p:sldId id="264" r:id="rId6"/>
    <p:sldId id="261" r:id="rId7"/>
    <p:sldId id="266" r:id="rId8"/>
    <p:sldId id="262" r:id="rId9"/>
    <p:sldId id="270" r:id="rId10"/>
    <p:sldId id="274" r:id="rId11"/>
    <p:sldId id="275" r:id="rId12"/>
    <p:sldId id="263" r:id="rId13"/>
    <p:sldId id="272" r:id="rId14"/>
    <p:sldId id="273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4">
          <p15:clr>
            <a:srgbClr val="A4A3A4"/>
          </p15:clr>
        </p15:guide>
        <p15:guide id="2" pos="1590">
          <p15:clr>
            <a:srgbClr val="A4A3A4"/>
          </p15:clr>
        </p15:guide>
        <p15:guide id="3" orient="horz" pos="17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F56"/>
    <a:srgbClr val="5B6A74"/>
    <a:srgbClr val="DCE1E4"/>
    <a:srgbClr val="D7B26C"/>
    <a:srgbClr val="B2BCC2"/>
    <a:srgbClr val="C9D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714"/>
      </p:cViewPr>
      <p:guideLst>
        <p:guide orient="horz" pos="1164"/>
        <p:guide pos="1590"/>
        <p:guide orient="horz" pos="1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31034-E81D-4117-B158-548A61B44A4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AC649-8DD5-4A37-AD16-58559DE361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bcpanpeng/article/details/8130392" TargetMode="External"/><Relationship Id="rId2" Type="http://schemas.openxmlformats.org/officeDocument/2006/relationships/hyperlink" Target="https://www.docin.com/p-2303473525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python.org/zh-cn/3.9/library/turtle.html" TargetMode="External"/><Relationship Id="rId5" Type="http://schemas.openxmlformats.org/officeDocument/2006/relationships/hyperlink" Target="https://baike.baidu.com/item/%E5%9B%BD%E9%99%85%E6%A0%87%E5%87%86%E4%B9%A6%E5%8F%B7/3271472" TargetMode="External"/><Relationship Id="rId4" Type="http://schemas.openxmlformats.org/officeDocument/2006/relationships/hyperlink" Target="https://blog.csdn.net/CQZHOUZR/article/details/5046005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C9D0D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-318784" y="-438150"/>
            <a:ext cx="2054282" cy="7742402"/>
            <a:chOff x="-318759" y="-438055"/>
            <a:chExt cx="2054231" cy="7742211"/>
          </a:xfrm>
        </p:grpSpPr>
        <p:grpSp>
          <p:nvGrpSpPr>
            <p:cNvPr id="18" name="组合 17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11" name="任意多边形 10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61" name="任意多边形 60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文本框 48" descr="7b0a20202020227461726765744d6f64756c65223a20226b6f6e6c696e65666f6e7473220a7d0a"/>
          <p:cNvSpPr txBox="1"/>
          <p:nvPr/>
        </p:nvSpPr>
        <p:spPr>
          <a:xfrm>
            <a:off x="1892722" y="2338565"/>
            <a:ext cx="7719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Python</a:t>
            </a:r>
            <a:r>
              <a:rPr lang="zh-CN" altLang="en-US" sz="60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语言程序设计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84439" y="3350716"/>
            <a:ext cx="636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课程设计答辩</a:t>
            </a:r>
            <a:endParaRPr lang="en-US" altLang="zh-CN" sz="16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92722" y="4136869"/>
            <a:ext cx="18682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答辩人：韦乾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224974" y="4136705"/>
            <a:ext cx="330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指导老师：任维武、解男男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1878116" y="4541001"/>
            <a:ext cx="1862537" cy="0"/>
          </a:xfrm>
          <a:prstGeom prst="line">
            <a:avLst/>
          </a:prstGeom>
          <a:ln w="38100">
            <a:gradFill flip="none" rotWithShape="1">
              <a:gsLst>
                <a:gs pos="73000">
                  <a:srgbClr val="D7B26C">
                    <a:alpha val="49000"/>
                  </a:srgbClr>
                </a:gs>
                <a:gs pos="0">
                  <a:srgbClr val="D7B26C"/>
                </a:gs>
                <a:gs pos="29000">
                  <a:srgbClr val="D7B26C">
                    <a:alpha val="70000"/>
                  </a:srgbClr>
                </a:gs>
                <a:gs pos="100000">
                  <a:srgbClr val="D7B26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cxnSpLocks/>
          </p:cNvCxnSpPr>
          <p:nvPr/>
        </p:nvCxnSpPr>
        <p:spPr>
          <a:xfrm>
            <a:off x="5295887" y="4541001"/>
            <a:ext cx="3236300" cy="0"/>
          </a:xfrm>
          <a:prstGeom prst="line">
            <a:avLst/>
          </a:prstGeom>
          <a:ln w="38100">
            <a:gradFill flip="none" rotWithShape="1">
              <a:gsLst>
                <a:gs pos="73000">
                  <a:srgbClr val="D7B26C">
                    <a:alpha val="49000"/>
                  </a:srgbClr>
                </a:gs>
                <a:gs pos="0">
                  <a:srgbClr val="D7B26C"/>
                </a:gs>
                <a:gs pos="29000">
                  <a:srgbClr val="D7B26C">
                    <a:alpha val="70000"/>
                  </a:srgbClr>
                </a:gs>
                <a:gs pos="100000">
                  <a:srgbClr val="D7B26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" idx="2"/>
            <a:endCxn id="20" idx="2"/>
          </p:cNvCxnSpPr>
          <p:nvPr/>
        </p:nvCxnSpPr>
        <p:spPr>
          <a:xfrm flipH="1">
            <a:off x="409568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013178" y="1312780"/>
            <a:ext cx="1363975" cy="824905"/>
            <a:chOff x="2013178" y="1064583"/>
            <a:chExt cx="1363975" cy="824905"/>
          </a:xfrm>
        </p:grpSpPr>
        <p:sp>
          <p:nvSpPr>
            <p:cNvPr id="38" name="任意多边形 37"/>
            <p:cNvSpPr/>
            <p:nvPr/>
          </p:nvSpPr>
          <p:spPr>
            <a:xfrm>
              <a:off x="2188284" y="1440298"/>
              <a:ext cx="972000" cy="449190"/>
            </a:xfrm>
            <a:custGeom>
              <a:avLst/>
              <a:gdLst>
                <a:gd name="connsiteX0" fmla="*/ 914400 w 914400"/>
                <a:gd name="connsiteY0" fmla="*/ 0 h 449190"/>
                <a:gd name="connsiteX1" fmla="*/ 914400 w 914400"/>
                <a:gd name="connsiteY1" fmla="*/ 351350 h 449190"/>
                <a:gd name="connsiteX2" fmla="*/ 457200 w 914400"/>
                <a:gd name="connsiteY2" fmla="*/ 449190 h 449190"/>
                <a:gd name="connsiteX3" fmla="*/ 201575 w 914400"/>
                <a:gd name="connsiteY3" fmla="*/ 432481 h 449190"/>
                <a:gd name="connsiteX4" fmla="*/ 0 w 914400"/>
                <a:gd name="connsiteY4" fmla="*/ 351350 h 449190"/>
                <a:gd name="connsiteX5" fmla="*/ 0 w 914400"/>
                <a:gd name="connsiteY5" fmla="*/ 0 h 449190"/>
                <a:gd name="connsiteX6" fmla="*/ 457200 w 914400"/>
                <a:gd name="connsiteY6" fmla="*/ 224585 h 449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449190">
                  <a:moveTo>
                    <a:pt x="914400" y="0"/>
                  </a:moveTo>
                  <a:lnTo>
                    <a:pt x="914400" y="351350"/>
                  </a:lnTo>
                  <a:cubicBezTo>
                    <a:pt x="914400" y="405386"/>
                    <a:pt x="709705" y="449190"/>
                    <a:pt x="457200" y="449190"/>
                  </a:cubicBezTo>
                  <a:cubicBezTo>
                    <a:pt x="362511" y="449190"/>
                    <a:pt x="274545" y="443030"/>
                    <a:pt x="201575" y="432481"/>
                  </a:cubicBezTo>
                  <a:cubicBezTo>
                    <a:pt x="79959" y="414898"/>
                    <a:pt x="0" y="385123"/>
                    <a:pt x="0" y="351350"/>
                  </a:cubicBezTo>
                  <a:lnTo>
                    <a:pt x="0" y="0"/>
                  </a:lnTo>
                  <a:lnTo>
                    <a:pt x="457200" y="224585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2013178" y="1064583"/>
              <a:ext cx="1322212" cy="554985"/>
            </a:xfrm>
            <a:prstGeom prst="diamond">
              <a:avLst/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293358" y="1342076"/>
              <a:ext cx="0" cy="322817"/>
            </a:xfrm>
            <a:prstGeom prst="line">
              <a:avLst/>
            </a:prstGeom>
            <a:ln w="38100">
              <a:solidFill>
                <a:srgbClr val="5B6A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等腰三角形 6"/>
            <p:cNvSpPr/>
            <p:nvPr/>
          </p:nvSpPr>
          <p:spPr>
            <a:xfrm>
              <a:off x="3233153" y="1599971"/>
              <a:ext cx="144000" cy="144000"/>
            </a:xfrm>
            <a:prstGeom prst="triangle">
              <a:avLst/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 descr="7b0a20202020227461726765744d6f64756c65223a20226b6f6e6c696e65666f6e7473220a7d0a"/>
          <p:cNvSpPr txBox="1"/>
          <p:nvPr/>
        </p:nvSpPr>
        <p:spPr>
          <a:xfrm>
            <a:off x="3486150" y="1840865"/>
            <a:ext cx="4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长春理工大学</a:t>
            </a:r>
            <a:endParaRPr lang="en-US" altLang="zh-CN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A9BE2C-D0E8-44E1-BAEE-877D11AF8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18" y="914861"/>
            <a:ext cx="1550835" cy="15508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310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简要使用说明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8655" y="500475"/>
            <a:ext cx="4152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Brief instructions for use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77507" y="1450175"/>
            <a:ext cx="216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开始运行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77507" y="1782439"/>
            <a:ext cx="383971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运行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main.py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，选择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生成方法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这里输入 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 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，回车确认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77507" y="3182102"/>
            <a:ext cx="216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</a:t>
            </a:r>
            <a:r>
              <a:rPr lang="en-US" altLang="zh-CN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号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77507" y="3514366"/>
            <a:ext cx="383971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在进行上一步之后，提示逐位输入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ISBN4~12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位条码，每输入一位回车确认一次，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校验码将自动生成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577507" y="4914029"/>
            <a:ext cx="216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获得运行结果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77507" y="5246293"/>
            <a:ext cx="383971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成功运行上一步之后，程序在控制台中打印标准格式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号，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turtle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进程绘制条形码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1D95B2-823D-46A9-B024-E547BB0ABDD6}"/>
              </a:ext>
            </a:extLst>
          </p:cNvPr>
          <p:cNvSpPr txBox="1"/>
          <p:nvPr/>
        </p:nvSpPr>
        <p:spPr>
          <a:xfrm>
            <a:off x="3109781" y="305252"/>
            <a:ext cx="2393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</a:t>
            </a:r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、手动输入</a:t>
            </a:r>
            <a:r>
              <a:rPr lang="en-US" altLang="zh-CN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条码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262BB-899E-4159-85AF-9542B068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9" y="1199839"/>
            <a:ext cx="2848373" cy="44583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AEBCBA-A9F4-4E2B-A2C5-C08A3EA855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70" y="2357126"/>
            <a:ext cx="3616728" cy="25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310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简要使用说明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8655" y="500475"/>
            <a:ext cx="4152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Brief instructions for use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55612" y="2008293"/>
            <a:ext cx="216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开始运行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55612" y="2340557"/>
            <a:ext cx="383971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运行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main.py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，选择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生成方法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故意输错数字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，回车确认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55612" y="3740220"/>
            <a:ext cx="216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重新输入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55612" y="4072484"/>
            <a:ext cx="383971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在报错之后，直接重新输入正确数字，即可正常运行程序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1D95B2-823D-46A9-B024-E547BB0ABDD6}"/>
              </a:ext>
            </a:extLst>
          </p:cNvPr>
          <p:cNvSpPr txBox="1"/>
          <p:nvPr/>
        </p:nvSpPr>
        <p:spPr>
          <a:xfrm>
            <a:off x="3109781" y="305252"/>
            <a:ext cx="2393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3</a:t>
            </a:r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、选择时输入错误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480B5AD-FFE6-47D8-A859-BF49CBCC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55" y="2529319"/>
            <a:ext cx="5281462" cy="179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00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271359" y="1515543"/>
            <a:ext cx="1730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04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88221" y="2654559"/>
            <a:ext cx="502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总结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98795" y="3451935"/>
            <a:ext cx="56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Summary</a:t>
            </a:r>
            <a:endParaRPr lang="zh-CN" altLang="en-US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21" name="任意多边形 2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半闭框 21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310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总结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8655" y="500475"/>
            <a:ext cx="4152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Summary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7426" y="200925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完成情况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37426" y="2544723"/>
            <a:ext cx="4340159" cy="290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本次编写的程序完整实现了题目对于功能的所有要求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，并且在更符合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ISBN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规范的条件下增加了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、在条形码上方写出标准格式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ISBN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号，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、添加手动输入模式，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、打印标准格式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ISBN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en-US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功能。</a:t>
            </a:r>
            <a:endParaRPr lang="en-US" altLang="zh-CN" sz="16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8941" y="1758190"/>
            <a:ext cx="4840490" cy="3616424"/>
            <a:chOff x="314728" y="1886778"/>
            <a:chExt cx="4840490" cy="3616424"/>
          </a:xfrm>
        </p:grpSpPr>
        <p:sp>
          <p:nvSpPr>
            <p:cNvPr id="3" name="等腰三角形 2"/>
            <p:cNvSpPr/>
            <p:nvPr/>
          </p:nvSpPr>
          <p:spPr>
            <a:xfrm rot="20372577">
              <a:off x="314728" y="1886778"/>
              <a:ext cx="4840490" cy="3616424"/>
            </a:xfrm>
            <a:custGeom>
              <a:avLst/>
              <a:gdLst>
                <a:gd name="connsiteX0" fmla="*/ 0 w 5157874"/>
                <a:gd name="connsiteY0" fmla="*/ 4105639 h 4105639"/>
                <a:gd name="connsiteX1" fmla="*/ 2652385 w 5157874"/>
                <a:gd name="connsiteY1" fmla="*/ 0 h 4105639"/>
                <a:gd name="connsiteX2" fmla="*/ 5157874 w 5157874"/>
                <a:gd name="connsiteY2" fmla="*/ 4105639 h 4105639"/>
                <a:gd name="connsiteX3" fmla="*/ 0 w 5157874"/>
                <a:gd name="connsiteY3" fmla="*/ 4105639 h 4105639"/>
                <a:gd name="connsiteX0-1" fmla="*/ 0 w 5157874"/>
                <a:gd name="connsiteY0-2" fmla="*/ 4105639 h 4105639"/>
                <a:gd name="connsiteX1-3" fmla="*/ 2652385 w 5157874"/>
                <a:gd name="connsiteY1-4" fmla="*/ 0 h 4105639"/>
                <a:gd name="connsiteX2-5" fmla="*/ 5157874 w 5157874"/>
                <a:gd name="connsiteY2-6" fmla="*/ 4105639 h 4105639"/>
                <a:gd name="connsiteX3-7" fmla="*/ 0 w 5157874"/>
                <a:gd name="connsiteY3-8" fmla="*/ 4105639 h 4105639"/>
                <a:gd name="connsiteX0-9" fmla="*/ 0 w 5157874"/>
                <a:gd name="connsiteY0-10" fmla="*/ 4111081 h 4111081"/>
                <a:gd name="connsiteX1-11" fmla="*/ 2652385 w 5157874"/>
                <a:gd name="connsiteY1-12" fmla="*/ 5442 h 4111081"/>
                <a:gd name="connsiteX2-13" fmla="*/ 5157874 w 5157874"/>
                <a:gd name="connsiteY2-14" fmla="*/ 4111081 h 4111081"/>
                <a:gd name="connsiteX3-15" fmla="*/ 0 w 5157874"/>
                <a:gd name="connsiteY3-16" fmla="*/ 4111081 h 4111081"/>
                <a:gd name="connsiteX0-17" fmla="*/ 14090 w 5171964"/>
                <a:gd name="connsiteY0-18" fmla="*/ 4110076 h 4110076"/>
                <a:gd name="connsiteX1-19" fmla="*/ 2666475 w 5171964"/>
                <a:gd name="connsiteY1-20" fmla="*/ 4437 h 4110076"/>
                <a:gd name="connsiteX2-21" fmla="*/ 5171964 w 5171964"/>
                <a:gd name="connsiteY2-22" fmla="*/ 4110076 h 4110076"/>
                <a:gd name="connsiteX3-23" fmla="*/ 14090 w 5171964"/>
                <a:gd name="connsiteY3-24" fmla="*/ 4110076 h 4110076"/>
                <a:gd name="connsiteX0-25" fmla="*/ 14090 w 5171964"/>
                <a:gd name="connsiteY0-26" fmla="*/ 4110076 h 4374240"/>
                <a:gd name="connsiteX1-27" fmla="*/ 2666475 w 5171964"/>
                <a:gd name="connsiteY1-28" fmla="*/ 4437 h 4374240"/>
                <a:gd name="connsiteX2-29" fmla="*/ 5171964 w 5171964"/>
                <a:gd name="connsiteY2-30" fmla="*/ 4110076 h 4374240"/>
                <a:gd name="connsiteX3-31" fmla="*/ 14090 w 5171964"/>
                <a:gd name="connsiteY3-32" fmla="*/ 4110076 h 4374240"/>
                <a:gd name="connsiteX0-33" fmla="*/ 14090 w 5211690"/>
                <a:gd name="connsiteY0-34" fmla="*/ 4110076 h 4374240"/>
                <a:gd name="connsiteX1-35" fmla="*/ 2666475 w 5211690"/>
                <a:gd name="connsiteY1-36" fmla="*/ 4437 h 4374240"/>
                <a:gd name="connsiteX2-37" fmla="*/ 5171964 w 5211690"/>
                <a:gd name="connsiteY2-38" fmla="*/ 4110076 h 4374240"/>
                <a:gd name="connsiteX3-39" fmla="*/ 14090 w 5211690"/>
                <a:gd name="connsiteY3-40" fmla="*/ 4110076 h 4374240"/>
                <a:gd name="connsiteX0-41" fmla="*/ 14090 w 5211690"/>
                <a:gd name="connsiteY0-42" fmla="*/ 4110076 h 4601148"/>
                <a:gd name="connsiteX1-43" fmla="*/ 2666475 w 5211690"/>
                <a:gd name="connsiteY1-44" fmla="*/ 4437 h 4601148"/>
                <a:gd name="connsiteX2-45" fmla="*/ 5171964 w 5211690"/>
                <a:gd name="connsiteY2-46" fmla="*/ 4110076 h 4601148"/>
                <a:gd name="connsiteX3-47" fmla="*/ 14090 w 5211690"/>
                <a:gd name="connsiteY3-48" fmla="*/ 4110076 h 4601148"/>
                <a:gd name="connsiteX0-49" fmla="*/ 14090 w 5350488"/>
                <a:gd name="connsiteY0-50" fmla="*/ 4110076 h 4640593"/>
                <a:gd name="connsiteX1-51" fmla="*/ 2666475 w 5350488"/>
                <a:gd name="connsiteY1-52" fmla="*/ 4437 h 4640593"/>
                <a:gd name="connsiteX2-53" fmla="*/ 5312772 w 5350488"/>
                <a:gd name="connsiteY2-54" fmla="*/ 4181333 h 4640593"/>
                <a:gd name="connsiteX3-55" fmla="*/ 14090 w 5350488"/>
                <a:gd name="connsiteY3-56" fmla="*/ 4110076 h 4640593"/>
                <a:gd name="connsiteX0-57" fmla="*/ 14090 w 5350488"/>
                <a:gd name="connsiteY0-58" fmla="*/ 4110076 h 4630137"/>
                <a:gd name="connsiteX1-59" fmla="*/ 2666475 w 5350488"/>
                <a:gd name="connsiteY1-60" fmla="*/ 4437 h 4630137"/>
                <a:gd name="connsiteX2-61" fmla="*/ 5312772 w 5350488"/>
                <a:gd name="connsiteY2-62" fmla="*/ 4181333 h 4630137"/>
                <a:gd name="connsiteX3-63" fmla="*/ 14090 w 5350488"/>
                <a:gd name="connsiteY3-64" fmla="*/ 4110076 h 4630137"/>
                <a:gd name="connsiteX0-65" fmla="*/ 14090 w 5141606"/>
                <a:gd name="connsiteY0-66" fmla="*/ 4110076 h 4594314"/>
                <a:gd name="connsiteX1-67" fmla="*/ 2666475 w 5141606"/>
                <a:gd name="connsiteY1-68" fmla="*/ 4437 h 4594314"/>
                <a:gd name="connsiteX2-69" fmla="*/ 5100781 w 5141606"/>
                <a:gd name="connsiteY2-70" fmla="*/ 4116094 h 4594314"/>
                <a:gd name="connsiteX3-71" fmla="*/ 14090 w 5141606"/>
                <a:gd name="connsiteY3-72" fmla="*/ 4110076 h 4594314"/>
                <a:gd name="connsiteX0-73" fmla="*/ 14090 w 5145853"/>
                <a:gd name="connsiteY0-74" fmla="*/ 4110076 h 4594314"/>
                <a:gd name="connsiteX1-75" fmla="*/ 2666475 w 5145853"/>
                <a:gd name="connsiteY1-76" fmla="*/ 4437 h 4594314"/>
                <a:gd name="connsiteX2-77" fmla="*/ 5100781 w 5145853"/>
                <a:gd name="connsiteY2-78" fmla="*/ 4116094 h 4594314"/>
                <a:gd name="connsiteX3-79" fmla="*/ 14090 w 5145853"/>
                <a:gd name="connsiteY3-80" fmla="*/ 4110076 h 45943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853" h="4594314">
                  <a:moveTo>
                    <a:pt x="14090" y="4110076"/>
                  </a:moveTo>
                  <a:cubicBezTo>
                    <a:pt x="-188033" y="3426994"/>
                    <a:pt x="1837696" y="-142973"/>
                    <a:pt x="2666475" y="4437"/>
                  </a:cubicBezTo>
                  <a:cubicBezTo>
                    <a:pt x="3431117" y="165910"/>
                    <a:pt x="5473809" y="3402459"/>
                    <a:pt x="5100781" y="4116094"/>
                  </a:cubicBezTo>
                  <a:cubicBezTo>
                    <a:pt x="4721422" y="4802881"/>
                    <a:pt x="232214" y="4704446"/>
                    <a:pt x="14090" y="4110076"/>
                  </a:cubicBez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8" b="1138"/>
            <a:stretch/>
          </p:blipFill>
          <p:spPr>
            <a:xfrm>
              <a:off x="634212" y="2448281"/>
              <a:ext cx="4511258" cy="3050584"/>
            </a:xfrm>
            <a:prstGeom prst="roundRect">
              <a:avLst/>
            </a:prstGeom>
          </p:spPr>
        </p:pic>
      </p:grpSp>
      <p:sp>
        <p:nvSpPr>
          <p:cNvPr id="19" name="任意多边形 18"/>
          <p:cNvSpPr/>
          <p:nvPr/>
        </p:nvSpPr>
        <p:spPr>
          <a:xfrm>
            <a:off x="6897607" y="3790577"/>
            <a:ext cx="337461" cy="337461"/>
          </a:xfrm>
          <a:custGeom>
            <a:avLst/>
            <a:gdLst>
              <a:gd name="connsiteX0" fmla="*/ 692439 w 1677778"/>
              <a:gd name="connsiteY0" fmla="*/ 309348 h 1677778"/>
              <a:gd name="connsiteX1" fmla="*/ 692439 w 1677778"/>
              <a:gd name="connsiteY1" fmla="*/ 658574 h 1677778"/>
              <a:gd name="connsiteX2" fmla="*/ 867058 w 1677778"/>
              <a:gd name="connsiteY2" fmla="*/ 833192 h 1677778"/>
              <a:gd name="connsiteX3" fmla="*/ 692439 w 1677778"/>
              <a:gd name="connsiteY3" fmla="*/ 1007811 h 1677778"/>
              <a:gd name="connsiteX4" fmla="*/ 692439 w 1677778"/>
              <a:gd name="connsiteY4" fmla="*/ 1357037 h 1677778"/>
              <a:gd name="connsiteX5" fmla="*/ 1216284 w 1677778"/>
              <a:gd name="connsiteY5" fmla="*/ 833192 h 1677778"/>
              <a:gd name="connsiteX6" fmla="*/ 838889 w 1677778"/>
              <a:gd name="connsiteY6" fmla="*/ 0 h 1677778"/>
              <a:gd name="connsiteX7" fmla="*/ 1677778 w 1677778"/>
              <a:gd name="connsiteY7" fmla="*/ 838889 h 1677778"/>
              <a:gd name="connsiteX8" fmla="*/ 838889 w 1677778"/>
              <a:gd name="connsiteY8" fmla="*/ 1677778 h 1677778"/>
              <a:gd name="connsiteX9" fmla="*/ 0 w 1677778"/>
              <a:gd name="connsiteY9" fmla="*/ 838889 h 1677778"/>
              <a:gd name="connsiteX10" fmla="*/ 838889 w 1677778"/>
              <a:gd name="connsiteY10" fmla="*/ 0 h 167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7778" h="1677778">
                <a:moveTo>
                  <a:pt x="692439" y="309348"/>
                </a:moveTo>
                <a:lnTo>
                  <a:pt x="692439" y="658574"/>
                </a:lnTo>
                <a:lnTo>
                  <a:pt x="867058" y="833192"/>
                </a:lnTo>
                <a:lnTo>
                  <a:pt x="692439" y="1007811"/>
                </a:lnTo>
                <a:lnTo>
                  <a:pt x="692439" y="1357037"/>
                </a:lnTo>
                <a:lnTo>
                  <a:pt x="1216284" y="833192"/>
                </a:lnTo>
                <a:close/>
                <a:moveTo>
                  <a:pt x="838889" y="0"/>
                </a:moveTo>
                <a:cubicBezTo>
                  <a:pt x="1302195" y="0"/>
                  <a:pt x="1677778" y="375583"/>
                  <a:pt x="1677778" y="838889"/>
                </a:cubicBezTo>
                <a:cubicBezTo>
                  <a:pt x="1677778" y="1302195"/>
                  <a:pt x="1302195" y="1677778"/>
                  <a:pt x="838889" y="1677778"/>
                </a:cubicBezTo>
                <a:cubicBezTo>
                  <a:pt x="375583" y="1677778"/>
                  <a:pt x="0" y="1302195"/>
                  <a:pt x="0" y="838889"/>
                </a:cubicBezTo>
                <a:cubicBezTo>
                  <a:pt x="0" y="375583"/>
                  <a:pt x="375583" y="0"/>
                  <a:pt x="838889" y="0"/>
                </a:cubicBezTo>
                <a:close/>
              </a:path>
            </a:pathLst>
          </a:cu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897607" y="4263069"/>
            <a:ext cx="337461" cy="337461"/>
          </a:xfrm>
          <a:custGeom>
            <a:avLst/>
            <a:gdLst>
              <a:gd name="connsiteX0" fmla="*/ 692439 w 1677778"/>
              <a:gd name="connsiteY0" fmla="*/ 309348 h 1677778"/>
              <a:gd name="connsiteX1" fmla="*/ 692439 w 1677778"/>
              <a:gd name="connsiteY1" fmla="*/ 658574 h 1677778"/>
              <a:gd name="connsiteX2" fmla="*/ 867058 w 1677778"/>
              <a:gd name="connsiteY2" fmla="*/ 833192 h 1677778"/>
              <a:gd name="connsiteX3" fmla="*/ 692439 w 1677778"/>
              <a:gd name="connsiteY3" fmla="*/ 1007811 h 1677778"/>
              <a:gd name="connsiteX4" fmla="*/ 692439 w 1677778"/>
              <a:gd name="connsiteY4" fmla="*/ 1357037 h 1677778"/>
              <a:gd name="connsiteX5" fmla="*/ 1216284 w 1677778"/>
              <a:gd name="connsiteY5" fmla="*/ 833192 h 1677778"/>
              <a:gd name="connsiteX6" fmla="*/ 838889 w 1677778"/>
              <a:gd name="connsiteY6" fmla="*/ 0 h 1677778"/>
              <a:gd name="connsiteX7" fmla="*/ 1677778 w 1677778"/>
              <a:gd name="connsiteY7" fmla="*/ 838889 h 1677778"/>
              <a:gd name="connsiteX8" fmla="*/ 838889 w 1677778"/>
              <a:gd name="connsiteY8" fmla="*/ 1677778 h 1677778"/>
              <a:gd name="connsiteX9" fmla="*/ 0 w 1677778"/>
              <a:gd name="connsiteY9" fmla="*/ 838889 h 1677778"/>
              <a:gd name="connsiteX10" fmla="*/ 838889 w 1677778"/>
              <a:gd name="connsiteY10" fmla="*/ 0 h 167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7778" h="1677778">
                <a:moveTo>
                  <a:pt x="692439" y="309348"/>
                </a:moveTo>
                <a:lnTo>
                  <a:pt x="692439" y="658574"/>
                </a:lnTo>
                <a:lnTo>
                  <a:pt x="867058" y="833192"/>
                </a:lnTo>
                <a:lnTo>
                  <a:pt x="692439" y="1007811"/>
                </a:lnTo>
                <a:lnTo>
                  <a:pt x="692439" y="1357037"/>
                </a:lnTo>
                <a:lnTo>
                  <a:pt x="1216284" y="833192"/>
                </a:lnTo>
                <a:close/>
                <a:moveTo>
                  <a:pt x="838889" y="0"/>
                </a:moveTo>
                <a:cubicBezTo>
                  <a:pt x="1302195" y="0"/>
                  <a:pt x="1677778" y="375583"/>
                  <a:pt x="1677778" y="838889"/>
                </a:cubicBezTo>
                <a:cubicBezTo>
                  <a:pt x="1677778" y="1302195"/>
                  <a:pt x="1302195" y="1677778"/>
                  <a:pt x="838889" y="1677778"/>
                </a:cubicBezTo>
                <a:cubicBezTo>
                  <a:pt x="375583" y="1677778"/>
                  <a:pt x="0" y="1302195"/>
                  <a:pt x="0" y="838889"/>
                </a:cubicBezTo>
                <a:cubicBezTo>
                  <a:pt x="0" y="375583"/>
                  <a:pt x="375583" y="0"/>
                  <a:pt x="838889" y="0"/>
                </a:cubicBezTo>
                <a:close/>
              </a:path>
            </a:pathLst>
          </a:cu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23">
            <a:extLst>
              <a:ext uri="{FF2B5EF4-FFF2-40B4-BE49-F238E27FC236}">
                <a16:creationId xmlns:a16="http://schemas.microsoft.com/office/drawing/2014/main" id="{57E403F1-1E7E-4B47-B383-512C403CB3A5}"/>
              </a:ext>
            </a:extLst>
          </p:cNvPr>
          <p:cNvSpPr/>
          <p:nvPr/>
        </p:nvSpPr>
        <p:spPr>
          <a:xfrm>
            <a:off x="6897607" y="4698970"/>
            <a:ext cx="337461" cy="337461"/>
          </a:xfrm>
          <a:custGeom>
            <a:avLst/>
            <a:gdLst>
              <a:gd name="connsiteX0" fmla="*/ 692439 w 1677778"/>
              <a:gd name="connsiteY0" fmla="*/ 309348 h 1677778"/>
              <a:gd name="connsiteX1" fmla="*/ 692439 w 1677778"/>
              <a:gd name="connsiteY1" fmla="*/ 658574 h 1677778"/>
              <a:gd name="connsiteX2" fmla="*/ 867058 w 1677778"/>
              <a:gd name="connsiteY2" fmla="*/ 833192 h 1677778"/>
              <a:gd name="connsiteX3" fmla="*/ 692439 w 1677778"/>
              <a:gd name="connsiteY3" fmla="*/ 1007811 h 1677778"/>
              <a:gd name="connsiteX4" fmla="*/ 692439 w 1677778"/>
              <a:gd name="connsiteY4" fmla="*/ 1357037 h 1677778"/>
              <a:gd name="connsiteX5" fmla="*/ 1216284 w 1677778"/>
              <a:gd name="connsiteY5" fmla="*/ 833192 h 1677778"/>
              <a:gd name="connsiteX6" fmla="*/ 838889 w 1677778"/>
              <a:gd name="connsiteY6" fmla="*/ 0 h 1677778"/>
              <a:gd name="connsiteX7" fmla="*/ 1677778 w 1677778"/>
              <a:gd name="connsiteY7" fmla="*/ 838889 h 1677778"/>
              <a:gd name="connsiteX8" fmla="*/ 838889 w 1677778"/>
              <a:gd name="connsiteY8" fmla="*/ 1677778 h 1677778"/>
              <a:gd name="connsiteX9" fmla="*/ 0 w 1677778"/>
              <a:gd name="connsiteY9" fmla="*/ 838889 h 1677778"/>
              <a:gd name="connsiteX10" fmla="*/ 838889 w 1677778"/>
              <a:gd name="connsiteY10" fmla="*/ 0 h 167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7778" h="1677778">
                <a:moveTo>
                  <a:pt x="692439" y="309348"/>
                </a:moveTo>
                <a:lnTo>
                  <a:pt x="692439" y="658574"/>
                </a:lnTo>
                <a:lnTo>
                  <a:pt x="867058" y="833192"/>
                </a:lnTo>
                <a:lnTo>
                  <a:pt x="692439" y="1007811"/>
                </a:lnTo>
                <a:lnTo>
                  <a:pt x="692439" y="1357037"/>
                </a:lnTo>
                <a:lnTo>
                  <a:pt x="1216284" y="833192"/>
                </a:lnTo>
                <a:close/>
                <a:moveTo>
                  <a:pt x="838889" y="0"/>
                </a:moveTo>
                <a:cubicBezTo>
                  <a:pt x="1302195" y="0"/>
                  <a:pt x="1677778" y="375583"/>
                  <a:pt x="1677778" y="838889"/>
                </a:cubicBezTo>
                <a:cubicBezTo>
                  <a:pt x="1677778" y="1302195"/>
                  <a:pt x="1302195" y="1677778"/>
                  <a:pt x="838889" y="1677778"/>
                </a:cubicBezTo>
                <a:cubicBezTo>
                  <a:pt x="375583" y="1677778"/>
                  <a:pt x="0" y="1302195"/>
                  <a:pt x="0" y="838889"/>
                </a:cubicBezTo>
                <a:cubicBezTo>
                  <a:pt x="0" y="375583"/>
                  <a:pt x="375583" y="0"/>
                  <a:pt x="838889" y="0"/>
                </a:cubicBezTo>
                <a:close/>
              </a:path>
            </a:pathLst>
          </a:cu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310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总结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8655" y="500475"/>
            <a:ext cx="4152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Summary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8655" y="1340074"/>
            <a:ext cx="238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参考文献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8831" y="1245411"/>
            <a:ext cx="439738" cy="94664"/>
          </a:xfrm>
          <a:prstGeom prst="roundRect">
            <a:avLst>
              <a:gd name="adj" fmla="val 50000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324AD3-CA00-4152-A1B4-EA3D45F807AE}"/>
              </a:ext>
            </a:extLst>
          </p:cNvPr>
          <p:cNvSpPr txBox="1"/>
          <p:nvPr/>
        </p:nvSpPr>
        <p:spPr>
          <a:xfrm>
            <a:off x="518830" y="2112481"/>
            <a:ext cx="10814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https://www.docin.com/p-2303473525.html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https://blog.csdn.net/abcpanpeng/article/details/8130392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https://blog.csdn.net/CQZHOUZR/article/details/50460056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https://baike.baidu.com/item/%E5%9B%BD%E9%99%85%E6%A0%87%E5%87%86%E4%B9%A6%E5%8F%B7/3271472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https://docs.python.org/zh-cn/3.9/library/turtle.html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18784" y="-438150"/>
            <a:ext cx="2054282" cy="7742402"/>
            <a:chOff x="-318759" y="-438055"/>
            <a:chExt cx="2054231" cy="7742211"/>
          </a:xfrm>
        </p:grpSpPr>
        <p:grpSp>
          <p:nvGrpSpPr>
            <p:cNvPr id="3" name="组合 2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7" name="任意多边形 6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5" name="任意多边形 4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0" name="直接连接符 19"/>
          <p:cNvCxnSpPr>
            <a:stCxn id="7" idx="2"/>
            <a:endCxn id="5" idx="2"/>
          </p:cNvCxnSpPr>
          <p:nvPr/>
        </p:nvCxnSpPr>
        <p:spPr>
          <a:xfrm flipH="1">
            <a:off x="409568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62164" y="2641809"/>
            <a:ext cx="62703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6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请老师批评指正！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2C17B7-F8F1-4C5F-AFBB-F03F9822F202}"/>
              </a:ext>
            </a:extLst>
          </p:cNvPr>
          <p:cNvSpPr txBox="1"/>
          <p:nvPr/>
        </p:nvSpPr>
        <p:spPr>
          <a:xfrm>
            <a:off x="1862164" y="1659772"/>
            <a:ext cx="2428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感谢聆听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83385" y="2719705"/>
            <a:ext cx="2199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30151" y="978925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概述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30240" y="1340485"/>
            <a:ext cx="5257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Overview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30151" y="2358564"/>
            <a:ext cx="249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算法描述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0151" y="2720213"/>
            <a:ext cx="341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Algorithm Description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30151" y="3738203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简要使用说明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30151" y="4099852"/>
            <a:ext cx="4383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Brief instructions for use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30151" y="5117842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总结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30151" y="5479491"/>
            <a:ext cx="4383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Summary</a:t>
            </a: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450816" y="-431670"/>
            <a:ext cx="2054282" cy="7742402"/>
            <a:chOff x="-318759" y="-438055"/>
            <a:chExt cx="2054231" cy="7742211"/>
          </a:xfrm>
        </p:grpSpPr>
        <p:grpSp>
          <p:nvGrpSpPr>
            <p:cNvPr id="12" name="组合 11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16" name="任意多边形 15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14" name="任意多边形 13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-318784" y="-438150"/>
            <a:ext cx="2054282" cy="7742402"/>
            <a:chOff x="-318759" y="-438055"/>
            <a:chExt cx="2054231" cy="7742211"/>
          </a:xfrm>
        </p:grpSpPr>
        <p:grpSp>
          <p:nvGrpSpPr>
            <p:cNvPr id="19" name="组合 18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23" name="任意多边形 22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21" name="任意多边形 20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5" name="直接连接符 24"/>
          <p:cNvCxnSpPr/>
          <p:nvPr/>
        </p:nvCxnSpPr>
        <p:spPr>
          <a:xfrm flipH="1">
            <a:off x="409568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1776744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半闭框 26"/>
          <p:cNvSpPr/>
          <p:nvPr/>
        </p:nvSpPr>
        <p:spPr>
          <a:xfrm rot="8100000">
            <a:off x="5286812" y="1137678"/>
            <a:ext cx="363144" cy="363144"/>
          </a:xfrm>
          <a:prstGeom prst="halfFrame">
            <a:avLst>
              <a:gd name="adj1" fmla="val 19423"/>
              <a:gd name="adj2" fmla="val 19732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88510" y="1033145"/>
            <a:ext cx="90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01</a:t>
            </a:r>
          </a:p>
        </p:txBody>
      </p:sp>
      <p:sp>
        <p:nvSpPr>
          <p:cNvPr id="29" name="半闭框 28"/>
          <p:cNvSpPr/>
          <p:nvPr/>
        </p:nvSpPr>
        <p:spPr>
          <a:xfrm rot="8100000">
            <a:off x="5286812" y="2539802"/>
            <a:ext cx="363144" cy="363144"/>
          </a:xfrm>
          <a:prstGeom prst="halfFrame">
            <a:avLst>
              <a:gd name="adj1" fmla="val 19423"/>
              <a:gd name="adj2" fmla="val 19732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88510" y="2435225"/>
            <a:ext cx="90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02</a:t>
            </a:r>
          </a:p>
        </p:txBody>
      </p:sp>
      <p:sp>
        <p:nvSpPr>
          <p:cNvPr id="31" name="半闭框 30"/>
          <p:cNvSpPr/>
          <p:nvPr/>
        </p:nvSpPr>
        <p:spPr>
          <a:xfrm rot="8100000">
            <a:off x="5286812" y="3894584"/>
            <a:ext cx="363144" cy="363144"/>
          </a:xfrm>
          <a:prstGeom prst="halfFrame">
            <a:avLst>
              <a:gd name="adj1" fmla="val 19423"/>
              <a:gd name="adj2" fmla="val 19732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88510" y="3790315"/>
            <a:ext cx="90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03</a:t>
            </a:r>
          </a:p>
        </p:txBody>
      </p:sp>
      <p:sp>
        <p:nvSpPr>
          <p:cNvPr id="33" name="半闭框 32"/>
          <p:cNvSpPr/>
          <p:nvPr/>
        </p:nvSpPr>
        <p:spPr>
          <a:xfrm rot="8100000">
            <a:off x="5286812" y="5316851"/>
            <a:ext cx="363144" cy="363144"/>
          </a:xfrm>
          <a:prstGeom prst="halfFrame">
            <a:avLst>
              <a:gd name="adj1" fmla="val 19423"/>
              <a:gd name="adj2" fmla="val 19732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88510" y="5212715"/>
            <a:ext cx="90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04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684994" y="3458800"/>
            <a:ext cx="2195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470150" y="149288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01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488221" y="2620924"/>
            <a:ext cx="502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98795" y="3451935"/>
            <a:ext cx="56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Overview</a:t>
            </a:r>
            <a:endParaRPr lang="zh-CN" altLang="en-US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概述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8945" y="500380"/>
            <a:ext cx="5341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Overview</a:t>
            </a:r>
          </a:p>
        </p:txBody>
      </p:sp>
      <p:sp>
        <p:nvSpPr>
          <p:cNvPr id="2" name="矩形 1"/>
          <p:cNvSpPr/>
          <p:nvPr/>
        </p:nvSpPr>
        <p:spPr>
          <a:xfrm>
            <a:off x="1292996" y="2070189"/>
            <a:ext cx="5868670" cy="283781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66818" y="2485071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、选题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66744" y="2817633"/>
            <a:ext cx="324802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我选择的本次课程设计题目为</a:t>
            </a:r>
            <a:r>
              <a:rPr lang="en-US" altLang="zh-CN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条码，所需解决的问题有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利用随机函数自动生成一个</a:t>
            </a:r>
            <a:r>
              <a:rPr lang="en-US" altLang="zh-CN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13</a:t>
            </a:r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位</a:t>
            </a:r>
            <a:r>
              <a:rPr lang="en-US" altLang="zh-CN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号，且满足检验码规则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利用</a:t>
            </a:r>
            <a:r>
              <a:rPr lang="en-US" altLang="zh-CN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turtle</a:t>
            </a:r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库画出该条码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7" b="6397"/>
          <a:stretch/>
        </p:blipFill>
        <p:spPr>
          <a:xfrm>
            <a:off x="6088516" y="2630259"/>
            <a:ext cx="4779645" cy="28841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13370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1851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4052" y="2100264"/>
            <a:ext cx="4647298" cy="1343024"/>
          </a:xfrm>
          <a:prstGeom prst="rect">
            <a:avLst/>
          </a:prstGeom>
          <a:noFill/>
          <a:ln>
            <a:solidFill>
              <a:srgbClr val="5B6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20439" y="1864112"/>
            <a:ext cx="1914525" cy="473206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概述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8945" y="500380"/>
            <a:ext cx="5384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Overview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12502" y="1931438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DCE1E4"/>
                </a:solidFill>
                <a:latin typeface="汉仪文黑-55简" panose="00020600040101010101" charset="-122"/>
                <a:ea typeface="汉仪文黑-55简" panose="00020600040101010101" charset="-122"/>
              </a:rPr>
              <a:t>程序框图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52403" y="2405258"/>
            <a:ext cx="3850596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如左图，基于程序基本功能，在编写程序之前，绘制出程序框图，编写完成之后对框图适当修改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8D6A3B-E2A3-448E-B91D-5649CB852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88" y="739317"/>
            <a:ext cx="3515924" cy="53693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371090" y="1501140"/>
            <a:ext cx="18935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02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84508" y="2651435"/>
            <a:ext cx="502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算法描述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98795" y="3451935"/>
            <a:ext cx="56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Algorithm Description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21" name="任意多边形 2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半闭框 21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算法描述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8656" y="500475"/>
            <a:ext cx="331054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Algorithm Description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0187" y="1868013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绘制部分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90187" y="2200277"/>
            <a:ext cx="3109850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用</a:t>
            </a:r>
            <a:r>
              <a:rPr lang="en-US" altLang="zh-CN" sz="1400" dirty="0" err="1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drawLine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和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drawLine2(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两个函数来实现，前者判断左右字符逻辑码是否为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后画出线段，后者同理，但负责画的是起始符、分隔符和终止符。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693254" y="2200277"/>
            <a:ext cx="2805492" cy="2805492"/>
            <a:chOff x="4717771" y="2143125"/>
            <a:chExt cx="2805492" cy="28054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rgbClr val="5B6A7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469" b="79063" l="24688" r="76875">
                          <a14:foregroundMark x1="50313" y1="49063" x2="54531" y2="42656"/>
                          <a14:foregroundMark x1="50000" y1="26250" x2="50000" y2="26250"/>
                          <a14:foregroundMark x1="66563" y1="29844" x2="66563" y2="29844"/>
                          <a14:foregroundMark x1="71719" y1="46719" x2="71719" y2="46719"/>
                          <a14:foregroundMark x1="64375" y1="59531" x2="64375" y2="59531"/>
                          <a14:foregroundMark x1="35938" y1="60000" x2="35938" y2="60000"/>
                          <a14:foregroundMark x1="29688" y1="45781" x2="29688" y2="45781"/>
                          <a14:foregroundMark x1="35781" y1="30938" x2="35781" y2="30938"/>
                          <a14:foregroundMark x1="46719" y1="65469" x2="46719" y2="65469"/>
                          <a14:foregroundMark x1="50000" y1="69375" x2="50000" y2="69375"/>
                          <a14:foregroundMark x1="50781" y1="72188" x2="50781" y2="721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2" t="19062" r="23906" b="20938"/>
            <a:stretch>
              <a:fillRect/>
            </a:stretch>
          </p:blipFill>
          <p:spPr>
            <a:xfrm>
              <a:off x="5168722" y="2448305"/>
              <a:ext cx="1903591" cy="2195132"/>
            </a:xfrm>
            <a:prstGeom prst="rect">
              <a:avLst/>
            </a:prstGeom>
          </p:spPr>
        </p:pic>
        <p:sp>
          <p:nvSpPr>
            <p:cNvPr id="5" name="同心圆 4"/>
            <p:cNvSpPr/>
            <p:nvPr/>
          </p:nvSpPr>
          <p:spPr>
            <a:xfrm>
              <a:off x="4717771" y="2143125"/>
              <a:ext cx="2805492" cy="2805492"/>
            </a:xfrm>
            <a:prstGeom prst="donut">
              <a:avLst>
                <a:gd name="adj" fmla="val 6828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93227" y="2218581"/>
              <a:ext cx="2654579" cy="2654579"/>
            </a:xfrm>
            <a:prstGeom prst="ellipse">
              <a:avLst/>
            </a:prstGeom>
            <a:noFill/>
            <a:ln w="22225">
              <a:gradFill flip="none" rotWithShape="1">
                <a:gsLst>
                  <a:gs pos="0">
                    <a:srgbClr val="D7B26C"/>
                  </a:gs>
                  <a:gs pos="51000">
                    <a:srgbClr val="D7B26C">
                      <a:alpha val="13000"/>
                    </a:srgbClr>
                  </a:gs>
                  <a:gs pos="100000">
                    <a:srgbClr val="D7B26C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90187" y="4233938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主函数部分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0187" y="4566202"/>
            <a:ext cx="3939802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为了该文件中的语句尽可能简洁，我定义了一个</a:t>
            </a:r>
            <a:r>
              <a:rPr lang="en-US" altLang="zh-CN" sz="1400" dirty="0" err="1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drawISBN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函数，在整体绘制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号，使用</a:t>
            </a:r>
            <a:r>
              <a:rPr lang="en-US" altLang="zh-CN" sz="1400" dirty="0" err="1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turtle.write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出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前置码之后，分别调用</a:t>
            </a:r>
            <a:r>
              <a:rPr lang="en-US" altLang="zh-CN" sz="1400" dirty="0" err="1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leftData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、</a:t>
            </a:r>
            <a:r>
              <a:rPr lang="en-US" altLang="zh-CN" sz="1400" dirty="0" err="1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rightData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、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separator(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、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separator2(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来绘制剩余部分。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27318" y="1865949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奇偶判断部分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27318" y="2198213"/>
            <a:ext cx="3109850" cy="328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定义了函数</a:t>
            </a:r>
            <a:r>
              <a:rPr lang="en-US" altLang="zh-CN" sz="1400" dirty="0" err="1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leftData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、</a:t>
            </a:r>
            <a:r>
              <a:rPr lang="en-US" altLang="zh-CN" sz="1400" dirty="0" err="1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rightData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，分别用于判断左侧奇偶字符对应的逻辑码，右侧偶字符对应的逻辑码。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对于起始符、分隔符和终止符，在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标准中，起始符和终止符对应的应为’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101’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，而分隔符应对应’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10101’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，故有了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separator(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、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separator2( )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两个函数。这四个函数画线时调用</a:t>
            </a:r>
            <a:r>
              <a:rPr lang="en-US" altLang="zh-CN" sz="1400" dirty="0" err="1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drawLine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函数实现。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264215" y="1515543"/>
            <a:ext cx="17160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03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84508" y="2651435"/>
            <a:ext cx="581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简要使用说明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98795" y="3451935"/>
            <a:ext cx="56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Brief instructions for use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21" name="任意多边形 2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半闭框 21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310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简要使用说明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8655" y="500475"/>
            <a:ext cx="4152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Brief instructions for use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55612" y="2008293"/>
            <a:ext cx="216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开始运行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55612" y="2340557"/>
            <a:ext cx="383971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运行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main.py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，选择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生成方法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这里输入 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0 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，回车确认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55612" y="3740220"/>
            <a:ext cx="216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获得运行结果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55612" y="4072484"/>
            <a:ext cx="383971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在上一步之后，程序在控制台中打印标准格式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号，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turtle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进程绘制条形码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1D95B2-823D-46A9-B024-E547BB0ABDD6}"/>
              </a:ext>
            </a:extLst>
          </p:cNvPr>
          <p:cNvSpPr txBox="1"/>
          <p:nvPr/>
        </p:nvSpPr>
        <p:spPr>
          <a:xfrm>
            <a:off x="3109781" y="305252"/>
            <a:ext cx="2393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</a:t>
            </a:r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、自动生成</a:t>
            </a:r>
            <a:r>
              <a:rPr lang="en-US" altLang="zh-CN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ISBN</a:t>
            </a:r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条码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2E689A-A368-4BE0-8124-0CBBFF98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83" y="1240166"/>
            <a:ext cx="2896004" cy="714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FB3CF6-E286-43E5-8566-64F59AD0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5" y="2213572"/>
            <a:ext cx="5315692" cy="4143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696</Words>
  <Application>Microsoft Office PowerPoint</Application>
  <PresentationFormat>宽屏</PresentationFormat>
  <Paragraphs>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汉仪文黑-55简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沥 露</cp:lastModifiedBy>
  <cp:revision>83</cp:revision>
  <dcterms:created xsi:type="dcterms:W3CDTF">2021-04-15T09:41:00Z</dcterms:created>
  <dcterms:modified xsi:type="dcterms:W3CDTF">2021-07-13T09:53:47Z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FE12897211794FC5BCF5EB1C53297B2D</vt:lpwstr>
  </property>
  <property fmtid="{D5CDD505-2E9C-101B-9397-08002B2CF9AE}" pid="3" name="KSOProductBuildVer">
    <vt:lpwstr>2052-11.1.0.10463</vt:lpwstr>
  </property>
  <property fmtid="{D5CDD505-2E9C-101B-9397-08002B2CF9AE}" pid="4" name="KSOSaveFontToCloudKey">
    <vt:lpwstr>457299333_btnclosed</vt:lpwstr>
  </property>
  <property fmtid="{D5CDD505-2E9C-101B-9397-08002B2CF9AE}" pid="5" name="KSOTemplateUUID">
    <vt:lpwstr>v1.0_mb_UFta9vTOi1FsIqbW17qGyw==</vt:lpwstr>
  </property>
</Properties>
</file>