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sldIdLst>
    <p:sldId id="256" r:id="rId3"/>
    <p:sldId id="265" r:id="rId4"/>
    <p:sldId id="257" r:id="rId5"/>
    <p:sldId id="262" r:id="rId6"/>
    <p:sldId id="263" r:id="rId7"/>
  </p:sldIdLst>
  <p:sldSz cx="12192000" cy="6858000"/>
  <p:notesSz cx="6858000" cy="9144000"/>
  <p:embeddedFontLst>
    <p:embeddedFont>
      <p:font typeface="Poppins" panose="00000500000000000000" pitchFamily="2" charset="0"/>
      <p:regular r:id="rId1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800"/>
    <a:srgbClr val="E97B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26"/>
  </p:normalViewPr>
  <p:slideViewPr>
    <p:cSldViewPr snapToGrid="0" snapToObjects="1">
      <p:cViewPr varScale="1">
        <p:scale>
          <a:sx n="121" d="100"/>
          <a:sy n="121" d="100"/>
        </p:scale>
        <p:origin x="74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font" Target="fonts/font1.fntdata"/><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D1E4DE93-7BCC-DA44-85A9-84B8CAE400E0}"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E3F4D633-3D69-0842-999C-4CDCCB2D1836}"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D1E4DE93-7BCC-DA44-85A9-84B8CAE400E0}"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E3F4D633-3D69-0842-999C-4CDCCB2D1836}"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D1E4DE93-7BCC-DA44-85A9-84B8CAE400E0}"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E3F4D633-3D69-0842-999C-4CDCCB2D1836}"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D1E4DE93-7BCC-DA44-85A9-84B8CAE400E0}"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E3F4D633-3D69-0842-999C-4CDCCB2D1836}"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D1E4DE93-7BCC-DA44-85A9-84B8CAE400E0}"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E3F4D633-3D69-0842-999C-4CDCCB2D1836}"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D1E4DE93-7BCC-DA44-85A9-84B8CAE400E0}"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E3F4D633-3D69-0842-999C-4CDCCB2D1836}"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D1E4DE93-7BCC-DA44-85A9-84B8CAE400E0}"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E3F4D633-3D69-0842-999C-4CDCCB2D1836}"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D1E4DE93-7BCC-DA44-85A9-84B8CAE400E0}"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E3F4D633-3D69-0842-999C-4CDCCB2D1836}"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1E4DE93-7BCC-DA44-85A9-84B8CAE400E0}"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E3F4D633-3D69-0842-999C-4CDCCB2D1836}"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D1E4DE93-7BCC-DA44-85A9-84B8CAE400E0}"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E3F4D633-3D69-0842-999C-4CDCCB2D1836}"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D1E4DE93-7BCC-DA44-85A9-84B8CAE400E0}"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E3F4D633-3D69-0842-999C-4CDCCB2D1836}"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E4DE93-7BCC-DA44-85A9-84B8CAE400E0}"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F4D633-3D69-0842-999C-4CDCCB2D183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游戏机, 物体, 钟表&#10;&#10;描述已自动生成"/>
          <p:cNvPicPr>
            <a:picLocks noChangeAspect="1"/>
          </p:cNvPicPr>
          <p:nvPr/>
        </p:nvPicPr>
        <p:blipFill>
          <a:blip r:embed="rId1"/>
          <a:stretch>
            <a:fillRect/>
          </a:stretch>
        </p:blipFill>
        <p:spPr>
          <a:xfrm>
            <a:off x="949926" y="984530"/>
            <a:ext cx="2691856" cy="1428189"/>
          </a:xfrm>
          <a:prstGeom prst="rect">
            <a:avLst/>
          </a:prstGeom>
        </p:spPr>
      </p:pic>
      <p:sp>
        <p:nvSpPr>
          <p:cNvPr id="6" name="文本框 5"/>
          <p:cNvSpPr txBox="1"/>
          <p:nvPr/>
        </p:nvSpPr>
        <p:spPr>
          <a:xfrm>
            <a:off x="1142885" y="2814003"/>
            <a:ext cx="8642985" cy="706755"/>
          </a:xfrm>
          <a:prstGeom prst="rect">
            <a:avLst/>
          </a:prstGeom>
          <a:noFill/>
        </p:spPr>
        <p:txBody>
          <a:bodyPr wrap="none" rtlCol="0">
            <a:spAutoFit/>
          </a:bodyPr>
          <a:lstStyle/>
          <a:p>
            <a:r>
              <a:rPr lang="en-US" altLang="it-IT" sz="4000" b="1" dirty="0">
                <a:effectLst/>
                <a:latin typeface="Poppins" panose="00000500000000000000" pitchFamily="2" charset="0"/>
                <a:cs typeface="Poppins" panose="00000500000000000000" pitchFamily="2" charset="0"/>
              </a:rPr>
              <a:t>Substrate</a:t>
            </a:r>
            <a:r>
              <a:rPr lang="zh-CN" altLang="en-US" sz="4000" b="1" dirty="0">
                <a:effectLst/>
                <a:latin typeface="Poppins" panose="00000500000000000000" pitchFamily="2" charset="0"/>
                <a:cs typeface="Poppins" panose="00000500000000000000" pitchFamily="2" charset="0"/>
              </a:rPr>
              <a:t>入门课第八期 </a:t>
            </a:r>
            <a:r>
              <a:rPr lang="en-US" altLang="zh-CN" sz="4000" b="1" dirty="0">
                <a:effectLst/>
                <a:latin typeface="Poppins" panose="00000500000000000000" pitchFamily="2" charset="0"/>
                <a:cs typeface="Poppins" panose="00000500000000000000" pitchFamily="2" charset="0"/>
              </a:rPr>
              <a:t>Office Hour</a:t>
            </a:r>
            <a:endParaRPr lang="en-US" altLang="zh-CN" sz="4000" b="1" dirty="0">
              <a:effectLst/>
              <a:latin typeface="Poppins" panose="00000500000000000000" pitchFamily="2" charset="0"/>
              <a:cs typeface="Poppins" panose="000005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586175"/>
            <a:ext cx="986970" cy="3911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 name="文本框 8"/>
          <p:cNvSpPr txBox="1"/>
          <p:nvPr/>
        </p:nvSpPr>
        <p:spPr>
          <a:xfrm>
            <a:off x="986790" y="586105"/>
            <a:ext cx="1840230" cy="398780"/>
          </a:xfrm>
          <a:prstGeom prst="rect">
            <a:avLst/>
          </a:prstGeom>
          <a:noFill/>
        </p:spPr>
        <p:txBody>
          <a:bodyPr wrap="square" rtlCol="0">
            <a:spAutoFit/>
          </a:bodyPr>
          <a:lstStyle/>
          <a:p>
            <a:pPr algn="ctr"/>
            <a:r>
              <a:rPr kumimoji="1" lang="zh-CN" altLang="en-US" sz="2000" dirty="0"/>
              <a:t>作业点评</a:t>
            </a:r>
            <a:endParaRPr kumimoji="1" lang="zh-CN" altLang="en-US" sz="2000" dirty="0"/>
          </a:p>
        </p:txBody>
      </p:sp>
      <p:sp>
        <p:nvSpPr>
          <p:cNvPr id="12" name="椭圆 11"/>
          <p:cNvSpPr/>
          <p:nvPr/>
        </p:nvSpPr>
        <p:spPr>
          <a:xfrm>
            <a:off x="2981428" y="542126"/>
            <a:ext cx="487700" cy="487700"/>
          </a:xfrm>
          <a:prstGeom prst="ellipse">
            <a:avLst/>
          </a:prstGeom>
          <a:solidFill>
            <a:srgbClr val="FF8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3" name="图片 32" descr="图片包含 游戏机, 物体, 钟表&#10;&#10;描述已自动生成"/>
          <p:cNvPicPr>
            <a:picLocks noChangeAspect="1"/>
          </p:cNvPicPr>
          <p:nvPr/>
        </p:nvPicPr>
        <p:blipFill>
          <a:blip r:embed="rId1"/>
          <a:stretch>
            <a:fillRect/>
          </a:stretch>
        </p:blipFill>
        <p:spPr>
          <a:xfrm>
            <a:off x="10532064" y="376691"/>
            <a:ext cx="1345929" cy="714095"/>
          </a:xfrm>
          <a:prstGeom prst="rect">
            <a:avLst/>
          </a:prstGeom>
        </p:spPr>
      </p:pic>
      <p:sp>
        <p:nvSpPr>
          <p:cNvPr id="5" name="Text Box 4"/>
          <p:cNvSpPr txBox="1"/>
          <p:nvPr/>
        </p:nvSpPr>
        <p:spPr>
          <a:xfrm>
            <a:off x="574040" y="2136140"/>
            <a:ext cx="11304270" cy="1476375"/>
          </a:xfrm>
          <a:prstGeom prst="rect">
            <a:avLst/>
          </a:prstGeom>
          <a:noFill/>
        </p:spPr>
        <p:txBody>
          <a:bodyPr wrap="square" rtlCol="0">
            <a:spAutoFit/>
          </a:bodyPr>
          <a:p>
            <a:r>
              <a:rPr lang="zh-CN" altLang="en-US"/>
              <a:t>bitcoin对于安全性的设计、对于数据量的简化的设计等方面有点超出我的原有的认知，虽然它只是将前人的研究成果组合在一起并不算是一个“新的发明”，但是确实是一个伟大的设计。bitcoin作为一个支付手段，在便捷性上它确实比不上现在我们所使用的一些第三方支付，效率上也经常被人诟病，但是它能稳定运行这么多年并且几乎没有出现过任何的因为技术缺陷而产生的资金安全事故就是得益于它在设计之初将这些分散的技术完美的结合在一起。</a:t>
            </a:r>
            <a:endParaRPr lang="zh-CN" altLang="en-US"/>
          </a:p>
        </p:txBody>
      </p:sp>
      <p:sp>
        <p:nvSpPr>
          <p:cNvPr id="3" name="Text Box 2"/>
          <p:cNvSpPr txBox="1"/>
          <p:nvPr/>
        </p:nvSpPr>
        <p:spPr>
          <a:xfrm>
            <a:off x="4610735" y="1272540"/>
            <a:ext cx="3230880" cy="460375"/>
          </a:xfrm>
          <a:prstGeom prst="rect">
            <a:avLst/>
          </a:prstGeom>
          <a:noFill/>
        </p:spPr>
        <p:txBody>
          <a:bodyPr wrap="none" rtlCol="0">
            <a:spAutoFit/>
          </a:bodyPr>
          <a:p>
            <a:pPr algn="l"/>
            <a:r>
              <a:rPr lang="zh-CN" altLang="en-US" sz="2400">
                <a:effectLst>
                  <a:outerShdw blurRad="38100" dist="19050" dir="2700000" algn="tl" rotWithShape="0">
                    <a:schemeClr val="dk1">
                      <a:alpha val="40000"/>
                    </a:schemeClr>
                  </a:outerShdw>
                </a:effectLst>
                <a:sym typeface="+mn-ea"/>
              </a:rPr>
              <a:t>截取</a:t>
            </a:r>
            <a:r>
              <a:rPr lang="zh-CN" altLang="en-US" sz="2400">
                <a:ln/>
                <a:solidFill>
                  <a:schemeClr val="tx1"/>
                </a:solidFill>
                <a:effectLst>
                  <a:outerShdw blurRad="38100" dist="19050" dir="2700000" algn="tl" rotWithShape="0">
                    <a:schemeClr val="dk1">
                      <a:alpha val="40000"/>
                    </a:schemeClr>
                  </a:outerShdw>
                </a:effectLst>
              </a:rPr>
              <a:t>部分同学的观后感</a:t>
            </a:r>
            <a:endParaRPr lang="zh-CN" altLang="en-US" sz="2400">
              <a:ln/>
              <a:solidFill>
                <a:schemeClr val="tx1"/>
              </a:solidFill>
              <a:effectLst>
                <a:outerShdw blurRad="38100" dist="19050" dir="2700000" algn="tl" rotWithShape="0">
                  <a:schemeClr val="dk1">
                    <a:alpha val="40000"/>
                  </a:schemeClr>
                </a:outerShdw>
              </a:effectLst>
            </a:endParaRPr>
          </a:p>
        </p:txBody>
      </p:sp>
      <p:sp>
        <p:nvSpPr>
          <p:cNvPr id="4" name="Text Box 3"/>
          <p:cNvSpPr txBox="1"/>
          <p:nvPr/>
        </p:nvSpPr>
        <p:spPr>
          <a:xfrm>
            <a:off x="574040" y="3948430"/>
            <a:ext cx="11304270" cy="2306955"/>
          </a:xfrm>
          <a:prstGeom prst="rect">
            <a:avLst/>
          </a:prstGeom>
          <a:noFill/>
        </p:spPr>
        <p:txBody>
          <a:bodyPr wrap="square" rtlCol="0">
            <a:spAutoFit/>
          </a:bodyPr>
          <a:p>
            <a:r>
              <a:rPr lang="en-US"/>
              <a:t>系统健壮性可能也并非无懈可击。如政府禁止挖矿等措施，必然导致全网的算力下降，从而影响系统的安全性和健壮性。 资源浪费严重。工作量证明机制决定了，所有参与计算的方，仅有一位幸运儿。一方面，全网算力越高，系统某种程序越安全，但同时资源浪费越严重。有没有更好的机制呢? </a:t>
            </a:r>
            <a:endParaRPr lang="en-US"/>
          </a:p>
          <a:p>
            <a:endParaRPr lang="en-US"/>
          </a:p>
          <a:p>
            <a:r>
              <a:rPr lang="en-US"/>
              <a:t>本书讲述了如何构造一个去中心化分布式交易系统，初读很抽象，核心思想是 每一个矿工利用p2p网络组成一个去中心化网络利用算力计算随机数，并打包验算网上发布的多起交易构成一个梅克尔根哈希值加上时间戳和上一个区块的散列数组成一个新的区块，矿工算出随机数发布并广播这个合法区块，其他节点验证完毕就能得到区块奖励和交易费</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586175"/>
            <a:ext cx="986970" cy="3911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9" name="文本框 8"/>
          <p:cNvSpPr txBox="1"/>
          <p:nvPr/>
        </p:nvSpPr>
        <p:spPr>
          <a:xfrm>
            <a:off x="986790" y="586105"/>
            <a:ext cx="1840230" cy="398780"/>
          </a:xfrm>
          <a:prstGeom prst="rect">
            <a:avLst/>
          </a:prstGeom>
          <a:noFill/>
        </p:spPr>
        <p:txBody>
          <a:bodyPr wrap="square" rtlCol="0">
            <a:spAutoFit/>
          </a:bodyPr>
          <a:lstStyle/>
          <a:p>
            <a:pPr algn="ctr"/>
            <a:r>
              <a:rPr kumimoji="1" lang="zh-CN" altLang="en-US" sz="2000" dirty="0"/>
              <a:t>常见问题</a:t>
            </a:r>
            <a:endParaRPr kumimoji="1" lang="zh-CN" altLang="en-US" sz="2000" dirty="0"/>
          </a:p>
        </p:txBody>
      </p:sp>
      <p:sp>
        <p:nvSpPr>
          <p:cNvPr id="12" name="椭圆 11"/>
          <p:cNvSpPr/>
          <p:nvPr/>
        </p:nvSpPr>
        <p:spPr>
          <a:xfrm>
            <a:off x="2981428" y="542126"/>
            <a:ext cx="487700" cy="487700"/>
          </a:xfrm>
          <a:prstGeom prst="ellipse">
            <a:avLst/>
          </a:prstGeom>
          <a:solidFill>
            <a:srgbClr val="FF8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3" name="图片 32" descr="图片包含 游戏机, 物体, 钟表&#10;&#10;描述已自动生成"/>
          <p:cNvPicPr>
            <a:picLocks noChangeAspect="1"/>
          </p:cNvPicPr>
          <p:nvPr/>
        </p:nvPicPr>
        <p:blipFill>
          <a:blip r:embed="rId1"/>
          <a:stretch>
            <a:fillRect/>
          </a:stretch>
        </p:blipFill>
        <p:spPr>
          <a:xfrm>
            <a:off x="10532064" y="376691"/>
            <a:ext cx="1345929" cy="714095"/>
          </a:xfrm>
          <a:prstGeom prst="rect">
            <a:avLst/>
          </a:prstGeom>
        </p:spPr>
      </p:pic>
      <p:sp>
        <p:nvSpPr>
          <p:cNvPr id="5" name="Text Box 4"/>
          <p:cNvSpPr txBox="1"/>
          <p:nvPr/>
        </p:nvSpPr>
        <p:spPr>
          <a:xfrm>
            <a:off x="574040" y="1864995"/>
            <a:ext cx="11304270" cy="3969385"/>
          </a:xfrm>
          <a:prstGeom prst="rect">
            <a:avLst/>
          </a:prstGeom>
          <a:noFill/>
        </p:spPr>
        <p:txBody>
          <a:bodyPr wrap="square" rtlCol="0">
            <a:spAutoFit/>
          </a:bodyPr>
          <a:p>
            <a:r>
              <a:rPr lang="zh-CN" altLang="en-US"/>
              <a:t>一、编译环境问题。</a:t>
            </a:r>
            <a:endParaRPr lang="zh-CN" altLang="en-US"/>
          </a:p>
          <a:p>
            <a:r>
              <a:rPr lang="zh-CN" altLang="en-US"/>
              <a:t>大家在开发时，估计会经常出现因环境问题导致编译异常的错误，为了减少才不必要的踩坑，这里我建议大家使用类</a:t>
            </a:r>
            <a:r>
              <a:rPr lang="en-US" altLang="zh-CN"/>
              <a:t>Unix</a:t>
            </a:r>
            <a:r>
              <a:rPr lang="zh-CN" altLang="en-US"/>
              <a:t>系统做</a:t>
            </a:r>
            <a:r>
              <a:rPr lang="en-US" altLang="zh-CN"/>
              <a:t>Substrate</a:t>
            </a:r>
            <a:r>
              <a:rPr lang="zh-CN" altLang="en-US"/>
              <a:t>开发，比如</a:t>
            </a:r>
            <a:r>
              <a:rPr lang="en-US" altLang="zh-CN"/>
              <a:t>Ubuntu</a:t>
            </a:r>
            <a:r>
              <a:rPr lang="zh-CN" altLang="en-US"/>
              <a:t>，</a:t>
            </a:r>
            <a:r>
              <a:rPr lang="en-US" altLang="zh-CN"/>
              <a:t>MacOS</a:t>
            </a:r>
            <a:r>
              <a:rPr lang="zh-CN" altLang="en-US"/>
              <a:t>。如果本机上不是使用</a:t>
            </a:r>
            <a:r>
              <a:rPr lang="zh-CN" altLang="en-US">
                <a:sym typeface="+mn-ea"/>
              </a:rPr>
              <a:t>建议</a:t>
            </a:r>
            <a:r>
              <a:rPr lang="zh-CN" altLang="en-US"/>
              <a:t>的操作系统，那可以装个虚拟机。</a:t>
            </a:r>
            <a:endParaRPr lang="zh-CN" altLang="en-US"/>
          </a:p>
          <a:p>
            <a:endParaRPr lang="zh-CN" altLang="en-US"/>
          </a:p>
          <a:p>
            <a:r>
              <a:rPr lang="zh-CN" altLang="en-US"/>
              <a:t>二、</a:t>
            </a:r>
            <a:r>
              <a:rPr lang="en-US" altLang="zh-CN"/>
              <a:t>Rust</a:t>
            </a:r>
            <a:r>
              <a:rPr lang="zh-CN" altLang="en-US"/>
              <a:t>语言问题。</a:t>
            </a:r>
            <a:endParaRPr lang="zh-CN" altLang="en-US"/>
          </a:p>
          <a:p>
            <a:r>
              <a:rPr lang="en-US" altLang="zh-CN"/>
              <a:t>Subsrtate</a:t>
            </a:r>
            <a:r>
              <a:rPr lang="zh-CN" altLang="en-US"/>
              <a:t>是用</a:t>
            </a:r>
            <a:r>
              <a:rPr lang="en-US" altLang="zh-CN"/>
              <a:t>Rust</a:t>
            </a:r>
            <a:r>
              <a:rPr lang="zh-CN" altLang="en-US"/>
              <a:t>来进行开发的，但是入门课程不会使用到高深的</a:t>
            </a:r>
            <a:r>
              <a:rPr lang="en-US" altLang="zh-CN"/>
              <a:t>Rust</a:t>
            </a:r>
            <a:r>
              <a:rPr lang="zh-CN" altLang="en-US"/>
              <a:t>语法。如果有的同学没有开发基础的话，则需要更多时间来完成作业。</a:t>
            </a:r>
            <a:endParaRPr lang="zh-CN" altLang="en-US"/>
          </a:p>
          <a:p>
            <a:endParaRPr lang="zh-CN" altLang="en-US"/>
          </a:p>
          <a:p>
            <a:r>
              <a:rPr lang="zh-CN" altLang="en-US"/>
              <a:t>三、</a:t>
            </a:r>
            <a:r>
              <a:rPr lang="en-US" altLang="zh-CN"/>
              <a:t>Substrate</a:t>
            </a:r>
            <a:r>
              <a:rPr lang="zh-CN" altLang="en-US"/>
              <a:t>版本问题。</a:t>
            </a:r>
            <a:endParaRPr lang="zh-CN" altLang="en-US"/>
          </a:p>
          <a:p>
            <a:r>
              <a:rPr lang="en-US" altLang="zh-CN"/>
              <a:t>Substrate</a:t>
            </a:r>
            <a:r>
              <a:rPr lang="zh-CN" altLang="en-US"/>
              <a:t>不同版本对应依赖包的版本也是不一样的，如果依赖包的版本不一致，则可能会出现编译不通过的问题。</a:t>
            </a:r>
            <a:endParaRPr lang="zh-CN" altLang="en-US"/>
          </a:p>
          <a:p>
            <a:endParaRPr lang="zh-CN" altLang="en-US"/>
          </a:p>
          <a:p>
            <a:endParaRPr lang="zh-CN" altLang="en-US"/>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包含 游戏机, 物体, 钟表&#10;&#10;描述已自动生成"/>
          <p:cNvPicPr>
            <a:picLocks noChangeAspect="1"/>
          </p:cNvPicPr>
          <p:nvPr/>
        </p:nvPicPr>
        <p:blipFill>
          <a:blip r:embed="rId1"/>
          <a:stretch>
            <a:fillRect/>
          </a:stretch>
        </p:blipFill>
        <p:spPr>
          <a:xfrm>
            <a:off x="10532064" y="376691"/>
            <a:ext cx="1345929" cy="714095"/>
          </a:xfrm>
          <a:prstGeom prst="rect">
            <a:avLst/>
          </a:prstGeom>
        </p:spPr>
      </p:pic>
      <p:sp>
        <p:nvSpPr>
          <p:cNvPr id="3" name="矩形 2"/>
          <p:cNvSpPr/>
          <p:nvPr/>
        </p:nvSpPr>
        <p:spPr>
          <a:xfrm>
            <a:off x="1" y="586175"/>
            <a:ext cx="986970" cy="3911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sp>
        <p:nvSpPr>
          <p:cNvPr id="4" name="文本框 3"/>
          <p:cNvSpPr txBox="1"/>
          <p:nvPr/>
        </p:nvSpPr>
        <p:spPr>
          <a:xfrm>
            <a:off x="986790" y="586105"/>
            <a:ext cx="1955165" cy="398780"/>
          </a:xfrm>
          <a:prstGeom prst="rect">
            <a:avLst/>
          </a:prstGeom>
          <a:noFill/>
        </p:spPr>
        <p:txBody>
          <a:bodyPr wrap="square" rtlCol="0">
            <a:spAutoFit/>
          </a:bodyPr>
          <a:lstStyle/>
          <a:p>
            <a:pPr algn="ctr"/>
            <a:r>
              <a:rPr kumimoji="1" lang="zh-CN" altLang="en-US" sz="2000" dirty="0"/>
              <a:t>资料补充</a:t>
            </a:r>
            <a:endParaRPr kumimoji="1" lang="zh-CN" altLang="en-US" sz="2000" dirty="0"/>
          </a:p>
        </p:txBody>
      </p:sp>
      <p:sp>
        <p:nvSpPr>
          <p:cNvPr id="5" name="椭圆 4"/>
          <p:cNvSpPr/>
          <p:nvPr/>
        </p:nvSpPr>
        <p:spPr>
          <a:xfrm>
            <a:off x="2981428" y="542126"/>
            <a:ext cx="487700" cy="487700"/>
          </a:xfrm>
          <a:prstGeom prst="ellipse">
            <a:avLst/>
          </a:prstGeom>
          <a:solidFill>
            <a:srgbClr val="FF8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Text Box 37"/>
          <p:cNvSpPr txBox="1"/>
          <p:nvPr/>
        </p:nvSpPr>
        <p:spPr>
          <a:xfrm>
            <a:off x="193675" y="1486535"/>
            <a:ext cx="11509375" cy="4831080"/>
          </a:xfrm>
          <a:prstGeom prst="rect">
            <a:avLst/>
          </a:prstGeom>
          <a:noFill/>
        </p:spPr>
        <p:txBody>
          <a:bodyPr wrap="square" rtlCol="0">
            <a:spAutoFit/>
          </a:bodyPr>
          <a:p>
            <a:pPr algn="l"/>
            <a:r>
              <a:rPr lang="en-US" sz="2800" b="1"/>
              <a:t>[比特币和区块链啥原理？矿机挖矿咋回事？李永乐老师讲比特币(1)]</a:t>
            </a:r>
            <a:endParaRPr lang="en-US" sz="2800" b="1"/>
          </a:p>
          <a:p>
            <a:pPr algn="l"/>
            <a:r>
              <a:rPr lang="en-US" sz="2800" b="1"/>
              <a:t>(https://www.bilibili.com/video/av45247943/)</a:t>
            </a:r>
            <a:endParaRPr lang="en-US" sz="2800" b="1"/>
          </a:p>
          <a:p>
            <a:pPr algn="l"/>
            <a:endParaRPr lang="en-US" sz="2800" b="1"/>
          </a:p>
          <a:p>
            <a:pPr algn="l"/>
            <a:r>
              <a:rPr lang="en-US" sz="2800" b="1"/>
              <a:t>[比特币交易如何防伪？私钥公钥地址啥意思？李永乐老师讲比特币(2)]</a:t>
            </a:r>
            <a:endParaRPr lang="en-US" sz="2800" b="1"/>
          </a:p>
          <a:p>
            <a:pPr algn="l"/>
            <a:r>
              <a:rPr lang="en-US" sz="2800" b="1"/>
              <a:t>(https://www.bilibili.com/video/av45597148/)</a:t>
            </a:r>
            <a:endParaRPr lang="en-US" sz="2800" b="1"/>
          </a:p>
          <a:p>
            <a:pPr algn="l"/>
            <a:endParaRPr lang="en-US" sz="2800" b="1"/>
          </a:p>
          <a:p>
            <a:pPr algn="l"/>
            <a:r>
              <a:rPr lang="en-US" sz="2800" b="1"/>
              <a:t>[比特币白皮书：一种点对点的电子现金系统|官网]</a:t>
            </a:r>
            <a:endParaRPr lang="en-US" sz="2800" b="1"/>
          </a:p>
          <a:p>
            <a:pPr algn="l"/>
            <a:r>
              <a:rPr lang="en-US" sz="2800" b="1"/>
              <a:t>(https://bitcoin.org/files/bitcoin-paper/bitcoin_zh_cn.pdf)</a:t>
            </a:r>
            <a:endParaRPr lang="en-US" sz="2800" b="1"/>
          </a:p>
          <a:p>
            <a:pPr algn="l"/>
            <a:endParaRPr lang="en-US" sz="2800" b="1"/>
          </a:p>
          <a:p>
            <a:pPr algn="l"/>
            <a:r>
              <a:rPr lang="en-US" sz="2800" b="1"/>
              <a:t>[精通比特币（第二版）]</a:t>
            </a:r>
            <a:endParaRPr lang="en-US" sz="2800" b="1"/>
          </a:p>
          <a:p>
            <a:pPr algn="l"/>
            <a:r>
              <a:rPr lang="en-US" sz="2800" b="1"/>
              <a:t>(https://github.com/tianmingyun/MasterBitcoin2CN)</a:t>
            </a:r>
            <a:endParaRPr lang="en-US" sz="28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alphaModFix amt="35000"/>
          </a:blip>
          <a:stretch>
            <a:fillRect/>
          </a:stretch>
        </p:blipFill>
        <p:spPr>
          <a:xfrm>
            <a:off x="-1232452" y="3309730"/>
            <a:ext cx="15080973" cy="5830957"/>
          </a:xfrm>
          <a:prstGeom prst="rect">
            <a:avLst/>
          </a:prstGeom>
        </p:spPr>
      </p:pic>
      <p:sp>
        <p:nvSpPr>
          <p:cNvPr id="2" name="文本框 1"/>
          <p:cNvSpPr txBox="1"/>
          <p:nvPr/>
        </p:nvSpPr>
        <p:spPr>
          <a:xfrm>
            <a:off x="1240561" y="5062330"/>
            <a:ext cx="9922909" cy="369332"/>
          </a:xfrm>
          <a:prstGeom prst="rect">
            <a:avLst/>
          </a:prstGeom>
          <a:noFill/>
        </p:spPr>
        <p:txBody>
          <a:bodyPr wrap="none" rtlCol="0">
            <a:spAutoFit/>
          </a:bodyPr>
          <a:lstStyle/>
          <a:p>
            <a:r>
              <a:rPr lang="it-IT" altLang="zh-CN" dirty="0">
                <a:latin typeface="Poppins" panose="00000500000000000000" pitchFamily="2" charset="0"/>
                <a:cs typeface="Poppins" panose="00000500000000000000" pitchFamily="2" charset="0"/>
              </a:rPr>
              <a:t>Incubate </a:t>
            </a:r>
            <a:r>
              <a:rPr lang="it-IT" altLang="zh-CN" b="1" dirty="0">
                <a:latin typeface="Poppins" panose="00000500000000000000" pitchFamily="2" charset="0"/>
                <a:cs typeface="Poppins" panose="00000500000000000000" pitchFamily="2" charset="0"/>
              </a:rPr>
              <a:t>Developers </a:t>
            </a:r>
            <a:r>
              <a:rPr lang="it-IT" altLang="zh-CN" dirty="0">
                <a:latin typeface="Poppins" panose="00000500000000000000" pitchFamily="2" charset="0"/>
                <a:cs typeface="Poppins" panose="00000500000000000000" pitchFamily="2" charset="0"/>
              </a:rPr>
              <a:t> |  </a:t>
            </a:r>
            <a:r>
              <a:rPr lang="it-IT" altLang="zh-CN" dirty="0" err="1">
                <a:latin typeface="Poppins" panose="00000500000000000000" pitchFamily="2" charset="0"/>
                <a:cs typeface="Poppins" panose="00000500000000000000" pitchFamily="2" charset="0"/>
              </a:rPr>
              <a:t>Build</a:t>
            </a:r>
            <a:r>
              <a:rPr lang="it-IT" altLang="zh-CN" dirty="0">
                <a:latin typeface="Poppins" panose="00000500000000000000" pitchFamily="2" charset="0"/>
                <a:cs typeface="Poppins" panose="00000500000000000000" pitchFamily="2" charset="0"/>
              </a:rPr>
              <a:t> </a:t>
            </a:r>
            <a:r>
              <a:rPr lang="it-IT" altLang="zh-CN" b="1" dirty="0" err="1">
                <a:latin typeface="Poppins" panose="00000500000000000000" pitchFamily="2" charset="0"/>
                <a:cs typeface="Poppins" panose="00000500000000000000" pitchFamily="2" charset="0"/>
              </a:rPr>
              <a:t>Communities</a:t>
            </a:r>
            <a:r>
              <a:rPr lang="it-IT" altLang="zh-CN" b="1" dirty="0">
                <a:latin typeface="Poppins" panose="00000500000000000000" pitchFamily="2" charset="0"/>
                <a:cs typeface="Poppins" panose="00000500000000000000" pitchFamily="2" charset="0"/>
              </a:rPr>
              <a:t> </a:t>
            </a:r>
            <a:r>
              <a:rPr lang="it-IT" altLang="zh-CN" dirty="0">
                <a:latin typeface="Poppins" panose="00000500000000000000" pitchFamily="2" charset="0"/>
                <a:cs typeface="Poppins" panose="00000500000000000000" pitchFamily="2" charset="0"/>
              </a:rPr>
              <a:t> |  Create </a:t>
            </a:r>
            <a:r>
              <a:rPr lang="it-IT" altLang="zh-CN" b="1" dirty="0">
                <a:latin typeface="Poppins" panose="00000500000000000000" pitchFamily="2" charset="0"/>
                <a:cs typeface="Poppins" panose="00000500000000000000" pitchFamily="2" charset="0"/>
              </a:rPr>
              <a:t>Impact </a:t>
            </a:r>
            <a:r>
              <a:rPr lang="it-IT" altLang="zh-CN" dirty="0">
                <a:latin typeface="Poppins" panose="00000500000000000000" pitchFamily="2" charset="0"/>
                <a:cs typeface="Poppins" panose="00000500000000000000" pitchFamily="2" charset="0"/>
              </a:rPr>
              <a:t> | </a:t>
            </a:r>
            <a:r>
              <a:rPr lang="it-IT" altLang="zh-CN" dirty="0" err="1">
                <a:latin typeface="Poppins" panose="00000500000000000000" pitchFamily="2" charset="0"/>
                <a:cs typeface="Poppins" panose="00000500000000000000" pitchFamily="2" charset="0"/>
              </a:rPr>
              <a:t>Shape</a:t>
            </a:r>
            <a:r>
              <a:rPr lang="it-IT" altLang="zh-CN" dirty="0">
                <a:latin typeface="Poppins" panose="00000500000000000000" pitchFamily="2" charset="0"/>
                <a:cs typeface="Poppins" panose="00000500000000000000" pitchFamily="2" charset="0"/>
              </a:rPr>
              <a:t> the </a:t>
            </a:r>
            <a:r>
              <a:rPr lang="it-IT" altLang="zh-CN" b="1" dirty="0" err="1">
                <a:latin typeface="Poppins" panose="00000500000000000000" pitchFamily="2" charset="0"/>
                <a:cs typeface="Poppins" panose="00000500000000000000" pitchFamily="2" charset="0"/>
              </a:rPr>
              <a:t>Ecosystem</a:t>
            </a:r>
            <a:r>
              <a:rPr lang="it-IT" altLang="zh-CN" b="1" dirty="0">
                <a:latin typeface="Poppins" panose="00000500000000000000" pitchFamily="2" charset="0"/>
                <a:cs typeface="Poppins" panose="00000500000000000000" pitchFamily="2" charset="0"/>
              </a:rPr>
              <a:t> </a:t>
            </a:r>
            <a:endParaRPr lang="it-IT" altLang="zh-CN" dirty="0">
              <a:latin typeface="Poppins" panose="00000500000000000000" pitchFamily="2" charset="0"/>
              <a:cs typeface="Poppins" panose="00000500000000000000" pitchFamily="2" charset="0"/>
            </a:endParaRPr>
          </a:p>
        </p:txBody>
      </p:sp>
      <p:pic>
        <p:nvPicPr>
          <p:cNvPr id="3" name="图片 2" descr="图片包含 游戏机, 物体, 钟表&#10;&#10;描述已自动生成"/>
          <p:cNvPicPr>
            <a:picLocks noChangeAspect="1"/>
          </p:cNvPicPr>
          <p:nvPr/>
        </p:nvPicPr>
        <p:blipFill>
          <a:blip r:embed="rId2"/>
          <a:stretch>
            <a:fillRect/>
          </a:stretch>
        </p:blipFill>
        <p:spPr>
          <a:xfrm>
            <a:off x="4750072" y="1881541"/>
            <a:ext cx="2691856" cy="1428189"/>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1199</Words>
  <Application>WPS Spreadsheets</Application>
  <PresentationFormat>宽屏</PresentationFormat>
  <Paragraphs>42</Paragraphs>
  <Slides>5</Slides>
  <Notes>0</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5</vt:i4>
      </vt:variant>
    </vt:vector>
  </HeadingPairs>
  <TitlesOfParts>
    <vt:vector size="31" baseType="lpstr">
      <vt:lpstr>Arial</vt:lpstr>
      <vt:lpstr>SimSun</vt:lpstr>
      <vt:lpstr>Wingdings</vt:lpstr>
      <vt:lpstr>Poppins</vt:lpstr>
      <vt:lpstr>等线</vt:lpstr>
      <vt:lpstr>汉仪中等线KW</vt:lpstr>
      <vt:lpstr>微软雅黑</vt:lpstr>
      <vt:lpstr>汉仪旗黑</vt:lpstr>
      <vt:lpstr>Arial Unicode MS</vt:lpstr>
      <vt:lpstr>等线 Light</vt:lpstr>
      <vt:lpstr>Calibri</vt:lpstr>
      <vt:lpstr>Helvetica Neue</vt:lpstr>
      <vt:lpstr>汉仪书宋二KW</vt:lpstr>
      <vt:lpstr>Al Nile Regular</vt:lpstr>
      <vt:lpstr>Arial Narrow Regular</vt:lpstr>
      <vt:lpstr>Arial Hebrew Scholar Regular</vt:lpstr>
      <vt:lpstr>Apple Chancery</vt:lpstr>
      <vt:lpstr>Apple Color Emoji</vt:lpstr>
      <vt:lpstr>Al Bayan Plain</vt:lpstr>
      <vt:lpstr>Academy Engraved LET</vt:lpstr>
      <vt:lpstr>Al Tarikh</vt:lpstr>
      <vt:lpstr>Toppan Bunkyu Mincho</vt:lpstr>
      <vt:lpstr>SimSun</vt:lpstr>
      <vt:lpstr>Wingdings</vt:lpstr>
      <vt:lpstr>宋体-简</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Yixiao Cai</dc:creator>
  <cp:lastModifiedBy>wei</cp:lastModifiedBy>
  <cp:revision>29</cp:revision>
  <dcterms:created xsi:type="dcterms:W3CDTF">2022-03-25T13:00:10Z</dcterms:created>
  <dcterms:modified xsi:type="dcterms:W3CDTF">2022-03-25T13:00:10Z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1033-3.9.6.6441</vt:lpwstr>
  </property>
</Properties>
</file>