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5143500"/>
  <p:notesSz cx="6858000" cy="9144000"/>
  <p:embeddedFontLst>
    <p:embeddedFont>
      <p:font typeface="Roboto" panose="02000000000000000000"/>
      <p:regular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BBB939-96DC-4A6E-B182-0651FF3A18E1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485EF25A-905C-4D02-B833-916B45F654C4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font" Target="fonts/font1.fntdata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d3e61504db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d3e61504db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5a1da195e_1_27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5a1da195e_1_27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85a1da195e_1_27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85a1da195e_1_27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d3e61504db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d3e61504db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5a1da195e_1_28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5a1da195e_1_28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5a1da195e_1_28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5a1da195e_1_28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85a1da195e_1_28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85a1da195e_1_28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85a1da195e_1_28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85a1da195e_1_28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85a1da195e_1_29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85a1da195e_1_29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5a1da195e_1_28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5a1da195e_1_28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85a1da195e_1_29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85a1da195e_1_29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85a1da195e_1_28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85a1da195e_1_28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85a1da195e_1_28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85a1da195e_1_28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85a1da195e_1_28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85a1da195e_1_28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85a1da195e_1_28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85a1da195e_1_28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85a1da195e_1_29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85a1da195e_1_29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44a056a79b_0_2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44a056a79b_0_2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36e43ed88_0_4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36e43ed88_0_4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736e43ed88_0_4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736e43ed88_0_4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87426058dd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87426058dd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85a1da195e_1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85a1da195e_1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85a1da195e_1_27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85a1da195e_1_27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87426058dd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87426058dd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7426058dd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7426058dd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87426058dd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87426058dd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87426058dd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87426058dd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87426058dd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87426058dd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d4e989d3fe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d4e989d3fe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87426058dd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87426058dd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85a1da195e_1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85a1da195e_1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87426058dd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87426058dd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d4e989d3fe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d4e989d3fe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87426058dd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87426058dd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87426058dd_0_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87426058dd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87426058dd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87426058dd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7426058dd_0_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7426058dd_0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87426058dd_0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87426058dd_0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7426058dd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7426058dd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87426058dd_0_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87426058dd_0_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d4e989d3fe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d4e989d3fe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5a1da195e_1_18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5a1da195e_1_18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09109a7ec_0_8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09109a7ec_0_8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09109a7ec_0_16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09109a7ec_0_16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809109a7ec_0_25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809109a7ec_0_25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87426058dd_0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87426058dd_0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87426058dd_0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87426058dd_0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87426058dd_0_1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87426058dd_0_1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809109a7ec_0_33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809109a7ec_0_33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44a056a79b_0_2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44a056a79b_0_2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36e43ed88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36e43ed88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36e43ed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36e43ed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85a1da195e_1_27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85a1da195e_1_27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875dd93959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875dd93959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875dd93959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875dd93959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875dd93959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875dd93959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44a056a79b_0_2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44a056a79b_0_2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85a1da195e_1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85a1da195e_1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85a1da195e_1_27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85a1da195e_1_27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85a1da195e_1_27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85a1da195e_1_27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HW: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provides you with everything you need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run a blockchain out of the box.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database layer, networking layer, consensus engine, transaction queue, and libraries of runtime modules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you need to, you can choose to customize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components for your specific needs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Cover slide">
  <p:cSld name="TITLE">
    <p:bg>
      <p:bgPr>
        <a:solidFill>
          <a:srgbClr val="282828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>
            <p:ph type="ctrTitle" idx="2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"/>
              <a:buNone/>
              <a:defRPr sz="2100"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type="ctrTitle" idx="3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"/>
              <a:buNone/>
              <a:defRPr sz="1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5" name="Google Shape;15;p2"/>
            <p:cNvSpPr/>
            <p:nvPr/>
          </p:nvSpPr>
          <p:spPr>
            <a:xfrm>
              <a:off x="4487800" y="4887325"/>
              <a:ext cx="332750" cy="540025"/>
            </a:xfrm>
            <a:custGeom>
              <a:avLst/>
              <a:gdLst/>
              <a:ahLst/>
              <a:cxnLst/>
              <a:rect l="l" t="t" r="r" b="b"/>
              <a:pathLst>
                <a:path w="13310" h="21601" extrusionOk="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57275" y="4888775"/>
              <a:ext cx="356100" cy="537050"/>
            </a:xfrm>
            <a:custGeom>
              <a:avLst/>
              <a:gdLst/>
              <a:ahLst/>
              <a:cxnLst/>
              <a:rect l="l" t="t" r="r" b="b"/>
              <a:pathLst>
                <a:path w="14244" h="21482" extrusionOk="0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4300" y="4889950"/>
              <a:ext cx="331275" cy="411900"/>
            </a:xfrm>
            <a:custGeom>
              <a:avLst/>
              <a:gdLst/>
              <a:ahLst/>
              <a:cxnLst/>
              <a:rect l="l" t="t" r="r" b="b"/>
              <a:pathLst>
                <a:path w="13251" h="16476" extrusionOk="0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77275" y="4890050"/>
              <a:ext cx="248100" cy="411800"/>
            </a:xfrm>
            <a:custGeom>
              <a:avLst/>
              <a:gdLst/>
              <a:ahLst/>
              <a:cxnLst/>
              <a:rect l="l" t="t" r="r" b="b"/>
              <a:pathLst>
                <a:path w="9924" h="16472" extrusionOk="0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72050" y="4890175"/>
              <a:ext cx="62750" cy="405775"/>
            </a:xfrm>
            <a:custGeom>
              <a:avLst/>
              <a:gdLst/>
              <a:ahLst/>
              <a:cxnLst/>
              <a:rect l="l" t="t" r="r" b="b"/>
              <a:pathLst>
                <a:path w="2510" h="16231" extrusionOk="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1925" y="4783725"/>
              <a:ext cx="224750" cy="512225"/>
            </a:xfrm>
            <a:custGeom>
              <a:avLst/>
              <a:gdLst/>
              <a:ahLst/>
              <a:cxnLst/>
              <a:rect l="l" t="t" r="r" b="b"/>
              <a:pathLst>
                <a:path w="8990" h="20489" extrusionOk="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225" y="4724825"/>
              <a:ext cx="99250" cy="85175"/>
            </a:xfrm>
            <a:custGeom>
              <a:avLst/>
              <a:gdLst/>
              <a:ahLst/>
              <a:cxnLst/>
              <a:rect l="l" t="t" r="r" b="b"/>
              <a:pathLst>
                <a:path w="3970" h="3407" extrusionOk="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59950" y="238125"/>
              <a:ext cx="3103850" cy="1948125"/>
            </a:xfrm>
            <a:custGeom>
              <a:avLst/>
              <a:gdLst/>
              <a:ahLst/>
              <a:cxnLst/>
              <a:rect l="l" t="t" r="r" b="b"/>
              <a:pathLst>
                <a:path w="124154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56250" y="3928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54025" y="547475"/>
              <a:ext cx="3102400" cy="1948150"/>
            </a:xfrm>
            <a:custGeom>
              <a:avLst/>
              <a:gdLst/>
              <a:ahLst/>
              <a:cxnLst/>
              <a:rect l="l" t="t" r="r" b="b"/>
              <a:pathLst>
                <a:path w="124096" h="77926" extrusionOk="0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50325" y="7021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6650" y="8568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42950" y="101152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0725" y="1166200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37025" y="1320875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33350" y="14755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9650" y="16302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25975" y="17849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23725" y="1939600"/>
              <a:ext cx="3102425" cy="1949600"/>
            </a:xfrm>
            <a:custGeom>
              <a:avLst/>
              <a:gdLst/>
              <a:ahLst/>
              <a:cxnLst/>
              <a:rect l="l" t="t" r="r" b="b"/>
              <a:pathLst>
                <a:path w="124097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420050" y="20943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16350" y="224897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612675" y="24036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10450" y="2558350"/>
              <a:ext cx="3102400" cy="1949575"/>
            </a:xfrm>
            <a:custGeom>
              <a:avLst/>
              <a:gdLst/>
              <a:ahLst/>
              <a:cxnLst/>
              <a:rect l="l" t="t" r="r" b="b"/>
              <a:pathLst>
                <a:path w="124096" h="77983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06750" y="27130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03050" y="286770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99375" y="30223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097150" y="3177075"/>
              <a:ext cx="3102400" cy="1948125"/>
            </a:xfrm>
            <a:custGeom>
              <a:avLst/>
              <a:gdLst/>
              <a:ahLst/>
              <a:cxnLst/>
              <a:rect l="l" t="t" r="r" b="b"/>
              <a:pathLst>
                <a:path w="124096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93450" y="33317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47000" y="1984850"/>
              <a:ext cx="577900" cy="360450"/>
            </a:xfrm>
            <a:custGeom>
              <a:avLst/>
              <a:gdLst/>
              <a:ahLst/>
              <a:cxnLst/>
              <a:rect l="l" t="t" r="r" b="b"/>
              <a:pathLst>
                <a:path w="23116" h="14418" extrusionOk="0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47000" y="1984850"/>
              <a:ext cx="233500" cy="145950"/>
            </a:xfrm>
            <a:custGeom>
              <a:avLst/>
              <a:gdLst/>
              <a:ahLst/>
              <a:cxnLst/>
              <a:rect l="l" t="t" r="r" b="b"/>
              <a:pathLst>
                <a:path w="9340" h="5838" extrusionOk="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04275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848650" y="1984850"/>
              <a:ext cx="996700" cy="601250"/>
            </a:xfrm>
            <a:custGeom>
              <a:avLst/>
              <a:gdLst/>
              <a:ahLst/>
              <a:cxnLst/>
              <a:rect l="l" t="t" r="r" b="b"/>
              <a:pathLst>
                <a:path w="39868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193050" y="2069475"/>
              <a:ext cx="825950" cy="516625"/>
            </a:xfrm>
            <a:custGeom>
              <a:avLst/>
              <a:gdLst/>
              <a:ahLst/>
              <a:cxnLst/>
              <a:rect l="l" t="t" r="r" b="b"/>
              <a:pathLst>
                <a:path w="33038" h="20665" extrusionOk="0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37425" y="2284000"/>
              <a:ext cx="481575" cy="302100"/>
            </a:xfrm>
            <a:custGeom>
              <a:avLst/>
              <a:gdLst/>
              <a:ahLst/>
              <a:cxnLst/>
              <a:rect l="l" t="t" r="r" b="b"/>
              <a:pathLst>
                <a:path w="19263" h="12084" extrusionOk="0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599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81800" y="2499975"/>
              <a:ext cx="137200" cy="86125"/>
            </a:xfrm>
            <a:custGeom>
              <a:avLst/>
              <a:gdLst/>
              <a:ahLst/>
              <a:cxnLst/>
              <a:rect l="l" t="t" r="r" b="b"/>
              <a:pathLst>
                <a:path w="5488" h="3445" extrusionOk="0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155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47000" y="1984850"/>
              <a:ext cx="922275" cy="576425"/>
            </a:xfrm>
            <a:custGeom>
              <a:avLst/>
              <a:gdLst/>
              <a:ahLst/>
              <a:cxnLst/>
              <a:rect l="l" t="t" r="r" b="b"/>
              <a:pathLst>
                <a:path w="36891" h="23057" extrusionOk="0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803000" y="3575450"/>
              <a:ext cx="216000" cy="134275"/>
            </a:xfrm>
            <a:custGeom>
              <a:avLst/>
              <a:gdLst/>
              <a:ahLst/>
              <a:cxnLst/>
              <a:rect l="l" t="t" r="r" b="b"/>
              <a:pathLst>
                <a:path w="8640" h="5371" extrusionOk="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58625" y="3359475"/>
              <a:ext cx="560375" cy="350250"/>
            </a:xfrm>
            <a:custGeom>
              <a:avLst/>
              <a:gdLst/>
              <a:ahLst/>
              <a:cxnLst/>
              <a:rect l="l" t="t" r="r" b="b"/>
              <a:pathLst>
                <a:path w="22415" h="14010" extrusionOk="0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14250" y="3144950"/>
              <a:ext cx="904750" cy="564775"/>
            </a:xfrm>
            <a:custGeom>
              <a:avLst/>
              <a:gdLst/>
              <a:ahLst/>
              <a:cxnLst/>
              <a:rect l="l" t="t" r="r" b="b"/>
              <a:pathLst>
                <a:path w="36190" h="22591" extrusionOk="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9850" y="3108475"/>
              <a:ext cx="998175" cy="601250"/>
            </a:xfrm>
            <a:custGeom>
              <a:avLst/>
              <a:gdLst/>
              <a:ahLst/>
              <a:cxnLst/>
              <a:rect l="l" t="t" r="r" b="b"/>
              <a:pathLst>
                <a:path w="39927" h="24050" extrusionOk="0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25475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81100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738175" y="3108475"/>
              <a:ext cx="996675" cy="601250"/>
            </a:xfrm>
            <a:custGeom>
              <a:avLst/>
              <a:gdLst/>
              <a:ahLst/>
              <a:cxnLst/>
              <a:rect l="l" t="t" r="r" b="b"/>
              <a:pathLst>
                <a:path w="39867" h="24050" extrusionOk="0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47000" y="3108475"/>
              <a:ext cx="843475" cy="528275"/>
            </a:xfrm>
            <a:custGeom>
              <a:avLst/>
              <a:gdLst/>
              <a:ahLst/>
              <a:cxnLst/>
              <a:rect l="l" t="t" r="r" b="b"/>
              <a:pathLst>
                <a:path w="33739" h="21131" extrusionOk="0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47000" y="3108475"/>
              <a:ext cx="499100" cy="312300"/>
            </a:xfrm>
            <a:custGeom>
              <a:avLst/>
              <a:gdLst/>
              <a:ahLst/>
              <a:cxnLst/>
              <a:rect l="l" t="t" r="r" b="b"/>
              <a:pathLst>
                <a:path w="19964" h="12492" extrusionOk="0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47000" y="3108475"/>
              <a:ext cx="154700" cy="97800"/>
            </a:xfrm>
            <a:custGeom>
              <a:avLst/>
              <a:gdLst/>
              <a:ahLst/>
              <a:cxnLst/>
              <a:rect l="l" t="t" r="r" b="b"/>
              <a:pathLst>
                <a:path w="6188" h="3912" extrusionOk="0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63" name="Google Shape;63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rgbClr val="282828"/>
        </a:solidFill>
        <a:effectLst/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"/>
              <a:buNone/>
              <a:defRPr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78" name="Google Shape;378;p1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9" name="Google Shape;379;p1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80" name="Google Shape;380;p11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08" name="Google Shape;408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/ brandmark">
  <p:cSld name="TITLE_ONLY_1">
    <p:bg>
      <p:bgPr>
        <a:solidFill>
          <a:srgbClr val="282828"/>
        </a:solidFill>
        <a:effectLst/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2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11" name="Google Shape;411;p12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2" name="Google Shape;452;p1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"/>
              <a:buNone/>
              <a:defRPr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3" name="Google Shape;453;p12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4" name="Google Shape;454;p12"/>
          <p:cNvSpPr txBox="1"/>
          <p:nvPr>
            <p:ph type="body" idx="1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282828"/>
        </a:solidFill>
        <a:effectLst/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"/>
              <a:buNone/>
              <a:defRPr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3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58" name="Google Shape;458;p1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9" name="Google Shape;459;p1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60" name="Google Shape;460;p13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88" name="Google Shape;48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282828"/>
        </a:solidFill>
        <a:effectLst/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491" name="Google Shape;491;p14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1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3" name="Google Shape;493;p14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21" name="Google Shape;521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rgbClr val="282828"/>
        </a:solidFill>
        <a:effectLst/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15"/>
          <p:cNvSpPr txBox="1"/>
          <p:nvPr>
            <p:ph type="subTitle" idx="1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25" name="Google Shape;525;p15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6" name="Google Shape;526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27" name="Google Shape;527;p15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55" name="Google Shape;555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282828"/>
        </a:solidFill>
        <a:effectLst/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8" name="Google Shape;55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9pPr>
          </a:lstStyle>
          <a:p/>
        </p:txBody>
      </p:sp>
      <p:sp>
        <p:nvSpPr>
          <p:cNvPr id="559" name="Google Shape;559;p16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"/>
              <a:buNone/>
              <a:defRPr sz="2100"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0" name="Google Shape;560;p16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 panose="02000000000000000000"/>
              <a:buChar char="●"/>
              <a:defRPr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561" name="Google Shape;561;p1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62" name="Google Shape;562;p16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90" name="Google Shape;590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split">
  <p:cSld name="SECTION_TITLE_AND_DESCRIPTION_2">
    <p:bg>
      <p:bgPr>
        <a:solidFill>
          <a:srgbClr val="282828"/>
        </a:solidFill>
        <a:effectLst/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"/>
              <a:buNone/>
              <a:defRPr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17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95" name="Google Shape;595;p17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17"/>
          <p:cNvSpPr txBox="1"/>
          <p:nvPr>
            <p:ph type="body" idx="2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 panose="02000000000000000000"/>
              <a:buChar char="●"/>
              <a:defRPr sz="2400">
                <a:solidFill>
                  <a:srgbClr val="28282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597" name="Google Shape;597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1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99" name="Google Shape;599;p17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image split">
  <p:cSld name="SECTION_TITLE_AND_DESCRIPTION_2_1">
    <p:bg>
      <p:bgPr>
        <a:solidFill>
          <a:srgbClr val="282828"/>
        </a:solidFill>
        <a:effectLst/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" name="Google Shape;629;p18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"/>
              <a:buNone/>
              <a:defRPr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18"/>
          <p:cNvSpPr txBox="1"/>
          <p:nvPr>
            <p:ph type="body" idx="1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31" name="Google Shape;631;p1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32" name="Google Shape;632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1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4" name="Google Shape;634;p18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Vertical One">
  <p:cSld name="SECTION_TITLE_AND_DESCRIPTION_2_1_1">
    <p:bg>
      <p:bgPr>
        <a:solidFill>
          <a:srgbClr val="282828"/>
        </a:solidFill>
        <a:effectLst/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64" name="Google Shape;664;p19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w="9525" cap="flat" cmpd="sng">
            <a:solidFill>
              <a:srgbClr val="FE186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5" name="Google Shape;665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67" name="Google Shape;667;p19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two columns">
  <p:cSld name="SECTION_TITLE_AND_DESCRIPTION_1">
    <p:bg>
      <p:bgPr>
        <a:solidFill>
          <a:srgbClr val="282828"/>
        </a:solidFill>
        <a:effectLst/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0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9pPr>
          </a:lstStyle>
          <a:p/>
        </p:txBody>
      </p:sp>
      <p:sp>
        <p:nvSpPr>
          <p:cNvPr id="697" name="Google Shape;697;p20"/>
          <p:cNvSpPr txBox="1"/>
          <p:nvPr>
            <p:ph type="subTitle" idx="1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"/>
              <a:buNone/>
              <a:defRPr sz="2100"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98" name="Google Shape;698;p20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9" name="Google Shape;699;p20"/>
          <p:cNvSpPr txBox="1"/>
          <p:nvPr>
            <p:ph type="title" idx="2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"/>
              <a:buNone/>
              <a:defRPr sz="4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9pPr>
          </a:lstStyle>
          <a:p/>
        </p:txBody>
      </p:sp>
      <p:sp>
        <p:nvSpPr>
          <p:cNvPr id="700" name="Google Shape;700;p20"/>
          <p:cNvSpPr txBox="1"/>
          <p:nvPr>
            <p:ph type="subTitle" idx="3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"/>
              <a:buNone/>
              <a:defRPr sz="2100"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01" name="Google Shape;701;p2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02" name="Google Shape;702;p20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30" name="Google Shape;730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alt">
  <p:cSld name="TITLE_3">
    <p:bg>
      <p:bgPr>
        <a:solidFill>
          <a:srgbClr val="282828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66" name="Google Shape;66;p3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3"/>
          <p:cNvSpPr txBox="1"/>
          <p:nvPr>
            <p:ph type="ctrTitle" idx="2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"/>
              <a:buNone/>
              <a:defRPr sz="2100"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3"/>
          <p:cNvSpPr txBox="1"/>
          <p:nvPr>
            <p:ph type="ctrTitle" idx="3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"/>
              <a:buNone/>
              <a:defRPr sz="1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69" name="Google Shape;69;p3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70" name="Google Shape;70;p3"/>
            <p:cNvSpPr/>
            <p:nvPr/>
          </p:nvSpPr>
          <p:spPr>
            <a:xfrm>
              <a:off x="4487800" y="4887325"/>
              <a:ext cx="332750" cy="540025"/>
            </a:xfrm>
            <a:custGeom>
              <a:avLst/>
              <a:gdLst/>
              <a:ahLst/>
              <a:cxnLst/>
              <a:rect l="l" t="t" r="r" b="b"/>
              <a:pathLst>
                <a:path w="13310" h="21601" extrusionOk="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957275" y="4888775"/>
              <a:ext cx="356100" cy="537050"/>
            </a:xfrm>
            <a:custGeom>
              <a:avLst/>
              <a:gdLst/>
              <a:ahLst/>
              <a:cxnLst/>
              <a:rect l="l" t="t" r="r" b="b"/>
              <a:pathLst>
                <a:path w="14244" h="21482" extrusionOk="0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864300" y="4889950"/>
              <a:ext cx="331275" cy="411900"/>
            </a:xfrm>
            <a:custGeom>
              <a:avLst/>
              <a:gdLst/>
              <a:ahLst/>
              <a:cxnLst/>
              <a:rect l="l" t="t" r="r" b="b"/>
              <a:pathLst>
                <a:path w="13251" h="16476" extrusionOk="0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277275" y="4890050"/>
              <a:ext cx="248100" cy="411800"/>
            </a:xfrm>
            <a:custGeom>
              <a:avLst/>
              <a:gdLst/>
              <a:ahLst/>
              <a:cxnLst/>
              <a:rect l="l" t="t" r="r" b="b"/>
              <a:pathLst>
                <a:path w="9924" h="16472" extrusionOk="0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572050" y="4890175"/>
              <a:ext cx="62750" cy="405775"/>
            </a:xfrm>
            <a:custGeom>
              <a:avLst/>
              <a:gdLst/>
              <a:ahLst/>
              <a:cxnLst/>
              <a:rect l="l" t="t" r="r" b="b"/>
              <a:pathLst>
                <a:path w="2510" h="16231" extrusionOk="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01925" y="4783725"/>
              <a:ext cx="224750" cy="512225"/>
            </a:xfrm>
            <a:custGeom>
              <a:avLst/>
              <a:gdLst/>
              <a:ahLst/>
              <a:cxnLst/>
              <a:rect l="l" t="t" r="r" b="b"/>
              <a:pathLst>
                <a:path w="8990" h="20489" extrusionOk="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547225" y="4724825"/>
              <a:ext cx="99250" cy="85175"/>
            </a:xfrm>
            <a:custGeom>
              <a:avLst/>
              <a:gdLst/>
              <a:ahLst/>
              <a:cxnLst/>
              <a:rect l="l" t="t" r="r" b="b"/>
              <a:pathLst>
                <a:path w="3970" h="3407" extrusionOk="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9950" y="238125"/>
              <a:ext cx="3103850" cy="1948125"/>
            </a:xfrm>
            <a:custGeom>
              <a:avLst/>
              <a:gdLst/>
              <a:ahLst/>
              <a:cxnLst/>
              <a:rect l="l" t="t" r="r" b="b"/>
              <a:pathLst>
                <a:path w="124154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356250" y="3928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54025" y="547475"/>
              <a:ext cx="3102400" cy="1948150"/>
            </a:xfrm>
            <a:custGeom>
              <a:avLst/>
              <a:gdLst/>
              <a:ahLst/>
              <a:cxnLst/>
              <a:rect l="l" t="t" r="r" b="b"/>
              <a:pathLst>
                <a:path w="124096" h="77926" extrusionOk="0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50325" y="7021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46650" y="8568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742950" y="101152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0725" y="1166200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937025" y="1320875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33350" y="14755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29650" y="16302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225975" y="17849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323725" y="1939600"/>
              <a:ext cx="3102425" cy="1949600"/>
            </a:xfrm>
            <a:custGeom>
              <a:avLst/>
              <a:gdLst/>
              <a:ahLst/>
              <a:cxnLst/>
              <a:rect l="l" t="t" r="r" b="b"/>
              <a:pathLst>
                <a:path w="124097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420050" y="20943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516350" y="224897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2675" y="240365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710450" y="2558350"/>
              <a:ext cx="3102400" cy="1949575"/>
            </a:xfrm>
            <a:custGeom>
              <a:avLst/>
              <a:gdLst/>
              <a:ahLst/>
              <a:cxnLst/>
              <a:rect l="l" t="t" r="r" b="b"/>
              <a:pathLst>
                <a:path w="124096" h="77983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06750" y="27130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03050" y="286770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999375" y="30223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7150" y="3177075"/>
              <a:ext cx="3102400" cy="1948125"/>
            </a:xfrm>
            <a:custGeom>
              <a:avLst/>
              <a:gdLst/>
              <a:ahLst/>
              <a:cxnLst/>
              <a:rect l="l" t="t" r="r" b="b"/>
              <a:pathLst>
                <a:path w="124096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193450" y="33317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547000" y="1984850"/>
              <a:ext cx="577900" cy="360450"/>
            </a:xfrm>
            <a:custGeom>
              <a:avLst/>
              <a:gdLst/>
              <a:ahLst/>
              <a:cxnLst/>
              <a:rect l="l" t="t" r="r" b="b"/>
              <a:pathLst>
                <a:path w="23116" h="14418" extrusionOk="0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547000" y="1984850"/>
              <a:ext cx="233500" cy="145950"/>
            </a:xfrm>
            <a:custGeom>
              <a:avLst/>
              <a:gdLst/>
              <a:ahLst/>
              <a:cxnLst/>
              <a:rect l="l" t="t" r="r" b="b"/>
              <a:pathLst>
                <a:path w="9340" h="5838" extrusionOk="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04275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48650" y="1984850"/>
              <a:ext cx="996700" cy="601250"/>
            </a:xfrm>
            <a:custGeom>
              <a:avLst/>
              <a:gdLst/>
              <a:ahLst/>
              <a:cxnLst/>
              <a:rect l="l" t="t" r="r" b="b"/>
              <a:pathLst>
                <a:path w="39868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193050" y="2069475"/>
              <a:ext cx="825950" cy="516625"/>
            </a:xfrm>
            <a:custGeom>
              <a:avLst/>
              <a:gdLst/>
              <a:ahLst/>
              <a:cxnLst/>
              <a:rect l="l" t="t" r="r" b="b"/>
              <a:pathLst>
                <a:path w="33038" h="20665" extrusionOk="0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537425" y="2284000"/>
              <a:ext cx="481575" cy="302100"/>
            </a:xfrm>
            <a:custGeom>
              <a:avLst/>
              <a:gdLst/>
              <a:ahLst/>
              <a:cxnLst/>
              <a:rect l="l" t="t" r="r" b="b"/>
              <a:pathLst>
                <a:path w="19263" h="12084" extrusionOk="0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1599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81800" y="2499975"/>
              <a:ext cx="137200" cy="86125"/>
            </a:xfrm>
            <a:custGeom>
              <a:avLst/>
              <a:gdLst/>
              <a:ahLst/>
              <a:cxnLst/>
              <a:rect l="l" t="t" r="r" b="b"/>
              <a:pathLst>
                <a:path w="5488" h="3445" extrusionOk="0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155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547000" y="1984850"/>
              <a:ext cx="922275" cy="576425"/>
            </a:xfrm>
            <a:custGeom>
              <a:avLst/>
              <a:gdLst/>
              <a:ahLst/>
              <a:cxnLst/>
              <a:rect l="l" t="t" r="r" b="b"/>
              <a:pathLst>
                <a:path w="36891" h="23057" extrusionOk="0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803000" y="3575450"/>
              <a:ext cx="216000" cy="134275"/>
            </a:xfrm>
            <a:custGeom>
              <a:avLst/>
              <a:gdLst/>
              <a:ahLst/>
              <a:cxnLst/>
              <a:rect l="l" t="t" r="r" b="b"/>
              <a:pathLst>
                <a:path w="8640" h="5371" extrusionOk="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458625" y="3359475"/>
              <a:ext cx="560375" cy="350250"/>
            </a:xfrm>
            <a:custGeom>
              <a:avLst/>
              <a:gdLst/>
              <a:ahLst/>
              <a:cxnLst/>
              <a:rect l="l" t="t" r="r" b="b"/>
              <a:pathLst>
                <a:path w="22415" h="14010" extrusionOk="0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114250" y="3144950"/>
              <a:ext cx="904750" cy="564775"/>
            </a:xfrm>
            <a:custGeom>
              <a:avLst/>
              <a:gdLst/>
              <a:ahLst/>
              <a:cxnLst/>
              <a:rect l="l" t="t" r="r" b="b"/>
              <a:pathLst>
                <a:path w="36190" h="22591" extrusionOk="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769850" y="3108475"/>
              <a:ext cx="998175" cy="601250"/>
            </a:xfrm>
            <a:custGeom>
              <a:avLst/>
              <a:gdLst/>
              <a:ahLst/>
              <a:cxnLst/>
              <a:rect l="l" t="t" r="r" b="b"/>
              <a:pathLst>
                <a:path w="39927" h="24050" extrusionOk="0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425475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81100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738175" y="3108475"/>
              <a:ext cx="996675" cy="601250"/>
            </a:xfrm>
            <a:custGeom>
              <a:avLst/>
              <a:gdLst/>
              <a:ahLst/>
              <a:cxnLst/>
              <a:rect l="l" t="t" r="r" b="b"/>
              <a:pathLst>
                <a:path w="39867" h="24050" extrusionOk="0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000" y="3108475"/>
              <a:ext cx="843475" cy="528275"/>
            </a:xfrm>
            <a:custGeom>
              <a:avLst/>
              <a:gdLst/>
              <a:ahLst/>
              <a:cxnLst/>
              <a:rect l="l" t="t" r="r" b="b"/>
              <a:pathLst>
                <a:path w="33739" h="21131" extrusionOk="0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547000" y="3108475"/>
              <a:ext cx="499100" cy="312300"/>
            </a:xfrm>
            <a:custGeom>
              <a:avLst/>
              <a:gdLst/>
              <a:ahLst/>
              <a:cxnLst/>
              <a:rect l="l" t="t" r="r" b="b"/>
              <a:pathLst>
                <a:path w="19964" h="12492" extrusionOk="0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47000" y="3108475"/>
              <a:ext cx="154700" cy="97800"/>
            </a:xfrm>
            <a:custGeom>
              <a:avLst/>
              <a:gdLst/>
              <a:ahLst/>
              <a:cxnLst/>
              <a:rect l="l" t="t" r="r" b="b"/>
              <a:pathLst>
                <a:path w="6188" h="3912" extrusionOk="0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18" name="Google Shape;118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282828"/>
        </a:solidFill>
        <a:effectLst/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/>
          <p:nvPr>
            <p:ph type="body" idx="1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"/>
              <a:buNone/>
              <a:defRPr sz="1400">
                <a:solidFill>
                  <a:schemeClr val="dk1"/>
                </a:solidFill>
                <a:latin typeface=""/>
                <a:ea typeface=""/>
                <a:cs typeface=""/>
                <a:sym typeface=""/>
              </a:defRPr>
            </a:lvl1pPr>
          </a:lstStyle>
          <a:p/>
        </p:txBody>
      </p:sp>
      <p:grpSp>
        <p:nvGrpSpPr>
          <p:cNvPr id="733" name="Google Shape;733;p2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34" name="Google Shape;734;p21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762" name="Google Shape;762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BG White">
  <p:cSld name="CAPTION_ONLY_1">
    <p:bg>
      <p:bgPr>
        <a:solidFill>
          <a:srgbClr val="FFFFFF"/>
        </a:solidFill>
        <a:effectLst/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2"/>
          <p:cNvSpPr txBox="1"/>
          <p:nvPr>
            <p:ph type="body" idx="1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"/>
              <a:buNone/>
              <a:defRPr sz="1400">
                <a:solidFill>
                  <a:schemeClr val="dk1"/>
                </a:solidFill>
                <a:latin typeface=""/>
                <a:ea typeface=""/>
                <a:cs typeface=""/>
                <a:sym typeface=""/>
              </a:defRPr>
            </a:lvl1pPr>
          </a:lstStyle>
          <a:p/>
        </p:txBody>
      </p:sp>
      <p:pic>
        <p:nvPicPr>
          <p:cNvPr id="765" name="Google Shape;765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67" name="Google Shape;767;p22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282828"/>
        </a:solidFill>
        <a:effectLst/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"/>
              <a:buNone/>
              <a:defRPr sz="12000"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23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798" name="Google Shape;798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9" name="Google Shape;799;p23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827" name="Google Shape;827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Dark w/ brandmark">
  <p:cSld name="BLANK">
    <p:bg>
      <p:bgPr>
        <a:solidFill>
          <a:srgbClr val="282828"/>
        </a:solidFill>
        <a:effectLst/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24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30" name="Google Shape;830;p24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2">
    <p:bg>
      <p:bgPr>
        <a:solidFill>
          <a:srgbClr val="282828"/>
        </a:solidFill>
        <a:effectLst/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>
  <p:cSld name="BLANK_1">
    <p:bg>
      <p:bgPr>
        <a:solidFill>
          <a:srgbClr val="F1F3F2"/>
        </a:solidFill>
        <a:effectLst/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_1_1">
    <p:bg>
      <p:bgPr>
        <a:solidFill>
          <a:srgbClr val="FFFFFF"/>
        </a:solidFill>
        <a:effectLst/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rgbClr val="282828"/>
        </a:solidFill>
        <a:effectLst/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"/>
              <a:buNone/>
              <a:defRPr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28"/>
          <p:cNvSpPr txBox="1"/>
          <p:nvPr>
            <p:ph type="body" idx="1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877" name="Google Shape;877;p28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8" name="Google Shape;878;p28"/>
          <p:cNvSpPr txBox="1"/>
          <p:nvPr>
            <p:ph type="body" idx="2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79" name="Google Shape;879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80" name="Google Shape;880;p28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908" name="Google Shape;908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Sub0">
  <p:cSld name="TITLE_3_1">
    <p:bg>
      <p:bgPr>
        <a:solidFill>
          <a:srgbClr val="282828"/>
        </a:solidFill>
        <a:effectLst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4"/>
          <p:cNvSpPr txBox="1"/>
          <p:nvPr>
            <p:ph type="ctrTitle" idx="2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"/>
              <a:buNone/>
              <a:defRPr sz="2100"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4"/>
          <p:cNvSpPr txBox="1"/>
          <p:nvPr>
            <p:ph type="ctrTitle" idx="3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"/>
              <a:buNone/>
              <a:defRPr sz="12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24" name="Google Shape;124;p4"/>
            <p:cNvSpPr/>
            <p:nvPr/>
          </p:nvSpPr>
          <p:spPr>
            <a:xfrm>
              <a:off x="238125" y="2364350"/>
              <a:ext cx="7134550" cy="991525"/>
            </a:xfrm>
            <a:custGeom>
              <a:avLst/>
              <a:gdLst/>
              <a:ahLst/>
              <a:cxnLst/>
              <a:rect l="l" t="t" r="r" b="b"/>
              <a:pathLst>
                <a:path w="285382" h="39661" extrusionOk="0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321725" y="3223700"/>
              <a:ext cx="748925" cy="465525"/>
            </a:xfrm>
            <a:custGeom>
              <a:avLst/>
              <a:gdLst/>
              <a:ahLst/>
              <a:cxnLst/>
              <a:rect l="l" t="t" r="r" b="b"/>
              <a:pathLst>
                <a:path w="29957" h="18621" extrusionOk="0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02075" y="3088925"/>
              <a:ext cx="868575" cy="522725"/>
            </a:xfrm>
            <a:custGeom>
              <a:avLst/>
              <a:gdLst/>
              <a:ahLst/>
              <a:cxnLst/>
              <a:rect l="l" t="t" r="r" b="b"/>
              <a:pathLst>
                <a:path w="34743" h="20909" extrusionOk="0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082400" y="2954775"/>
              <a:ext cx="988250" cy="589800"/>
            </a:xfrm>
            <a:custGeom>
              <a:avLst/>
              <a:gdLst/>
              <a:ahLst/>
              <a:cxnLst/>
              <a:rect l="l" t="t" r="r" b="b"/>
              <a:pathLst>
                <a:path w="39530" h="23592" extrusionOk="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615575" y="2221025"/>
              <a:ext cx="1455075" cy="1255850"/>
            </a:xfrm>
            <a:custGeom>
              <a:avLst/>
              <a:gdLst/>
              <a:ahLst/>
              <a:cxnLst/>
              <a:rect l="l" t="t" r="r" b="b"/>
              <a:pathLst>
                <a:path w="58203" h="50234" extrusionOk="0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615575" y="2153950"/>
              <a:ext cx="988250" cy="589800"/>
            </a:xfrm>
            <a:custGeom>
              <a:avLst/>
              <a:gdLst/>
              <a:ahLst/>
              <a:cxnLst/>
              <a:rect l="l" t="t" r="r" b="b"/>
              <a:pathLst>
                <a:path w="39530" h="23592" extrusionOk="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15575" y="2086225"/>
              <a:ext cx="868575" cy="523400"/>
            </a:xfrm>
            <a:custGeom>
              <a:avLst/>
              <a:gdLst/>
              <a:ahLst/>
              <a:cxnLst/>
              <a:rect l="l" t="t" r="r" b="b"/>
              <a:pathLst>
                <a:path w="34743" h="20936" extrusionOk="0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615575" y="2019175"/>
              <a:ext cx="749575" cy="455650"/>
            </a:xfrm>
            <a:custGeom>
              <a:avLst/>
              <a:gdLst/>
              <a:ahLst/>
              <a:cxnLst/>
              <a:rect l="l" t="t" r="r" b="b"/>
              <a:pathLst>
                <a:path w="29983" h="18226" extrusionOk="0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200" y="2607625"/>
              <a:ext cx="151250" cy="199250"/>
            </a:xfrm>
            <a:custGeom>
              <a:avLst/>
              <a:gdLst/>
              <a:ahLst/>
              <a:cxnLst/>
              <a:rect l="l" t="t" r="r" b="b"/>
              <a:pathLst>
                <a:path w="6050" h="7970" extrusionOk="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5275" y="2608850"/>
              <a:ext cx="153150" cy="198050"/>
            </a:xfrm>
            <a:custGeom>
              <a:avLst/>
              <a:gdLst/>
              <a:ahLst/>
              <a:cxnLst/>
              <a:rect l="l" t="t" r="r" b="b"/>
              <a:pathLst>
                <a:path w="6126" h="7922" extrusionOk="0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100" y="2530050"/>
              <a:ext cx="159800" cy="277600"/>
            </a:xfrm>
            <a:custGeom>
              <a:avLst/>
              <a:gdLst/>
              <a:ahLst/>
              <a:cxnLst/>
              <a:rect l="l" t="t" r="r" b="b"/>
              <a:pathLst>
                <a:path w="6392" h="11104" extrusionOk="0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084325" y="2528075"/>
              <a:ext cx="191350" cy="280100"/>
            </a:xfrm>
            <a:custGeom>
              <a:avLst/>
              <a:gdLst/>
              <a:ahLst/>
              <a:cxnLst/>
              <a:rect l="l" t="t" r="r" b="b"/>
              <a:pathLst>
                <a:path w="7654" h="11204" extrusionOk="0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054725" y="2582650"/>
              <a:ext cx="255800" cy="169650"/>
            </a:xfrm>
            <a:custGeom>
              <a:avLst/>
              <a:gdLst/>
              <a:ahLst/>
              <a:cxnLst/>
              <a:rect l="l" t="t" r="r" b="b"/>
              <a:pathLst>
                <a:path w="10232" h="6786" extrusionOk="0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bg>
      <p:bgPr>
        <a:solidFill>
          <a:srgbClr val="282828"/>
        </a:solidFill>
        <a:effectLst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39" name="Google Shape;139;p5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0" name="Google Shape;180;p5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"/>
              <a:buNone/>
              <a:defRPr sz="36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5"/>
          <p:cNvSpPr txBox="1"/>
          <p:nvPr>
            <p:ph type="subTitle" idx="1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"/>
              <a:buNone/>
              <a:defRPr sz="2800"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2" name="Google Shape;182;p5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No-BG">
  <p:cSld name="TITLE_2_1">
    <p:bg>
      <p:bgPr>
        <a:solidFill>
          <a:srgbClr val="282828"/>
        </a:solidFill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"/>
              <a:buNone/>
              <a:defRPr sz="36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5" name="Google Shape;185;p6"/>
          <p:cNvSpPr txBox="1"/>
          <p:nvPr>
            <p:ph type="subTitle" idx="1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"/>
              <a:buNone/>
              <a:defRPr sz="2800"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86" name="Google Shape;186;p6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7" name="Google Shape;187;p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88" name="Google Shape;188;p6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16" name="Google Shape;216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rgbClr val="282828"/>
        </a:solidFill>
        <a:effectLst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19" name="Google Shape;219;p7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260" name="Google Shape;260;p7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7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"/>
              <a:buNone/>
              <a:defRPr sz="36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-lines">
  <p:cSld name="SECTION_HEADER_3">
    <p:bg>
      <p:bgPr>
        <a:solidFill>
          <a:srgbClr val="282828"/>
        </a:solidFill>
        <a:effectLst/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"/>
              <a:buNone/>
              <a:defRPr sz="36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264" name="Google Shape;264;p8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66" name="Google Shape;266;p8"/>
            <p:cNvSpPr/>
            <p:nvPr/>
          </p:nvSpPr>
          <p:spPr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886125" y="1350325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2878400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176700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2512675" y="2032325"/>
              <a:ext cx="593600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557200" y="2339600"/>
              <a:ext cx="494675" cy="310300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122525" y="3223975"/>
              <a:ext cx="929350" cy="580100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41502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rgbClr val="282828"/>
        </a:solidFill>
        <a:effectLst/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"/>
              <a:buNone/>
              <a:defRPr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9"/>
          <p:cNvSpPr txBox="1"/>
          <p:nvPr>
            <p:ph type="body" idx="1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10" name="Google Shape;310;p9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12" name="Google Shape;312;p9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40" name="Google Shape;340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rgbClr val="282828"/>
        </a:solidFill>
        <a:effectLst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"/>
              <a:buNone/>
              <a:defRPr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0"/>
          <p:cNvSpPr txBox="1"/>
          <p:nvPr>
            <p:ph type="body" idx="1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344" name="Google Shape;344;p1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" name="Google Shape;345;p10"/>
          <p:cNvSpPr txBox="1"/>
          <p:nvPr>
            <p:ph type="body" idx="2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  <a:defRPr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346" name="Google Shape;346;p1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47" name="Google Shape;347;p10"/>
            <p:cNvSpPr/>
            <p:nvPr/>
          </p:nvSpPr>
          <p:spPr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5039275" y="2971175"/>
              <a:ext cx="285600" cy="647925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857000" y="20007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1917075" y="20968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977175" y="2192950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037250" y="228997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097325" y="2386100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157400" y="2482225"/>
              <a:ext cx="1041675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278475" y="267540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338550" y="2771525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2398625" y="2867650"/>
              <a:ext cx="1041675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58700" y="2963775"/>
              <a:ext cx="1041675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75" name="Google Shape;375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"/>
              <a:buNone/>
              <a:defRPr sz="2800">
                <a:solidFill>
                  <a:srgbClr val="F1F3F2"/>
                </a:solidFill>
                <a:latin typeface=""/>
                <a:ea typeface=""/>
                <a:cs typeface=""/>
                <a:sym typeface="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"/>
              <a:buChar char="●"/>
              <a:defRPr sz="2400">
                <a:solidFill>
                  <a:srgbClr val="B4B5B1"/>
                </a:solidFill>
                <a:latin typeface=""/>
                <a:ea typeface=""/>
                <a:cs typeface=""/>
                <a:sym typeface="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 panose="02000000000000000000"/>
              <a:buChar char="○"/>
              <a:defRPr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 panose="02000000000000000000"/>
              <a:buChar char="■"/>
              <a:defRPr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 panose="02000000000000000000"/>
              <a:buChar char="●"/>
              <a:defRPr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 panose="02000000000000000000"/>
              <a:buChar char="○"/>
              <a:defRPr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 panose="02000000000000000000"/>
              <a:buChar char="■"/>
              <a:defRPr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 panose="02000000000000000000"/>
              <a:buChar char="●"/>
              <a:defRPr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 panose="02000000000000000000"/>
              <a:buChar char="○"/>
              <a:defRPr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 panose="02000000000000000000"/>
              <a:buChar char="■"/>
              <a:defRPr>
                <a:solidFill>
                  <a:srgbClr val="B4B5B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ubstrate.dev/" TargetMode="Externa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7.xml"/><Relationship Id="rId4" Type="http://schemas.openxmlformats.org/officeDocument/2006/relationships/hyperlink" Target="https://docs.substrate.io/v3/runtime/storage/" TargetMode="Externa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7.xml"/><Relationship Id="rId3" Type="http://schemas.openxmlformats.org/officeDocument/2006/relationships/hyperlink" Target="https://crates.parity.io/frame_support/attr.pallet.html" TargetMode="External"/><Relationship Id="rId2" Type="http://schemas.openxmlformats.org/officeDocument/2006/relationships/hyperlink" Target="https://github.com/kaichaosun/play-substrate/blob/master/pallets/template/expanded.rs" TargetMode="External"/><Relationship Id="rId1" Type="http://schemas.openxmlformats.org/officeDocument/2006/relationships/hyperlink" Target="https://github.com/dtolnay/cargo-expan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7.xml"/><Relationship Id="rId4" Type="http://schemas.openxmlformats.org/officeDocument/2006/relationships/hyperlink" Target="https://crates.parity.io/sp_runtime_interface/attr.runtime_interface.html" TargetMode="External"/><Relationship Id="rId3" Type="http://schemas.openxmlformats.org/officeDocument/2006/relationships/hyperlink" Target="https://crates.parity.io/sp_api/macro.impl_runtime_apis.html" TargetMode="External"/><Relationship Id="rId2" Type="http://schemas.openxmlformats.org/officeDocument/2006/relationships/hyperlink" Target="https://crates.parity.io/sp_api/macro.decl_runtime_apis.html" TargetMode="External"/><Relationship Id="rId1" Type="http://schemas.openxmlformats.org/officeDocument/2006/relationships/hyperlink" Target="https://substrate.dev/recipes/runtime-api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parity.link/asia-support" TargetMode="External"/><Relationship Id="rId1" Type="http://schemas.openxmlformats.org/officeDocument/2006/relationships/hyperlink" Target="mailto:kaichao@parity.io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ubstrate.dev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7.xml"/><Relationship Id="rId1" Type="http://schemas.openxmlformats.org/officeDocument/2006/relationships/hyperlink" Target="https://crates.parity.io/frame_support/pallet_prelude/struct.StorageValue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7.xml"/><Relationship Id="rId2" Type="http://schemas.openxmlformats.org/officeDocument/2006/relationships/hyperlink" Target="https://crates.parity.io/sp_core/struct.U256.html" TargetMode="External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7.xml"/><Relationship Id="rId2" Type="http://schemas.openxmlformats.org/officeDocument/2006/relationships/hyperlink" Target="https://doc.rust-lang.org/alloc/vec/struct.Vec.html" TargetMode="External"/><Relationship Id="rId1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7.xml"/><Relationship Id="rId1" Type="http://schemas.openxmlformats.org/officeDocument/2006/relationships/hyperlink" Target="https://crates.parity.io/sp_runtime/struct.Permill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7.xml"/><Relationship Id="rId1" Type="http://schemas.openxmlformats.org/officeDocument/2006/relationships/hyperlink" Target="https://github.com/kaichaosun/play-substrate/blob/master/pallets/data-type/src/lib.rs#L97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27.xml"/><Relationship Id="rId2" Type="http://schemas.openxmlformats.org/officeDocument/2006/relationships/hyperlink" Target="https://crates.parity.io/frame_support/storage/trait.IterableStorageMap.html" TargetMode="External"/><Relationship Id="rId1" Type="http://schemas.openxmlformats.org/officeDocument/2006/relationships/hyperlink" Target="https://crates.parity.io/frame_support/pallet_prelude/struct.StorageMap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27.xml"/><Relationship Id="rId2" Type="http://schemas.openxmlformats.org/officeDocument/2006/relationships/hyperlink" Target="https://crates.parity.io/frame_support/storage/trait.IterableStorageDoubleMap.html" TargetMode="External"/><Relationship Id="rId1" Type="http://schemas.openxmlformats.org/officeDocument/2006/relationships/hyperlink" Target="https://crates.parity.io/frame_support/pallet_prelude/struct.StorageDoubleMap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7.xml"/><Relationship Id="rId1" Type="http://schemas.openxmlformats.org/officeDocument/2006/relationships/hyperlink" Target="https://github.com/paritytech/substrate/blob/master/frame/sudo/src/lib.rs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27.xml"/><Relationship Id="rId2" Type="http://schemas.openxmlformats.org/officeDocument/2006/relationships/hyperlink" Target="https://crates.parity.io/frame_support/attr.pallet.html#storage-palletstorage-optional" TargetMode="External"/><Relationship Id="rId1" Type="http://schemas.openxmlformats.org/officeDocument/2006/relationships/hyperlink" Target="https://github.com/kaichaosun/play-substrate/blob/master/pallets/data-type/src/lib.rs#L42" TargetMode="Externa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parity.link/asia-support" TargetMode="External"/><Relationship Id="rId1" Type="http://schemas.openxmlformats.org/officeDocument/2006/relationships/hyperlink" Target="mailto:kaichao@parity.io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ubstrate.dev/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7.xml"/><Relationship Id="rId1" Type="http://schemas.openxmlformats.org/officeDocument/2006/relationships/hyperlink" Target="https://docs.substrate.io/tutorials/v3/proof-of-existence/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hyperlink" Target="mailto:kaichao@parity.i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type="ctrTitle" idx="3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"/>
                <a:ea typeface=""/>
                <a:cs typeface=""/>
                <a:sym typeface=""/>
              </a:rPr>
              <a:t>孙凯超</a:t>
            </a:r>
            <a:endParaRPr sz="1400">
              <a:latin typeface=""/>
              <a:ea typeface=""/>
              <a:cs typeface=""/>
              <a:sym typeface="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400"/>
              <a:t>kaichao@parity.io</a:t>
            </a:r>
            <a:endParaRPr sz="1400">
              <a:latin typeface=""/>
              <a:ea typeface=""/>
              <a:cs typeface=""/>
              <a:sym typeface="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"/>
                <a:ea typeface=""/>
                <a:cs typeface=""/>
                <a:sym typeface=""/>
              </a:rPr>
              <a:t>获取帮助: </a:t>
            </a:r>
            <a:r>
              <a:rPr lang="en-GB" sz="1400">
                <a:solidFill>
                  <a:srgbClr val="FF1864"/>
                </a:solidFill>
                <a:uFill>
                  <a:noFill/>
                </a:uFill>
                <a:hlinkClick r:id="rId1"/>
              </a:rPr>
              <a:t>https://substrate.io</a:t>
            </a:r>
            <a:endParaRPr sz="1400">
              <a:solidFill>
                <a:srgbClr val="FF1864"/>
              </a:solidFill>
              <a:latin typeface=""/>
              <a:ea typeface=""/>
              <a:cs typeface=""/>
              <a:sym typeface="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28311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4B5B1"/>
                </a:solidFill>
                <a:latin typeface=""/>
                <a:ea typeface=""/>
                <a:cs typeface=""/>
                <a:sym typeface=""/>
              </a:rPr>
              <a:t>Runtime 宏介绍</a:t>
            </a:r>
            <a:endParaRPr sz="2100">
              <a:solidFill>
                <a:srgbClr val="B4B5B1"/>
              </a:solidFill>
              <a:latin typeface=""/>
              <a:ea typeface=""/>
              <a:cs typeface=""/>
              <a:sym typeface="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storage 宏举例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77" name="Google Shape;977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2750" y="1249475"/>
            <a:ext cx="3157251" cy="11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71575" y="1249487"/>
            <a:ext cx="4855299" cy="1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71575" y="2871650"/>
            <a:ext cx="4855301" cy="1183487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38"/>
          <p:cNvSpPr txBox="1"/>
          <p:nvPr>
            <p:ph type="body" idx="4294967295"/>
          </p:nvPr>
        </p:nvSpPr>
        <p:spPr>
          <a:xfrm>
            <a:off x="462750" y="3075750"/>
            <a:ext cx="5584800" cy="2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</a:rPr>
              <a:t>数据类型：</a:t>
            </a:r>
            <a:endParaRPr sz="1700">
              <a:solidFill>
                <a:srgbClr val="FFFFFF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-GB" sz="1700">
                <a:solidFill>
                  <a:srgbClr val="FFFFFF"/>
                </a:solidFill>
              </a:rPr>
              <a:t>单值</a:t>
            </a:r>
            <a:r>
              <a:rPr lang="en-GB" sz="1700">
                <a:solidFill>
                  <a:srgbClr val="FF1864"/>
                </a:solidFill>
              </a:rPr>
              <a:t> </a:t>
            </a:r>
            <a:r>
              <a:rPr lang="en-GB" sz="1700" b="1">
                <a:solidFill>
                  <a:srgbClr val="FF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StorageValue</a:t>
            </a:r>
            <a:endParaRPr sz="1700" b="1">
              <a:solidFill>
                <a:srgbClr val="FF186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GB" sz="1700">
                <a:solidFill>
                  <a:srgbClr val="FFFFFF"/>
                </a:solidFill>
              </a:rPr>
              <a:t>映射</a:t>
            </a:r>
            <a:r>
              <a:rPr lang="en-GB" sz="1700">
                <a:solidFill>
                  <a:srgbClr val="FF1864"/>
                </a:solidFill>
              </a:rPr>
              <a:t> </a:t>
            </a:r>
            <a:r>
              <a:rPr lang="en-GB" sz="1700" b="1">
                <a:solidFill>
                  <a:srgbClr val="FF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StorageMap</a:t>
            </a:r>
            <a:endParaRPr sz="1700" b="1">
              <a:solidFill>
                <a:srgbClr val="FF186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GB" sz="1700">
                <a:solidFill>
                  <a:srgbClr val="FFFFFF"/>
                </a:solidFill>
              </a:rPr>
              <a:t>双键映射</a:t>
            </a:r>
            <a:r>
              <a:rPr lang="en-GB" sz="1700">
                <a:solidFill>
                  <a:srgbClr val="FF1864"/>
                </a:solidFill>
              </a:rPr>
              <a:t> </a:t>
            </a:r>
            <a:r>
              <a:rPr lang="en-GB" sz="1700" b="1">
                <a:solidFill>
                  <a:srgbClr val="FF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StorageDoubleMap</a:t>
            </a:r>
            <a:endParaRPr sz="1700" b="1">
              <a:solidFill>
                <a:srgbClr val="FF186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多键映射</a:t>
            </a:r>
            <a:r>
              <a:rPr lang="en-GB" sz="1700">
                <a:solidFill>
                  <a:srgbClr val="FF1864"/>
                </a:solidFill>
              </a:rPr>
              <a:t> </a:t>
            </a:r>
            <a:r>
              <a:rPr lang="en-GB" sz="1700" b="1">
                <a:solidFill>
                  <a:srgbClr val="FF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StorageNMap</a:t>
            </a:r>
            <a:endParaRPr sz="1700" b="1">
              <a:solidFill>
                <a:srgbClr val="FF186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u="sng">
                <a:solidFill>
                  <a:schemeClr val="hlink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https://docs.substrate.io/v3/runtime/storage/</a:t>
            </a:r>
            <a:endParaRPr sz="1700" b="1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b="1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call 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6" name="Google Shape;986;p39"/>
          <p:cNvSpPr txBox="1"/>
          <p:nvPr>
            <p:ph type="body" idx="4294967295"/>
          </p:nvPr>
        </p:nvSpPr>
        <p:spPr>
          <a:xfrm>
            <a:off x="311700" y="1200150"/>
            <a:ext cx="710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区块链的链上状态变化</a:t>
            </a:r>
            <a:r>
              <a:rPr lang="en-GB" sz="2200">
                <a:solidFill>
                  <a:srgbClr val="FE1864"/>
                </a:solidFill>
              </a:rPr>
              <a:t>由交易触发</a:t>
            </a:r>
            <a:r>
              <a:rPr lang="en-GB" sz="2200">
                <a:solidFill>
                  <a:srgbClr val="FFFFFF"/>
                </a:solidFill>
              </a:rPr>
              <a:t>，Substrate 不仅支持自定义的存储数据结构，还支持自定义的交易，例如</a:t>
            </a:r>
            <a:r>
              <a:rPr lang="en-GB" sz="2200">
                <a:solidFill>
                  <a:srgbClr val="FE1864"/>
                </a:solidFill>
              </a:rPr>
              <a:t>转账</a:t>
            </a:r>
            <a:r>
              <a:rPr lang="en-GB" sz="2200">
                <a:solidFill>
                  <a:srgbClr val="FFFFFF"/>
                </a:solidFill>
              </a:rPr>
              <a:t>、</a:t>
            </a:r>
            <a:r>
              <a:rPr lang="en-GB" sz="2200">
                <a:solidFill>
                  <a:srgbClr val="FE1864"/>
                </a:solidFill>
              </a:rPr>
              <a:t>注册身份</a:t>
            </a:r>
            <a:r>
              <a:rPr lang="en-GB" sz="2200">
                <a:solidFill>
                  <a:srgbClr val="FFFFFF"/>
                </a:solidFill>
              </a:rPr>
              <a:t>、</a:t>
            </a:r>
            <a:r>
              <a:rPr lang="en-GB" sz="2200">
                <a:solidFill>
                  <a:srgbClr val="FE1864"/>
                </a:solidFill>
              </a:rPr>
              <a:t>投票</a:t>
            </a:r>
            <a:r>
              <a:rPr lang="en-GB" sz="2200">
                <a:solidFill>
                  <a:srgbClr val="FFFFFF"/>
                </a:solidFill>
              </a:rPr>
              <a:t>等等，也叫做 extrinsic </a:t>
            </a:r>
            <a:r>
              <a:rPr lang="en-GB" sz="2200" i="1">
                <a:solidFill>
                  <a:srgbClr val="FFFFFF"/>
                </a:solidFill>
              </a:rPr>
              <a:t>外部交易</a:t>
            </a:r>
            <a:r>
              <a:rPr lang="en-GB" sz="2200">
                <a:solidFill>
                  <a:srgbClr val="FFFFFF"/>
                </a:solidFill>
              </a:rPr>
              <a:t>。</a:t>
            </a:r>
            <a:endParaRPr sz="2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call 用来定义模块里</a:t>
            </a:r>
            <a:r>
              <a:rPr lang="en-GB" sz="2200">
                <a:solidFill>
                  <a:srgbClr val="FE1864"/>
                </a:solidFill>
              </a:rPr>
              <a:t>可调用函数</a:t>
            </a:r>
            <a:r>
              <a:rPr lang="en-GB" sz="2200">
                <a:solidFill>
                  <a:srgbClr val="FFFFFF"/>
                </a:solidFill>
              </a:rPr>
              <a:t>，每一个外部交易都会触发一个可调用函数，并根据交易体信息也就是</a:t>
            </a:r>
            <a:r>
              <a:rPr lang="en-GB" sz="2200">
                <a:solidFill>
                  <a:srgbClr val="FE1864"/>
                </a:solidFill>
              </a:rPr>
              <a:t>函数参数</a:t>
            </a:r>
            <a:r>
              <a:rPr lang="en-GB" sz="2200">
                <a:solidFill>
                  <a:srgbClr val="FFFFFF"/>
                </a:solidFill>
              </a:rPr>
              <a:t>，更新链上状态。</a:t>
            </a:r>
            <a:endParaRPr sz="2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call 宏举例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2" name="Google Shape;992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01700" y="1139750"/>
            <a:ext cx="5840024" cy="3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call 宏举例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8" name="Google Shape;998;p4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97400" y="1176275"/>
            <a:ext cx="5892326" cy="35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event 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4" name="Google Shape;1004;p42"/>
          <p:cNvSpPr txBox="1"/>
          <p:nvPr>
            <p:ph type="body" idx="4294967295"/>
          </p:nvPr>
        </p:nvSpPr>
        <p:spPr>
          <a:xfrm>
            <a:off x="311700" y="1200150"/>
            <a:ext cx="85206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区块链是一个</a:t>
            </a:r>
            <a:r>
              <a:rPr lang="en-GB" sz="2200">
                <a:solidFill>
                  <a:srgbClr val="FE1864"/>
                </a:solidFill>
              </a:rPr>
              <a:t>异步系统</a:t>
            </a:r>
            <a:r>
              <a:rPr lang="en-GB" sz="2200">
                <a:solidFill>
                  <a:srgbClr val="FFFFFF"/>
                </a:solidFill>
              </a:rPr>
              <a:t>，runtime 通过</a:t>
            </a:r>
            <a:r>
              <a:rPr lang="en-GB" sz="2200">
                <a:solidFill>
                  <a:srgbClr val="FE1864"/>
                </a:solidFill>
              </a:rPr>
              <a:t>触发事件</a:t>
            </a:r>
            <a:r>
              <a:rPr lang="en-GB" sz="2200">
                <a:solidFill>
                  <a:srgbClr val="FFFFFF"/>
                </a:solidFill>
              </a:rPr>
              <a:t>通知交易执行结果。</a:t>
            </a:r>
            <a:endParaRPr sz="2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FFFFFF"/>
              </a:solidFill>
            </a:endParaRPr>
          </a:p>
        </p:txBody>
      </p:sp>
      <p:pic>
        <p:nvPicPr>
          <p:cNvPr id="1005" name="Google Shape;1005;p4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4350" y="1855750"/>
            <a:ext cx="6223550" cy="17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4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4350" y="3741074"/>
            <a:ext cx="6223550" cy="86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error 宏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12" name="Google Shape;1012;p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9150" y="1963825"/>
            <a:ext cx="6721899" cy="206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43"/>
          <p:cNvSpPr txBox="1"/>
          <p:nvPr>
            <p:ph type="body" idx="4294967295"/>
          </p:nvPr>
        </p:nvSpPr>
        <p:spPr>
          <a:xfrm>
            <a:off x="311700" y="1200150"/>
            <a:ext cx="85206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当可调用函数执行过程发生错误时，通过error信息通知客户端。</a:t>
            </a:r>
            <a:endParaRPr sz="2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error 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9" name="Google Shape;1019;p44"/>
          <p:cNvSpPr txBox="1"/>
          <p:nvPr>
            <p:ph type="body" idx="4294967295"/>
          </p:nvPr>
        </p:nvSpPr>
        <p:spPr>
          <a:xfrm>
            <a:off x="311700" y="1200150"/>
            <a:ext cx="6239100" cy="25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可调用函数里的错误类型，</a:t>
            </a:r>
            <a:endParaRPr sz="22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不能给它们添加数据；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通过 metadata 暴露给客户端；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错误发生时触发system.ExtrinsicFailed 事件，包含了对应错误的索引信息。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hooks 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5" name="Google Shape;1025;p45"/>
          <p:cNvSpPr txBox="1"/>
          <p:nvPr>
            <p:ph type="body" idx="4294967295"/>
          </p:nvPr>
        </p:nvSpPr>
        <p:spPr>
          <a:xfrm>
            <a:off x="311700" y="1200150"/>
            <a:ext cx="752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Runtime 模块里存在</a:t>
            </a:r>
            <a:r>
              <a:rPr lang="en-GB" sz="2200">
                <a:solidFill>
                  <a:srgbClr val="FE1864"/>
                </a:solidFill>
              </a:rPr>
              <a:t>保留函数</a:t>
            </a:r>
            <a:r>
              <a:rPr lang="en-GB" sz="2200">
                <a:solidFill>
                  <a:srgbClr val="FFFFFF"/>
                </a:solidFill>
              </a:rPr>
              <a:t>，用于执行特定的逻辑：</a:t>
            </a:r>
            <a:endParaRPr sz="22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on_initialize</a:t>
            </a:r>
            <a:r>
              <a:rPr lang="en-GB" sz="2000">
                <a:solidFill>
                  <a:srgbClr val="FFFFFF"/>
                </a:solidFill>
              </a:rPr>
              <a:t>，在每个区块的开头执行；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on_finalize</a:t>
            </a:r>
            <a:r>
              <a:rPr lang="en-GB" sz="2000">
                <a:solidFill>
                  <a:srgbClr val="FFFFFF"/>
                </a:solidFill>
              </a:rPr>
              <a:t>，在每个区块结束时执行；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offchain_worker</a:t>
            </a:r>
            <a:r>
              <a:rPr lang="en-GB" sz="2000">
                <a:solidFill>
                  <a:srgbClr val="FFFFFF"/>
                </a:solidFill>
              </a:rPr>
              <a:t>：开头且是</a:t>
            </a:r>
            <a:r>
              <a:rPr lang="en-GB" sz="2000">
                <a:solidFill>
                  <a:schemeClr val="dk1"/>
                </a:solidFill>
              </a:rPr>
              <a:t>链外</a:t>
            </a:r>
            <a:r>
              <a:rPr lang="en-GB" sz="2000">
                <a:solidFill>
                  <a:srgbClr val="FFFFFF"/>
                </a:solidFill>
              </a:rPr>
              <a:t>执行，不占用链上的资源；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on_runtime_upgrade</a:t>
            </a:r>
            <a:r>
              <a:rPr lang="en-GB" sz="2000">
                <a:solidFill>
                  <a:srgbClr val="FFFFFF"/>
                </a:solidFill>
              </a:rPr>
              <a:t>：当有 runtime 升级时才会执行，用来迁移数据。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construct_runtime 加载模块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31" name="Google Shape;1031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01501" y="1095900"/>
            <a:ext cx="6183549" cy="357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资料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7" name="Google Shape;1037;p47"/>
          <p:cNvSpPr txBox="1"/>
          <p:nvPr>
            <p:ph type="body" idx="4294967295"/>
          </p:nvPr>
        </p:nvSpPr>
        <p:spPr>
          <a:xfrm>
            <a:off x="311700" y="1200150"/>
            <a:ext cx="8240700" cy="31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cargo expand 将宏里的代码展开，得到 Rust 的标准语法，</a:t>
            </a:r>
            <a:endParaRPr sz="2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1"/>
              </a:rPr>
              <a:t>https://github.com/dtolnay/cargo-expand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2"/>
              </a:rPr>
              <a:t>https://github.com/kaichaosun/play-substrate/blob/master/pallets/template/expanded.rs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pallet 属性宏参考文档，</a:t>
            </a:r>
            <a:endParaRPr sz="2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https://crates.parity.io/frame_support/attr.pallet.html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内容</a:t>
            </a:r>
            <a:endParaRPr lang="en-GB"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Rust 宏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Runtime 常用的宏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cargo expand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其它宏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"/>
              <a:ea typeface=""/>
              <a:cs typeface=""/>
              <a:sym typeface="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其它宏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3" name="Google Shape;1043;p48"/>
          <p:cNvSpPr txBox="1"/>
          <p:nvPr>
            <p:ph type="body" idx="4294967295"/>
          </p:nvPr>
        </p:nvSpPr>
        <p:spPr>
          <a:xfrm>
            <a:off x="311700" y="1200150"/>
            <a:ext cx="7791600" cy="3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E1864"/>
                </a:solidFill>
              </a:rPr>
              <a:t>decl_runtime_apis</a:t>
            </a:r>
            <a:r>
              <a:rPr lang="en-GB" sz="2200">
                <a:solidFill>
                  <a:srgbClr val="FFFFFF"/>
                </a:solidFill>
              </a:rPr>
              <a:t> &amp; </a:t>
            </a:r>
            <a:r>
              <a:rPr lang="en-GB" sz="2200">
                <a:solidFill>
                  <a:srgbClr val="FE1864"/>
                </a:solidFill>
              </a:rPr>
              <a:t>impl_runtime_apis</a:t>
            </a:r>
            <a:r>
              <a:rPr lang="en-GB" sz="2200">
                <a:solidFill>
                  <a:srgbClr val="FFFFFF"/>
                </a:solidFill>
              </a:rPr>
              <a:t>，定义runtime api：</a:t>
            </a:r>
            <a:endParaRPr sz="2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1"/>
              </a:rPr>
              <a:t>https://substrate.dev/recipes/runtime-api.html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2"/>
              </a:rPr>
              <a:t>https://crates.parity.io/sp_api/macro.decl_runtime_apis.html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https://crates.parity.io/sp_api/macro.impl_runtime_apis.html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E1864"/>
                </a:solidFill>
              </a:rPr>
              <a:t>runtime_interface</a:t>
            </a:r>
            <a:r>
              <a:rPr lang="en-GB" sz="2200">
                <a:solidFill>
                  <a:srgbClr val="FFFFFF"/>
                </a:solidFill>
              </a:rPr>
              <a:t>，定义在 runtime 里可以调用的 Host 提供的函数：</a:t>
            </a:r>
            <a:endParaRPr sz="2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4"/>
              </a:rPr>
              <a:t>https://crates.parity.io/sp_runtime_interface/attr.runtime_interface.html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多实例模块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9" name="Google Shape;1049;p49"/>
          <p:cNvSpPr txBox="1"/>
          <p:nvPr>
            <p:ph type="body" idx="4294967295"/>
          </p:nvPr>
        </p:nvSpPr>
        <p:spPr>
          <a:xfrm>
            <a:off x="311700" y="1200150"/>
            <a:ext cx="6239100" cy="25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Substrate 的模块在 runtime 里可以有</a:t>
            </a:r>
            <a:r>
              <a:rPr lang="en-GB" sz="2200">
                <a:solidFill>
                  <a:srgbClr val="FE1864"/>
                </a:solidFill>
              </a:rPr>
              <a:t>多个实例</a:t>
            </a:r>
            <a:r>
              <a:rPr lang="en-GB" sz="2200">
                <a:solidFill>
                  <a:srgbClr val="FFFFFF"/>
                </a:solidFill>
              </a:rPr>
              <a:t>，例如，可以添加多个内置的 </a:t>
            </a:r>
            <a:r>
              <a:rPr lang="en-GB" sz="2200">
                <a:solidFill>
                  <a:srgbClr val="FE1864"/>
                </a:solidFill>
              </a:rPr>
              <a:t>collective 模块</a:t>
            </a:r>
            <a:r>
              <a:rPr lang="en-GB" sz="2200">
                <a:solidFill>
                  <a:srgbClr val="FFFFFF"/>
                </a:solidFill>
              </a:rPr>
              <a:t>实例，分别用来表示</a:t>
            </a:r>
            <a:r>
              <a:rPr lang="en-GB" sz="2200">
                <a:solidFill>
                  <a:srgbClr val="FE1864"/>
                </a:solidFill>
              </a:rPr>
              <a:t>理事会</a:t>
            </a:r>
            <a:r>
              <a:rPr lang="en-GB" sz="2200">
                <a:solidFill>
                  <a:srgbClr val="FFFFFF"/>
                </a:solidFill>
              </a:rPr>
              <a:t>和</a:t>
            </a:r>
            <a:r>
              <a:rPr lang="en-GB" sz="2200">
                <a:solidFill>
                  <a:srgbClr val="FE1864"/>
                </a:solidFill>
              </a:rPr>
              <a:t>技术委员会</a:t>
            </a:r>
            <a:r>
              <a:rPr lang="en-GB" sz="2200">
                <a:solidFill>
                  <a:srgbClr val="FFFFFF"/>
                </a:solidFill>
              </a:rPr>
              <a:t>，来实现复杂的治理模型。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多实例模块 -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5" name="Google Shape;1055;p50"/>
          <p:cNvSpPr txBox="1"/>
          <p:nvPr>
            <p:ph type="body" idx="4294967295"/>
          </p:nvPr>
        </p:nvSpPr>
        <p:spPr>
          <a:xfrm>
            <a:off x="348600" y="1344325"/>
            <a:ext cx="8446800" cy="3156300"/>
          </a:xfrm>
          <a:prstGeom prst="rect">
            <a:avLst/>
          </a:prstGeom>
          <a:ln w="9525" cap="flat" cmpd="sng">
            <a:solidFill>
              <a:srgbClr val="B4B5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E1864"/>
                </a:solidFill>
              </a:rPr>
              <a:t>pub trait </a:t>
            </a:r>
            <a:r>
              <a:rPr lang="en-GB" sz="1800">
                <a:solidFill>
                  <a:srgbClr val="FFFFFF"/>
                </a:solidFill>
              </a:rPr>
              <a:t>Trait&lt;I</a:t>
            </a:r>
            <a:r>
              <a:rPr lang="en-GB" sz="18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GB" sz="18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rgbClr val="FE1864"/>
                </a:solidFill>
              </a:rPr>
              <a:t>Instance</a:t>
            </a:r>
            <a:r>
              <a:rPr lang="en-GB" sz="1800">
                <a:solidFill>
                  <a:srgbClr val="FFFFFF"/>
                </a:solidFill>
              </a:rPr>
              <a:t> = DefaultInstance&gt;</a:t>
            </a:r>
            <a:r>
              <a:rPr lang="en-GB" sz="18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GB" sz="1800">
                <a:solidFill>
                  <a:srgbClr val="FFFFFF"/>
                </a:solidFill>
              </a:rPr>
              <a:t>  frame_system</a:t>
            </a:r>
            <a:r>
              <a:rPr lang="en-GB" sz="18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::</a:t>
            </a:r>
            <a:r>
              <a:rPr lang="en-GB" sz="1800">
                <a:solidFill>
                  <a:srgbClr val="FFFFFF"/>
                </a:solidFill>
              </a:rPr>
              <a:t>Trait {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 	type Event</a:t>
            </a:r>
            <a:r>
              <a:rPr lang="en-GB" sz="18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GB" sz="18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rgbClr val="FE1864"/>
                </a:solidFill>
              </a:rPr>
              <a:t>From</a:t>
            </a:r>
            <a:r>
              <a:rPr lang="en-GB" sz="1800">
                <a:solidFill>
                  <a:srgbClr val="FFFFFF"/>
                </a:solidFill>
              </a:rPr>
              <a:t>&lt;Event&lt;Self, I&gt;&gt; + </a:t>
            </a:r>
            <a:r>
              <a:rPr lang="en-GB" sz="1800">
                <a:solidFill>
                  <a:srgbClr val="FE1864"/>
                </a:solidFill>
              </a:rPr>
              <a:t>Into</a:t>
            </a:r>
            <a:r>
              <a:rPr lang="en-GB" sz="1800">
                <a:solidFill>
                  <a:srgbClr val="FFFFFF"/>
                </a:solidFill>
              </a:rPr>
              <a:t>&lt;&lt;Self as frame_system</a:t>
            </a:r>
            <a:r>
              <a:rPr lang="en-GB" sz="18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::</a:t>
            </a:r>
            <a:r>
              <a:rPr lang="en-GB" sz="1800">
                <a:solidFill>
                  <a:srgbClr val="FFFFFF"/>
                </a:solidFill>
              </a:rPr>
              <a:t>Trait&gt;</a:t>
            </a:r>
            <a:r>
              <a:rPr lang="en-GB" sz="18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::</a:t>
            </a:r>
            <a:r>
              <a:rPr lang="en-GB" sz="1800">
                <a:solidFill>
                  <a:srgbClr val="FFFFFF"/>
                </a:solidFill>
              </a:rPr>
              <a:t>Event&gt;;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E1864"/>
                </a:solidFill>
              </a:rPr>
              <a:t>decl_storage</a:t>
            </a:r>
            <a:r>
              <a:rPr lang="en-GB" sz="18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!</a:t>
            </a:r>
            <a:r>
              <a:rPr lang="en-GB" sz="1800">
                <a:solidFill>
                  <a:srgbClr val="FFFFFF"/>
                </a:solidFill>
              </a:rPr>
              <a:t> {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 	</a:t>
            </a:r>
            <a:r>
              <a:rPr lang="en-GB" sz="1800">
                <a:solidFill>
                  <a:srgbClr val="FE1864"/>
                </a:solidFill>
              </a:rPr>
              <a:t>trait</a:t>
            </a:r>
            <a:r>
              <a:rPr lang="en-GB" sz="1800">
                <a:solidFill>
                  <a:srgbClr val="FFFFFF"/>
                </a:solidFill>
              </a:rPr>
              <a:t> Store </a:t>
            </a:r>
            <a:r>
              <a:rPr lang="en-GB" sz="1800">
                <a:solidFill>
                  <a:srgbClr val="FE1864"/>
                </a:solidFill>
              </a:rPr>
              <a:t>for</a:t>
            </a:r>
            <a:r>
              <a:rPr lang="en-GB" sz="1800">
                <a:solidFill>
                  <a:srgbClr val="FFFFFF"/>
                </a:solidFill>
              </a:rPr>
              <a:t> Module&lt;T</a:t>
            </a:r>
            <a:r>
              <a:rPr lang="en-GB" sz="18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GB" sz="1800">
                <a:solidFill>
                  <a:srgbClr val="FFFFFF"/>
                </a:solidFill>
              </a:rPr>
              <a:t> Trait&lt;I&gt;, I</a:t>
            </a:r>
            <a:r>
              <a:rPr lang="en-GB" sz="18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GB" sz="18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rgbClr val="FE1864"/>
                </a:solidFill>
              </a:rPr>
              <a:t>Instance</a:t>
            </a:r>
            <a:r>
              <a:rPr lang="en-GB" sz="1800">
                <a:solidFill>
                  <a:srgbClr val="FFFFFF"/>
                </a:solidFill>
              </a:rPr>
              <a:t>=DefaultInstance&gt; </a:t>
            </a:r>
            <a:r>
              <a:rPr lang="en-GB" sz="1800">
                <a:solidFill>
                  <a:srgbClr val="FE1864"/>
                </a:solidFill>
              </a:rPr>
              <a:t>as</a:t>
            </a:r>
            <a:r>
              <a:rPr lang="en-GB" sz="1800">
                <a:solidFill>
                  <a:srgbClr val="FFFFFF"/>
                </a:solidFill>
              </a:rPr>
              <a:t> Collective {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 		  </a:t>
            </a:r>
            <a:r>
              <a:rPr lang="en-GB" sz="1800">
                <a:solidFill>
                  <a:srgbClr val="B4B5B1"/>
                </a:solidFill>
              </a:rPr>
              <a:t>// -- snip --</a:t>
            </a:r>
            <a:endParaRPr sz="1800">
              <a:solidFill>
                <a:srgbClr val="B4B5B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 	}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多实例模块 -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1" name="Google Shape;1061;p51"/>
          <p:cNvSpPr txBox="1"/>
          <p:nvPr>
            <p:ph type="body" idx="4294967295"/>
          </p:nvPr>
        </p:nvSpPr>
        <p:spPr>
          <a:xfrm>
            <a:off x="348600" y="1594050"/>
            <a:ext cx="8446800" cy="1955400"/>
          </a:xfrm>
          <a:prstGeom prst="rect">
            <a:avLst/>
          </a:prstGeom>
          <a:ln w="9525" cap="flat" cmpd="sng">
            <a:solidFill>
              <a:srgbClr val="B4B5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E1864"/>
                </a:solidFill>
              </a:rPr>
              <a:t>decl_module</a:t>
            </a:r>
            <a:r>
              <a:rPr lang="en-GB" sz="18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!</a:t>
            </a:r>
            <a:r>
              <a:rPr lang="en-GB" sz="1800">
                <a:solidFill>
                  <a:srgbClr val="FFFFFF"/>
                </a:solidFill>
              </a:rPr>
              <a:t> {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   </a:t>
            </a:r>
            <a:r>
              <a:rPr lang="en-GB" sz="1800">
                <a:solidFill>
                  <a:srgbClr val="FE1864"/>
                </a:solidFill>
              </a:rPr>
              <a:t>pub struct</a:t>
            </a:r>
            <a:r>
              <a:rPr lang="en-GB" sz="1800">
                <a:solidFill>
                  <a:srgbClr val="FFFFFF"/>
                </a:solidFill>
              </a:rPr>
              <a:t> Module&lt;T</a:t>
            </a:r>
            <a:r>
              <a:rPr lang="en-GB" sz="18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GB" sz="1800">
                <a:solidFill>
                  <a:srgbClr val="FFFFFF"/>
                </a:solidFill>
              </a:rPr>
              <a:t> Trait&lt;I&gt;, I</a:t>
            </a:r>
            <a:r>
              <a:rPr lang="en-GB" sz="18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GB" sz="1800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rgbClr val="FE1864"/>
                </a:solidFill>
              </a:rPr>
              <a:t>Instance</a:t>
            </a:r>
            <a:r>
              <a:rPr lang="en-GB" sz="1800">
                <a:solidFill>
                  <a:srgbClr val="FFFFFF"/>
                </a:solidFill>
              </a:rPr>
              <a:t> = DefaultInstance&gt; </a:t>
            </a:r>
            <a:r>
              <a:rPr lang="en-GB" sz="1800">
                <a:solidFill>
                  <a:srgbClr val="FE1864"/>
                </a:solidFill>
              </a:rPr>
              <a:t>for</a:t>
            </a:r>
            <a:r>
              <a:rPr lang="en-GB" sz="1800">
                <a:solidFill>
                  <a:srgbClr val="FFFFFF"/>
                </a:solidFill>
              </a:rPr>
              <a:t> enum Call </a:t>
            </a:r>
            <a:r>
              <a:rPr lang="en-GB" sz="1800">
                <a:solidFill>
                  <a:srgbClr val="FE1864"/>
                </a:solidFill>
              </a:rPr>
              <a:t>where</a:t>
            </a:r>
            <a:r>
              <a:rPr lang="en-GB" sz="1800">
                <a:solidFill>
                  <a:srgbClr val="FFFFFF"/>
                </a:solidFill>
              </a:rPr>
              <a:t> origin: T::Origin {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        </a:t>
            </a:r>
            <a:r>
              <a:rPr lang="en-GB" sz="1800">
                <a:solidFill>
                  <a:srgbClr val="B4B5B1"/>
                </a:solidFill>
              </a:rPr>
              <a:t>// -- snip --</a:t>
            </a:r>
            <a:endParaRPr sz="1800">
              <a:solidFill>
                <a:srgbClr val="B4B5B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}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多实例模块 -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7" name="Google Shape;1067;p52"/>
          <p:cNvSpPr txBox="1"/>
          <p:nvPr>
            <p:ph type="body" idx="4294967295"/>
          </p:nvPr>
        </p:nvSpPr>
        <p:spPr>
          <a:xfrm>
            <a:off x="348600" y="1138075"/>
            <a:ext cx="8446800" cy="3629400"/>
          </a:xfrm>
          <a:prstGeom prst="rect">
            <a:avLst/>
          </a:prstGeom>
          <a:ln w="9525" cap="flat" cmpd="sng">
            <a:solidFill>
              <a:srgbClr val="B4B5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FE1864"/>
                </a:solidFill>
              </a:rPr>
              <a:t>decl_event</a:t>
            </a:r>
            <a:r>
              <a:rPr lang="en-GB" sz="175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!</a:t>
            </a:r>
            <a:r>
              <a:rPr lang="en-GB" sz="1750">
                <a:solidFill>
                  <a:srgbClr val="FFFFFF"/>
                </a:solidFill>
              </a:rPr>
              <a:t>(</a:t>
            </a:r>
            <a:endParaRPr sz="175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FFFFFF"/>
                </a:solidFill>
              </a:rPr>
              <a:t>  	</a:t>
            </a:r>
            <a:r>
              <a:rPr lang="en-GB" sz="1750">
                <a:solidFill>
                  <a:srgbClr val="FE1864"/>
                </a:solidFill>
              </a:rPr>
              <a:t>pub enum</a:t>
            </a:r>
            <a:r>
              <a:rPr lang="en-GB" sz="1750">
                <a:solidFill>
                  <a:srgbClr val="FFFFFF"/>
                </a:solidFill>
              </a:rPr>
              <a:t> Event&lt;T, I</a:t>
            </a:r>
            <a:r>
              <a:rPr lang="en-GB" sz="175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GB" sz="1750">
                <a:solidFill>
                  <a:srgbClr val="FFFFFF"/>
                </a:solidFill>
              </a:rPr>
              <a:t> </a:t>
            </a:r>
            <a:r>
              <a:rPr lang="en-GB" sz="1750">
                <a:solidFill>
                  <a:srgbClr val="FE1864"/>
                </a:solidFill>
              </a:rPr>
              <a:t>Instance</a:t>
            </a:r>
            <a:r>
              <a:rPr lang="en-GB" sz="1750">
                <a:solidFill>
                  <a:srgbClr val="FFFFFF"/>
                </a:solidFill>
              </a:rPr>
              <a:t> = DefaultInstance&gt; </a:t>
            </a:r>
            <a:r>
              <a:rPr lang="en-GB" sz="1750">
                <a:solidFill>
                  <a:srgbClr val="FE1864"/>
                </a:solidFill>
              </a:rPr>
              <a:t>where</a:t>
            </a:r>
            <a:endParaRPr sz="1750">
              <a:solidFill>
                <a:srgbClr val="FE186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FFFFFF"/>
                </a:solidFill>
              </a:rPr>
              <a:t>  		  &lt;T </a:t>
            </a:r>
            <a:r>
              <a:rPr lang="en-GB" sz="1750">
                <a:solidFill>
                  <a:srgbClr val="FE1864"/>
                </a:solidFill>
              </a:rPr>
              <a:t>as</a:t>
            </a:r>
            <a:r>
              <a:rPr lang="en-GB" sz="1750">
                <a:solidFill>
                  <a:srgbClr val="FFFFFF"/>
                </a:solidFill>
              </a:rPr>
              <a:t> frame_system</a:t>
            </a:r>
            <a:r>
              <a:rPr lang="en-GB" sz="175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::</a:t>
            </a:r>
            <a:r>
              <a:rPr lang="en-GB" sz="1750">
                <a:solidFill>
                  <a:srgbClr val="FFFFFF"/>
                </a:solidFill>
              </a:rPr>
              <a:t>Trait&gt;</a:t>
            </a:r>
            <a:r>
              <a:rPr lang="en-GB" sz="175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::</a:t>
            </a:r>
            <a:r>
              <a:rPr lang="en-GB" sz="1750">
                <a:solidFill>
                  <a:srgbClr val="FFFFFF"/>
                </a:solidFill>
              </a:rPr>
              <a:t>AccountId,</a:t>
            </a:r>
            <a:endParaRPr sz="175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FFFFFF"/>
                </a:solidFill>
              </a:rPr>
              <a:t>  	{</a:t>
            </a:r>
            <a:endParaRPr sz="175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FFFFFF"/>
                </a:solidFill>
              </a:rPr>
              <a:t>    		</a:t>
            </a:r>
            <a:r>
              <a:rPr lang="en-GB" sz="1750">
                <a:solidFill>
                  <a:srgbClr val="B4B5B1"/>
                </a:solidFill>
              </a:rPr>
              <a:t>// -- snip --</a:t>
            </a:r>
            <a:endParaRPr sz="1750">
              <a:solidFill>
                <a:srgbClr val="B4B5B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FFFFFF"/>
                </a:solidFill>
              </a:rPr>
              <a:t>  	}</a:t>
            </a:r>
            <a:endParaRPr sz="175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FFFFFF"/>
                </a:solidFill>
              </a:rPr>
              <a:t>);</a:t>
            </a:r>
            <a:endParaRPr sz="175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FE1864"/>
                </a:solidFill>
              </a:rPr>
              <a:t>decl_error</a:t>
            </a:r>
            <a:r>
              <a:rPr lang="en-GB" sz="175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!</a:t>
            </a:r>
            <a:r>
              <a:rPr lang="en-GB" sz="1750">
                <a:solidFill>
                  <a:srgbClr val="FFFFFF"/>
                </a:solidFill>
              </a:rPr>
              <a:t> {</a:t>
            </a:r>
            <a:endParaRPr sz="175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FFFFFF"/>
                </a:solidFill>
              </a:rPr>
              <a:t>  	</a:t>
            </a:r>
            <a:r>
              <a:rPr lang="en-GB" sz="1750">
                <a:solidFill>
                  <a:srgbClr val="FE1864"/>
                </a:solidFill>
              </a:rPr>
              <a:t>pub enum</a:t>
            </a:r>
            <a:r>
              <a:rPr lang="en-GB" sz="1750">
                <a:solidFill>
                  <a:srgbClr val="FFFFFF"/>
                </a:solidFill>
              </a:rPr>
              <a:t> Error </a:t>
            </a:r>
            <a:r>
              <a:rPr lang="en-GB" sz="1750">
                <a:solidFill>
                  <a:srgbClr val="FE1864"/>
                </a:solidFill>
              </a:rPr>
              <a:t>for</a:t>
            </a:r>
            <a:r>
              <a:rPr lang="en-GB" sz="1750">
                <a:solidFill>
                  <a:srgbClr val="FFFFFF"/>
                </a:solidFill>
              </a:rPr>
              <a:t> Module&lt;T: Trait&lt;I&gt;, I</a:t>
            </a:r>
            <a:r>
              <a:rPr lang="en-GB" sz="175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GB" sz="1750">
                <a:solidFill>
                  <a:srgbClr val="FFFFFF"/>
                </a:solidFill>
              </a:rPr>
              <a:t> Instance&gt; {</a:t>
            </a:r>
            <a:endParaRPr sz="175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FFFFFF"/>
                </a:solidFill>
              </a:rPr>
              <a:t>  		  </a:t>
            </a:r>
            <a:r>
              <a:rPr lang="en-GB" sz="1750">
                <a:solidFill>
                  <a:srgbClr val="B4B5B1"/>
                </a:solidFill>
              </a:rPr>
              <a:t>// -- snip --</a:t>
            </a:r>
            <a:endParaRPr sz="1750">
              <a:solidFill>
                <a:srgbClr val="B4B5B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FFFFFF"/>
                </a:solidFill>
              </a:rPr>
              <a:t>  	}</a:t>
            </a:r>
            <a:endParaRPr sz="175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FFFFFF"/>
                </a:solidFill>
              </a:rPr>
              <a:t>}</a:t>
            </a:r>
            <a:endParaRPr sz="175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5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多实例模块 - 例子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3" name="Google Shape;1073;p53"/>
          <p:cNvSpPr txBox="1"/>
          <p:nvPr>
            <p:ph type="body" idx="4294967295"/>
          </p:nvPr>
        </p:nvSpPr>
        <p:spPr>
          <a:xfrm>
            <a:off x="348600" y="1138075"/>
            <a:ext cx="8446800" cy="3896400"/>
          </a:xfrm>
          <a:prstGeom prst="rect">
            <a:avLst/>
          </a:prstGeom>
          <a:ln w="9525" cap="flat" cmpd="sng">
            <a:solidFill>
              <a:srgbClr val="B4B5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E1864"/>
                </a:solidFill>
              </a:rPr>
              <a:t>type</a:t>
            </a:r>
            <a:r>
              <a:rPr lang="en-GB" sz="1600">
                <a:solidFill>
                  <a:srgbClr val="FFFFFF"/>
                </a:solidFill>
              </a:rPr>
              <a:t> CouncilCollective = pallet_collective</a:t>
            </a:r>
            <a:r>
              <a:rPr lang="en-GB" sz="16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::</a:t>
            </a:r>
            <a:r>
              <a:rPr lang="en-GB" sz="1600">
                <a:solidFill>
                  <a:srgbClr val="FE1864"/>
                </a:solidFill>
              </a:rPr>
              <a:t>Instance1</a:t>
            </a:r>
            <a:r>
              <a:rPr lang="en-GB" sz="1600">
                <a:solidFill>
                  <a:srgbClr val="FFFFFF"/>
                </a:solidFill>
              </a:rPr>
              <a:t>;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E1864"/>
                </a:solidFill>
              </a:rPr>
              <a:t>impl</a:t>
            </a:r>
            <a:r>
              <a:rPr lang="en-GB" sz="1600">
                <a:solidFill>
                  <a:srgbClr val="FFFFFF"/>
                </a:solidFill>
              </a:rPr>
              <a:t> pallet_collective</a:t>
            </a:r>
            <a:r>
              <a:rPr lang="en-GB" sz="16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::</a:t>
            </a:r>
            <a:r>
              <a:rPr lang="en-GB" sz="1600">
                <a:solidFill>
                  <a:srgbClr val="FFFFFF"/>
                </a:solidFill>
              </a:rPr>
              <a:t>Trait&lt;CouncilCollective&gt; </a:t>
            </a:r>
            <a:r>
              <a:rPr lang="en-GB" sz="1600">
                <a:solidFill>
                  <a:srgbClr val="FE1864"/>
                </a:solidFill>
              </a:rPr>
              <a:t>for</a:t>
            </a:r>
            <a:r>
              <a:rPr lang="en-GB" sz="1600">
                <a:solidFill>
                  <a:srgbClr val="FFFFFF"/>
                </a:solidFill>
              </a:rPr>
              <a:t> Runtime {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	</a:t>
            </a:r>
            <a:r>
              <a:rPr lang="en-GB" sz="1600">
                <a:solidFill>
                  <a:srgbClr val="B4B5B1"/>
                </a:solidFill>
              </a:rPr>
              <a:t>// -- snip --</a:t>
            </a:r>
            <a:endParaRPr sz="1600">
              <a:solidFill>
                <a:srgbClr val="B4B5B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E1864"/>
                </a:solidFill>
              </a:rPr>
              <a:t>construct_runtime</a:t>
            </a:r>
            <a:r>
              <a:rPr lang="en-GB" sz="16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!</a:t>
            </a:r>
            <a:r>
              <a:rPr lang="en-GB" sz="1600">
                <a:solidFill>
                  <a:srgbClr val="FFFFFF"/>
                </a:solidFill>
              </a:rPr>
              <a:t>(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	</a:t>
            </a:r>
            <a:r>
              <a:rPr lang="en-GB" sz="1600">
                <a:solidFill>
                  <a:srgbClr val="FE1864"/>
                </a:solidFill>
              </a:rPr>
              <a:t>pub enum</a:t>
            </a:r>
            <a:r>
              <a:rPr lang="en-GB" sz="1600">
                <a:solidFill>
                  <a:srgbClr val="FFFFFF"/>
                </a:solidFill>
              </a:rPr>
              <a:t> Runtime </a:t>
            </a:r>
            <a:r>
              <a:rPr lang="en-GB" sz="1600">
                <a:solidFill>
                  <a:srgbClr val="FE1864"/>
                </a:solidFill>
              </a:rPr>
              <a:t>where</a:t>
            </a:r>
            <a:endParaRPr sz="1600">
              <a:solidFill>
                <a:srgbClr val="FE186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		Block = Block,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		NodeBlock = node_primitives::Block,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		UncheckedExtrinsic = UncheckedExtrinsic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         {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        		</a:t>
            </a:r>
            <a:r>
              <a:rPr lang="en-GB" sz="1600">
                <a:solidFill>
                  <a:srgbClr val="FE1864"/>
                </a:solidFill>
              </a:rPr>
              <a:t>Council</a:t>
            </a:r>
            <a:r>
              <a:rPr lang="en-GB" sz="16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GB" sz="1600">
                <a:solidFill>
                  <a:srgbClr val="FFFFFF"/>
                </a:solidFill>
              </a:rPr>
              <a:t>  pallet_collective</a:t>
            </a:r>
            <a:r>
              <a:rPr lang="en-GB" sz="16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::</a:t>
            </a:r>
            <a:r>
              <a:rPr lang="en-GB" sz="1600">
                <a:solidFill>
                  <a:srgbClr val="FFFFFF"/>
                </a:solidFill>
              </a:rPr>
              <a:t>&lt;</a:t>
            </a:r>
            <a:r>
              <a:rPr lang="en-GB" sz="1600">
                <a:solidFill>
                  <a:srgbClr val="FF1864"/>
                </a:solidFill>
              </a:rPr>
              <a:t>Instance1</a:t>
            </a:r>
            <a:r>
              <a:rPr lang="en-GB" sz="1600">
                <a:solidFill>
                  <a:srgbClr val="FFFFFF"/>
                </a:solidFill>
              </a:rPr>
              <a:t>&gt;</a:t>
            </a:r>
            <a:r>
              <a:rPr lang="en-GB" sz="16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::</a:t>
            </a:r>
            <a:r>
              <a:rPr lang="en-GB" sz="1600">
                <a:solidFill>
                  <a:srgbClr val="FFFFFF"/>
                </a:solidFill>
              </a:rPr>
              <a:t>{Module, Call, Storage, Origin&lt;T&gt;, Event&lt;T&gt;, Config&lt;T&gt;},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    }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);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4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 lang="en-GB"/>
          </a:p>
        </p:txBody>
      </p:sp>
      <p:sp>
        <p:nvSpPr>
          <p:cNvPr id="1079" name="Google Shape;1079;p54"/>
          <p:cNvSpPr txBox="1"/>
          <p:nvPr>
            <p:ph type="subTitle" idx="1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官网文档：substrate.io</a:t>
            </a:r>
            <a:br>
              <a:rPr lang="en-GB" sz="2400">
                <a:solidFill>
                  <a:srgbClr val="F1F3F2"/>
                </a:solidFill>
              </a:rPr>
            </a:br>
            <a:r>
              <a:rPr lang="en-GB" sz="2400">
                <a:solidFill>
                  <a:srgbClr val="F1F3F2"/>
                </a:solidFill>
              </a:rPr>
              <a:t>                 知乎专栏：parity.link/zhihu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1080" name="Google Shape;1080;p54"/>
          <p:cNvSpPr txBox="1"/>
          <p:nvPr>
            <p:ph type="subTitle" idx="1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                        </a:t>
            </a:r>
            <a:r>
              <a:rPr lang="en-GB" sz="1800">
                <a:solidFill>
                  <a:srgbClr val="F1F3F2"/>
                </a:solidFill>
                <a:uFill>
                  <a:noFill/>
                </a:uFill>
                <a:hlinkClick r:id="rId1"/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marL="2743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uFill>
                  <a:noFill/>
                </a:uFill>
                <a:hlinkClick r:id="rId2"/>
              </a:rPr>
              <a:t>https://parity.link/asia-support</a:t>
            </a:r>
            <a:endParaRPr sz="18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</a:rPr>
              <a:t>                                              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type="ctrTitle" idx="3"/>
          </p:nvPr>
        </p:nvSpPr>
        <p:spPr>
          <a:xfrm>
            <a:off x="3586100" y="3512775"/>
            <a:ext cx="41292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孙凯超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400"/>
              <a:t>kaichao@parity.io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获取帮助: </a:t>
            </a:r>
            <a:r>
              <a:rPr lang="en-GB" sz="1400">
                <a:solidFill>
                  <a:srgbClr val="FF1864"/>
                </a:solidFill>
                <a:uFill>
                  <a:noFill/>
                </a:uFill>
                <a:hlinkClick r:id="rId1"/>
              </a:rPr>
              <a:t>https://substrate.io</a:t>
            </a:r>
            <a:endParaRPr sz="1400">
              <a:solidFill>
                <a:srgbClr val="FF18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3279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4B5B1"/>
                </a:solidFill>
              </a:rPr>
              <a:t>Runtime 数据存储的设计</a:t>
            </a:r>
            <a:endParaRPr sz="2100">
              <a:solidFill>
                <a:srgbClr val="B4B5B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内容</a:t>
            </a:r>
            <a:endParaRPr lang="en-GB"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1870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区块链存储的不同点和约束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Substrate 存储单元的类型</a:t>
            </a:r>
            <a:endParaRPr sz="22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存储的初始化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最佳实践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区块链存储的不同点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 txBox="1"/>
          <p:nvPr/>
        </p:nvSpPr>
        <p:spPr>
          <a:xfrm>
            <a:off x="311700" y="1125525"/>
            <a:ext cx="85206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区块链应用通常几个特点，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开源可审查，对等节点，引入延迟和随机来达到共识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F1864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链式、增量地存储数据</a:t>
            </a:r>
            <a:b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</a:br>
            <a:endParaRPr sz="1800">
              <a:solidFill>
                <a:srgbClr val="D81B60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28" name="Google Shape;928;p31"/>
          <p:cNvSpPr txBox="1"/>
          <p:nvPr/>
        </p:nvSpPr>
        <p:spPr>
          <a:xfrm>
            <a:off x="311700" y="2717575"/>
            <a:ext cx="88323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区块链应用的节点软件依赖高效的键值对数据库：</a:t>
            </a:r>
            <a:endParaRPr sz="18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rgbClr val="FF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LevelDB</a:t>
            </a:r>
            <a:endParaRPr sz="1800">
              <a:solidFill>
                <a:srgbClr val="FF186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rgbClr val="FF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RocksDB</a:t>
            </a:r>
            <a:endParaRPr sz="1800">
              <a:solidFill>
                <a:srgbClr val="FF186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Rust 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 txBox="1"/>
          <p:nvPr>
            <p:ph type="body" idx="4294967295"/>
          </p:nvPr>
        </p:nvSpPr>
        <p:spPr>
          <a:xfrm>
            <a:off x="311700" y="1200150"/>
            <a:ext cx="648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宏（Macro）是一种</a:t>
            </a:r>
            <a:r>
              <a:rPr lang="en-GB">
                <a:solidFill>
                  <a:srgbClr val="FE1864"/>
                </a:solidFill>
              </a:rPr>
              <a:t>元编程</a:t>
            </a:r>
            <a:r>
              <a:rPr lang="en-GB">
                <a:solidFill>
                  <a:srgbClr val="FFFFFF"/>
                </a:solidFill>
              </a:rPr>
              <a:t>的方式，常见的还有Java里的反射，Rust提供了两种宏：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声明宏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过程宏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928" name="Google Shape;928;p31"/>
          <p:cNvSpPr txBox="1"/>
          <p:nvPr>
            <p:ph type="body" idx="4294967295"/>
          </p:nvPr>
        </p:nvSpPr>
        <p:spPr>
          <a:xfrm>
            <a:off x="360225" y="3608125"/>
            <a:ext cx="76461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1864"/>
                </a:solidFill>
              </a:rPr>
              <a:t>https://doc.rust-lang.org/book/ch19-06-macros.html</a:t>
            </a:r>
            <a:endParaRPr sz="2200">
              <a:solidFill>
                <a:srgbClr val="FF186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区块链存储的约束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4" name="Google Shape;934;p32"/>
          <p:cNvSpPr txBox="1"/>
          <p:nvPr/>
        </p:nvSpPr>
        <p:spPr>
          <a:xfrm>
            <a:off x="311700" y="1246850"/>
            <a:ext cx="7221600" cy="3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区块链作为业务的载体，存储相关的限制有：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大文件直接存储在链上的成本很高；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链式的区块存储结构</a:t>
            </a:r>
            <a:r>
              <a:rPr lang="en-GB" sz="1800">
                <a:solidFill>
                  <a:srgbClr val="FF1864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不利于对历史数据的索引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；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另外一个约束是，在进行数值运算时</a:t>
            </a:r>
            <a:r>
              <a:rPr lang="en-GB" sz="1800">
                <a:solidFill>
                  <a:srgbClr val="FF1864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不能使用浮点数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。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Substrate 存储单元的类型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0" name="Google Shape;940;p33"/>
          <p:cNvSpPr txBox="1"/>
          <p:nvPr/>
        </p:nvSpPr>
        <p:spPr>
          <a:xfrm>
            <a:off x="311700" y="1307475"/>
            <a:ext cx="4637700" cy="2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开发链上存储单元的特点：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Rust原生数据类型的子集，定义在核心库和alloc库中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原生类型构成的映射类型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满足一定的编解码条件</a:t>
            </a:r>
            <a:b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</a:br>
            <a:endParaRPr sz="1800">
              <a:solidFill>
                <a:srgbClr val="D81B60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941" name="Google Shape;941;p33"/>
          <p:cNvGraphicFramePr/>
          <p:nvPr/>
        </p:nvGraphicFramePr>
        <p:xfrm>
          <a:off x="5762400" y="159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{485EF25A-905C-4D02-B833-916B45F654C4}</a:tableStyleId>
              </a:tblPr>
              <a:tblGrid>
                <a:gridCol w="2598975"/>
              </a:tblGrid>
              <a:tr h="6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单值</a:t>
                      </a:r>
                      <a:endParaRPr sz="1800">
                        <a:solidFill>
                          <a:srgbClr val="FFFFFF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 anchor="ctr">
                    <a:solidFill>
                      <a:srgbClr val="FE1864"/>
                    </a:solidFill>
                  </a:tcPr>
                </a:tc>
              </a:tr>
              <a:tr h="6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简单映射</a:t>
                      </a:r>
                      <a:endParaRPr sz="1800">
                        <a:solidFill>
                          <a:srgbClr val="FFFFFF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 anchor="ctr">
                    <a:solidFill>
                      <a:srgbClr val="FE1864"/>
                    </a:solidFill>
                  </a:tcPr>
                </a:tc>
              </a:tr>
              <a:tr h="65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双键映射</a:t>
                      </a:r>
                      <a:endParaRPr sz="1800">
                        <a:solidFill>
                          <a:srgbClr val="FFFFFF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 anchor="ctr">
                    <a:solidFill>
                      <a:srgbClr val="FE186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回顾 storage 宏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7" name="Google Shape;947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09000" y="1695350"/>
            <a:ext cx="5214024" cy="12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3" name="Google Shape;953;p35"/>
          <p:cNvSpPr txBox="1"/>
          <p:nvPr/>
        </p:nvSpPr>
        <p:spPr>
          <a:xfrm>
            <a:off x="311700" y="1049325"/>
            <a:ext cx="8520600" cy="3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存储某种单一类型的值，如布尔，数值，枚举，结构体等：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数值：</a:t>
            </a:r>
            <a:r>
              <a:rPr lang="en-GB" sz="1800">
                <a:solidFill>
                  <a:srgbClr val="FE1864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u8,i8,u32,i32,u64,i64,u128,i128</a:t>
            </a:r>
            <a:endParaRPr sz="1800">
              <a:solidFill>
                <a:srgbClr val="FE1864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大整数：</a:t>
            </a:r>
            <a:r>
              <a:rPr lang="en-GB" sz="1800">
                <a:solidFill>
                  <a:srgbClr val="FE1864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U128,U256,U512</a:t>
            </a:r>
            <a:endParaRPr sz="1800">
              <a:solidFill>
                <a:srgbClr val="FE1864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布尔：</a:t>
            </a:r>
            <a:r>
              <a:rPr lang="en-GB" sz="1800">
                <a:solidFill>
                  <a:srgbClr val="FE1864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bool</a:t>
            </a:r>
            <a:endParaRPr sz="1800">
              <a:solidFill>
                <a:srgbClr val="FE1864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集合：</a:t>
            </a:r>
            <a:r>
              <a:rPr lang="en-GB" sz="1800">
                <a:solidFill>
                  <a:srgbClr val="FE1864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Vec&lt;T&gt;, BTreeMap, BTreeSet</a:t>
            </a:r>
            <a:endParaRPr sz="1800">
              <a:solidFill>
                <a:srgbClr val="FE1864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定点小数：</a:t>
            </a:r>
            <a:r>
              <a:rPr lang="en-GB" sz="1800">
                <a:solidFill>
                  <a:srgbClr val="FE1864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Percent,Permill,Perbill,FixedU128</a:t>
            </a:r>
            <a:endParaRPr sz="1800">
              <a:solidFill>
                <a:srgbClr val="FFFFFF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定长哈希：</a:t>
            </a:r>
            <a:r>
              <a:rPr lang="en-GB" sz="1800">
                <a:solidFill>
                  <a:srgbClr val="FE1864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H128,H256,H512</a:t>
            </a:r>
            <a:endParaRPr sz="1800">
              <a:solidFill>
                <a:srgbClr val="FE1864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其它复杂类型：</a:t>
            </a:r>
            <a:r>
              <a:rPr lang="en-GB" sz="1800">
                <a:solidFill>
                  <a:srgbClr val="FE1864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Option&lt;T&gt;,tuple,enum,struct</a:t>
            </a:r>
            <a:endParaRPr sz="1800">
              <a:solidFill>
                <a:srgbClr val="FE1864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内置自定义类型：</a:t>
            </a:r>
            <a:r>
              <a:rPr lang="en-GB" sz="1800">
                <a:solidFill>
                  <a:srgbClr val="FE1864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Moment,AccountId</a:t>
            </a:r>
            <a:b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</a:br>
            <a:endParaRPr sz="1800">
              <a:solidFill>
                <a:srgbClr val="D81B60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9" name="Google Shape;959;p36"/>
          <p:cNvSpPr txBox="1"/>
          <p:nvPr/>
        </p:nvSpPr>
        <p:spPr>
          <a:xfrm>
            <a:off x="311700" y="1234700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数值类型 </a:t>
            </a:r>
            <a:r>
              <a:rPr lang="en-GB" sz="1800">
                <a:solidFill>
                  <a:srgbClr val="FE1864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u8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的定义：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960" name="Google Shape;960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19650" y="2028751"/>
            <a:ext cx="6237201" cy="19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6" name="Google Shape;966;p37"/>
          <p:cNvSpPr txBox="1"/>
          <p:nvPr/>
        </p:nvSpPr>
        <p:spPr>
          <a:xfrm>
            <a:off x="311700" y="1222575"/>
            <a:ext cx="8520600" cy="29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数值类型 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u8,i8,u32,i32,u64,i64,u128,i128 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的使用：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增：MyUnsignedNumber::&lt;T&gt;::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put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(number);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查：MyUnsignedNumber::&lt;T&gt;::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get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改：MyUnsignedNumber::&lt;T&gt;::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mutate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(|v| v + 1);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删：MyUnsignedNumber::&lt;T&gt;::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kill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更多API，请参考文档 </a:t>
            </a:r>
            <a:r>
              <a:rPr lang="en-GB" sz="1800" u="sng">
                <a:solidFill>
                  <a:schemeClr val="hlink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https://crates.parity.io/frame_support/pallet_prelude/struct.StorageValue.html</a:t>
            </a:r>
            <a:endParaRPr sz="18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2" name="Google Shape;972;p38"/>
          <p:cNvSpPr txBox="1"/>
          <p:nvPr/>
        </p:nvSpPr>
        <p:spPr>
          <a:xfrm>
            <a:off x="311700" y="1258975"/>
            <a:ext cx="8520600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数值类型 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u8,i8,u32,i32,u64,i64,u128,i128 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的安全操作：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返回Result类型：checked_add, checked_sub, checked_mul, checked_div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4B5B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// fail the transaction if error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my_unsigned_num.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checked_add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(10)?; </a:t>
            </a:r>
            <a:endParaRPr sz="1800">
              <a:solidFill>
                <a:srgbClr val="B4B5B1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溢出返回饱和值：saturating_add,saturating_sub,saturating_mul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4B5B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// result is 255 for u8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my_unsigned_num.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saturating_add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(10000); </a:t>
            </a:r>
            <a:endParaRPr sz="1800">
              <a:solidFill>
                <a:srgbClr val="B4B5B1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8" name="Google Shape;978;p39"/>
          <p:cNvSpPr txBox="1"/>
          <p:nvPr/>
        </p:nvSpPr>
        <p:spPr>
          <a:xfrm>
            <a:off x="311700" y="1125525"/>
            <a:ext cx="85206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大整数 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U256,U512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类型定义：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979" name="Google Shape;979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97725" y="1890200"/>
            <a:ext cx="6339674" cy="15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5" name="Google Shape;985;p40"/>
          <p:cNvSpPr txBox="1"/>
          <p:nvPr/>
        </p:nvSpPr>
        <p:spPr>
          <a:xfrm>
            <a:off x="311700" y="1125525"/>
            <a:ext cx="85206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大整数 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U256,U512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类型定义：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986" name="Google Shape;986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97725" y="1890200"/>
            <a:ext cx="6339674" cy="15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40"/>
          <p:cNvSpPr txBox="1"/>
          <p:nvPr/>
        </p:nvSpPr>
        <p:spPr>
          <a:xfrm>
            <a:off x="311700" y="3569350"/>
            <a:ext cx="88323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操作：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checked_add,overflowing_mul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... 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更多API，参考文档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2"/>
              </a:rPr>
              <a:t>https://crates.parity.io/sp_core/struct.U256.html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3" name="Google Shape;993;p41"/>
          <p:cNvSpPr txBox="1"/>
          <p:nvPr/>
        </p:nvSpPr>
        <p:spPr>
          <a:xfrm>
            <a:off x="311700" y="1125525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bool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类型定义：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994" name="Google Shape;994;p4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83600" y="1901822"/>
            <a:ext cx="6551351" cy="11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41"/>
          <p:cNvSpPr txBox="1"/>
          <p:nvPr/>
        </p:nvSpPr>
        <p:spPr>
          <a:xfrm>
            <a:off x="311700" y="3416950"/>
            <a:ext cx="88323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-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If else 逻辑判断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-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对于 ValueQuery, 默认值为false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Substrate 为什么使用宏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4" name="Google Shape;934;p32"/>
          <p:cNvSpPr txBox="1"/>
          <p:nvPr>
            <p:ph type="body" idx="4294967295"/>
          </p:nvPr>
        </p:nvSpPr>
        <p:spPr>
          <a:xfrm>
            <a:off x="311700" y="1200150"/>
            <a:ext cx="515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为了简化 Runtime 的开发，Substrate 使用宏建立了一套 </a:t>
            </a:r>
            <a:r>
              <a:rPr lang="en-GB" sz="2200">
                <a:solidFill>
                  <a:srgbClr val="FE1864"/>
                </a:solidFill>
              </a:rPr>
              <a:t>DSL </a:t>
            </a:r>
            <a:r>
              <a:rPr lang="en-GB" sz="2200">
                <a:solidFill>
                  <a:srgbClr val="FFFFFF"/>
                </a:solidFill>
              </a:rPr>
              <a:t>(Domain Specific Language)，设计合理的DSL可以：</a:t>
            </a:r>
            <a:endParaRPr sz="22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很好的被用户理解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代码更加简洁，提升效率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解放应用开发者，只需实现业务组件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graphicFrame>
        <p:nvGraphicFramePr>
          <p:cNvPr id="935" name="Google Shape;935;p32"/>
          <p:cNvGraphicFramePr/>
          <p:nvPr/>
        </p:nvGraphicFramePr>
        <p:xfrm>
          <a:off x="5883700" y="184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{E2BBB939-96DC-4A6E-B182-0651FF3A18E1}</a:tableStyleId>
              </a:tblPr>
              <a:tblGrid>
                <a:gridCol w="2768775"/>
              </a:tblGrid>
              <a:tr h="4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数据库</a:t>
                      </a:r>
                      <a:endParaRPr sz="1800">
                        <a:solidFill>
                          <a:srgbClr val="FFFFFF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solidFill>
                      <a:srgbClr val="FE186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点对点网络</a:t>
                      </a:r>
                      <a:endParaRPr sz="1800">
                        <a:solidFill>
                          <a:srgbClr val="FFFFFF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solidFill>
                      <a:srgbClr val="FE1864"/>
                    </a:solidFill>
                  </a:tcPr>
                </a:tc>
              </a:tr>
              <a:tr h="206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密码学</a:t>
                      </a:r>
                      <a:endParaRPr sz="1800">
                        <a:solidFill>
                          <a:srgbClr val="FFFFFF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solidFill>
                      <a:srgbClr val="FE186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WASM 执行环境</a:t>
                      </a:r>
                      <a:endParaRPr sz="1800">
                        <a:solidFill>
                          <a:srgbClr val="FFFFFF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solidFill>
                      <a:srgbClr val="FE186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FF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…… </a:t>
                      </a:r>
                      <a:endParaRPr sz="1800">
                        <a:solidFill>
                          <a:srgbClr val="FFFFFF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solidFill>
                      <a:srgbClr val="FE186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1" name="Google Shape;1001;p42"/>
          <p:cNvSpPr txBox="1"/>
          <p:nvPr/>
        </p:nvSpPr>
        <p:spPr>
          <a:xfrm>
            <a:off x="311700" y="1125525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Vec&lt;T&gt;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类型定义：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002" name="Google Shape;1002;p4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53450" y="1900125"/>
            <a:ext cx="6185100" cy="1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8" name="Google Shape;1008;p43"/>
          <p:cNvSpPr txBox="1"/>
          <p:nvPr/>
        </p:nvSpPr>
        <p:spPr>
          <a:xfrm>
            <a:off x="311700" y="1125525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Vec&lt;T&gt;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类型定义：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009" name="Google Shape;1009;p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53450" y="1900125"/>
            <a:ext cx="6185100" cy="1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43"/>
          <p:cNvSpPr txBox="1"/>
          <p:nvPr/>
        </p:nvSpPr>
        <p:spPr>
          <a:xfrm>
            <a:off x="311700" y="3511925"/>
            <a:ext cx="88323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-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操作：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push,pop,iter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… </a:t>
            </a:r>
            <a:r>
              <a:rPr lang="en-GB" sz="1800" u="sng">
                <a:solidFill>
                  <a:schemeClr val="hlink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2"/>
              </a:rPr>
              <a:t>https://doc.rust-lang.org/alloc/vec/struct.Vec.html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-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对于 ValueQuery, 默认值为 0x00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6" name="Google Shape;1016;p44"/>
          <p:cNvSpPr txBox="1"/>
          <p:nvPr/>
        </p:nvSpPr>
        <p:spPr>
          <a:xfrm>
            <a:off x="311700" y="1125525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Percent,Permill,Perbill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类型定义：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017" name="Google Shape;1017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36625" y="1840625"/>
            <a:ext cx="6492127" cy="15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3" name="Google Shape;1023;p45"/>
          <p:cNvSpPr txBox="1"/>
          <p:nvPr/>
        </p:nvSpPr>
        <p:spPr>
          <a:xfrm>
            <a:off x="311700" y="1125525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Percent,Permill,Perbill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类型操作：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24" name="Google Shape;1024;p45"/>
          <p:cNvSpPr txBox="1"/>
          <p:nvPr/>
        </p:nvSpPr>
        <p:spPr>
          <a:xfrm>
            <a:off x="311700" y="1701675"/>
            <a:ext cx="8520600" cy="3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构造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" panose="02000000000000000000"/>
              <a:buChar char="○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Permill::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from_percent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(value);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○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Permill::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from_parts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(value);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○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Permill::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from_rational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(p,q);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计算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○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permill_one.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saturating_mul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(permill_two);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○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my_permill 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*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20000 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as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u32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API文档 </a:t>
            </a:r>
            <a:r>
              <a:rPr lang="en-GB" sz="1800" u="sng">
                <a:solidFill>
                  <a:schemeClr val="hlink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1"/>
              </a:rPr>
              <a:t>https://crates.parity.io/sp_runtime/struct.Permill.html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0" name="Google Shape;1030;p46"/>
          <p:cNvSpPr txBox="1"/>
          <p:nvPr/>
        </p:nvSpPr>
        <p:spPr>
          <a:xfrm>
            <a:off x="311700" y="1125525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Moment 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时间类型定义：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31" name="Google Shape;1031;p46"/>
          <p:cNvSpPr txBox="1"/>
          <p:nvPr/>
        </p:nvSpPr>
        <p:spPr>
          <a:xfrm>
            <a:off x="228900" y="3955075"/>
            <a:ext cx="88323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500"/>
              <a:buFont typeface="Roboto Mono" panose="00000009000000000000"/>
              <a:buChar char="-"/>
            </a:pPr>
            <a:r>
              <a:rPr lang="en-GB" sz="15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Moment 是 </a:t>
            </a:r>
            <a:r>
              <a:rPr lang="en-GB" sz="15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u64</a:t>
            </a:r>
            <a:r>
              <a:rPr lang="en-GB" sz="15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的类型别名 </a:t>
            </a:r>
            <a:endParaRPr sz="15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500"/>
              <a:buFont typeface="Roboto Mono" panose="00000009000000000000"/>
              <a:buChar char="-"/>
            </a:pPr>
            <a:r>
              <a:rPr lang="en-GB" sz="15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获取链上时间：pallet_timestamp::Pallet::&lt;T&gt;::</a:t>
            </a:r>
            <a:r>
              <a:rPr lang="en-GB" sz="15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get</a:t>
            </a:r>
            <a:r>
              <a:rPr lang="en-GB" sz="15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()</a:t>
            </a:r>
            <a:endParaRPr sz="15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1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032" name="Google Shape;1032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48751" y="1636550"/>
            <a:ext cx="6124624" cy="20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8" name="Google Shape;1038;p47"/>
          <p:cNvSpPr txBox="1"/>
          <p:nvPr/>
        </p:nvSpPr>
        <p:spPr>
          <a:xfrm>
            <a:off x="311700" y="1125525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AccountId 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账户类型定义：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039" name="Google Shape;1039;p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12375" y="1858697"/>
            <a:ext cx="6777849" cy="11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47"/>
          <p:cNvSpPr txBox="1"/>
          <p:nvPr/>
        </p:nvSpPr>
        <p:spPr>
          <a:xfrm>
            <a:off x="311700" y="3458275"/>
            <a:ext cx="88323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- 定义在 frame_system 中，通常是 Public key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- 获取AccountId: 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let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sender = 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ensure_signed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(origin)?</a:t>
            </a:r>
            <a:endParaRPr sz="21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6" name="Google Shape;1046;p48"/>
          <p:cNvSpPr txBox="1"/>
          <p:nvPr/>
        </p:nvSpPr>
        <p:spPr>
          <a:xfrm>
            <a:off x="311700" y="1125525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struct 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类型定义：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047" name="Google Shape;1047;p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5950" y="1752425"/>
            <a:ext cx="6415402" cy="24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9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单值类型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3" name="Google Shape;1053;p49"/>
          <p:cNvSpPr txBox="1"/>
          <p:nvPr/>
        </p:nvSpPr>
        <p:spPr>
          <a:xfrm>
            <a:off x="311700" y="963700"/>
            <a:ext cx="8520600" cy="3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E1864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enum 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类似，还需要实现Default接口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1"/>
              </a:rPr>
              <a:t>https://github.com/kaichaosun/play-substrate/blob/master/pallets/data-type/src/lib.rs#L97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简单映射类型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9" name="Google Shape;1059;p50"/>
          <p:cNvSpPr txBox="1"/>
          <p:nvPr/>
        </p:nvSpPr>
        <p:spPr>
          <a:xfrm>
            <a:off x="311700" y="1234700"/>
            <a:ext cx="87039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StorageMap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类型，用来保存键值对，单值类型都可以用作key或者value。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060" name="Google Shape;1060;p5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38375" y="1832900"/>
            <a:ext cx="4949901" cy="22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简单映射类型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6" name="Google Shape;1066;p51"/>
          <p:cNvSpPr txBox="1"/>
          <p:nvPr/>
        </p:nvSpPr>
        <p:spPr>
          <a:xfrm>
            <a:off x="311700" y="1234700"/>
            <a:ext cx="87039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StorageMap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类型，用来保存键值对，单值类型都可以用作key或者value。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67" name="Google Shape;1067;p51"/>
          <p:cNvSpPr txBox="1"/>
          <p:nvPr/>
        </p:nvSpPr>
        <p:spPr>
          <a:xfrm>
            <a:off x="311700" y="4131400"/>
            <a:ext cx="7690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key的哈希算法：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Blake2_128Concat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,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Twox64Concat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, 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Identity</a:t>
            </a:r>
            <a:endParaRPr sz="1800">
              <a:solidFill>
                <a:srgbClr val="D81B60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068" name="Google Shape;1068;p5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45650" y="1781750"/>
            <a:ext cx="4949901" cy="22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Substrate Runtime 定义</a:t>
            </a:r>
            <a:endParaRPr sz="2400">
              <a:solidFill>
                <a:srgbClr val="F1F3F2"/>
              </a:solidFill>
            </a:endParaRPr>
          </a:p>
        </p:txBody>
      </p:sp>
      <p:sp>
        <p:nvSpPr>
          <p:cNvPr id="941" name="Google Shape;941;p33"/>
          <p:cNvSpPr/>
          <p:nvPr/>
        </p:nvSpPr>
        <p:spPr>
          <a:xfrm>
            <a:off x="3857034" y="2571000"/>
            <a:ext cx="1233900" cy="48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18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2" name="Google Shape;942;p33"/>
          <p:cNvSpPr/>
          <p:nvPr/>
        </p:nvSpPr>
        <p:spPr>
          <a:xfrm>
            <a:off x="1366050" y="1762650"/>
            <a:ext cx="2104800" cy="2103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State A</a:t>
            </a:r>
            <a:endParaRPr sz="2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43" name="Google Shape;943;p33"/>
          <p:cNvSpPr/>
          <p:nvPr/>
        </p:nvSpPr>
        <p:spPr>
          <a:xfrm>
            <a:off x="5477125" y="1762650"/>
            <a:ext cx="2104800" cy="2103000"/>
          </a:xfrm>
          <a:prstGeom prst="ellipse">
            <a:avLst/>
          </a:prstGeom>
          <a:solidFill>
            <a:srgbClr val="FE186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FFFF"/>
                </a:solidFill>
              </a:rPr>
              <a:t>State B</a:t>
            </a:r>
            <a:endParaRPr sz="2000"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44" name="Google Shape;944;p33"/>
          <p:cNvSpPr/>
          <p:nvPr/>
        </p:nvSpPr>
        <p:spPr>
          <a:xfrm>
            <a:off x="3450225" y="1129075"/>
            <a:ext cx="2047500" cy="1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EEEEE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交易</a:t>
            </a:r>
            <a:endParaRPr sz="2000" b="1">
              <a:solidFill>
                <a:srgbClr val="EEEEEE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EEEEE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&amp;</a:t>
            </a:r>
            <a:endParaRPr sz="2000" b="1">
              <a:solidFill>
                <a:srgbClr val="EEEEEE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EEEEE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Runtime</a:t>
            </a:r>
            <a:endParaRPr sz="2000" b="1">
              <a:solidFill>
                <a:srgbClr val="EEEEEE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EEEEE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逻辑</a:t>
            </a:r>
            <a:endParaRPr sz="2000" b="1">
              <a:solidFill>
                <a:srgbClr val="EEEEEE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5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简单映射类型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4" name="Google Shape;1074;p52"/>
          <p:cNvSpPr txBox="1"/>
          <p:nvPr/>
        </p:nvSpPr>
        <p:spPr>
          <a:xfrm>
            <a:off x="311700" y="1234700"/>
            <a:ext cx="87039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StorageMap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类型，用来保存键值对，单值类型都可以用作key或者value。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75" name="Google Shape;1075;p52"/>
          <p:cNvSpPr txBox="1"/>
          <p:nvPr/>
        </p:nvSpPr>
        <p:spPr>
          <a:xfrm>
            <a:off x="311700" y="1789150"/>
            <a:ext cx="8520600" cy="3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插入一个元素：MyMap::&lt;T&gt;::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insert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(key, value);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通过key获取value：MyMap::&lt;T&gt;::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get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(key);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删除某个key对应的元素：MyMap::&lt;T&gt;::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remove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(key);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覆盖或者修改某个key对应的元素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1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○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MyMap::&lt;T&gt;::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insert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(key, new_value);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1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○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MyMap::&lt;T&gt;::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mutate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(key, |old_value| old_value+1);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API 文档：</a:t>
            </a:r>
            <a:r>
              <a:rPr lang="en-GB" u="sng">
                <a:solidFill>
                  <a:schemeClr val="hlink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1"/>
              </a:rPr>
              <a:t>https://crates.parity.io/frame_support/pallet_prelude/struct.StorageMap.html</a:t>
            </a:r>
            <a:endParaRPr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2"/>
              </a:rPr>
              <a:t>https://crates.parity.io/frame_support/storage/trait.IterableStorageMap.html</a:t>
            </a:r>
            <a:endParaRPr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5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双键映射类型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1" name="Google Shape;1081;p53"/>
          <p:cNvSpPr txBox="1"/>
          <p:nvPr/>
        </p:nvSpPr>
        <p:spPr>
          <a:xfrm>
            <a:off x="311700" y="1234700"/>
            <a:ext cx="85206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StorageDoubleMap 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类型，使用两个key来索引value，用于快速删除key1对应的任意记录，也可以遍历key1对应的所有记录，定义：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082" name="Google Shape;1082;p5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48775" y="2165325"/>
            <a:ext cx="4450074" cy="23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双键映射类型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8" name="Google Shape;1088;p54"/>
          <p:cNvSpPr txBox="1"/>
          <p:nvPr/>
        </p:nvSpPr>
        <p:spPr>
          <a:xfrm>
            <a:off x="311700" y="2211150"/>
            <a:ext cx="85206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插入一个元素：MyDoubleMap::&lt;T&gt;::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insert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(key1, key2, value);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获取某一元素：MyDoubleMap::&lt;T&gt;::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get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(key1, key2);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删除某一元素：MyDoubleMap::&lt;T&gt;::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remove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(key1, key2);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删除 key1 对应的所有元素：MyDoubleMap::&lt;T&gt;::</a:t>
            </a: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remove_prefix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(key1, None);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API文档 </a:t>
            </a:r>
            <a:r>
              <a:rPr lang="en-GB" sz="1300" u="sng">
                <a:solidFill>
                  <a:schemeClr val="hlink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1"/>
              </a:rPr>
              <a:t>https://crates.parity.io/frame_support/pallet_prelude/struct.StorageDoubleMap.html</a:t>
            </a:r>
            <a:endParaRPr sz="13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chemeClr val="hlink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2"/>
              </a:rPr>
              <a:t>https://crates.parity.io/frame_support/storage/trait.IterableStorageDoubleMap.html</a:t>
            </a:r>
            <a:endParaRPr sz="13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1089" name="Google Shape;1089;p54"/>
          <p:cNvSpPr txBox="1"/>
          <p:nvPr/>
        </p:nvSpPr>
        <p:spPr>
          <a:xfrm>
            <a:off x="311700" y="1234700"/>
            <a:ext cx="8520600" cy="9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81B60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StorageDoubleMap 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类型，使用两个key来索引value，用于快速删除key1对应的任意记录，也可以遍历key1对应的所有记录，定义：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5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存储的初始化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5" name="Google Shape;1095;p55"/>
          <p:cNvSpPr txBox="1"/>
          <p:nvPr/>
        </p:nvSpPr>
        <p:spPr>
          <a:xfrm>
            <a:off x="311700" y="1234700"/>
            <a:ext cx="8520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创世区块的数据初始化：</a:t>
            </a:r>
            <a:endParaRPr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096" name="Google Shape;1096;p5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54350" y="714363"/>
            <a:ext cx="3982826" cy="37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存储的初始化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2" name="Google Shape;1102;p56"/>
          <p:cNvSpPr txBox="1"/>
          <p:nvPr/>
        </p:nvSpPr>
        <p:spPr>
          <a:xfrm>
            <a:off x="311700" y="1234700"/>
            <a:ext cx="8520600" cy="20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演示</a:t>
            </a:r>
            <a:r>
              <a:rPr lang="en-GB" sz="16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</a:t>
            </a:r>
            <a:endParaRPr sz="16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https://github.com/paritytech/substrate/blob/master/frame/sudo/src/lib.rs</a:t>
            </a:r>
            <a:endParaRPr sz="16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最佳实践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8" name="Google Shape;1108;p57"/>
          <p:cNvSpPr txBox="1"/>
          <p:nvPr/>
        </p:nvSpPr>
        <p:spPr>
          <a:xfrm>
            <a:off x="311700" y="1307475"/>
            <a:ext cx="4637700" cy="2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最小化链上存储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○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哈希值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○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设置列表容量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Verify First, Write Last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事务管理：Transactional macro</a:t>
            </a:r>
            <a:b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</a:b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8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其它Tips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4" name="Google Shape;1114;p58"/>
          <p:cNvSpPr txBox="1"/>
          <p:nvPr/>
        </p:nvSpPr>
        <p:spPr>
          <a:xfrm>
            <a:off x="311700" y="1264950"/>
            <a:ext cx="8520600" cy="3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可以通过pub关键字设置存储单元的可见范围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ValueQuery 设置默认值，如:</a:t>
            </a:r>
            <a:endParaRPr sz="12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914400" lvl="1" indent="-304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Mono" panose="00000009000000000000"/>
              <a:buChar char="○"/>
            </a:pPr>
            <a:r>
              <a:rPr lang="en-GB" sz="1200" u="sng">
                <a:solidFill>
                  <a:schemeClr val="hlink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1"/>
              </a:rPr>
              <a:t>https://github.com/kaichaosun/play-substrate/blob/master/pallets/data-type/src/lib.rs#L42</a:t>
            </a:r>
            <a:endParaRPr sz="12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在frame目录下查找对应的最新用法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800"/>
              <a:buFont typeface="Roboto Mono" panose="00000009000000000000"/>
              <a:buChar char="●"/>
            </a:pPr>
            <a:r>
              <a:rPr lang="en-GB" sz="1800" u="sng">
                <a:solidFill>
                  <a:schemeClr val="hlink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2"/>
              </a:rPr>
              <a:t>pallet::storage</a:t>
            </a:r>
            <a:r>
              <a:rPr lang="en-GB" sz="1800">
                <a:solidFill>
                  <a:srgbClr val="F1F3F2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宏的说明文档</a:t>
            </a: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1F3F2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59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 lang="en-GB"/>
          </a:p>
        </p:txBody>
      </p:sp>
      <p:sp>
        <p:nvSpPr>
          <p:cNvPr id="1120" name="Google Shape;1120;p59"/>
          <p:cNvSpPr txBox="1"/>
          <p:nvPr>
            <p:ph type="subTitle" idx="1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官网文档：substrate.io</a:t>
            </a:r>
            <a:br>
              <a:rPr lang="en-GB" sz="2400">
                <a:solidFill>
                  <a:srgbClr val="F1F3F2"/>
                </a:solidFill>
              </a:rPr>
            </a:br>
            <a:r>
              <a:rPr lang="en-GB" sz="2400">
                <a:solidFill>
                  <a:srgbClr val="F1F3F2"/>
                </a:solidFill>
              </a:rPr>
              <a:t>                 知乎专栏：parity.link/zhihu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1121" name="Google Shape;1121;p59"/>
          <p:cNvSpPr txBox="1"/>
          <p:nvPr>
            <p:ph type="subTitle" idx="1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                        </a:t>
            </a:r>
            <a:r>
              <a:rPr lang="en-GB" sz="1800">
                <a:solidFill>
                  <a:srgbClr val="F1F3F2"/>
                </a:solidFill>
                <a:uFill>
                  <a:noFill/>
                </a:uFill>
                <a:hlinkClick r:id="rId1"/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</a:rPr>
              <a:t>                    				</a:t>
            </a:r>
            <a:r>
              <a:rPr lang="en-GB" sz="1800">
                <a:solidFill>
                  <a:srgbClr val="F1F3F2"/>
                </a:solidFill>
                <a:uFill>
                  <a:noFill/>
                </a:uFill>
                <a:hlinkClick r:id="rId2"/>
              </a:rPr>
              <a:t>https://parity.link/asia-support</a:t>
            </a:r>
            <a:r>
              <a:rPr lang="en-GB" sz="1800">
                <a:solidFill>
                  <a:srgbClr val="F1F3F2"/>
                </a:solidFill>
              </a:rPr>
              <a:t>                         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9"/>
          <p:cNvSpPr txBox="1"/>
          <p:nvPr>
            <p:ph type="ctrTitle" idx="3"/>
          </p:nvPr>
        </p:nvSpPr>
        <p:spPr>
          <a:xfrm>
            <a:off x="3586100" y="3512775"/>
            <a:ext cx="29913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孙凯超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400"/>
              <a:t>kaichao@parity.io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获取帮助: </a:t>
            </a:r>
            <a:r>
              <a:rPr lang="en-GB" sz="1400">
                <a:solidFill>
                  <a:srgbClr val="FF1864"/>
                </a:solidFill>
                <a:uFill>
                  <a:noFill/>
                </a:uFill>
                <a:hlinkClick r:id="rId1"/>
              </a:rPr>
              <a:t>https://substrate.dev</a:t>
            </a:r>
            <a:endParaRPr sz="1400">
              <a:solidFill>
                <a:srgbClr val="FF18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914" name="Google Shape;914;p29"/>
          <p:cNvSpPr txBox="1"/>
          <p:nvPr>
            <p:ph type="ctrTitle"/>
          </p:nvPr>
        </p:nvSpPr>
        <p:spPr>
          <a:xfrm>
            <a:off x="3586100" y="1185875"/>
            <a:ext cx="53223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Substrate 区块链应用开发</a:t>
            </a:r>
            <a:endParaRPr sz="1800">
              <a:solidFill>
                <a:srgbClr val="FF1864"/>
              </a:solidFill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3586100" y="1920375"/>
            <a:ext cx="28311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B4B5B1"/>
                </a:solidFill>
              </a:rPr>
              <a:t>存证模块的功能开发</a:t>
            </a:r>
            <a:endParaRPr sz="2100">
              <a:solidFill>
                <a:srgbClr val="B4B5B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0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内容</a:t>
            </a:r>
            <a:endParaRPr lang="en-GB"/>
          </a:p>
        </p:txBody>
      </p:sp>
      <p:sp>
        <p:nvSpPr>
          <p:cNvPr id="921" name="Google Shape;921;p30"/>
          <p:cNvSpPr txBox="1"/>
          <p:nvPr/>
        </p:nvSpPr>
        <p:spPr>
          <a:xfrm>
            <a:off x="311700" y="1237750"/>
            <a:ext cx="70272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存证的介绍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写代码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 panose="02000000000000000000"/>
              <a:buChar char="●"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作业</a:t>
            </a:r>
            <a:endParaRPr sz="2400">
              <a:solidFill>
                <a:srgbClr val="F1F3F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Substrate Runtime 定义</a:t>
            </a:r>
            <a:endParaRPr sz="2400">
              <a:solidFill>
                <a:srgbClr val="F1F3F2"/>
              </a:solidFill>
            </a:endParaRPr>
          </a:p>
        </p:txBody>
      </p:sp>
      <p:graphicFrame>
        <p:nvGraphicFramePr>
          <p:cNvPr id="950" name="Google Shape;950;p34"/>
          <p:cNvGraphicFramePr/>
          <p:nvPr/>
        </p:nvGraphicFramePr>
        <p:xfrm>
          <a:off x="3003200" y="145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{E2BBB939-96DC-4A6E-B182-0651FF3A18E1}</a:tableStyleId>
              </a:tblPr>
              <a:tblGrid>
                <a:gridCol w="1457275"/>
                <a:gridCol w="1457275"/>
                <a:gridCol w="1457275"/>
                <a:gridCol w="1457275"/>
              </a:tblGrid>
              <a:tr h="5510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"/>
                          <a:ea typeface=""/>
                          <a:cs typeface=""/>
                          <a:sym typeface=""/>
                        </a:rPr>
                        <a:t>Substrate Module</a:t>
                      </a:r>
                      <a:endParaRPr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7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assets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babe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balances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collective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47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contract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democracy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elections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grandpa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47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indices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grandpa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identity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membership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47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offences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session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staking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sudo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470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system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timestamp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treasury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"/>
                          <a:ea typeface=""/>
                          <a:cs typeface=""/>
                          <a:sym typeface=""/>
                        </a:rPr>
                        <a:t>and more...</a:t>
                      </a:r>
                      <a:endParaRPr sz="1000">
                        <a:latin typeface=""/>
                        <a:ea typeface=""/>
                        <a:cs typeface=""/>
                        <a:sym typeface="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E18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4B5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951" name="Google Shape;951;p34"/>
          <p:cNvSpPr txBox="1"/>
          <p:nvPr>
            <p:ph type="body" idx="4294967295"/>
          </p:nvPr>
        </p:nvSpPr>
        <p:spPr>
          <a:xfrm>
            <a:off x="311700" y="2158475"/>
            <a:ext cx="254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内置的模块也称为</a:t>
            </a:r>
            <a:endParaRPr sz="2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pallet</a:t>
            </a:r>
            <a:r>
              <a:rPr lang="en-GB" sz="2200">
                <a:solidFill>
                  <a:srgbClr val="FFFFFF"/>
                </a:solidFill>
              </a:rPr>
              <a:t> (调色板)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1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链上存证的介绍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7" name="Google Shape;927;p31"/>
          <p:cNvSpPr txBox="1"/>
          <p:nvPr>
            <p:ph type="body" idx="4294967295"/>
          </p:nvPr>
        </p:nvSpPr>
        <p:spPr>
          <a:xfrm>
            <a:off x="311700" y="1200150"/>
            <a:ext cx="813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存证是一种</a:t>
            </a:r>
            <a:r>
              <a:rPr lang="en-GB" sz="2000">
                <a:solidFill>
                  <a:srgbClr val="FF1864"/>
                </a:solidFill>
              </a:rPr>
              <a:t>在线服务</a:t>
            </a:r>
            <a:r>
              <a:rPr lang="en-GB" sz="2000">
                <a:solidFill>
                  <a:srgbClr val="FFFFFF"/>
                </a:solidFill>
              </a:rPr>
              <a:t>，可用于在某一时间点验证计算机文件的存在性，最早是通过比特币网络</a:t>
            </a:r>
            <a:r>
              <a:rPr lang="en-GB" sz="2000">
                <a:solidFill>
                  <a:srgbClr val="FF1864"/>
                </a:solidFill>
              </a:rPr>
              <a:t>带有时间戳的交易</a:t>
            </a:r>
            <a:r>
              <a:rPr lang="en-GB" sz="2000">
                <a:solidFill>
                  <a:srgbClr val="FFFFFF"/>
                </a:solidFill>
              </a:rPr>
              <a:t>实现的。存证的应用场景有：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1864"/>
                </a:solidFill>
              </a:rPr>
              <a:t>数字版权</a:t>
            </a:r>
            <a:endParaRPr sz="2000">
              <a:solidFill>
                <a:srgbClr val="FF1864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1864"/>
                </a:solidFill>
              </a:rPr>
              <a:t>司法存证</a:t>
            </a:r>
            <a:endParaRPr sz="2000">
              <a:solidFill>
                <a:srgbClr val="FF1864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1864"/>
                </a:solidFill>
              </a:rPr>
              <a:t>供应链溯源</a:t>
            </a:r>
            <a:endParaRPr sz="2000">
              <a:solidFill>
                <a:srgbClr val="FF1864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1864"/>
                </a:solidFill>
              </a:rPr>
              <a:t>电子发票</a:t>
            </a:r>
            <a:endParaRPr sz="2000">
              <a:solidFill>
                <a:srgbClr val="FF1864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</a:rPr>
              <a:t>…… 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链上存证的功能实现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3" name="Google Shape;933;p32"/>
          <p:cNvSpPr txBox="1"/>
          <p:nvPr>
            <p:ph type="body" idx="4294967295"/>
          </p:nvPr>
        </p:nvSpPr>
        <p:spPr>
          <a:xfrm>
            <a:off x="311700" y="1200150"/>
            <a:ext cx="787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一起</a:t>
            </a:r>
            <a:r>
              <a:rPr lang="en-GB" sz="2000">
                <a:solidFill>
                  <a:srgbClr val="FF1864"/>
                </a:solidFill>
              </a:rPr>
              <a:t>敲代码</a:t>
            </a:r>
            <a:r>
              <a:rPr lang="en-GB" sz="2000">
                <a:solidFill>
                  <a:srgbClr val="FFFFFF"/>
                </a:solidFill>
              </a:rPr>
              <a:t>！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资料：</a:t>
            </a:r>
            <a:r>
              <a:rPr lang="en-GB" sz="2000" u="sng">
                <a:solidFill>
                  <a:schemeClr val="hlink"/>
                </a:solidFill>
                <a:hlinkClick r:id="rId1"/>
              </a:rPr>
              <a:t>https://docs.substrate.io/tutorials/v3/proof-of-existence/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作业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9" name="Google Shape;939;p33"/>
          <p:cNvSpPr txBox="1"/>
          <p:nvPr>
            <p:ph type="body" idx="4294967295"/>
          </p:nvPr>
        </p:nvSpPr>
        <p:spPr>
          <a:xfrm>
            <a:off x="311700" y="1200150"/>
            <a:ext cx="70761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第一题：列出3个常用的宏、3个常用的</a:t>
            </a:r>
            <a:r>
              <a:rPr lang="en-GB" sz="1800">
                <a:solidFill>
                  <a:schemeClr val="dk1"/>
                </a:solidFill>
              </a:rPr>
              <a:t>存储</a:t>
            </a:r>
            <a:r>
              <a:rPr lang="en-GB" sz="1800">
                <a:solidFill>
                  <a:srgbClr val="FFFFFF"/>
                </a:solidFill>
              </a:rPr>
              <a:t>数据结构；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第二题：实现存证模块的功能，包括：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E1864"/>
                </a:solidFill>
              </a:rPr>
              <a:t>创建存证</a:t>
            </a:r>
            <a:r>
              <a:rPr lang="en-GB" sz="1800">
                <a:solidFill>
                  <a:srgbClr val="FFFFFF"/>
                </a:solidFill>
              </a:rPr>
              <a:t>；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E1864"/>
                </a:solidFill>
              </a:rPr>
              <a:t>撤销存证</a:t>
            </a:r>
            <a:r>
              <a:rPr lang="en-GB" sz="1800">
                <a:solidFill>
                  <a:srgbClr val="FFFFFF"/>
                </a:solidFill>
              </a:rPr>
              <a:t>。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第三题：为存证模块添加新的功能，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E1864"/>
                </a:solidFill>
              </a:rPr>
              <a:t>转移存证</a:t>
            </a:r>
            <a:r>
              <a:rPr lang="en-GB" sz="1800">
                <a:solidFill>
                  <a:srgbClr val="FFFFFF"/>
                </a:solidFill>
              </a:rPr>
              <a:t>，接收两个参数，一个是内容的哈希值，另一个是存证的接收账户地址。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 lang="en-GB"/>
          </a:p>
        </p:txBody>
      </p:sp>
      <p:sp>
        <p:nvSpPr>
          <p:cNvPr id="945" name="Google Shape;945;p34"/>
          <p:cNvSpPr txBox="1"/>
          <p:nvPr>
            <p:ph type="subTitle" idx="1"/>
          </p:nvPr>
        </p:nvSpPr>
        <p:spPr>
          <a:xfrm>
            <a:off x="166125" y="3017925"/>
            <a:ext cx="85206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官网文档：substrate.io</a:t>
            </a:r>
            <a:br>
              <a:rPr lang="en-GB" sz="2400">
                <a:solidFill>
                  <a:srgbClr val="F1F3F2"/>
                </a:solidFill>
              </a:rPr>
            </a:br>
            <a:r>
              <a:rPr lang="en-GB" sz="2400">
                <a:solidFill>
                  <a:srgbClr val="F1F3F2"/>
                </a:solidFill>
              </a:rPr>
              <a:t>                 知乎专栏：parity.link/zhihu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                        </a:t>
            </a:r>
            <a:endParaRPr sz="1800">
              <a:solidFill>
                <a:srgbClr val="F1F3F2"/>
              </a:solidFill>
            </a:endParaRPr>
          </a:p>
        </p:txBody>
      </p:sp>
      <p:sp>
        <p:nvSpPr>
          <p:cNvPr id="946" name="Google Shape;946;p34"/>
          <p:cNvSpPr txBox="1"/>
          <p:nvPr>
            <p:ph type="subTitle" idx="1"/>
          </p:nvPr>
        </p:nvSpPr>
        <p:spPr>
          <a:xfrm>
            <a:off x="-998425" y="3546400"/>
            <a:ext cx="8520600" cy="19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</a:t>
            </a:r>
            <a:endParaRPr sz="24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1F3F2"/>
                </a:solidFill>
              </a:rPr>
              <a:t>                                  </a:t>
            </a:r>
            <a:r>
              <a:rPr lang="en-GB" sz="1800">
                <a:solidFill>
                  <a:srgbClr val="F1F3F2"/>
                </a:solidFill>
                <a:uFill>
                  <a:noFill/>
                </a:uFill>
                <a:hlinkClick r:id="rId1"/>
              </a:rPr>
              <a:t>kaichao@parity.io</a:t>
            </a:r>
            <a:endParaRPr sz="1800">
              <a:solidFill>
                <a:srgbClr val="F1F3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F3F2"/>
                </a:solidFill>
              </a:rPr>
              <a:t>                                              	https://parity.link/asia-support</a:t>
            </a:r>
            <a:endParaRPr sz="1800">
              <a:solidFill>
                <a:srgbClr val="F1F3F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Runtime 模块的组成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7" name="Google Shape;957;p35"/>
          <p:cNvSpPr txBox="1"/>
          <p:nvPr>
            <p:ph type="body" idx="4294967295"/>
          </p:nvPr>
        </p:nvSpPr>
        <p:spPr>
          <a:xfrm>
            <a:off x="311700" y="1200150"/>
            <a:ext cx="6826500" cy="3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使用Substratet进行 Runtime 模块开发的过程中，常用到的宏有：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frame_support::pallet</a:t>
            </a:r>
            <a:r>
              <a:rPr lang="en-GB" sz="2000">
                <a:solidFill>
                  <a:srgbClr val="FE1864"/>
                </a:solidFill>
              </a:rPr>
              <a:t> </a:t>
            </a:r>
            <a:r>
              <a:rPr lang="en-GB" sz="2000">
                <a:solidFill>
                  <a:srgbClr val="FFFFFF"/>
                </a:solidFill>
              </a:rPr>
              <a:t>定义功能模块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pallet::config</a:t>
            </a:r>
            <a:r>
              <a:rPr lang="en-GB" sz="2000">
                <a:solidFill>
                  <a:srgbClr val="FE1864"/>
                </a:solidFill>
              </a:rPr>
              <a:t> </a:t>
            </a:r>
            <a:r>
              <a:rPr lang="en-GB" sz="2000">
                <a:solidFill>
                  <a:srgbClr val="FFFFFF"/>
                </a:solidFill>
              </a:rPr>
              <a:t>定义配置接口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pallet::storage</a:t>
            </a:r>
            <a:r>
              <a:rPr lang="en-GB" sz="2000">
                <a:solidFill>
                  <a:schemeClr val="dk1"/>
                </a:solidFill>
              </a:rPr>
              <a:t> 存储单元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pallet::event</a:t>
            </a:r>
            <a:r>
              <a:rPr lang="en-GB" sz="2000">
                <a:solidFill>
                  <a:srgbClr val="FFFFFF"/>
                </a:solidFill>
              </a:rPr>
              <a:t> 事件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pallet::error</a:t>
            </a:r>
            <a:r>
              <a:rPr lang="en-GB" sz="2000">
                <a:solidFill>
                  <a:srgbClr val="FFFFFF"/>
                </a:solidFill>
              </a:rPr>
              <a:t> 错误信息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pallet::call</a:t>
            </a:r>
            <a:r>
              <a:rPr lang="en-GB" sz="2000">
                <a:solidFill>
                  <a:schemeClr val="dk1"/>
                </a:solidFill>
              </a:rPr>
              <a:t> 包含可调用函数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pallet::hooks</a:t>
            </a:r>
            <a:r>
              <a:rPr lang="en-GB" sz="2000">
                <a:solidFill>
                  <a:schemeClr val="dk1"/>
                </a:solidFill>
              </a:rPr>
              <a:t>  区块不同时期的执行逻辑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2000" b="1">
                <a:solidFill>
                  <a:srgbClr val="FE186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construct_runtime</a:t>
            </a:r>
            <a:r>
              <a:rPr lang="en-GB" sz="2000">
                <a:solidFill>
                  <a:srgbClr val="FFFFFF"/>
                </a:solidFill>
              </a:rPr>
              <a:t> 添加模块到 Runtime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6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storage 宏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3" name="Google Shape;963;p36"/>
          <p:cNvSpPr txBox="1"/>
          <p:nvPr>
            <p:ph type="body" idx="4294967295"/>
          </p:nvPr>
        </p:nvSpPr>
        <p:spPr>
          <a:xfrm>
            <a:off x="311700" y="1200150"/>
            <a:ext cx="58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不管是 web2.0 传统的互联网应用，还是采用区块链技术的 web3.0 应用，关键数据都需要存起来。</a:t>
            </a:r>
            <a:endParaRPr sz="2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</a:rPr>
              <a:t>storage 宏，就是用来定义 runtime 模块的存储单元。</a:t>
            </a:r>
            <a:endParaRPr sz="2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7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1F3F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storage 宏举例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9" name="Google Shape;969;p3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2750" y="1249475"/>
            <a:ext cx="3157251" cy="11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71575" y="1249487"/>
            <a:ext cx="4855299" cy="13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71575" y="2871650"/>
            <a:ext cx="4855301" cy="118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8065</Words>
  <Application>WPS 表格</Application>
  <PresentationFormat/>
  <Paragraphs>612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0" baseType="lpstr">
      <vt:lpstr>Arial</vt:lpstr>
      <vt:lpstr>方正书宋_GBK</vt:lpstr>
      <vt:lpstr>Wingdings</vt:lpstr>
      <vt:lpstr>Arial</vt:lpstr>
      <vt:lpstr/>
      <vt:lpstr>Roboto</vt:lpstr>
      <vt:lpstr>Courier New</vt:lpstr>
      <vt:lpstr>宋体</vt:lpstr>
      <vt:lpstr>汉仪书宋二KW</vt:lpstr>
      <vt:lpstr>微软雅黑</vt:lpstr>
      <vt:lpstr>汉仪旗黑</vt:lpstr>
      <vt:lpstr>Arial Unicode MS</vt:lpstr>
      <vt:lpstr>Wingdings</vt:lpstr>
      <vt:lpstr>宋体-简</vt:lpstr>
      <vt:lpstr>Roboto Mono</vt:lpstr>
      <vt:lpstr>Thonburi</vt:lpstr>
      <vt:lpstr>Parity Dark Theme</vt:lpstr>
      <vt:lpstr>Substrate 区块链应用开发</vt:lpstr>
      <vt:lpstr>内容</vt:lpstr>
      <vt:lpstr>Rust 宏</vt:lpstr>
      <vt:lpstr>Substrate 为什么使用宏</vt:lpstr>
      <vt:lpstr>Substrate Runtime 定义</vt:lpstr>
      <vt:lpstr>Substrate Runtime 定义</vt:lpstr>
      <vt:lpstr>Runtime 模块的组成</vt:lpstr>
      <vt:lpstr>storage 宏</vt:lpstr>
      <vt:lpstr>storage 宏举例</vt:lpstr>
      <vt:lpstr>storage 宏举例</vt:lpstr>
      <vt:lpstr>call 宏</vt:lpstr>
      <vt:lpstr>call 宏举例</vt:lpstr>
      <vt:lpstr>call 宏举例</vt:lpstr>
      <vt:lpstr>event 宏</vt:lpstr>
      <vt:lpstr>error 宏</vt:lpstr>
      <vt:lpstr>error 宏</vt:lpstr>
      <vt:lpstr>hooks 宏</vt:lpstr>
      <vt:lpstr>construct_runtime 加载模块</vt:lpstr>
      <vt:lpstr>资料</vt:lpstr>
      <vt:lpstr>其它宏</vt:lpstr>
      <vt:lpstr>多实例模块</vt:lpstr>
      <vt:lpstr>多实例模块 - 例子</vt:lpstr>
      <vt:lpstr>多实例模块 - 例子</vt:lpstr>
      <vt:lpstr>多实例模块 - 例子</vt:lpstr>
      <vt:lpstr>多实例模块 - 例子</vt:lpstr>
      <vt:lpstr>Questions?</vt:lpstr>
      <vt:lpstr>Substrate 区块链应用开发</vt:lpstr>
      <vt:lpstr>内容</vt:lpstr>
      <vt:lpstr>区块链存储的不同点</vt:lpstr>
      <vt:lpstr>区块链存储的约束</vt:lpstr>
      <vt:lpstr>Substrate 存储单元的类型</vt:lpstr>
      <vt:lpstr>回顾 storage 宏</vt:lpstr>
      <vt:lpstr>单值类型</vt:lpstr>
      <vt:lpstr>单值类型</vt:lpstr>
      <vt:lpstr>单值类型</vt:lpstr>
      <vt:lpstr>单值类型</vt:lpstr>
      <vt:lpstr>单值类型</vt:lpstr>
      <vt:lpstr>单值类型</vt:lpstr>
      <vt:lpstr>单值类型</vt:lpstr>
      <vt:lpstr>单值类型</vt:lpstr>
      <vt:lpstr>单值类型</vt:lpstr>
      <vt:lpstr>单值类型</vt:lpstr>
      <vt:lpstr>单值类型</vt:lpstr>
      <vt:lpstr>单值类型</vt:lpstr>
      <vt:lpstr>单值类型</vt:lpstr>
      <vt:lpstr>单值类型</vt:lpstr>
      <vt:lpstr>单值类型</vt:lpstr>
      <vt:lpstr>简单映射类型</vt:lpstr>
      <vt:lpstr>简单映射类型</vt:lpstr>
      <vt:lpstr>简单映射类型</vt:lpstr>
      <vt:lpstr>双键映射类型</vt:lpstr>
      <vt:lpstr>双键映射类型</vt:lpstr>
      <vt:lpstr>存储的初始化</vt:lpstr>
      <vt:lpstr>存储的初始化</vt:lpstr>
      <vt:lpstr>最佳实践</vt:lpstr>
      <vt:lpstr>其它Tips</vt:lpstr>
      <vt:lpstr>Questions?</vt:lpstr>
      <vt:lpstr>Substrate 区块链应用开发</vt:lpstr>
      <vt:lpstr>内容</vt:lpstr>
      <vt:lpstr>链上存证的介绍</vt:lpstr>
      <vt:lpstr>链上存证的功能实现</vt:lpstr>
      <vt:lpstr>作业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孙凯超kaichao@parity.io获取帮助: https://substrate.io</dc:title>
  <dc:creator/>
  <cp:lastModifiedBy>eleven</cp:lastModifiedBy>
  <cp:revision>1</cp:revision>
  <dcterms:created xsi:type="dcterms:W3CDTF">2022-04-14T17:30:16Z</dcterms:created>
  <dcterms:modified xsi:type="dcterms:W3CDTF">2022-04-14T17:30:16Z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