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54d35df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54d35df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77a88799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77a88799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7a88799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7a88799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77a88799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77a88799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77a88799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77a88799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ust-lang.org/" TargetMode="External"/><Relationship Id="rId4" Type="http://schemas.openxmlformats.org/officeDocument/2006/relationships/hyperlink" Target="https://doc.rust-lang.org/book/" TargetMode="External"/><Relationship Id="rId5" Type="http://schemas.openxmlformats.org/officeDocument/2006/relationships/hyperlink" Target="https://zhuanlan.zhihu.com/p/16177120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kaichao@parity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区块链开发入门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2273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课前导读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课程介绍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讲师介绍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课前准备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课程介绍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569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由Parity和一块链习社区合作，学员将学习</a:t>
            </a:r>
            <a:r>
              <a:rPr lang="en">
                <a:solidFill>
                  <a:srgbClr val="FE1864"/>
                </a:solidFill>
              </a:rPr>
              <a:t>区块链</a:t>
            </a:r>
            <a:r>
              <a:rPr lang="en">
                <a:solidFill>
                  <a:srgbClr val="FFFFFF"/>
                </a:solidFill>
              </a:rPr>
              <a:t>和</a:t>
            </a:r>
            <a:r>
              <a:rPr lang="en">
                <a:solidFill>
                  <a:srgbClr val="FE1864"/>
                </a:solidFill>
              </a:rPr>
              <a:t>Substrate</a:t>
            </a:r>
            <a:r>
              <a:rPr lang="en">
                <a:solidFill>
                  <a:srgbClr val="FFFFFF"/>
                </a:solidFill>
              </a:rPr>
              <a:t>的基础知识，以及如何编写一个简单的</a:t>
            </a:r>
            <a:r>
              <a:rPr lang="en">
                <a:solidFill>
                  <a:srgbClr val="FE1864"/>
                </a:solidFill>
              </a:rPr>
              <a:t>区块链应用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拥有一定的开发经验，或对编程感兴趣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在校学生、</a:t>
            </a:r>
            <a:r>
              <a:rPr lang="en" sz="2000">
                <a:solidFill>
                  <a:srgbClr val="FFFFFF"/>
                </a:solidFill>
              </a:rPr>
              <a:t>开发者、创业者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/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1864"/>
                </a:solidFill>
                <a:latin typeface="Roboto Medium"/>
                <a:ea typeface="Roboto Medium"/>
                <a:cs typeface="Roboto Medium"/>
                <a:sym typeface="Roboto Medium"/>
              </a:rPr>
              <a:t>十五分钟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创建一个区块链应用。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课程介绍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8" name="Google Shape;938;p33"/>
          <p:cNvSpPr txBox="1"/>
          <p:nvPr>
            <p:ph idx="4294967295" type="body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视频</a:t>
            </a:r>
            <a:r>
              <a:rPr lang="en" sz="2000">
                <a:solidFill>
                  <a:srgbClr val="FFFFFF"/>
                </a:solidFill>
              </a:rPr>
              <a:t>和</a:t>
            </a:r>
            <a:r>
              <a:rPr lang="en" sz="2000">
                <a:solidFill>
                  <a:srgbClr val="FE1864"/>
                </a:solidFill>
              </a:rPr>
              <a:t>在线问答</a:t>
            </a:r>
            <a:r>
              <a:rPr lang="en" sz="2000">
                <a:solidFill>
                  <a:srgbClr val="FFFFFF"/>
                </a:solidFill>
              </a:rPr>
              <a:t>的形式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视频一共</a:t>
            </a:r>
            <a:r>
              <a:rPr lang="en" sz="2000">
                <a:solidFill>
                  <a:srgbClr val="FE1864"/>
                </a:solidFill>
              </a:rPr>
              <a:t>6节</a:t>
            </a:r>
            <a:r>
              <a:rPr lang="en" sz="2000">
                <a:solidFill>
                  <a:schemeClr val="dk1"/>
                </a:solidFill>
              </a:rPr>
              <a:t>，每节课</a:t>
            </a:r>
            <a:r>
              <a:rPr lang="en" sz="2000">
                <a:solidFill>
                  <a:srgbClr val="FE1864"/>
                </a:solidFill>
              </a:rPr>
              <a:t>45分钟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每周</a:t>
            </a:r>
            <a:r>
              <a:rPr lang="en" sz="2000">
                <a:solidFill>
                  <a:srgbClr val="FF1864"/>
                </a:solidFill>
              </a:rPr>
              <a:t>两节课</a:t>
            </a:r>
            <a:r>
              <a:rPr lang="en" sz="2000">
                <a:solidFill>
                  <a:srgbClr val="FFFFFF"/>
                </a:solidFill>
              </a:rPr>
              <a:t>，约在</a:t>
            </a:r>
            <a:r>
              <a:rPr lang="en" sz="2000">
                <a:solidFill>
                  <a:srgbClr val="FE1864"/>
                </a:solidFill>
              </a:rPr>
              <a:t>一个月</a:t>
            </a:r>
            <a:r>
              <a:rPr lang="en" sz="2000">
                <a:solidFill>
                  <a:srgbClr val="FFFFFF"/>
                </a:solidFill>
              </a:rPr>
              <a:t>内完成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课会有</a:t>
            </a:r>
            <a:r>
              <a:rPr lang="en" sz="2000">
                <a:solidFill>
                  <a:srgbClr val="FE1864"/>
                </a:solidFill>
              </a:rPr>
              <a:t>课后作业</a:t>
            </a:r>
            <a:endParaRPr sz="2000">
              <a:solidFill>
                <a:srgbClr val="FE18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课程介绍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34"/>
          <p:cNvSpPr txBox="1"/>
          <p:nvPr>
            <p:ph idx="4294967295" type="body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课程</a:t>
            </a:r>
            <a:r>
              <a:rPr lang="en" sz="2000">
                <a:solidFill>
                  <a:srgbClr val="FFFFFF"/>
                </a:solidFill>
              </a:rPr>
              <a:t>目录介绍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讲师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介绍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50" name="Google Shape;950;p35"/>
          <p:cNvPicPr preferRelativeResize="0"/>
          <p:nvPr/>
        </p:nvPicPr>
        <p:blipFill rotWithShape="1">
          <a:blip r:embed="rId3">
            <a:alphaModFix/>
          </a:blip>
          <a:srcRect b="0" l="32308" r="7052" t="10841"/>
          <a:stretch/>
        </p:blipFill>
        <p:spPr>
          <a:xfrm>
            <a:off x="2295138" y="1666825"/>
            <a:ext cx="1517904" cy="1517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35"/>
          <p:cNvPicPr preferRelativeResize="0"/>
          <p:nvPr/>
        </p:nvPicPr>
        <p:blipFill rotWithShape="1">
          <a:blip r:embed="rId4">
            <a:alphaModFix/>
          </a:blip>
          <a:srcRect b="18071" l="0" r="0" t="13988"/>
          <a:stretch/>
        </p:blipFill>
        <p:spPr>
          <a:xfrm>
            <a:off x="5330938" y="1666825"/>
            <a:ext cx="1517900" cy="151791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5"/>
          <p:cNvSpPr txBox="1"/>
          <p:nvPr>
            <p:ph idx="4294967295" type="body"/>
          </p:nvPr>
        </p:nvSpPr>
        <p:spPr>
          <a:xfrm>
            <a:off x="2628550" y="3173725"/>
            <a:ext cx="10035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王大锤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53" name="Google Shape;953;p35"/>
          <p:cNvSpPr txBox="1"/>
          <p:nvPr>
            <p:ph idx="4294967295" type="body"/>
          </p:nvPr>
        </p:nvSpPr>
        <p:spPr>
          <a:xfrm>
            <a:off x="5629425" y="3173725"/>
            <a:ext cx="10035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Kaichao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954" name="Google Shape;9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050" y="1666825"/>
            <a:ext cx="1517904" cy="1517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5"/>
          <p:cNvSpPr txBox="1"/>
          <p:nvPr>
            <p:ph idx="4294967295" type="body"/>
          </p:nvPr>
        </p:nvSpPr>
        <p:spPr>
          <a:xfrm>
            <a:off x="4146450" y="3173725"/>
            <a:ext cx="10035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周俊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课前准备 -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资料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1" name="Google Shape;961;p36"/>
          <p:cNvSpPr txBox="1"/>
          <p:nvPr>
            <p:ph idx="4294967295" type="body"/>
          </p:nvPr>
        </p:nvSpPr>
        <p:spPr>
          <a:xfrm>
            <a:off x="311700" y="1200150"/>
            <a:ext cx="63234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在空闲的时候，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浏览 Substrate 官方文档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学习 Rust </a:t>
            </a:r>
            <a:r>
              <a:rPr lang="en" u="sng">
                <a:solidFill>
                  <a:schemeClr val="hlink"/>
                </a:solidFill>
                <a:hlinkClick r:id="rId3"/>
              </a:rPr>
              <a:t>官方网站</a:t>
            </a:r>
            <a:r>
              <a:rPr lang="en">
                <a:solidFill>
                  <a:srgbClr val="FFFFFF"/>
                </a:solidFill>
              </a:rPr>
              <a:t>和官方的</a:t>
            </a:r>
            <a:r>
              <a:rPr lang="en" u="sng">
                <a:solidFill>
                  <a:schemeClr val="hlink"/>
                </a:solidFill>
                <a:hlinkClick r:id="rId4"/>
              </a:rPr>
              <a:t>书籍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博客文章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如何学习Substrate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2" name="Google Shape;962;p36"/>
          <p:cNvSpPr txBox="1"/>
          <p:nvPr>
            <p:ph idx="4294967295" type="body"/>
          </p:nvPr>
        </p:nvSpPr>
        <p:spPr>
          <a:xfrm>
            <a:off x="415575" y="3889100"/>
            <a:ext cx="6323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E1864"/>
                </a:solidFill>
              </a:rPr>
              <a:t>必看资料!!</a:t>
            </a:r>
            <a:endParaRPr>
              <a:solidFill>
                <a:srgbClr val="FE18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68" name="Google Shape;968;p37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69" name="Google Shape;969;p37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            </a:t>
            </a:r>
            <a:r>
              <a:rPr lang="en" sz="1800">
                <a:solidFill>
                  <a:srgbClr val="F1F3F2"/>
                </a:solidFill>
              </a:rPr>
              <a:t>Email: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Twitter /</a:t>
            </a:r>
            <a:r>
              <a:rPr lang="en" sz="1800">
                <a:solidFill>
                  <a:srgbClr val="F1F3F2"/>
                </a:solidFill>
              </a:rPr>
              <a:t>微信</a:t>
            </a:r>
            <a:r>
              <a:rPr lang="en" sz="1800">
                <a:solidFill>
                  <a:srgbClr val="F1F3F2"/>
                </a:solidFill>
              </a:rPr>
              <a:t>: </a:t>
            </a:r>
            <a:r>
              <a:rPr lang="en" sz="1800">
                <a:solidFill>
                  <a:srgbClr val="F1F3F2"/>
                </a:solidFill>
              </a:rPr>
              <a:t>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