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2" r:id="rId1"/>
  </p:sldMasterIdLst>
  <p:notesMasterIdLst>
    <p:notesMasterId r:id="rId10"/>
  </p:notesMasterIdLst>
  <p:handoutMasterIdLst>
    <p:handoutMasterId r:id="rId11"/>
  </p:handoutMasterIdLst>
  <p:sldIdLst>
    <p:sldId id="1490" r:id="rId2"/>
    <p:sldId id="1488" r:id="rId3"/>
    <p:sldId id="1491" r:id="rId4"/>
    <p:sldId id="1528" r:id="rId5"/>
    <p:sldId id="1522" r:id="rId6"/>
    <p:sldId id="1535" r:id="rId7"/>
    <p:sldId id="1534" r:id="rId8"/>
    <p:sldId id="153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chel Weston" initials="RW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7AA932"/>
    <a:srgbClr val="78A833"/>
    <a:srgbClr val="CE3032"/>
    <a:srgbClr val="CE2F31"/>
    <a:srgbClr val="00B843"/>
    <a:srgbClr val="00B44A"/>
    <a:srgbClr val="F6E6F6"/>
    <a:srgbClr val="DCC6D8"/>
    <a:srgbClr val="978D95"/>
    <a:srgbClr val="808A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93" autoAdjust="0"/>
    <p:restoredTop sz="89928" autoAdjust="0"/>
  </p:normalViewPr>
  <p:slideViewPr>
    <p:cSldViewPr snapToGrid="0">
      <p:cViewPr>
        <p:scale>
          <a:sx n="100" d="100"/>
          <a:sy n="100" d="100"/>
        </p:scale>
        <p:origin x="-1160" y="312"/>
      </p:cViewPr>
      <p:guideLst>
        <p:guide orient="horz" pos="217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81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Implementing Agile Teams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3/4/09 - 3/5/09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Rally Software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08C61-AABF-9E40-9D5E-22B8B63E51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9266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Implementing Agile Teams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3/4/09 - 3/5/09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Rally Software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3DCAD-34C4-44A8-B0CB-C0F49C78BA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6496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  <a:latin typeface="Calibri"/>
              </a:rPr>
              <a:t>Implementing Agile Teams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  <a:latin typeface="Calibri"/>
              </a:rPr>
              <a:t>3/4/09 - 3/5/09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  <a:latin typeface="Calibri"/>
              </a:rPr>
              <a:t>Rally Software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D93DCAD-34C4-44A8-B0CB-C0F49C78BA45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Things</a:t>
            </a:r>
            <a:r>
              <a:rPr lang="en-US" baseline="0" dirty="0" smtClean="0"/>
              <a:t> that are nice to include in your introduction or things you might think about: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Where are you from?</a:t>
            </a:r>
          </a:p>
          <a:p>
            <a:r>
              <a:rPr lang="en-US" baseline="0" dirty="0" smtClean="0"/>
              <a:t>Where do you work?</a:t>
            </a:r>
          </a:p>
          <a:p>
            <a:r>
              <a:rPr lang="en-US" baseline="0" dirty="0" smtClean="0"/>
              <a:t>A funny Story.</a:t>
            </a:r>
          </a:p>
          <a:p>
            <a:r>
              <a:rPr lang="en-US" baseline="0" dirty="0" smtClean="0"/>
              <a:t>Use some images that show who you are.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  <a:latin typeface="Calibri"/>
              </a:rPr>
              <a:t>Implementing Agile Teams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  <a:latin typeface="Calibri"/>
              </a:rPr>
              <a:t>3/4/09 - 3/5/09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  <a:latin typeface="Calibri"/>
              </a:rPr>
              <a:t>Rally Software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D93DCAD-34C4-44A8-B0CB-C0F49C78BA45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832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8A968"/>
                </a:solidFill>
              </a:defRPr>
            </a:lvl1pPr>
          </a:lstStyle>
          <a:p>
            <a:pPr defTabSz="457200"/>
            <a:fld id="{7303B1BB-BC76-284C-98F4-87DD7FF30727}" type="slidenum">
              <a:rPr lang="en-US" smtClean="0">
                <a:latin typeface="Arial"/>
              </a:rPr>
              <a:pPr defTabSz="457200"/>
              <a:t>‹#›</a:t>
            </a:fld>
            <a:endParaRPr lang="en-US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999999"/>
        </a:buClr>
        <a:buFont typeface="Arial"/>
        <a:buChar char="•"/>
        <a:defRPr sz="3200" kern="1200">
          <a:solidFill>
            <a:srgbClr val="333333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999999"/>
        </a:buClr>
        <a:buFont typeface="Arial"/>
        <a:buChar char="–"/>
        <a:defRPr sz="2800" kern="1200">
          <a:solidFill>
            <a:srgbClr val="333333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999999"/>
        </a:buClr>
        <a:buFont typeface="Arial"/>
        <a:buChar char="•"/>
        <a:defRPr sz="2400" kern="1200">
          <a:solidFill>
            <a:srgbClr val="333333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999999"/>
        </a:buClr>
        <a:buFont typeface="Arial"/>
        <a:buChar char="–"/>
        <a:defRPr sz="2000" kern="1200">
          <a:solidFill>
            <a:srgbClr val="333333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999999"/>
        </a:buClr>
        <a:buFont typeface="Arial"/>
        <a:buChar char="»"/>
        <a:defRPr sz="2000" kern="1200">
          <a:solidFill>
            <a:srgbClr val="333333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thomas@rallydev.com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rallydev.co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ckoverflow.com/questions/tagged/rally" TargetMode="Externa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0" y="1922175"/>
            <a:ext cx="6581104" cy="4935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927600" y="2636052"/>
            <a:ext cx="4749799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tabLst>
                <a:tab pos="111125" algn="l"/>
              </a:tabLst>
            </a:pP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Extending the Platform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732658" y="1005100"/>
            <a:ext cx="457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tabLst>
                <a:tab pos="111125" algn="l"/>
              </a:tabLst>
            </a:pPr>
            <a:r>
              <a:rPr lang="en-US" sz="5000" dirty="0" smtClean="0">
                <a:solidFill>
                  <a:prstClr val="black"/>
                </a:solidFill>
                <a:latin typeface="Arial Black" pitchFamily="34" charset="0"/>
              </a:rPr>
              <a:t>BUILDING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733813" y="1531413"/>
            <a:ext cx="53100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tabLst>
                <a:tab pos="111125" algn="l"/>
              </a:tabLst>
            </a:pPr>
            <a:r>
              <a:rPr lang="en-US" sz="4400" dirty="0" smtClean="0">
                <a:solidFill>
                  <a:prstClr val="black"/>
                </a:solidFill>
                <a:latin typeface="Arial Black" pitchFamily="34" charset="0"/>
              </a:rPr>
              <a:t>Rally Apps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997683" y="2997497"/>
            <a:ext cx="4208572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tabLst>
                <a:tab pos="111125" algn="l"/>
              </a:tabLst>
            </a:pPr>
            <a:endParaRPr lang="en-US" sz="3475" dirty="0" smtClean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82513" y="2580614"/>
            <a:ext cx="436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prstClr val="white">
                    <a:lumMod val="85000"/>
                  </a:prstClr>
                </a:solidFill>
                <a:latin typeface="Arial Narrow"/>
                <a:cs typeface="Arial Narrow"/>
              </a:rPr>
              <a:t>(</a:t>
            </a:r>
            <a:endParaRPr lang="en-US" sz="7200" dirty="0">
              <a:solidFill>
                <a:prstClr val="white">
                  <a:lumMod val="85000"/>
                </a:prstClr>
              </a:solidFill>
              <a:latin typeface="Arial Narrow"/>
              <a:cs typeface="Arial Narrow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806096" y="2580614"/>
            <a:ext cx="436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prstClr val="white">
                    <a:lumMod val="85000"/>
                  </a:prstClr>
                </a:solidFill>
                <a:latin typeface="Arial Narrow"/>
                <a:cs typeface="Arial Narrow"/>
              </a:rPr>
              <a:t>)</a:t>
            </a:r>
            <a:endParaRPr lang="en-US" sz="7200" dirty="0">
              <a:solidFill>
                <a:prstClr val="white">
                  <a:lumMod val="85000"/>
                </a:prstClr>
              </a:solidFill>
              <a:latin typeface="Arial Narrow"/>
              <a:cs typeface="Arial Narro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72200" y="33147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with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avascript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092700" y="4521200"/>
            <a:ext cx="3695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API &amp; SDK</a:t>
            </a:r>
          </a:p>
          <a:p>
            <a:pPr algn="ctr"/>
            <a:r>
              <a:rPr lang="en-US" sz="4000" b="1" dirty="0" smtClean="0"/>
              <a:t>Docs</a:t>
            </a:r>
            <a:endParaRPr 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2461760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5900" y="419100"/>
            <a:ext cx="4953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4000" dirty="0" smtClean="0">
                <a:solidFill>
                  <a:srgbClr val="004267"/>
                </a:solidFill>
                <a:latin typeface="Arial Black" pitchFamily="34" charset="0"/>
              </a:rPr>
              <a:t>David P Thomas</a:t>
            </a:r>
          </a:p>
          <a:p>
            <a:pPr defTabSz="457200"/>
            <a:r>
              <a:rPr lang="en-US" sz="2000" dirty="0" err="1" smtClean="0">
                <a:solidFill>
                  <a:srgbClr val="004267"/>
                </a:solidFill>
                <a:latin typeface="Arial Black" pitchFamily="34" charset="0"/>
              </a:rPr>
              <a:t>dthomas@rallydev.com</a:t>
            </a:r>
            <a:endParaRPr lang="en-US" sz="2000" dirty="0" smtClean="0">
              <a:solidFill>
                <a:srgbClr val="004267"/>
              </a:solidFill>
              <a:latin typeface="Arial Black" pitchFamily="34" charset="0"/>
              <a:hlinkClick r:id="rId3"/>
            </a:endParaRPr>
          </a:p>
          <a:p>
            <a:pPr defTabSz="457200"/>
            <a:endParaRPr lang="en-US" dirty="0">
              <a:solidFill>
                <a:srgbClr val="004267"/>
              </a:solidFill>
              <a:latin typeface="Arial Black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83717" y="1565565"/>
            <a:ext cx="3216251" cy="254932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13600" dirty="0">
                <a:solidFill>
                  <a:prstClr val="black"/>
                </a:solidFill>
                <a:latin typeface="Arial Black" pitchFamily="34" charset="0"/>
                <a:cs typeface="Arial" pitchFamily="34" charset="0"/>
              </a:rPr>
              <a:t>ME</a:t>
            </a:r>
            <a:endParaRPr lang="en-US" sz="13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 rot="16200000">
            <a:off x="4181551" y="2331547"/>
            <a:ext cx="1498535" cy="62856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7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ABOUT</a:t>
            </a:r>
          </a:p>
        </p:txBody>
      </p:sp>
      <p:pic>
        <p:nvPicPr>
          <p:cNvPr id="2" name="Picture 1" descr="map_santa_cruz.rounded.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584200"/>
            <a:ext cx="3411291" cy="29464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700" y="3593970"/>
            <a:ext cx="3390900" cy="29027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422400" y="26797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800" y="469900"/>
            <a:ext cx="5816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Purpose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81100" y="1225690"/>
            <a:ext cx="7493000" cy="3724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As a Rally Customer, I want to be comfortable </a:t>
            </a:r>
            <a:endParaRPr lang="en-US" sz="2400" dirty="0"/>
          </a:p>
          <a:p>
            <a:r>
              <a:rPr lang="en-US" sz="2400" dirty="0" smtClean="0"/>
              <a:t>extending the Rally platform to provide our</a:t>
            </a:r>
          </a:p>
          <a:p>
            <a:r>
              <a:rPr lang="en-US" sz="2400" dirty="0" smtClean="0"/>
              <a:t>business with unique insights into our own data.</a:t>
            </a:r>
          </a:p>
          <a:p>
            <a:endParaRPr lang="en-US" sz="2400" dirty="0" smtClean="0"/>
          </a:p>
          <a:p>
            <a:r>
              <a:rPr lang="en-US" sz="2000" dirty="0" smtClean="0"/>
              <a:t>Acceptance Criteria:</a:t>
            </a:r>
          </a:p>
          <a:p>
            <a:endParaRPr lang="en-US" sz="2000" dirty="0"/>
          </a:p>
          <a:p>
            <a:pPr marL="342900" indent="-342900">
              <a:buFontTx/>
              <a:buChar char="•"/>
            </a:pPr>
            <a:r>
              <a:rPr lang="en-US" sz="2000" dirty="0" smtClean="0"/>
              <a:t>Know where to find existing apps</a:t>
            </a:r>
          </a:p>
          <a:p>
            <a:pPr marL="342900" indent="-342900">
              <a:buFontTx/>
              <a:buChar char="•"/>
            </a:pPr>
            <a:r>
              <a:rPr lang="en-US" sz="2000" dirty="0" smtClean="0"/>
              <a:t>Know where to find help &amp; resources</a:t>
            </a:r>
          </a:p>
          <a:p>
            <a:pPr marL="342900" indent="-342900">
              <a:buFontTx/>
              <a:buChar char="•"/>
            </a:pPr>
            <a:r>
              <a:rPr lang="en-US" sz="2000" dirty="0" smtClean="0"/>
              <a:t>Start a new app in &lt; 3 minutes</a:t>
            </a:r>
          </a:p>
          <a:p>
            <a:pPr marL="342900" indent="-342900">
              <a:buFontTx/>
              <a:buChar char="•"/>
            </a:pPr>
            <a:r>
              <a:rPr lang="en-US" sz="2000" dirty="0" smtClean="0"/>
              <a:t>Comfortable trying, failing, debugging, and learning.</a:t>
            </a:r>
          </a:p>
          <a:p>
            <a:pPr marL="342900" indent="-342900">
              <a:buFontTx/>
              <a:buChar char="•"/>
            </a:pPr>
            <a:r>
              <a:rPr lang="en-US" sz="2000" dirty="0" smtClean="0"/>
              <a:t>Feel overwhelmed with possibilities… </a:t>
            </a:r>
            <a:r>
              <a:rPr lang="en-US" sz="2000" dirty="0" smtClean="0"/>
              <a:t>not </a:t>
            </a:r>
            <a:r>
              <a:rPr lang="en-US" sz="2000" dirty="0" smtClean="0"/>
              <a:t>stress.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944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800" y="469900"/>
            <a:ext cx="5816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Rally API &amp; SDK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28700" y="1492390"/>
            <a:ext cx="7493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Web Service API (WSAPI) </a:t>
            </a:r>
            <a:r>
              <a:rPr lang="en-US" sz="2400" dirty="0" smtClean="0"/>
              <a:t> </a:t>
            </a:r>
            <a:r>
              <a:rPr lang="en-US" sz="2400" dirty="0" smtClean="0"/>
              <a:t>Allows for </a:t>
            </a:r>
            <a:r>
              <a:rPr lang="en-US" sz="2400" dirty="0" err="1" smtClean="0"/>
              <a:t>programatic</a:t>
            </a:r>
            <a:r>
              <a:rPr lang="en-US" sz="2400" dirty="0" smtClean="0"/>
              <a:t> access to create/read/update/delete artifacts in your subscription.  The </a:t>
            </a:r>
            <a:r>
              <a:rPr lang="en-US" sz="2400" dirty="0"/>
              <a:t>2.0 version of the Rally API is REST based and uses the JSON format</a:t>
            </a:r>
            <a:r>
              <a:rPr lang="en-US" sz="2400" dirty="0" smtClean="0"/>
              <a:t>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b="1" dirty="0" smtClean="0"/>
              <a:t>Rally App SDK</a:t>
            </a:r>
            <a:r>
              <a:rPr lang="en-US" sz="2400" dirty="0" smtClean="0"/>
              <a:t> </a:t>
            </a:r>
            <a:r>
              <a:rPr lang="en-US" sz="2400" dirty="0" smtClean="0"/>
              <a:t>- </a:t>
            </a:r>
            <a:r>
              <a:rPr lang="en-US" sz="2400" dirty="0"/>
              <a:t>A</a:t>
            </a:r>
            <a:r>
              <a:rPr lang="en-US" sz="2400" dirty="0" smtClean="0"/>
              <a:t>llows </a:t>
            </a:r>
            <a:r>
              <a:rPr lang="en-US" sz="2400" dirty="0"/>
              <a:t>you to write apps that extend and customize your Rally subscription. Apps are written in JavaScript and deployed to your Rally subscription within a custom page</a:t>
            </a:r>
            <a:r>
              <a:rPr lang="en-US" sz="2400" dirty="0" smtClean="0"/>
              <a:t>.  The SDK relies on the WSAPI for data exchange.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b="1" dirty="0" err="1" smtClean="0"/>
              <a:t>Sencha</a:t>
            </a:r>
            <a:r>
              <a:rPr lang="en-US" sz="2400" b="1" dirty="0" smtClean="0"/>
              <a:t> Ext JS SDK </a:t>
            </a:r>
            <a:r>
              <a:rPr lang="en-US" sz="2400" dirty="0" smtClean="0"/>
              <a:t>- The </a:t>
            </a:r>
            <a:r>
              <a:rPr lang="en-US" sz="2400" dirty="0"/>
              <a:t>App SDK is based </a:t>
            </a:r>
            <a:r>
              <a:rPr lang="en-US" sz="2400" dirty="0" smtClean="0"/>
              <a:t>on </a:t>
            </a:r>
            <a:r>
              <a:rPr lang="en-US" sz="2400" dirty="0" err="1" smtClean="0"/>
              <a:t>Sencha’s</a:t>
            </a:r>
            <a:r>
              <a:rPr lang="en-US" sz="2400" dirty="0" smtClean="0"/>
              <a:t> Ext JS and is used by Rally Engineering to build Rally itself.</a:t>
            </a:r>
          </a:p>
        </p:txBody>
      </p:sp>
    </p:spTree>
    <p:extLst>
      <p:ext uri="{BB962C8B-B14F-4D97-AF65-F5344CB8AC3E}">
        <p14:creationId xmlns:p14="http://schemas.microsoft.com/office/powerpoint/2010/main" val="213844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800" y="469900"/>
            <a:ext cx="5816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Developer Portal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81100" y="1619390"/>
            <a:ext cx="749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hlinkClick r:id="rId2"/>
              </a:rPr>
              <a:t>http://developer.rallydev.com</a:t>
            </a:r>
            <a:r>
              <a:rPr lang="en-US" sz="3600" dirty="0" smtClean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2600" y="2946400"/>
            <a:ext cx="8134859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to get to:</a:t>
            </a:r>
          </a:p>
          <a:p>
            <a:endParaRPr lang="en-US" dirty="0" smtClean="0"/>
          </a:p>
          <a:p>
            <a:pPr lvl="1"/>
            <a:r>
              <a:rPr lang="en-US" b="1" dirty="0" smtClean="0"/>
              <a:t>App SDK </a:t>
            </a:r>
            <a:r>
              <a:rPr lang="en-US" dirty="0" smtClean="0"/>
              <a:t>– Developer Portal &gt; 2.0 SDK</a:t>
            </a:r>
            <a:endParaRPr lang="en-US" dirty="0"/>
          </a:p>
          <a:p>
            <a:pPr lvl="1"/>
            <a:r>
              <a:rPr lang="en-US" b="1" dirty="0" smtClean="0"/>
              <a:t>Web Service API </a:t>
            </a:r>
            <a:r>
              <a:rPr lang="en-US" dirty="0" smtClean="0"/>
              <a:t>– Developer Portal &gt; 2.0 SDK &gt; Web Service API Docs</a:t>
            </a:r>
          </a:p>
          <a:p>
            <a:pPr lvl="1"/>
            <a:r>
              <a:rPr lang="en-US" b="1" dirty="0" err="1" smtClean="0"/>
              <a:t>Sencha</a:t>
            </a:r>
            <a:r>
              <a:rPr lang="en-US" b="1" dirty="0" smtClean="0"/>
              <a:t> Docs </a:t>
            </a:r>
            <a:r>
              <a:rPr lang="en-US" dirty="0" smtClean="0"/>
              <a:t>– </a:t>
            </a:r>
            <a:r>
              <a:rPr lang="en-US" dirty="0" err="1" smtClean="0"/>
              <a:t>docs.sencha.com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15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800" y="469900"/>
            <a:ext cx="5816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But wait… There’s More!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28700" y="1492390"/>
            <a:ext cx="749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Analytics </a:t>
            </a:r>
            <a:r>
              <a:rPr lang="en-US" sz="2400" b="1" dirty="0" err="1" smtClean="0"/>
              <a:t>Lookback</a:t>
            </a:r>
            <a:r>
              <a:rPr lang="en-US" sz="2400" b="1" dirty="0" smtClean="0"/>
              <a:t> </a:t>
            </a:r>
            <a:r>
              <a:rPr lang="en-US" sz="2400" b="1" dirty="0" smtClean="0"/>
              <a:t>API (</a:t>
            </a:r>
            <a:r>
              <a:rPr lang="en-US" sz="2400" b="1" dirty="0" smtClean="0"/>
              <a:t>LBAPI</a:t>
            </a:r>
            <a:r>
              <a:rPr lang="en-US" sz="2400" b="1" dirty="0" smtClean="0"/>
              <a:t>) </a:t>
            </a:r>
            <a:r>
              <a:rPr lang="en-US" sz="2400" dirty="0" smtClean="0"/>
              <a:t> - Database (mongo) that retains every single change event in your subscription.  </a:t>
            </a:r>
            <a:r>
              <a:rPr lang="en-US" sz="2400" dirty="0" smtClean="0"/>
              <a:t>With </a:t>
            </a:r>
            <a:r>
              <a:rPr lang="en-US" sz="2400" dirty="0"/>
              <a:t>this API, you will be able to roll back the clock and see what any work item or collection of work items looked like at </a:t>
            </a:r>
            <a:r>
              <a:rPr lang="en-US" sz="2400" i="1" dirty="0"/>
              <a:t>any</a:t>
            </a:r>
            <a:r>
              <a:rPr lang="en-US" sz="2400" dirty="0"/>
              <a:t> moment in time</a:t>
            </a:r>
            <a:r>
              <a:rPr lang="en-US" sz="2400" dirty="0" smtClean="0"/>
              <a:t>.   Data is usually only 15-60sec behind Rally.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9007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759635"/>
            <a:ext cx="787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When </a:t>
            </a:r>
            <a:r>
              <a:rPr lang="en-US" sz="2400" dirty="0"/>
              <a:t>in doubt, phone a friend.   Or a few thousand of them on </a:t>
            </a:r>
            <a:r>
              <a:rPr lang="en-US" sz="2400" dirty="0" err="1"/>
              <a:t>stackoverflow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919605" y="742434"/>
            <a:ext cx="47064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 smtClean="0"/>
              <a:t>Stackoverflow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73100" y="3035300"/>
            <a:ext cx="763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://stackoverflow.com/questions/tagged/</a:t>
            </a:r>
            <a:r>
              <a:rPr lang="en-US" sz="2400" dirty="0" smtClean="0">
                <a:hlinkClick r:id="rId2"/>
              </a:rPr>
              <a:t>rally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0" y="3751520"/>
            <a:ext cx="3644900" cy="296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05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1500" y="3098800"/>
            <a:ext cx="34308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This slide intentionally left blank</a:t>
            </a:r>
          </a:p>
          <a:p>
            <a:pPr algn="ctr"/>
            <a:r>
              <a:rPr lang="en-US" sz="1400" i="1" dirty="0" smtClean="0"/>
              <a:t>(except for this text</a:t>
            </a:r>
            <a:r>
              <a:rPr lang="en-US" sz="1400" i="1" dirty="0" smtClean="0">
                <a:sym typeface="Wingdings"/>
              </a:rPr>
              <a:t>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518597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27698</TotalTime>
  <Words>422</Words>
  <Application>Microsoft Macintosh PowerPoint</Application>
  <PresentationFormat>On-screen Show (4:3)</PresentationFormat>
  <Paragraphs>58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15_Office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Sanborn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Slide</dc:title>
  <dc:creator>Chris and Karen Spagnuolo</dc:creator>
  <cp:lastModifiedBy>Dave Thomas</cp:lastModifiedBy>
  <cp:revision>452</cp:revision>
  <dcterms:created xsi:type="dcterms:W3CDTF">2009-12-13T01:33:45Z</dcterms:created>
  <dcterms:modified xsi:type="dcterms:W3CDTF">2013-11-30T02:33:46Z</dcterms:modified>
</cp:coreProperties>
</file>