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19"/>
  </p:notesMasterIdLst>
  <p:handoutMasterIdLst>
    <p:handoutMasterId r:id="rId20"/>
  </p:handoutMasterIdLst>
  <p:sldIdLst>
    <p:sldId id="1490" r:id="rId2"/>
    <p:sldId id="1488" r:id="rId3"/>
    <p:sldId id="1504" r:id="rId4"/>
    <p:sldId id="1505" r:id="rId5"/>
    <p:sldId id="1507" r:id="rId6"/>
    <p:sldId id="1508" r:id="rId7"/>
    <p:sldId id="1509" r:id="rId8"/>
    <p:sldId id="1510" r:id="rId9"/>
    <p:sldId id="1511" r:id="rId10"/>
    <p:sldId id="1512" r:id="rId11"/>
    <p:sldId id="1513" r:id="rId12"/>
    <p:sldId id="1514" r:id="rId13"/>
    <p:sldId id="1515" r:id="rId14"/>
    <p:sldId id="1517" r:id="rId15"/>
    <p:sldId id="1518" r:id="rId16"/>
    <p:sldId id="1519" r:id="rId17"/>
    <p:sldId id="151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el Weston" initials="R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7AA932"/>
    <a:srgbClr val="78A833"/>
    <a:srgbClr val="CE3032"/>
    <a:srgbClr val="CE2F31"/>
    <a:srgbClr val="00B843"/>
    <a:srgbClr val="00B44A"/>
    <a:srgbClr val="F6E6F6"/>
    <a:srgbClr val="DCC6D8"/>
    <a:srgbClr val="978D95"/>
    <a:srgbClr val="808A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3" autoAdjust="0"/>
    <p:restoredTop sz="89928" autoAdjust="0"/>
  </p:normalViewPr>
  <p:slideViewPr>
    <p:cSldViewPr snapToGrid="0">
      <p:cViewPr>
        <p:scale>
          <a:sx n="100" d="100"/>
          <a:sy n="100" d="100"/>
        </p:scale>
        <p:origin x="-1160" y="312"/>
      </p:cViewPr>
      <p:guideLst>
        <p:guide orient="horz" pos="2178"/>
        <p:guide pos="2880"/>
      </p:guideLst>
    </p:cSldViewPr>
  </p:slideViewPr>
  <p:notesTextViewPr>
    <p:cViewPr>
      <p:scale>
        <a:sx n="100" d="100"/>
        <a:sy n="100" d="100"/>
      </p:scale>
      <p:origin x="0" y="0"/>
    </p:cViewPr>
  </p:notesTextViewPr>
  <p:sorterViewPr>
    <p:cViewPr>
      <p:scale>
        <a:sx n="75" d="100"/>
        <a:sy n="75" d="100"/>
      </p:scale>
      <p:origin x="0" y="819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Implementing Agile Teams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3/4/09 - 3/5/09</a:t>
            </a:r>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Rally Software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08C61-AABF-9E40-9D5E-22B8B63E513D}" type="slidenum">
              <a:rPr lang="en-US" smtClean="0"/>
              <a:pPr/>
              <a:t>‹#›</a:t>
            </a:fld>
            <a:endParaRPr lang="en-US"/>
          </a:p>
        </p:txBody>
      </p:sp>
    </p:spTree>
    <p:extLst>
      <p:ext uri="{BB962C8B-B14F-4D97-AF65-F5344CB8AC3E}">
        <p14:creationId xmlns:p14="http://schemas.microsoft.com/office/powerpoint/2010/main" val="385499266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Implementing Agile Teams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3/4/09 - 3/5/09</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Rally Software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3DCAD-34C4-44A8-B0CB-C0F49C78BA45}" type="slidenum">
              <a:rPr lang="en-US" smtClean="0"/>
              <a:pPr/>
              <a:t>‹#›</a:t>
            </a:fld>
            <a:endParaRPr lang="en-US"/>
          </a:p>
        </p:txBody>
      </p:sp>
    </p:spTree>
    <p:extLst>
      <p:ext uri="{BB962C8B-B14F-4D97-AF65-F5344CB8AC3E}">
        <p14:creationId xmlns:p14="http://schemas.microsoft.com/office/powerpoint/2010/main" val="307186496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latin typeface="Calibri"/>
              </a:rPr>
              <a:t>Implementing Agile Teams</a:t>
            </a:r>
            <a:endParaRPr lang="en-US">
              <a:solidFill>
                <a:prstClr val="black"/>
              </a:solidFill>
              <a:latin typeface="Calibri"/>
            </a:endParaRPr>
          </a:p>
        </p:txBody>
      </p:sp>
      <p:sp>
        <p:nvSpPr>
          <p:cNvPr id="5" name="Date Placeholder 4"/>
          <p:cNvSpPr>
            <a:spLocks noGrp="1"/>
          </p:cNvSpPr>
          <p:nvPr>
            <p:ph type="dt" idx="11"/>
          </p:nvPr>
        </p:nvSpPr>
        <p:spPr/>
        <p:txBody>
          <a:bodyPr/>
          <a:lstStyle/>
          <a:p>
            <a:r>
              <a:rPr lang="en-US" smtClean="0">
                <a:solidFill>
                  <a:prstClr val="black"/>
                </a:solidFill>
                <a:latin typeface="Calibri"/>
              </a:rPr>
              <a:t>3/4/09 - 3/5/09</a:t>
            </a:r>
            <a:endParaRPr lang="en-US">
              <a:solidFill>
                <a:prstClr val="black"/>
              </a:solidFill>
              <a:latin typeface="Calibri"/>
            </a:endParaRPr>
          </a:p>
        </p:txBody>
      </p:sp>
      <p:sp>
        <p:nvSpPr>
          <p:cNvPr id="6" name="Footer Placeholder 5"/>
          <p:cNvSpPr>
            <a:spLocks noGrp="1"/>
          </p:cNvSpPr>
          <p:nvPr>
            <p:ph type="ftr" sz="quarter" idx="12"/>
          </p:nvPr>
        </p:nvSpPr>
        <p:spPr/>
        <p:txBody>
          <a:bodyPr/>
          <a:lstStyle/>
          <a:p>
            <a:r>
              <a:rPr lang="en-US" smtClean="0">
                <a:solidFill>
                  <a:prstClr val="black"/>
                </a:solidFill>
                <a:latin typeface="Calibri"/>
              </a:rPr>
              <a:t>Rally Software</a:t>
            </a:r>
            <a:endParaRPr lang="en-US">
              <a:solidFill>
                <a:prstClr val="black"/>
              </a:solidFill>
              <a:latin typeface="Calibri"/>
            </a:endParaRPr>
          </a:p>
        </p:txBody>
      </p:sp>
      <p:sp>
        <p:nvSpPr>
          <p:cNvPr id="7" name="Slide Number Placeholder 6"/>
          <p:cNvSpPr>
            <a:spLocks noGrp="1"/>
          </p:cNvSpPr>
          <p:nvPr>
            <p:ph type="sldNum" sz="quarter" idx="13"/>
          </p:nvPr>
        </p:nvSpPr>
        <p:spPr/>
        <p:txBody>
          <a:bodyPr/>
          <a:lstStyle/>
          <a:p>
            <a:fld id="{8D93DCAD-34C4-44A8-B0CB-C0F49C78BA45}" type="slidenum">
              <a:rPr lang="en-US" smtClean="0">
                <a:solidFill>
                  <a:prstClr val="black"/>
                </a:solidFill>
                <a:latin typeface="Calibri"/>
              </a:rPr>
              <a:pPr/>
              <a:t>1</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Things</a:t>
            </a:r>
            <a:r>
              <a:rPr lang="en-US" baseline="0" dirty="0" smtClean="0"/>
              <a:t> that are nice to include in your introduction or things you might think about:</a:t>
            </a:r>
          </a:p>
          <a:p>
            <a:endParaRPr lang="en-US" baseline="0" dirty="0" smtClean="0"/>
          </a:p>
          <a:p>
            <a:r>
              <a:rPr lang="en-US" baseline="0" dirty="0" smtClean="0"/>
              <a:t>Where are you from?</a:t>
            </a:r>
          </a:p>
          <a:p>
            <a:r>
              <a:rPr lang="en-US" baseline="0" dirty="0" smtClean="0"/>
              <a:t>Where do you work?</a:t>
            </a:r>
          </a:p>
          <a:p>
            <a:r>
              <a:rPr lang="en-US" baseline="0" dirty="0" smtClean="0"/>
              <a:t>A funny Story.</a:t>
            </a:r>
          </a:p>
          <a:p>
            <a:r>
              <a:rPr lang="en-US" baseline="0" dirty="0" smtClean="0"/>
              <a:t>Use some images that show who you are.</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latin typeface="Calibri"/>
              </a:rPr>
              <a:t>Implementing Agile Teams</a:t>
            </a:r>
            <a:endParaRPr lang="en-US">
              <a:solidFill>
                <a:prstClr val="black"/>
              </a:solidFill>
              <a:latin typeface="Calibri"/>
            </a:endParaRPr>
          </a:p>
        </p:txBody>
      </p:sp>
      <p:sp>
        <p:nvSpPr>
          <p:cNvPr id="5" name="Date Placeholder 4"/>
          <p:cNvSpPr>
            <a:spLocks noGrp="1"/>
          </p:cNvSpPr>
          <p:nvPr>
            <p:ph type="dt" idx="11"/>
          </p:nvPr>
        </p:nvSpPr>
        <p:spPr/>
        <p:txBody>
          <a:bodyPr/>
          <a:lstStyle/>
          <a:p>
            <a:r>
              <a:rPr lang="en-US" smtClean="0">
                <a:solidFill>
                  <a:prstClr val="black"/>
                </a:solidFill>
                <a:latin typeface="Calibri"/>
              </a:rPr>
              <a:t>3/4/09 - 3/5/09</a:t>
            </a:r>
            <a:endParaRPr lang="en-US">
              <a:solidFill>
                <a:prstClr val="black"/>
              </a:solidFill>
              <a:latin typeface="Calibri"/>
            </a:endParaRPr>
          </a:p>
        </p:txBody>
      </p:sp>
      <p:sp>
        <p:nvSpPr>
          <p:cNvPr id="6" name="Footer Placeholder 5"/>
          <p:cNvSpPr>
            <a:spLocks noGrp="1"/>
          </p:cNvSpPr>
          <p:nvPr>
            <p:ph type="ftr" sz="quarter" idx="12"/>
          </p:nvPr>
        </p:nvSpPr>
        <p:spPr/>
        <p:txBody>
          <a:bodyPr/>
          <a:lstStyle/>
          <a:p>
            <a:r>
              <a:rPr lang="en-US" smtClean="0">
                <a:solidFill>
                  <a:prstClr val="black"/>
                </a:solidFill>
                <a:latin typeface="Calibri"/>
              </a:rPr>
              <a:t>Rally Software</a:t>
            </a:r>
            <a:endParaRPr lang="en-US">
              <a:solidFill>
                <a:prstClr val="black"/>
              </a:solidFill>
              <a:latin typeface="Calibri"/>
            </a:endParaRPr>
          </a:p>
        </p:txBody>
      </p:sp>
      <p:sp>
        <p:nvSpPr>
          <p:cNvPr id="7" name="Slide Number Placeholder 6"/>
          <p:cNvSpPr>
            <a:spLocks noGrp="1"/>
          </p:cNvSpPr>
          <p:nvPr>
            <p:ph type="sldNum" sz="quarter" idx="13"/>
          </p:nvPr>
        </p:nvSpPr>
        <p:spPr/>
        <p:txBody>
          <a:bodyPr/>
          <a:lstStyle/>
          <a:p>
            <a:fld id="{8D93DCAD-34C4-44A8-B0CB-C0F49C78BA45}" type="slidenum">
              <a:rPr lang="en-US" smtClean="0">
                <a:solidFill>
                  <a:prstClr val="black"/>
                </a:solidFill>
                <a:latin typeface="Calibri"/>
              </a:rPr>
              <a:pPr/>
              <a:t>2</a:t>
            </a:fld>
            <a:endParaRPr lang="en-US">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3215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5240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38A968"/>
                </a:solidFill>
              </a:defRPr>
            </a:lvl1pPr>
          </a:lstStyle>
          <a:p>
            <a:pPr defTabSz="457200"/>
            <a:fld id="{7303B1BB-BC76-284C-98F4-87DD7FF30727}" type="slidenum">
              <a:rPr lang="en-US" smtClean="0">
                <a:latin typeface="Arial"/>
              </a:rPr>
              <a:pPr defTabSz="457200"/>
              <a:t>‹#›</a:t>
            </a:fld>
            <a:endParaRPr lang="en-US">
              <a:latin typeface="Arial"/>
            </a:endParaRPr>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Lst>
  <p:hf sldNum="0" hdr="0" ftr="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Clr>
          <a:srgbClr val="999999"/>
        </a:buClr>
        <a:buFont typeface="Arial"/>
        <a:buChar char="•"/>
        <a:defRPr sz="3200" kern="1200">
          <a:solidFill>
            <a:srgbClr val="333333"/>
          </a:solidFill>
          <a:latin typeface="Arial"/>
          <a:ea typeface="+mn-ea"/>
          <a:cs typeface="Arial"/>
        </a:defRPr>
      </a:lvl1pPr>
      <a:lvl2pPr marL="742950" indent="-285750" algn="l" defTabSz="457200" rtl="0" eaLnBrk="1" latinLnBrk="0" hangingPunct="1">
        <a:spcBef>
          <a:spcPct val="20000"/>
        </a:spcBef>
        <a:buClr>
          <a:srgbClr val="999999"/>
        </a:buClr>
        <a:buFont typeface="Arial"/>
        <a:buChar char="–"/>
        <a:defRPr sz="2800" kern="1200">
          <a:solidFill>
            <a:srgbClr val="333333"/>
          </a:solidFill>
          <a:latin typeface="Arial"/>
          <a:ea typeface="+mn-ea"/>
          <a:cs typeface="Arial"/>
        </a:defRPr>
      </a:lvl2pPr>
      <a:lvl3pPr marL="1143000" indent="-228600" algn="l" defTabSz="457200" rtl="0" eaLnBrk="1" latinLnBrk="0" hangingPunct="1">
        <a:spcBef>
          <a:spcPct val="20000"/>
        </a:spcBef>
        <a:buClr>
          <a:srgbClr val="999999"/>
        </a:buClr>
        <a:buFont typeface="Arial"/>
        <a:buChar char="•"/>
        <a:defRPr sz="2400" kern="1200">
          <a:solidFill>
            <a:srgbClr val="333333"/>
          </a:solidFill>
          <a:latin typeface="Arial"/>
          <a:ea typeface="+mn-ea"/>
          <a:cs typeface="Arial"/>
        </a:defRPr>
      </a:lvl3pPr>
      <a:lvl4pPr marL="1600200" indent="-228600" algn="l" defTabSz="457200" rtl="0" eaLnBrk="1" latinLnBrk="0" hangingPunct="1">
        <a:spcBef>
          <a:spcPct val="20000"/>
        </a:spcBef>
        <a:buClr>
          <a:srgbClr val="999999"/>
        </a:buClr>
        <a:buFont typeface="Arial"/>
        <a:buChar char="–"/>
        <a:defRPr sz="2000" kern="1200">
          <a:solidFill>
            <a:srgbClr val="333333"/>
          </a:solidFill>
          <a:latin typeface="Arial"/>
          <a:ea typeface="+mn-ea"/>
          <a:cs typeface="Arial"/>
        </a:defRPr>
      </a:lvl4pPr>
      <a:lvl5pPr marL="2057400" indent="-228600" algn="l" defTabSz="457200" rtl="0" eaLnBrk="1" latinLnBrk="0" hangingPunct="1">
        <a:spcBef>
          <a:spcPct val="20000"/>
        </a:spcBef>
        <a:buClr>
          <a:srgbClr val="999999"/>
        </a:buClr>
        <a:buFont typeface="Arial"/>
        <a:buChar char="»"/>
        <a:defRPr sz="2000" kern="1200">
          <a:solidFill>
            <a:srgbClr val="33333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docs.sencha.com" TargetMode="External"/><Relationship Id="rId4" Type="http://schemas.openxmlformats.org/officeDocument/2006/relationships/hyperlink" Target="http://www.amazon.com/JavaScript-Good-Parts-Douglas-Crockford/dp/0596517742" TargetMode="External"/><Relationship Id="rId5" Type="http://schemas.openxmlformats.org/officeDocument/2006/relationships/hyperlink" Target="http://www.amazon.com/Learning-Highcharts-Joe-Kuan/dp/1849519080" TargetMode="External"/><Relationship Id="rId6" Type="http://schemas.openxmlformats.org/officeDocument/2006/relationships/hyperlink" Target="https://github.com/JoeKuan/Highcharts_Sencha/" TargetMode="External"/><Relationship Id="rId7" Type="http://schemas.openxmlformats.org/officeDocument/2006/relationships/hyperlink" Target="http://joekuan.org/demos/Highcharts_Sencha/docs/%23!/api/Chart.ux.Highcharts" TargetMode="External"/><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hyperlink" Target="http://developer.rallydev.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dthomas@rallydev.com"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tretch>
            <a:fillRect/>
          </a:stretch>
        </p:blipFill>
        <p:spPr bwMode="auto">
          <a:xfrm>
            <a:off x="0" y="1922175"/>
            <a:ext cx="6581104" cy="4935828"/>
          </a:xfrm>
          <a:prstGeom prst="rect">
            <a:avLst/>
          </a:prstGeom>
          <a:noFill/>
          <a:ln w="9525">
            <a:noFill/>
            <a:miter lim="800000"/>
            <a:headEnd/>
            <a:tailEnd/>
          </a:ln>
          <a:effectLst/>
        </p:spPr>
      </p:pic>
      <p:sp>
        <p:nvSpPr>
          <p:cNvPr id="9" name="Title 1"/>
          <p:cNvSpPr txBox="1">
            <a:spLocks/>
          </p:cNvSpPr>
          <p:nvPr/>
        </p:nvSpPr>
        <p:spPr>
          <a:xfrm>
            <a:off x="4927600" y="2636052"/>
            <a:ext cx="4749799" cy="990600"/>
          </a:xfrm>
          <a:prstGeom prst="rect">
            <a:avLst/>
          </a:prstGeom>
        </p:spPr>
        <p:txBody>
          <a:bodyPr vert="horz" lIns="91440" tIns="45720" rIns="91440" bIns="45720" rtlCol="0" anchor="ctr">
            <a:normAutofit/>
          </a:bodyPr>
          <a:lstStyle/>
          <a:p>
            <a:pPr>
              <a:spcBef>
                <a:spcPct val="0"/>
              </a:spcBef>
              <a:tabLst>
                <a:tab pos="111125" algn="l"/>
              </a:tabLst>
            </a:pPr>
            <a:r>
              <a:rPr lang="en-US" sz="2800" dirty="0" smtClean="0">
                <a:solidFill>
                  <a:prstClr val="black">
                    <a:lumMod val="75000"/>
                    <a:lumOff val="25000"/>
                  </a:prstClr>
                </a:solidFill>
                <a:latin typeface="Arial" pitchFamily="34" charset="0"/>
                <a:cs typeface="Arial" pitchFamily="34" charset="0"/>
              </a:rPr>
              <a:t>Extending the Platform</a:t>
            </a:r>
          </a:p>
        </p:txBody>
      </p:sp>
      <p:sp>
        <p:nvSpPr>
          <p:cNvPr id="12" name="Title 1"/>
          <p:cNvSpPr txBox="1">
            <a:spLocks/>
          </p:cNvSpPr>
          <p:nvPr/>
        </p:nvSpPr>
        <p:spPr>
          <a:xfrm>
            <a:off x="4732658" y="1005100"/>
            <a:ext cx="4572000" cy="1143000"/>
          </a:xfrm>
          <a:prstGeom prst="rect">
            <a:avLst/>
          </a:prstGeom>
        </p:spPr>
        <p:txBody>
          <a:bodyPr vert="horz" lIns="91440" tIns="45720" rIns="91440" bIns="45720" rtlCol="0" anchor="ctr">
            <a:normAutofit/>
          </a:bodyPr>
          <a:lstStyle/>
          <a:p>
            <a:pPr>
              <a:spcBef>
                <a:spcPct val="0"/>
              </a:spcBef>
              <a:tabLst>
                <a:tab pos="111125" algn="l"/>
              </a:tabLst>
            </a:pPr>
            <a:r>
              <a:rPr lang="en-US" sz="5000" dirty="0" smtClean="0">
                <a:solidFill>
                  <a:prstClr val="black"/>
                </a:solidFill>
                <a:latin typeface="Arial Black" pitchFamily="34" charset="0"/>
              </a:rPr>
              <a:t>BUILDING</a:t>
            </a:r>
          </a:p>
        </p:txBody>
      </p:sp>
      <p:sp>
        <p:nvSpPr>
          <p:cNvPr id="16" name="Title 1"/>
          <p:cNvSpPr txBox="1">
            <a:spLocks/>
          </p:cNvSpPr>
          <p:nvPr/>
        </p:nvSpPr>
        <p:spPr>
          <a:xfrm>
            <a:off x="4733813" y="1531413"/>
            <a:ext cx="5310044" cy="1143000"/>
          </a:xfrm>
          <a:prstGeom prst="rect">
            <a:avLst/>
          </a:prstGeom>
        </p:spPr>
        <p:txBody>
          <a:bodyPr vert="horz" lIns="91440" tIns="45720" rIns="91440" bIns="45720" rtlCol="0" anchor="ctr">
            <a:noAutofit/>
          </a:bodyPr>
          <a:lstStyle/>
          <a:p>
            <a:pPr>
              <a:spcBef>
                <a:spcPct val="0"/>
              </a:spcBef>
              <a:tabLst>
                <a:tab pos="111125" algn="l"/>
              </a:tabLst>
            </a:pPr>
            <a:r>
              <a:rPr lang="en-US" sz="4400" dirty="0" smtClean="0">
                <a:solidFill>
                  <a:prstClr val="black"/>
                </a:solidFill>
                <a:latin typeface="Arial Black" pitchFamily="34" charset="0"/>
              </a:rPr>
              <a:t>Rally Apps</a:t>
            </a:r>
          </a:p>
        </p:txBody>
      </p:sp>
      <p:sp>
        <p:nvSpPr>
          <p:cNvPr id="19" name="Title 1"/>
          <p:cNvSpPr txBox="1">
            <a:spLocks/>
          </p:cNvSpPr>
          <p:nvPr/>
        </p:nvSpPr>
        <p:spPr>
          <a:xfrm>
            <a:off x="4997683" y="2997497"/>
            <a:ext cx="4208572" cy="990600"/>
          </a:xfrm>
          <a:prstGeom prst="rect">
            <a:avLst/>
          </a:prstGeom>
        </p:spPr>
        <p:txBody>
          <a:bodyPr vert="horz" lIns="91440" tIns="45720" rIns="91440" bIns="45720" rtlCol="0" anchor="ctr">
            <a:noAutofit/>
          </a:bodyPr>
          <a:lstStyle/>
          <a:p>
            <a:pPr>
              <a:spcBef>
                <a:spcPct val="0"/>
              </a:spcBef>
              <a:tabLst>
                <a:tab pos="111125" algn="l"/>
              </a:tabLst>
            </a:pPr>
            <a:endParaRPr lang="en-US" sz="3475" dirty="0" smtClean="0">
              <a:solidFill>
                <a:prstClr val="black">
                  <a:lumMod val="75000"/>
                  <a:lumOff val="25000"/>
                </a:prstClr>
              </a:solidFill>
              <a:latin typeface="Arial" pitchFamily="34" charset="0"/>
              <a:cs typeface="Arial" pitchFamily="34" charset="0"/>
            </a:endParaRPr>
          </a:p>
        </p:txBody>
      </p:sp>
      <p:sp>
        <p:nvSpPr>
          <p:cNvPr id="23" name="TextBox 22"/>
          <p:cNvSpPr txBox="1"/>
          <p:nvPr/>
        </p:nvSpPr>
        <p:spPr>
          <a:xfrm>
            <a:off x="4482513" y="2580614"/>
            <a:ext cx="436688" cy="1200329"/>
          </a:xfrm>
          <a:prstGeom prst="rect">
            <a:avLst/>
          </a:prstGeom>
          <a:noFill/>
        </p:spPr>
        <p:txBody>
          <a:bodyPr wrap="none" rtlCol="0">
            <a:spAutoFit/>
          </a:bodyPr>
          <a:lstStyle/>
          <a:p>
            <a:r>
              <a:rPr lang="en-US" sz="7200" dirty="0" smtClean="0">
                <a:solidFill>
                  <a:prstClr val="white">
                    <a:lumMod val="85000"/>
                  </a:prstClr>
                </a:solidFill>
                <a:latin typeface="Arial Narrow"/>
                <a:cs typeface="Arial Narrow"/>
              </a:rPr>
              <a:t>(</a:t>
            </a:r>
            <a:endParaRPr lang="en-US" sz="7200" dirty="0">
              <a:solidFill>
                <a:prstClr val="white">
                  <a:lumMod val="85000"/>
                </a:prstClr>
              </a:solidFill>
              <a:latin typeface="Arial Narrow"/>
              <a:cs typeface="Arial Narrow"/>
            </a:endParaRPr>
          </a:p>
        </p:txBody>
      </p:sp>
      <p:sp>
        <p:nvSpPr>
          <p:cNvPr id="24" name="TextBox 23"/>
          <p:cNvSpPr txBox="1"/>
          <p:nvPr/>
        </p:nvSpPr>
        <p:spPr>
          <a:xfrm>
            <a:off x="8806096" y="2580614"/>
            <a:ext cx="436688" cy="1200329"/>
          </a:xfrm>
          <a:prstGeom prst="rect">
            <a:avLst/>
          </a:prstGeom>
          <a:noFill/>
        </p:spPr>
        <p:txBody>
          <a:bodyPr wrap="none" rtlCol="0">
            <a:spAutoFit/>
          </a:bodyPr>
          <a:lstStyle/>
          <a:p>
            <a:r>
              <a:rPr lang="en-US" sz="7200" dirty="0" smtClean="0">
                <a:solidFill>
                  <a:prstClr val="white">
                    <a:lumMod val="85000"/>
                  </a:prstClr>
                </a:solidFill>
                <a:latin typeface="Arial Narrow"/>
                <a:cs typeface="Arial Narrow"/>
              </a:rPr>
              <a:t>)</a:t>
            </a:r>
            <a:endParaRPr lang="en-US" sz="7200" dirty="0">
              <a:solidFill>
                <a:prstClr val="white">
                  <a:lumMod val="85000"/>
                </a:prstClr>
              </a:solidFill>
              <a:latin typeface="Arial Narrow"/>
              <a:cs typeface="Arial Narrow"/>
            </a:endParaRPr>
          </a:p>
        </p:txBody>
      </p:sp>
      <p:sp>
        <p:nvSpPr>
          <p:cNvPr id="2" name="TextBox 1"/>
          <p:cNvSpPr txBox="1"/>
          <p:nvPr/>
        </p:nvSpPr>
        <p:spPr>
          <a:xfrm>
            <a:off x="6172200" y="3314700"/>
            <a:ext cx="3810000" cy="461665"/>
          </a:xfrm>
          <a:prstGeom prst="rect">
            <a:avLst/>
          </a:prstGeom>
          <a:noFill/>
        </p:spPr>
        <p:txBody>
          <a:bodyPr wrap="square" rtlCol="0">
            <a:spAutoFit/>
          </a:bodyPr>
          <a:lstStyle/>
          <a:p>
            <a:r>
              <a:rPr lang="en-US" sz="2400" dirty="0" smtClean="0">
                <a:solidFill>
                  <a:prstClr val="black">
                    <a:lumMod val="75000"/>
                    <a:lumOff val="25000"/>
                  </a:prstClr>
                </a:solidFill>
                <a:latin typeface="Arial" pitchFamily="34" charset="0"/>
                <a:cs typeface="Arial" pitchFamily="34" charset="0"/>
              </a:rPr>
              <a:t>with </a:t>
            </a:r>
            <a:r>
              <a:rPr lang="en-US" sz="2400" dirty="0" err="1">
                <a:solidFill>
                  <a:prstClr val="black">
                    <a:lumMod val="75000"/>
                    <a:lumOff val="25000"/>
                  </a:prstClr>
                </a:solidFill>
                <a:latin typeface="Arial" pitchFamily="34" charset="0"/>
                <a:cs typeface="Arial" pitchFamily="34" charset="0"/>
              </a:rPr>
              <a:t>j</a:t>
            </a:r>
            <a:r>
              <a:rPr lang="en-US" sz="2400" dirty="0" err="1" smtClean="0">
                <a:solidFill>
                  <a:prstClr val="black">
                    <a:lumMod val="75000"/>
                    <a:lumOff val="25000"/>
                  </a:prstClr>
                </a:solidFill>
                <a:latin typeface="Arial" pitchFamily="34" charset="0"/>
                <a:cs typeface="Arial" pitchFamily="34" charset="0"/>
              </a:rPr>
              <a:t>avascript</a:t>
            </a:r>
            <a:endParaRPr lang="en-US" sz="2400" dirty="0"/>
          </a:p>
        </p:txBody>
      </p:sp>
      <p:sp>
        <p:nvSpPr>
          <p:cNvPr id="10" name="TextBox 9"/>
          <p:cNvSpPr txBox="1"/>
          <p:nvPr/>
        </p:nvSpPr>
        <p:spPr>
          <a:xfrm>
            <a:off x="5092700" y="4521200"/>
            <a:ext cx="3695700" cy="1938992"/>
          </a:xfrm>
          <a:prstGeom prst="rect">
            <a:avLst/>
          </a:prstGeom>
          <a:noFill/>
        </p:spPr>
        <p:txBody>
          <a:bodyPr wrap="square" rtlCol="0">
            <a:spAutoFit/>
          </a:bodyPr>
          <a:lstStyle/>
          <a:p>
            <a:pPr algn="ctr"/>
            <a:r>
              <a:rPr lang="en-US" sz="4000" b="1" dirty="0" smtClean="0"/>
              <a:t>Tips, Tricks,</a:t>
            </a:r>
          </a:p>
          <a:p>
            <a:pPr algn="ctr"/>
            <a:r>
              <a:rPr lang="en-US" sz="4000" b="1" dirty="0"/>
              <a:t>a</a:t>
            </a:r>
            <a:r>
              <a:rPr lang="en-US" sz="4000" b="1" dirty="0" smtClean="0"/>
              <a:t>nd</a:t>
            </a:r>
          </a:p>
          <a:p>
            <a:pPr algn="ctr"/>
            <a:r>
              <a:rPr lang="en-US" sz="4000" b="1" dirty="0" smtClean="0"/>
              <a:t>Patterns</a:t>
            </a:r>
            <a:endParaRPr lang="en-US" sz="4000" b="1" dirty="0" smtClean="0"/>
          </a:p>
        </p:txBody>
      </p:sp>
    </p:spTree>
    <p:extLst>
      <p:ext uri="{BB962C8B-B14F-4D97-AF65-F5344CB8AC3E}">
        <p14:creationId xmlns:p14="http://schemas.microsoft.com/office/powerpoint/2010/main" val="24617604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700" y="469900"/>
            <a:ext cx="8216900" cy="584776"/>
          </a:xfrm>
          <a:prstGeom prst="rect">
            <a:avLst/>
          </a:prstGeom>
          <a:noFill/>
        </p:spPr>
        <p:txBody>
          <a:bodyPr wrap="square" rtlCol="0">
            <a:spAutoFit/>
          </a:bodyPr>
          <a:lstStyle/>
          <a:p>
            <a:r>
              <a:rPr lang="en-US" sz="3200" b="1" dirty="0" smtClean="0"/>
              <a:t>#6 – store components as app ‘attributes’</a:t>
            </a:r>
            <a:endParaRPr lang="en-US" sz="3200" b="1" dirty="0"/>
          </a:p>
        </p:txBody>
      </p:sp>
      <p:sp>
        <p:nvSpPr>
          <p:cNvPr id="3" name="TextBox 2"/>
          <p:cNvSpPr txBox="1"/>
          <p:nvPr/>
        </p:nvSpPr>
        <p:spPr>
          <a:xfrm>
            <a:off x="736600" y="1562100"/>
            <a:ext cx="7632700" cy="3693319"/>
          </a:xfrm>
          <a:prstGeom prst="rect">
            <a:avLst/>
          </a:prstGeom>
          <a:noFill/>
        </p:spPr>
        <p:txBody>
          <a:bodyPr wrap="square" rtlCol="0">
            <a:spAutoFit/>
          </a:bodyPr>
          <a:lstStyle/>
          <a:p>
            <a:r>
              <a:rPr lang="en-US" dirty="0" smtClean="0"/>
              <a:t>Deep in your code, you realize you need access to your display grid. </a:t>
            </a:r>
          </a:p>
          <a:p>
            <a:endParaRPr lang="en-US" dirty="0"/>
          </a:p>
          <a:p>
            <a:endParaRPr lang="en-US" dirty="0"/>
          </a:p>
          <a:p>
            <a:r>
              <a:rPr lang="en-US" b="1" dirty="0" smtClean="0"/>
              <a:t>Option #1</a:t>
            </a:r>
          </a:p>
          <a:p>
            <a:pPr lvl="1"/>
            <a:r>
              <a:rPr lang="en-US" dirty="0" smtClean="0"/>
              <a:t>Call </a:t>
            </a:r>
            <a:r>
              <a:rPr lang="en-US" dirty="0" err="1" smtClean="0"/>
              <a:t>this.myGrid</a:t>
            </a:r>
            <a:r>
              <a:rPr lang="en-US" dirty="0" smtClean="0"/>
              <a:t> because you created that attribute on grid creation.   Recall, your app, while extending </a:t>
            </a:r>
            <a:r>
              <a:rPr lang="en-US" dirty="0" err="1" smtClean="0"/>
              <a:t>Rally.app.App</a:t>
            </a:r>
            <a:r>
              <a:rPr lang="en-US" dirty="0" smtClean="0"/>
              <a:t>, is just a regular </a:t>
            </a:r>
            <a:r>
              <a:rPr lang="en-US" dirty="0" err="1" smtClean="0"/>
              <a:t>o’le</a:t>
            </a:r>
            <a:r>
              <a:rPr lang="en-US" dirty="0" smtClean="0"/>
              <a:t> </a:t>
            </a:r>
            <a:r>
              <a:rPr lang="en-US" dirty="0" err="1" smtClean="0"/>
              <a:t>javascript</a:t>
            </a:r>
            <a:r>
              <a:rPr lang="en-US" dirty="0" smtClean="0"/>
              <a:t> object – you can add new name/value pairs to it at runtime!</a:t>
            </a:r>
          </a:p>
          <a:p>
            <a:endParaRPr lang="en-US" dirty="0"/>
          </a:p>
          <a:p>
            <a:r>
              <a:rPr lang="en-US" b="1" dirty="0" smtClean="0"/>
              <a:t>Option #2</a:t>
            </a:r>
          </a:p>
          <a:p>
            <a:pPr lvl="1"/>
            <a:r>
              <a:rPr lang="en-US" dirty="0" smtClean="0"/>
              <a:t>Set an Ext id/</a:t>
            </a:r>
            <a:r>
              <a:rPr lang="en-US" dirty="0" err="1" smtClean="0"/>
              <a:t>itemId</a:t>
            </a:r>
            <a:r>
              <a:rPr lang="en-US" dirty="0" smtClean="0"/>
              <a:t> on the grid and use some (longwinded) lookup code to find it.</a:t>
            </a:r>
          </a:p>
          <a:p>
            <a:endParaRPr lang="en-US" dirty="0" smtClean="0"/>
          </a:p>
        </p:txBody>
      </p:sp>
    </p:spTree>
    <p:extLst>
      <p:ext uri="{BB962C8B-B14F-4D97-AF65-F5344CB8AC3E}">
        <p14:creationId xmlns:p14="http://schemas.microsoft.com/office/powerpoint/2010/main" val="73155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700" y="762000"/>
            <a:ext cx="7632700" cy="6001644"/>
          </a:xfrm>
          <a:prstGeom prst="rect">
            <a:avLst/>
          </a:prstGeom>
          <a:noFill/>
        </p:spPr>
        <p:txBody>
          <a:bodyPr wrap="square" rtlCol="0">
            <a:spAutoFit/>
          </a:bodyPr>
          <a:lstStyle/>
          <a:p>
            <a:r>
              <a:rPr lang="en-US" sz="2400" dirty="0" smtClean="0"/>
              <a:t>Option 1:  </a:t>
            </a:r>
            <a:r>
              <a:rPr lang="en-US" sz="2400" dirty="0" err="1" smtClean="0"/>
              <a:t>this.myGrid</a:t>
            </a:r>
            <a:endParaRPr lang="en-US" sz="2400" dirty="0" smtClean="0"/>
          </a:p>
          <a:p>
            <a:endParaRPr lang="en-US" dirty="0" smtClean="0"/>
          </a:p>
          <a:p>
            <a:r>
              <a:rPr lang="en-US" dirty="0" smtClean="0"/>
              <a:t>This suggestion is based on pure simplicity – KISS.  The types of apps you’ll likely build for Rally won’t be full on desktop quality applications with 50 custom classes and wickedly complex nesting, etc.    So just take advantage of the fact that you can augment any </a:t>
            </a:r>
            <a:r>
              <a:rPr lang="en-US" dirty="0" err="1" smtClean="0"/>
              <a:t>javascript</a:t>
            </a:r>
            <a:r>
              <a:rPr lang="en-US" dirty="0" smtClean="0"/>
              <a:t> object and call it a day – get it working and go surfing! </a:t>
            </a:r>
            <a:r>
              <a:rPr lang="en-US" dirty="0" smtClean="0">
                <a:sym typeface="Wingdings"/>
              </a:rPr>
              <a:t></a:t>
            </a:r>
            <a:endParaRPr lang="en-US" dirty="0"/>
          </a:p>
          <a:p>
            <a:endParaRPr lang="en-US" dirty="0"/>
          </a:p>
          <a:p>
            <a:r>
              <a:rPr lang="en-US" dirty="0" err="1" smtClean="0"/>
              <a:t>doLayout</a:t>
            </a:r>
            <a:r>
              <a:rPr lang="en-US" dirty="0" smtClean="0"/>
              <a:t>: function() {</a:t>
            </a:r>
          </a:p>
          <a:p>
            <a:r>
              <a:rPr lang="en-US" dirty="0"/>
              <a:t> </a:t>
            </a:r>
            <a:r>
              <a:rPr lang="en-US" dirty="0" smtClean="0"/>
              <a:t>  </a:t>
            </a:r>
            <a:r>
              <a:rPr lang="en-US" dirty="0" err="1" smtClean="0">
                <a:solidFill>
                  <a:srgbClr val="FF0000"/>
                </a:solidFill>
              </a:rPr>
              <a:t>this.myGrid</a:t>
            </a:r>
            <a:r>
              <a:rPr lang="en-US" dirty="0" smtClean="0">
                <a:solidFill>
                  <a:srgbClr val="FF0000"/>
                </a:solidFill>
              </a:rPr>
              <a:t> </a:t>
            </a:r>
            <a:r>
              <a:rPr lang="en-US" dirty="0" smtClean="0"/>
              <a:t>= </a:t>
            </a:r>
            <a:r>
              <a:rPr lang="en-US" dirty="0" err="1" smtClean="0"/>
              <a:t>Ext.create</a:t>
            </a:r>
            <a:r>
              <a:rPr lang="en-US" dirty="0" smtClean="0"/>
              <a:t>(‘</a:t>
            </a:r>
            <a:r>
              <a:rPr lang="en-US" dirty="0" err="1" smtClean="0"/>
              <a:t>Ext.grid.Panel</a:t>
            </a:r>
            <a:r>
              <a:rPr lang="en-US" dirty="0" smtClean="0"/>
              <a:t>’, {…});</a:t>
            </a:r>
          </a:p>
          <a:p>
            <a:r>
              <a:rPr lang="en-US" dirty="0"/>
              <a:t> </a:t>
            </a:r>
            <a:r>
              <a:rPr lang="en-US" dirty="0" smtClean="0"/>
              <a:t>  </a:t>
            </a:r>
            <a:r>
              <a:rPr lang="en-US" dirty="0" err="1" smtClean="0"/>
              <a:t>this.add</a:t>
            </a:r>
            <a:r>
              <a:rPr lang="en-US" dirty="0" smtClean="0"/>
              <a:t>(</a:t>
            </a:r>
            <a:r>
              <a:rPr lang="en-US" dirty="0" err="1" smtClean="0"/>
              <a:t>this.myGrid</a:t>
            </a:r>
            <a:r>
              <a:rPr lang="en-US" dirty="0" smtClean="0"/>
              <a:t>);</a:t>
            </a:r>
          </a:p>
          <a:p>
            <a:r>
              <a:rPr lang="en-US" dirty="0" smtClean="0"/>
              <a:t>},</a:t>
            </a:r>
          </a:p>
          <a:p>
            <a:r>
              <a:rPr lang="en-US" dirty="0" err="1" smtClean="0"/>
              <a:t>someOtherFunction</a:t>
            </a:r>
            <a:r>
              <a:rPr lang="en-US" dirty="0" smtClean="0"/>
              <a:t>: function() {</a:t>
            </a:r>
          </a:p>
          <a:p>
            <a:r>
              <a:rPr lang="en-US" dirty="0"/>
              <a:t> </a:t>
            </a:r>
            <a:r>
              <a:rPr lang="en-US" dirty="0" smtClean="0"/>
              <a:t> </a:t>
            </a:r>
            <a:r>
              <a:rPr lang="en-US" dirty="0" err="1" smtClean="0"/>
              <a:t>Ext.create</a:t>
            </a:r>
            <a:r>
              <a:rPr lang="en-US" dirty="0" smtClean="0"/>
              <a:t>(&lt;</a:t>
            </a:r>
            <a:r>
              <a:rPr lang="en-US" dirty="0" err="1" smtClean="0"/>
              <a:t>someCombobox</a:t>
            </a:r>
            <a:r>
              <a:rPr lang="en-US" dirty="0" smtClean="0"/>
              <a:t>&gt;, {</a:t>
            </a:r>
          </a:p>
          <a:p>
            <a:r>
              <a:rPr lang="en-US" dirty="0"/>
              <a:t> </a:t>
            </a:r>
            <a:r>
              <a:rPr lang="en-US" dirty="0" smtClean="0"/>
              <a:t>     listeners: {</a:t>
            </a:r>
          </a:p>
          <a:p>
            <a:r>
              <a:rPr lang="en-US" dirty="0"/>
              <a:t> </a:t>
            </a:r>
            <a:r>
              <a:rPr lang="en-US" dirty="0" smtClean="0"/>
              <a:t>         select: {</a:t>
            </a:r>
          </a:p>
          <a:p>
            <a:r>
              <a:rPr lang="en-US" dirty="0"/>
              <a:t> </a:t>
            </a:r>
            <a:r>
              <a:rPr lang="en-US" dirty="0" smtClean="0"/>
              <a:t>            </a:t>
            </a:r>
            <a:r>
              <a:rPr lang="en-US" dirty="0" smtClean="0">
                <a:solidFill>
                  <a:srgbClr val="FF0000"/>
                </a:solidFill>
              </a:rPr>
              <a:t>   </a:t>
            </a:r>
            <a:r>
              <a:rPr lang="en-US" dirty="0" err="1" smtClean="0">
                <a:solidFill>
                  <a:srgbClr val="FF0000"/>
                </a:solidFill>
              </a:rPr>
              <a:t>this.myGrid.reconfigure</a:t>
            </a:r>
            <a:r>
              <a:rPr lang="en-US" dirty="0" smtClean="0">
                <a:solidFill>
                  <a:srgbClr val="FF0000"/>
                </a:solidFill>
              </a:rPr>
              <a:t>(…);</a:t>
            </a:r>
          </a:p>
          <a:p>
            <a:r>
              <a:rPr lang="en-US" dirty="0"/>
              <a:t> </a:t>
            </a:r>
            <a:r>
              <a:rPr lang="en-US" dirty="0" smtClean="0"/>
              <a:t>         }</a:t>
            </a:r>
          </a:p>
          <a:p>
            <a:r>
              <a:rPr lang="en-US" dirty="0"/>
              <a:t> </a:t>
            </a:r>
            <a:r>
              <a:rPr lang="en-US" dirty="0" smtClean="0"/>
              <a:t>     }, scope: this</a:t>
            </a:r>
          </a:p>
          <a:p>
            <a:r>
              <a:rPr lang="en-US" dirty="0"/>
              <a:t> </a:t>
            </a:r>
            <a:r>
              <a:rPr lang="en-US" dirty="0" smtClean="0"/>
              <a:t> });</a:t>
            </a:r>
          </a:p>
          <a:p>
            <a:r>
              <a:rPr lang="en-US" dirty="0"/>
              <a:t>}</a:t>
            </a:r>
          </a:p>
        </p:txBody>
      </p:sp>
    </p:spTree>
    <p:extLst>
      <p:ext uri="{BB962C8B-B14F-4D97-AF65-F5344CB8AC3E}">
        <p14:creationId xmlns:p14="http://schemas.microsoft.com/office/powerpoint/2010/main" val="141917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500" y="517805"/>
            <a:ext cx="8610600" cy="5724643"/>
          </a:xfrm>
          <a:prstGeom prst="rect">
            <a:avLst/>
          </a:prstGeom>
          <a:noFill/>
        </p:spPr>
        <p:txBody>
          <a:bodyPr wrap="square" rtlCol="0">
            <a:spAutoFit/>
          </a:bodyPr>
          <a:lstStyle/>
          <a:p>
            <a:r>
              <a:rPr lang="en-US" sz="2400" dirty="0" smtClean="0"/>
              <a:t>Option 2:  Ext id/</a:t>
            </a:r>
            <a:r>
              <a:rPr lang="en-US" sz="2400" dirty="0" err="1" smtClean="0"/>
              <a:t>itemId</a:t>
            </a:r>
            <a:endParaRPr lang="en-US" sz="2400" dirty="0" smtClean="0"/>
          </a:p>
          <a:p>
            <a:endParaRPr lang="en-US" dirty="0"/>
          </a:p>
          <a:p>
            <a:r>
              <a:rPr lang="en-US" dirty="0" err="1" smtClean="0"/>
              <a:t>ExtJS</a:t>
            </a:r>
            <a:r>
              <a:rPr lang="en-US" dirty="0" smtClean="0"/>
              <a:t> provides a mechanism for identifying components with a (unique) </a:t>
            </a:r>
            <a:r>
              <a:rPr lang="en-US" b="1" dirty="0" smtClean="0"/>
              <a:t>id</a:t>
            </a:r>
            <a:r>
              <a:rPr lang="en-US" dirty="0" smtClean="0"/>
              <a:t> (think serial #) or reusable name </a:t>
            </a:r>
            <a:r>
              <a:rPr lang="en-US" b="1" dirty="0" err="1" smtClean="0"/>
              <a:t>itemId</a:t>
            </a:r>
            <a:r>
              <a:rPr lang="en-US" dirty="0" smtClean="0"/>
              <a:t> (think model #).  </a:t>
            </a:r>
            <a:r>
              <a:rPr lang="en-US" dirty="0" err="1" smtClean="0"/>
              <a:t>ExtJS</a:t>
            </a:r>
            <a:r>
              <a:rPr lang="en-US" dirty="0" smtClean="0"/>
              <a:t> also provides global ‘managers’ to lookup components later on using these identifiers.</a:t>
            </a:r>
          </a:p>
          <a:p>
            <a:endParaRPr lang="en-US" dirty="0"/>
          </a:p>
          <a:p>
            <a:r>
              <a:rPr lang="en-US" sz="1400" dirty="0" err="1" smtClean="0">
                <a:latin typeface="Lucida Console"/>
                <a:cs typeface="Lucida Console"/>
              </a:rPr>
              <a:t>doLayout</a:t>
            </a:r>
            <a:r>
              <a:rPr lang="en-US" sz="1400" dirty="0" smtClean="0">
                <a:latin typeface="Lucida Console"/>
                <a:cs typeface="Lucida Console"/>
              </a:rPr>
              <a:t>: function() {</a:t>
            </a:r>
          </a:p>
          <a:p>
            <a:r>
              <a:rPr lang="en-US" sz="1400" dirty="0">
                <a:latin typeface="Lucida Console"/>
                <a:cs typeface="Lucida Console"/>
              </a:rPr>
              <a:t> </a:t>
            </a:r>
            <a:r>
              <a:rPr lang="en-US" sz="1400" dirty="0" smtClean="0">
                <a:latin typeface="Lucida Console"/>
                <a:cs typeface="Lucida Console"/>
              </a:rPr>
              <a:t>  </a:t>
            </a:r>
            <a:r>
              <a:rPr lang="en-US" sz="1400" dirty="0" err="1" smtClean="0">
                <a:solidFill>
                  <a:srgbClr val="FF0000"/>
                </a:solidFill>
                <a:latin typeface="Lucida Console"/>
                <a:cs typeface="Lucida Console"/>
              </a:rPr>
              <a:t>var</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listGrid</a:t>
            </a:r>
            <a:r>
              <a:rPr lang="en-US" sz="1400" dirty="0" smtClean="0">
                <a:solidFill>
                  <a:srgbClr val="FF0000"/>
                </a:solidFill>
                <a:latin typeface="Lucida Console"/>
                <a:cs typeface="Lucida Console"/>
              </a:rPr>
              <a:t> </a:t>
            </a:r>
            <a:r>
              <a:rPr lang="en-US" sz="1400" dirty="0" smtClean="0">
                <a:latin typeface="Lucida Console"/>
                <a:cs typeface="Lucida Console"/>
              </a:rPr>
              <a:t>= </a:t>
            </a:r>
            <a:r>
              <a:rPr lang="en-US" sz="1400" dirty="0" err="1" smtClean="0">
                <a:latin typeface="Lucida Console"/>
                <a:cs typeface="Lucida Console"/>
              </a:rPr>
              <a:t>Ext.create</a:t>
            </a:r>
            <a:r>
              <a:rPr lang="en-US" sz="1400" dirty="0" smtClean="0">
                <a:latin typeface="Lucida Console"/>
                <a:cs typeface="Lucida Console"/>
              </a:rPr>
              <a:t>(‘</a:t>
            </a:r>
            <a:r>
              <a:rPr lang="en-US" sz="1400" dirty="0" err="1" smtClean="0">
                <a:latin typeface="Lucida Console"/>
                <a:cs typeface="Lucida Console"/>
              </a:rPr>
              <a:t>Ext.grid.Panel</a:t>
            </a:r>
            <a:r>
              <a:rPr lang="en-US" sz="1400" dirty="0" smtClean="0">
                <a:latin typeface="Lucida Console"/>
                <a:cs typeface="Lucida Console"/>
              </a:rPr>
              <a:t>’, </a:t>
            </a:r>
            <a:r>
              <a:rPr lang="en-US" sz="1400" dirty="0" err="1" smtClean="0">
                <a:latin typeface="Lucida Console"/>
                <a:cs typeface="Lucida Console"/>
              </a:rPr>
              <a:t>itemId</a:t>
            </a:r>
            <a:r>
              <a:rPr lang="en-US" sz="1400" dirty="0" smtClean="0">
                <a:latin typeface="Lucida Console"/>
                <a:cs typeface="Lucida Console"/>
              </a:rPr>
              <a:t>: ‘</a:t>
            </a:r>
            <a:r>
              <a:rPr lang="en-US" sz="1400" dirty="0" err="1" smtClean="0">
                <a:latin typeface="Lucida Console"/>
                <a:cs typeface="Lucida Console"/>
              </a:rPr>
              <a:t>displayPanel</a:t>
            </a:r>
            <a:r>
              <a:rPr lang="en-US" sz="1400" dirty="0" smtClean="0">
                <a:latin typeface="Lucida Console"/>
                <a:cs typeface="Lucida Console"/>
              </a:rPr>
              <a:t>’});</a:t>
            </a:r>
          </a:p>
          <a:p>
            <a:r>
              <a:rPr lang="en-US" sz="1400" dirty="0">
                <a:latin typeface="Lucida Console"/>
                <a:cs typeface="Lucida Console"/>
              </a:rPr>
              <a:t> </a:t>
            </a:r>
            <a:r>
              <a:rPr lang="en-US" sz="1400" dirty="0" smtClean="0">
                <a:latin typeface="Lucida Console"/>
                <a:cs typeface="Lucida Console"/>
              </a:rPr>
              <a:t>  </a:t>
            </a:r>
            <a:r>
              <a:rPr lang="en-US" sz="1400" dirty="0" err="1" smtClean="0">
                <a:solidFill>
                  <a:srgbClr val="FF0000"/>
                </a:solidFill>
                <a:latin typeface="Lucida Console"/>
                <a:cs typeface="Lucida Console"/>
              </a:rPr>
              <a:t>var</a:t>
            </a:r>
            <a:r>
              <a:rPr lang="en-US" sz="1400" dirty="0">
                <a:solidFill>
                  <a:srgbClr val="FF0000"/>
                </a:solidFill>
                <a:latin typeface="Lucida Console"/>
                <a:cs typeface="Lucida Console"/>
              </a:rPr>
              <a:t> </a:t>
            </a:r>
            <a:r>
              <a:rPr lang="en-US" sz="1400" dirty="0" err="1" smtClean="0">
                <a:solidFill>
                  <a:srgbClr val="FF0000"/>
                </a:solidFill>
                <a:latin typeface="Lucida Console"/>
                <a:cs typeface="Lucida Console"/>
              </a:rPr>
              <a:t>columnGrid</a:t>
            </a:r>
            <a:r>
              <a:rPr lang="en-US" sz="1400" dirty="0" smtClean="0">
                <a:solidFill>
                  <a:srgbClr val="FF0000"/>
                </a:solidFill>
                <a:latin typeface="Lucida Console"/>
                <a:cs typeface="Lucida Console"/>
              </a:rPr>
              <a:t> </a:t>
            </a:r>
            <a:r>
              <a:rPr lang="en-US" sz="1400" dirty="0">
                <a:latin typeface="Lucida Console"/>
                <a:cs typeface="Lucida Console"/>
              </a:rPr>
              <a:t>= </a:t>
            </a:r>
            <a:r>
              <a:rPr lang="en-US" sz="1400" dirty="0" err="1">
                <a:latin typeface="Lucida Console"/>
                <a:cs typeface="Lucida Console"/>
              </a:rPr>
              <a:t>Ext.create</a:t>
            </a:r>
            <a:r>
              <a:rPr lang="en-US" sz="1400" dirty="0">
                <a:latin typeface="Lucida Console"/>
                <a:cs typeface="Lucida Console"/>
              </a:rPr>
              <a:t>(‘</a:t>
            </a:r>
            <a:r>
              <a:rPr lang="en-US" sz="1400" dirty="0" err="1">
                <a:latin typeface="Lucida Console"/>
                <a:cs typeface="Lucida Console"/>
              </a:rPr>
              <a:t>Ext.grid.Panel</a:t>
            </a:r>
            <a:r>
              <a:rPr lang="en-US" sz="1400" dirty="0">
                <a:latin typeface="Lucida Console"/>
                <a:cs typeface="Lucida Console"/>
              </a:rPr>
              <a:t>’, </a:t>
            </a:r>
            <a:r>
              <a:rPr lang="en-US" sz="1400" dirty="0" smtClean="0">
                <a:latin typeface="Lucida Console"/>
                <a:cs typeface="Lucida Console"/>
              </a:rPr>
              <a:t>{ </a:t>
            </a:r>
            <a:r>
              <a:rPr lang="en-US" sz="1400" dirty="0" err="1" smtClean="0">
                <a:latin typeface="Lucida Console"/>
                <a:cs typeface="Lucida Console"/>
              </a:rPr>
              <a:t>itemId</a:t>
            </a:r>
            <a:r>
              <a:rPr lang="en-US" sz="1400" dirty="0">
                <a:latin typeface="Lucida Console"/>
                <a:cs typeface="Lucida Console"/>
              </a:rPr>
              <a:t>: ‘</a:t>
            </a:r>
            <a:r>
              <a:rPr lang="en-US" sz="1400" dirty="0" err="1">
                <a:latin typeface="Lucida Console"/>
                <a:cs typeface="Lucida Console"/>
              </a:rPr>
              <a:t>displayPanel</a:t>
            </a:r>
            <a:r>
              <a:rPr lang="en-US" sz="1400" dirty="0">
                <a:latin typeface="Lucida Console"/>
                <a:cs typeface="Lucida Console"/>
              </a:rPr>
              <a:t>’});</a:t>
            </a:r>
            <a:endParaRPr lang="en-US" sz="1400" dirty="0" smtClean="0">
              <a:latin typeface="Lucida Console"/>
              <a:cs typeface="Lucida Console"/>
            </a:endParaRPr>
          </a:p>
          <a:p>
            <a:r>
              <a:rPr lang="en-US" sz="1400" dirty="0">
                <a:latin typeface="Lucida Console"/>
                <a:cs typeface="Lucida Console"/>
              </a:rPr>
              <a:t> </a:t>
            </a:r>
            <a:r>
              <a:rPr lang="en-US" sz="1400" dirty="0" smtClean="0">
                <a:latin typeface="Lucida Console"/>
                <a:cs typeface="Lucida Console"/>
              </a:rPr>
              <a:t>  </a:t>
            </a:r>
            <a:r>
              <a:rPr lang="en-US" sz="1400" dirty="0" err="1" smtClean="0">
                <a:latin typeface="Lucida Console"/>
                <a:cs typeface="Lucida Console"/>
              </a:rPr>
              <a:t>this.add</a:t>
            </a:r>
            <a:r>
              <a:rPr lang="en-US" sz="1400" dirty="0" smtClean="0">
                <a:latin typeface="Lucida Console"/>
                <a:cs typeface="Lucida Console"/>
              </a:rPr>
              <a:t>(</a:t>
            </a:r>
            <a:r>
              <a:rPr lang="en-US" sz="1400" dirty="0" err="1" smtClean="0">
                <a:latin typeface="Lucida Console"/>
                <a:cs typeface="Lucida Console"/>
              </a:rPr>
              <a:t>myGrid</a:t>
            </a:r>
            <a:r>
              <a:rPr lang="en-US" sz="1400" dirty="0" smtClean="0">
                <a:latin typeface="Lucida Console"/>
                <a:cs typeface="Lucida Console"/>
              </a:rPr>
              <a:t>);</a:t>
            </a:r>
          </a:p>
          <a:p>
            <a:r>
              <a:rPr lang="en-US" sz="1400" dirty="0">
                <a:latin typeface="Lucida Console"/>
                <a:cs typeface="Lucida Console"/>
              </a:rPr>
              <a:t> </a:t>
            </a:r>
            <a:r>
              <a:rPr lang="en-US" sz="1400" dirty="0" smtClean="0">
                <a:latin typeface="Lucida Console"/>
                <a:cs typeface="Lucida Console"/>
              </a:rPr>
              <a:t>  </a:t>
            </a:r>
            <a:r>
              <a:rPr lang="en-US" sz="1400" dirty="0" err="1" smtClean="0">
                <a:latin typeface="Lucida Console"/>
                <a:cs typeface="Lucida Console"/>
              </a:rPr>
              <a:t>this.add</a:t>
            </a:r>
            <a:r>
              <a:rPr lang="en-US" sz="1400" dirty="0" smtClean="0">
                <a:latin typeface="Lucida Console"/>
                <a:cs typeface="Lucida Console"/>
              </a:rPr>
              <a:t>(</a:t>
            </a:r>
            <a:r>
              <a:rPr lang="en-US" sz="1400" dirty="0" err="1" smtClean="0">
                <a:latin typeface="Lucida Console"/>
                <a:cs typeface="Lucida Console"/>
              </a:rPr>
              <a:t>columnGrid</a:t>
            </a:r>
            <a:r>
              <a:rPr lang="en-US" sz="1400" dirty="0" smtClean="0">
                <a:latin typeface="Lucida Console"/>
                <a:cs typeface="Lucida Console"/>
              </a:rPr>
              <a:t>);</a:t>
            </a:r>
          </a:p>
          <a:p>
            <a:r>
              <a:rPr lang="en-US" sz="1400" dirty="0" smtClean="0">
                <a:latin typeface="Lucida Console"/>
                <a:cs typeface="Lucida Console"/>
              </a:rPr>
              <a:t>},</a:t>
            </a:r>
          </a:p>
          <a:p>
            <a:r>
              <a:rPr lang="en-US" sz="1400" dirty="0" err="1" smtClean="0">
                <a:latin typeface="Lucida Console"/>
                <a:cs typeface="Lucida Console"/>
              </a:rPr>
              <a:t>someOtherFunction</a:t>
            </a:r>
            <a:r>
              <a:rPr lang="en-US" sz="1400" dirty="0" smtClean="0">
                <a:latin typeface="Lucida Console"/>
                <a:cs typeface="Lucida Console"/>
              </a:rPr>
              <a:t>: function() {</a:t>
            </a:r>
          </a:p>
          <a:p>
            <a:r>
              <a:rPr lang="en-US" sz="1400" dirty="0">
                <a:latin typeface="Lucida Console"/>
                <a:cs typeface="Lucida Console"/>
              </a:rPr>
              <a:t> </a:t>
            </a:r>
            <a:r>
              <a:rPr lang="en-US" sz="1400" dirty="0" smtClean="0">
                <a:latin typeface="Lucida Console"/>
                <a:cs typeface="Lucida Console"/>
              </a:rPr>
              <a:t> </a:t>
            </a:r>
            <a:r>
              <a:rPr lang="en-US" sz="1400" dirty="0" err="1" smtClean="0">
                <a:latin typeface="Lucida Console"/>
                <a:cs typeface="Lucida Console"/>
              </a:rPr>
              <a:t>Ext.create</a:t>
            </a:r>
            <a:r>
              <a:rPr lang="en-US" sz="1400" dirty="0" smtClean="0">
                <a:latin typeface="Lucida Console"/>
                <a:cs typeface="Lucida Console"/>
              </a:rPr>
              <a:t>(&lt;</a:t>
            </a:r>
            <a:r>
              <a:rPr lang="en-US" sz="1400" dirty="0" err="1" smtClean="0">
                <a:latin typeface="Lucida Console"/>
                <a:cs typeface="Lucida Console"/>
              </a:rPr>
              <a:t>someCombobox</a:t>
            </a:r>
            <a:r>
              <a:rPr lang="en-US" sz="1400" dirty="0" smtClean="0">
                <a:latin typeface="Lucida Console"/>
                <a:cs typeface="Lucida Console"/>
              </a:rPr>
              <a:t>&gt;, {</a:t>
            </a:r>
          </a:p>
          <a:p>
            <a:r>
              <a:rPr lang="en-US" sz="1400" dirty="0">
                <a:latin typeface="Lucida Console"/>
                <a:cs typeface="Lucida Console"/>
              </a:rPr>
              <a:t> </a:t>
            </a:r>
            <a:r>
              <a:rPr lang="en-US" sz="1400" dirty="0" smtClean="0">
                <a:latin typeface="Lucida Console"/>
                <a:cs typeface="Lucida Console"/>
              </a:rPr>
              <a:t>     listeners: {</a:t>
            </a:r>
          </a:p>
          <a:p>
            <a:r>
              <a:rPr lang="en-US" sz="1400" dirty="0">
                <a:latin typeface="Lucida Console"/>
                <a:cs typeface="Lucida Console"/>
              </a:rPr>
              <a:t> </a:t>
            </a:r>
            <a:r>
              <a:rPr lang="en-US" sz="1400" dirty="0" smtClean="0">
                <a:latin typeface="Lucida Console"/>
                <a:cs typeface="Lucida Console"/>
              </a:rPr>
              <a:t>         select: {</a:t>
            </a:r>
          </a:p>
          <a:p>
            <a:r>
              <a:rPr lang="en-US" sz="1400" dirty="0">
                <a:latin typeface="Lucida Console"/>
                <a:cs typeface="Lucida Console"/>
              </a:rPr>
              <a:t> </a:t>
            </a:r>
            <a:r>
              <a:rPr lang="en-US" sz="1400" dirty="0" smtClean="0">
                <a:latin typeface="Lucida Console"/>
                <a:cs typeface="Lucida Console"/>
              </a:rPr>
              <a:t>               // find ALL components with </a:t>
            </a:r>
            <a:r>
              <a:rPr lang="en-US" sz="1400" dirty="0" err="1" smtClean="0">
                <a:latin typeface="Lucida Console"/>
                <a:cs typeface="Lucida Console"/>
              </a:rPr>
              <a:t>itemId</a:t>
            </a:r>
            <a:r>
              <a:rPr lang="en-US" sz="1400" dirty="0" smtClean="0">
                <a:latin typeface="Lucida Console"/>
                <a:cs typeface="Lucida Console"/>
              </a:rPr>
              <a:t> ‘</a:t>
            </a:r>
            <a:r>
              <a:rPr lang="en-US" sz="1400" dirty="0" err="1" smtClean="0">
                <a:latin typeface="Lucida Console"/>
                <a:cs typeface="Lucida Console"/>
              </a:rPr>
              <a:t>displayPanel</a:t>
            </a:r>
            <a:r>
              <a:rPr lang="en-US" sz="1400" dirty="0" smtClean="0">
                <a:latin typeface="Lucida Console"/>
                <a:cs typeface="Lucida Console"/>
              </a:rPr>
              <a:t>’</a:t>
            </a:r>
          </a:p>
          <a:p>
            <a:r>
              <a:rPr lang="en-US" sz="1400" dirty="0" smtClean="0">
                <a:latin typeface="Lucida Console"/>
                <a:cs typeface="Lucida Console"/>
              </a:rPr>
              <a:t>             </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var</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displayPanels</a:t>
            </a:r>
            <a:r>
              <a:rPr lang="en-US" sz="1400" dirty="0" smtClean="0">
                <a:solidFill>
                  <a:srgbClr val="FF0000"/>
                </a:solidFill>
                <a:latin typeface="Lucida Console"/>
                <a:cs typeface="Lucida Console"/>
              </a:rPr>
              <a:t> = </a:t>
            </a:r>
            <a:r>
              <a:rPr lang="en-US" sz="1400" dirty="0" err="1" smtClean="0">
                <a:solidFill>
                  <a:srgbClr val="FF0000"/>
                </a:solidFill>
                <a:latin typeface="Lucida Console"/>
                <a:cs typeface="Lucida Console"/>
              </a:rPr>
              <a:t>Ext.componentQuery.query</a:t>
            </a:r>
            <a:r>
              <a:rPr lang="en-US" sz="1400" dirty="0" smtClean="0">
                <a:solidFill>
                  <a:srgbClr val="FF0000"/>
                </a:solidFill>
                <a:latin typeface="Lucida Console"/>
                <a:cs typeface="Lucida Console"/>
              </a:rPr>
              <a:t>(‘#</a:t>
            </a:r>
            <a:r>
              <a:rPr lang="en-US" sz="1400" dirty="0" err="1" smtClean="0">
                <a:solidFill>
                  <a:srgbClr val="FF0000"/>
                </a:solidFill>
                <a:latin typeface="Lucida Console"/>
                <a:cs typeface="Lucida Console"/>
              </a:rPr>
              <a:t>displayPanel</a:t>
            </a:r>
            <a:r>
              <a:rPr lang="en-US" sz="1400" dirty="0" smtClean="0">
                <a:solidFill>
                  <a:srgbClr val="FF0000"/>
                </a:solidFill>
                <a:latin typeface="Lucida Console"/>
                <a:cs typeface="Lucida Console"/>
              </a:rPr>
              <a:t>’);</a:t>
            </a:r>
          </a:p>
          <a:p>
            <a:r>
              <a:rPr lang="en-US" sz="1400" dirty="0">
                <a:solidFill>
                  <a:srgbClr val="FF0000"/>
                </a:solidFill>
                <a:latin typeface="Lucida Console"/>
                <a:cs typeface="Lucida Console"/>
              </a:rPr>
              <a:t> </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var</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columnGrid</a:t>
            </a:r>
            <a:r>
              <a:rPr lang="en-US" sz="1400" dirty="0" smtClean="0">
                <a:solidFill>
                  <a:srgbClr val="FF0000"/>
                </a:solidFill>
                <a:latin typeface="Lucida Console"/>
                <a:cs typeface="Lucida Console"/>
              </a:rPr>
              <a:t> = </a:t>
            </a:r>
            <a:r>
              <a:rPr lang="en-US" sz="1400" dirty="0" err="1" smtClean="0">
                <a:solidFill>
                  <a:srgbClr val="FF0000"/>
                </a:solidFill>
                <a:latin typeface="Lucida Console"/>
                <a:cs typeface="Lucida Console"/>
              </a:rPr>
              <a:t>displayPanels</a:t>
            </a:r>
            <a:r>
              <a:rPr lang="en-US" sz="1400" dirty="0" smtClean="0">
                <a:solidFill>
                  <a:srgbClr val="FF0000"/>
                </a:solidFill>
                <a:latin typeface="Lucida Console"/>
                <a:cs typeface="Lucida Console"/>
              </a:rPr>
              <a:t>[1];</a:t>
            </a:r>
          </a:p>
          <a:p>
            <a:r>
              <a:rPr lang="en-US" sz="1400" dirty="0">
                <a:solidFill>
                  <a:srgbClr val="FF0000"/>
                </a:solidFill>
                <a:latin typeface="Lucida Console"/>
                <a:cs typeface="Lucida Console"/>
              </a:rPr>
              <a:t> </a:t>
            </a:r>
            <a:r>
              <a:rPr lang="en-US" sz="1400" dirty="0" smtClean="0">
                <a:solidFill>
                  <a:srgbClr val="FF0000"/>
                </a:solidFill>
                <a:latin typeface="Lucida Console"/>
                <a:cs typeface="Lucida Console"/>
              </a:rPr>
              <a:t>               </a:t>
            </a:r>
            <a:r>
              <a:rPr lang="en-US" sz="1400" dirty="0" err="1" smtClean="0">
                <a:solidFill>
                  <a:srgbClr val="FF0000"/>
                </a:solidFill>
                <a:latin typeface="Lucida Console"/>
                <a:cs typeface="Lucida Console"/>
              </a:rPr>
              <a:t>columnGrid.reconfigure</a:t>
            </a:r>
            <a:r>
              <a:rPr lang="en-US" sz="1400" dirty="0" smtClean="0">
                <a:solidFill>
                  <a:srgbClr val="FF0000"/>
                </a:solidFill>
                <a:latin typeface="Lucida Console"/>
                <a:cs typeface="Lucida Console"/>
              </a:rPr>
              <a:t>();</a:t>
            </a:r>
          </a:p>
          <a:p>
            <a:r>
              <a:rPr lang="en-US" sz="1400" dirty="0" smtClean="0">
                <a:latin typeface="Lucida Console"/>
                <a:cs typeface="Lucida Console"/>
              </a:rPr>
              <a:t>          }</a:t>
            </a:r>
          </a:p>
          <a:p>
            <a:r>
              <a:rPr lang="en-US" sz="1400" dirty="0" smtClean="0">
                <a:latin typeface="Lucida Console"/>
                <a:cs typeface="Lucida Console"/>
              </a:rPr>
              <a:t>      }, scope: this</a:t>
            </a:r>
          </a:p>
          <a:p>
            <a:r>
              <a:rPr lang="en-US" sz="1400" dirty="0">
                <a:latin typeface="Lucida Console"/>
                <a:cs typeface="Lucida Console"/>
              </a:rPr>
              <a:t> </a:t>
            </a:r>
            <a:r>
              <a:rPr lang="en-US" sz="1400" dirty="0" smtClean="0">
                <a:latin typeface="Lucida Console"/>
                <a:cs typeface="Lucida Console"/>
              </a:rPr>
              <a:t> });</a:t>
            </a:r>
          </a:p>
          <a:p>
            <a:r>
              <a:rPr lang="en-US" sz="1400" dirty="0">
                <a:latin typeface="Lucida Console"/>
                <a:cs typeface="Lucida Console"/>
              </a:rPr>
              <a:t>}</a:t>
            </a:r>
          </a:p>
        </p:txBody>
      </p:sp>
    </p:spTree>
    <p:extLst>
      <p:ext uri="{BB962C8B-B14F-4D97-AF65-F5344CB8AC3E}">
        <p14:creationId xmlns:p14="http://schemas.microsoft.com/office/powerpoint/2010/main" val="357421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700" y="469900"/>
            <a:ext cx="8216900" cy="584776"/>
          </a:xfrm>
          <a:prstGeom prst="rect">
            <a:avLst/>
          </a:prstGeom>
          <a:noFill/>
        </p:spPr>
        <p:txBody>
          <a:bodyPr wrap="square" rtlCol="0">
            <a:spAutoFit/>
          </a:bodyPr>
          <a:lstStyle/>
          <a:p>
            <a:r>
              <a:rPr lang="en-US" sz="3200" b="1" dirty="0" smtClean="0"/>
              <a:t>#7 – Store your app in </a:t>
            </a:r>
            <a:r>
              <a:rPr lang="en-US" sz="3200" b="1" dirty="0" err="1" smtClean="0"/>
              <a:t>GitHub</a:t>
            </a:r>
            <a:endParaRPr lang="en-US" sz="3200" b="1" dirty="0"/>
          </a:p>
        </p:txBody>
      </p:sp>
      <p:sp>
        <p:nvSpPr>
          <p:cNvPr id="3" name="TextBox 2"/>
          <p:cNvSpPr txBox="1"/>
          <p:nvPr/>
        </p:nvSpPr>
        <p:spPr>
          <a:xfrm>
            <a:off x="736600" y="1562100"/>
            <a:ext cx="7632700" cy="923330"/>
          </a:xfrm>
          <a:prstGeom prst="rect">
            <a:avLst/>
          </a:prstGeom>
          <a:noFill/>
        </p:spPr>
        <p:txBody>
          <a:bodyPr wrap="square" rtlCol="0">
            <a:spAutoFit/>
          </a:bodyPr>
          <a:lstStyle/>
          <a:p>
            <a:r>
              <a:rPr lang="en-US" dirty="0" smtClean="0"/>
              <a:t>Start early.  Using </a:t>
            </a:r>
            <a:r>
              <a:rPr lang="en-US" dirty="0" err="1" smtClean="0"/>
              <a:t>github</a:t>
            </a:r>
            <a:r>
              <a:rPr lang="en-US" dirty="0" smtClean="0"/>
              <a:t> is easier than you think.  The sooner you get in the habit of committing code, you’ll take on more risk experimenting and sleep well knowing all of your changes are tucked away safely.</a:t>
            </a:r>
          </a:p>
        </p:txBody>
      </p:sp>
      <p:pic>
        <p:nvPicPr>
          <p:cNvPr id="4" name="Picture 3"/>
          <p:cNvPicPr>
            <a:picLocks noChangeAspect="1"/>
          </p:cNvPicPr>
          <p:nvPr/>
        </p:nvPicPr>
        <p:blipFill>
          <a:blip r:embed="rId2"/>
          <a:stretch>
            <a:fillRect/>
          </a:stretch>
        </p:blipFill>
        <p:spPr>
          <a:xfrm>
            <a:off x="6464300" y="508000"/>
            <a:ext cx="1993630" cy="787400"/>
          </a:xfrm>
          <a:prstGeom prst="rect">
            <a:avLst/>
          </a:prstGeom>
        </p:spPr>
      </p:pic>
      <p:pic>
        <p:nvPicPr>
          <p:cNvPr id="5" name="Picture 4"/>
          <p:cNvPicPr>
            <a:picLocks noChangeAspect="1"/>
          </p:cNvPicPr>
          <p:nvPr/>
        </p:nvPicPr>
        <p:blipFill>
          <a:blip r:embed="rId3"/>
          <a:stretch>
            <a:fillRect/>
          </a:stretch>
        </p:blipFill>
        <p:spPr>
          <a:xfrm>
            <a:off x="3937000" y="2527300"/>
            <a:ext cx="4807744" cy="2788016"/>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393700" y="3263900"/>
            <a:ext cx="5041863" cy="3261557"/>
          </a:xfrm>
          <a:prstGeom prst="rect">
            <a:avLst/>
          </a:prstGeom>
          <a:ln>
            <a:solidFill>
              <a:schemeClr val="tx1"/>
            </a:solidFill>
          </a:ln>
        </p:spPr>
      </p:pic>
    </p:spTree>
    <p:extLst>
      <p:ext uri="{BB962C8B-B14F-4D97-AF65-F5344CB8AC3E}">
        <p14:creationId xmlns:p14="http://schemas.microsoft.com/office/powerpoint/2010/main" val="193012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7620000" cy="584776"/>
          </a:xfrm>
          <a:prstGeom prst="rect">
            <a:avLst/>
          </a:prstGeom>
          <a:noFill/>
        </p:spPr>
        <p:txBody>
          <a:bodyPr wrap="square" rtlCol="0">
            <a:spAutoFit/>
          </a:bodyPr>
          <a:lstStyle/>
          <a:p>
            <a:r>
              <a:rPr lang="en-US" sz="3200" b="1" dirty="0" smtClean="0"/>
              <a:t>#8 – debug </a:t>
            </a:r>
            <a:r>
              <a:rPr lang="en-US" sz="3200" b="1" dirty="0" err="1" smtClean="0"/>
              <a:t>sdk</a:t>
            </a:r>
            <a:endParaRPr lang="en-US" sz="3200" b="1" dirty="0"/>
          </a:p>
        </p:txBody>
      </p:sp>
      <p:sp>
        <p:nvSpPr>
          <p:cNvPr id="3" name="TextBox 2"/>
          <p:cNvSpPr txBox="1"/>
          <p:nvPr/>
        </p:nvSpPr>
        <p:spPr>
          <a:xfrm>
            <a:off x="736600" y="1562100"/>
            <a:ext cx="7632700" cy="3693319"/>
          </a:xfrm>
          <a:prstGeom prst="rect">
            <a:avLst/>
          </a:prstGeom>
          <a:noFill/>
        </p:spPr>
        <p:txBody>
          <a:bodyPr wrap="square" rtlCol="0">
            <a:spAutoFit/>
          </a:bodyPr>
          <a:lstStyle/>
          <a:p>
            <a:r>
              <a:rPr lang="en-US" dirty="0" smtClean="0"/>
              <a:t>The Rally </a:t>
            </a:r>
            <a:r>
              <a:rPr lang="en-US" dirty="0" err="1" smtClean="0"/>
              <a:t>AppTemplate</a:t>
            </a:r>
            <a:r>
              <a:rPr lang="en-US" dirty="0" smtClean="0"/>
              <a:t> used in the videos has a ‘rake debug’ option.  This will create a local file that you can use to load in your browser and test your changes outside of Rally.   One additional trick is that it pulls in a ‘debug’ version of the SDK which makes it tremendously easier to navigate stack traces in the developer console</a:t>
            </a:r>
            <a:r>
              <a:rPr lang="en-US" dirty="0"/>
              <a:t> </a:t>
            </a:r>
            <a:r>
              <a:rPr lang="en-US" dirty="0" smtClean="0"/>
              <a:t> (code is not minified).</a:t>
            </a:r>
          </a:p>
          <a:p>
            <a:endParaRPr lang="en-US" dirty="0"/>
          </a:p>
          <a:p>
            <a:r>
              <a:rPr lang="en-US" b="1" dirty="0" smtClean="0"/>
              <a:t>NON-DEBUG</a:t>
            </a:r>
          </a:p>
          <a:p>
            <a:r>
              <a:rPr lang="en-US" dirty="0" smtClean="0"/>
              <a:t>&lt;</a:t>
            </a:r>
            <a:r>
              <a:rPr lang="en-US" dirty="0"/>
              <a:t>script type="text/</a:t>
            </a:r>
            <a:r>
              <a:rPr lang="en-US" dirty="0" err="1"/>
              <a:t>javascript</a:t>
            </a:r>
            <a:r>
              <a:rPr lang="en-US" dirty="0"/>
              <a:t>" </a:t>
            </a:r>
            <a:endParaRPr lang="en-US" dirty="0" smtClean="0"/>
          </a:p>
          <a:p>
            <a:r>
              <a:rPr lang="en-US" dirty="0" err="1" smtClean="0"/>
              <a:t>src</a:t>
            </a:r>
            <a:r>
              <a:rPr lang="en-US" dirty="0"/>
              <a:t>="https://demo01.rallydev.com/apps/2.0p5/</a:t>
            </a:r>
            <a:r>
              <a:rPr lang="en-US" b="1" dirty="0" err="1" smtClean="0"/>
              <a:t>sdk.js</a:t>
            </a:r>
            <a:r>
              <a:rPr lang="en-US" dirty="0"/>
              <a:t>"&gt;&lt;/script</a:t>
            </a:r>
            <a:r>
              <a:rPr lang="en-US" dirty="0" smtClean="0"/>
              <a:t>&gt;</a:t>
            </a:r>
          </a:p>
          <a:p>
            <a:endParaRPr lang="en-US" dirty="0" smtClean="0"/>
          </a:p>
          <a:p>
            <a:r>
              <a:rPr lang="en-US" b="1" dirty="0" smtClean="0"/>
              <a:t>DEBUG</a:t>
            </a:r>
            <a:endParaRPr lang="en-US" b="1" dirty="0"/>
          </a:p>
          <a:p>
            <a:r>
              <a:rPr lang="en-US" dirty="0"/>
              <a:t>&lt;script type="text/</a:t>
            </a:r>
            <a:r>
              <a:rPr lang="en-US" dirty="0" err="1"/>
              <a:t>javascript</a:t>
            </a:r>
            <a:r>
              <a:rPr lang="en-US" dirty="0"/>
              <a:t>" </a:t>
            </a:r>
            <a:endParaRPr lang="en-US" dirty="0" smtClean="0"/>
          </a:p>
          <a:p>
            <a:r>
              <a:rPr lang="en-US" dirty="0" err="1" smtClean="0"/>
              <a:t>src</a:t>
            </a:r>
            <a:r>
              <a:rPr lang="en-US" dirty="0"/>
              <a:t>="https://demo01.rallydev.com/apps/2.0p5/</a:t>
            </a:r>
            <a:r>
              <a:rPr lang="en-US" b="1" dirty="0" err="1">
                <a:solidFill>
                  <a:srgbClr val="FF0000"/>
                </a:solidFill>
              </a:rPr>
              <a:t>sdk-debug.js</a:t>
            </a:r>
            <a:r>
              <a:rPr lang="en-US" dirty="0"/>
              <a:t>"&gt;&lt;/script&gt;</a:t>
            </a:r>
          </a:p>
        </p:txBody>
      </p:sp>
    </p:spTree>
    <p:extLst>
      <p:ext uri="{BB962C8B-B14F-4D97-AF65-F5344CB8AC3E}">
        <p14:creationId xmlns:p14="http://schemas.microsoft.com/office/powerpoint/2010/main" val="57201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7620000" cy="584776"/>
          </a:xfrm>
          <a:prstGeom prst="rect">
            <a:avLst/>
          </a:prstGeom>
          <a:noFill/>
        </p:spPr>
        <p:txBody>
          <a:bodyPr wrap="square" rtlCol="0">
            <a:spAutoFit/>
          </a:bodyPr>
          <a:lstStyle/>
          <a:p>
            <a:r>
              <a:rPr lang="en-US" sz="3200" b="1" dirty="0" smtClean="0"/>
              <a:t>#9 – Bookmark API/Guide References</a:t>
            </a:r>
            <a:endParaRPr lang="en-US" sz="3200" b="1" dirty="0"/>
          </a:p>
        </p:txBody>
      </p:sp>
      <p:sp>
        <p:nvSpPr>
          <p:cNvPr id="3" name="TextBox 2"/>
          <p:cNvSpPr txBox="1"/>
          <p:nvPr/>
        </p:nvSpPr>
        <p:spPr>
          <a:xfrm>
            <a:off x="444500" y="1562100"/>
            <a:ext cx="7924800" cy="4247317"/>
          </a:xfrm>
          <a:prstGeom prst="rect">
            <a:avLst/>
          </a:prstGeom>
          <a:noFill/>
        </p:spPr>
        <p:txBody>
          <a:bodyPr wrap="square" rtlCol="0">
            <a:spAutoFit/>
          </a:bodyPr>
          <a:lstStyle/>
          <a:p>
            <a:pPr marL="342900" indent="-342900">
              <a:buFont typeface="+mj-lt"/>
              <a:buAutoNum type="arabicPeriod"/>
            </a:pPr>
            <a:r>
              <a:rPr lang="en-US" b="1" dirty="0" smtClean="0"/>
              <a:t>Rally SDK/API | </a:t>
            </a:r>
            <a:r>
              <a:rPr lang="en-US" b="1" dirty="0" err="1" smtClean="0"/>
              <a:t>ExtJS</a:t>
            </a:r>
            <a:r>
              <a:rPr lang="en-US" b="1" dirty="0" smtClean="0"/>
              <a:t> API | Rally Guides   (</a:t>
            </a:r>
            <a:r>
              <a:rPr lang="en-US" b="1" dirty="0" err="1" smtClean="0"/>
              <a:t>developer.rallydev.com</a:t>
            </a:r>
            <a:r>
              <a:rPr lang="en-US" b="1" dirty="0" smtClean="0"/>
              <a:t>)</a:t>
            </a:r>
          </a:p>
          <a:p>
            <a:pPr marL="800100" lvl="1" indent="-342900">
              <a:buFont typeface="+mj-lt"/>
              <a:buAutoNum type="arabicPeriod"/>
            </a:pPr>
            <a:r>
              <a:rPr lang="en-US" dirty="0" smtClean="0"/>
              <a:t>Rally portal</a:t>
            </a:r>
          </a:p>
          <a:p>
            <a:pPr marL="800100" lvl="1" indent="-342900">
              <a:buFont typeface="+mj-lt"/>
              <a:buAutoNum type="arabicPeriod"/>
            </a:pPr>
            <a:r>
              <a:rPr lang="en-US" dirty="0" smtClean="0"/>
              <a:t>Rally specific components built on Ext framework</a:t>
            </a:r>
          </a:p>
          <a:p>
            <a:pPr marL="800100" lvl="1" indent="-342900">
              <a:buFont typeface="+mj-lt"/>
              <a:buAutoNum type="arabicPeriod"/>
            </a:pPr>
            <a:r>
              <a:rPr lang="en-US" dirty="0" smtClean="0"/>
              <a:t>Tutorials on using Rally components</a:t>
            </a:r>
          </a:p>
          <a:p>
            <a:pPr marL="800100" lvl="1" indent="-342900">
              <a:buFont typeface="+mj-lt"/>
              <a:buAutoNum type="arabicPeriod"/>
            </a:pPr>
            <a:r>
              <a:rPr lang="en-US" dirty="0" smtClean="0"/>
              <a:t>Full API for Ext     (no guides/tutorials though)</a:t>
            </a:r>
          </a:p>
          <a:p>
            <a:pPr marL="800100" lvl="1" indent="-342900">
              <a:buFont typeface="+mj-lt"/>
              <a:buAutoNum type="arabicPeriod"/>
            </a:pPr>
            <a:endParaRPr lang="en-US" dirty="0" smtClean="0"/>
          </a:p>
          <a:p>
            <a:pPr marL="342900" indent="-342900">
              <a:buFont typeface="+mj-lt"/>
              <a:buAutoNum type="arabicPeriod"/>
            </a:pPr>
            <a:r>
              <a:rPr lang="en-US" b="1" dirty="0" err="1" smtClean="0"/>
              <a:t>ExtJS</a:t>
            </a:r>
            <a:r>
              <a:rPr lang="en-US" b="1" dirty="0" smtClean="0"/>
              <a:t> SDK/API | Ext Guides (</a:t>
            </a:r>
            <a:r>
              <a:rPr lang="en-US" b="1" dirty="0" err="1" smtClean="0"/>
              <a:t>docs.sencha.com</a:t>
            </a:r>
            <a:r>
              <a:rPr lang="en-US" b="1" dirty="0" smtClean="0"/>
              <a:t>)</a:t>
            </a:r>
          </a:p>
          <a:p>
            <a:pPr marL="800100" lvl="1" indent="-342900">
              <a:buFont typeface="+mj-lt"/>
              <a:buAutoNum type="arabicPeriod"/>
            </a:pPr>
            <a:r>
              <a:rPr lang="en-US" dirty="0" err="1" smtClean="0"/>
              <a:t>Sencha</a:t>
            </a:r>
            <a:r>
              <a:rPr lang="en-US" dirty="0" smtClean="0"/>
              <a:t> portal</a:t>
            </a:r>
          </a:p>
          <a:p>
            <a:pPr marL="800100" lvl="1" indent="-342900">
              <a:buFont typeface="+mj-lt"/>
              <a:buAutoNum type="arabicPeriod"/>
            </a:pPr>
            <a:r>
              <a:rPr lang="en-US" dirty="0" smtClean="0"/>
              <a:t>Fantastic tutorials, guides, videos on vanilla </a:t>
            </a:r>
            <a:r>
              <a:rPr lang="en-US" dirty="0" err="1" smtClean="0"/>
              <a:t>ExtJS</a:t>
            </a:r>
            <a:endParaRPr lang="en-US" dirty="0" smtClean="0"/>
          </a:p>
          <a:p>
            <a:pPr marL="800100" lvl="1" indent="-342900">
              <a:buFont typeface="+mj-lt"/>
              <a:buAutoNum type="arabicPeriod"/>
            </a:pPr>
            <a:endParaRPr lang="en-US" dirty="0" smtClean="0"/>
          </a:p>
          <a:p>
            <a:pPr marL="342900" indent="-342900">
              <a:buFont typeface="+mj-lt"/>
              <a:buAutoNum type="arabicPeriod"/>
            </a:pPr>
            <a:r>
              <a:rPr lang="en-US" b="1" dirty="0" smtClean="0"/>
              <a:t>Rally Web Services API  (</a:t>
            </a:r>
            <a:r>
              <a:rPr lang="en-US" b="1" dirty="0" err="1" smtClean="0"/>
              <a:t>developer.rallydev.com</a:t>
            </a:r>
            <a:r>
              <a:rPr lang="en-US" b="1" dirty="0" smtClean="0"/>
              <a:t> – link on left side)</a:t>
            </a:r>
          </a:p>
          <a:p>
            <a:pPr marL="800100" lvl="1" indent="-342900">
              <a:buFont typeface="+mj-lt"/>
              <a:buAutoNum type="arabicPeriod"/>
            </a:pPr>
            <a:r>
              <a:rPr lang="en-US" dirty="0" smtClean="0"/>
              <a:t>Object model definitions</a:t>
            </a:r>
          </a:p>
          <a:p>
            <a:pPr marL="800100" lvl="1" indent="-342900">
              <a:buFont typeface="+mj-lt"/>
              <a:buAutoNum type="arabicPeriod"/>
            </a:pPr>
            <a:r>
              <a:rPr lang="en-US" dirty="0" smtClean="0"/>
              <a:t>Requires logging in with your Rally credentials</a:t>
            </a:r>
          </a:p>
          <a:p>
            <a:pPr marL="800100" lvl="1" indent="-342900">
              <a:buFont typeface="+mj-lt"/>
              <a:buAutoNum type="arabicPeriod"/>
            </a:pPr>
            <a:r>
              <a:rPr lang="en-US" dirty="0" smtClean="0"/>
              <a:t>Access to all fields on all objects</a:t>
            </a:r>
          </a:p>
          <a:p>
            <a:pPr marL="1257300" lvl="2" indent="-342900">
              <a:buFont typeface="Arial"/>
              <a:buChar char="•"/>
            </a:pPr>
            <a:r>
              <a:rPr lang="en-US" dirty="0"/>
              <a:t>e</a:t>
            </a:r>
            <a:r>
              <a:rPr lang="en-US" dirty="0" smtClean="0"/>
              <a:t>.g. ‘Defect’ object has fields Priority, Severity, Name, etc.</a:t>
            </a:r>
            <a:endParaRPr lang="en-US" dirty="0"/>
          </a:p>
        </p:txBody>
      </p:sp>
    </p:spTree>
    <p:extLst>
      <p:ext uri="{BB962C8B-B14F-4D97-AF65-F5344CB8AC3E}">
        <p14:creationId xmlns:p14="http://schemas.microsoft.com/office/powerpoint/2010/main" val="57201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600" y="609600"/>
            <a:ext cx="8216900" cy="2308324"/>
          </a:xfrm>
          <a:prstGeom prst="rect">
            <a:avLst/>
          </a:prstGeom>
          <a:noFill/>
        </p:spPr>
        <p:txBody>
          <a:bodyPr wrap="square" rtlCol="0">
            <a:spAutoFit/>
          </a:bodyPr>
          <a:lstStyle/>
          <a:p>
            <a:r>
              <a:rPr lang="en-US" sz="4800" dirty="0" smtClean="0"/>
              <a:t>#10 – When in doubt, phone a friend.   Or a few thousand of them on </a:t>
            </a:r>
            <a:r>
              <a:rPr lang="en-US" sz="4800" dirty="0" err="1" smtClean="0"/>
              <a:t>stackoverflow</a:t>
            </a:r>
            <a:r>
              <a:rPr lang="en-US" sz="4800" dirty="0" smtClean="0"/>
              <a:t>.</a:t>
            </a:r>
          </a:p>
        </p:txBody>
      </p:sp>
      <p:sp>
        <p:nvSpPr>
          <p:cNvPr id="3" name="TextBox 2"/>
          <p:cNvSpPr txBox="1"/>
          <p:nvPr/>
        </p:nvSpPr>
        <p:spPr>
          <a:xfrm>
            <a:off x="673100" y="3035300"/>
            <a:ext cx="7632700" cy="461665"/>
          </a:xfrm>
          <a:prstGeom prst="rect">
            <a:avLst/>
          </a:prstGeom>
          <a:noFill/>
        </p:spPr>
        <p:txBody>
          <a:bodyPr wrap="square" rtlCol="0">
            <a:spAutoFit/>
          </a:bodyPr>
          <a:lstStyle/>
          <a:p>
            <a:pPr algn="ctr"/>
            <a:r>
              <a:rPr lang="en-US" sz="2400" dirty="0" smtClean="0"/>
              <a:t>http</a:t>
            </a:r>
            <a:r>
              <a:rPr lang="en-US" sz="2400" dirty="0"/>
              <a:t>://</a:t>
            </a:r>
            <a:r>
              <a:rPr lang="en-US" sz="2400" dirty="0" err="1"/>
              <a:t>stackoverflow.com</a:t>
            </a:r>
            <a:r>
              <a:rPr lang="en-US" sz="2400" dirty="0"/>
              <a:t>/questions/tagged/rally</a:t>
            </a:r>
          </a:p>
        </p:txBody>
      </p:sp>
      <p:pic>
        <p:nvPicPr>
          <p:cNvPr id="4" name="Picture 3"/>
          <p:cNvPicPr>
            <a:picLocks noChangeAspect="1"/>
          </p:cNvPicPr>
          <p:nvPr/>
        </p:nvPicPr>
        <p:blipFill>
          <a:blip r:embed="rId2"/>
          <a:stretch>
            <a:fillRect/>
          </a:stretch>
        </p:blipFill>
        <p:spPr>
          <a:xfrm>
            <a:off x="2413000" y="3751520"/>
            <a:ext cx="3644900" cy="2966779"/>
          </a:xfrm>
          <a:prstGeom prst="rect">
            <a:avLst/>
          </a:prstGeom>
        </p:spPr>
      </p:pic>
    </p:spTree>
    <p:extLst>
      <p:ext uri="{BB962C8B-B14F-4D97-AF65-F5344CB8AC3E}">
        <p14:creationId xmlns:p14="http://schemas.microsoft.com/office/powerpoint/2010/main" val="205943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700" y="1098540"/>
            <a:ext cx="8331200" cy="4616648"/>
          </a:xfrm>
          <a:prstGeom prst="rect">
            <a:avLst/>
          </a:prstGeom>
        </p:spPr>
        <p:txBody>
          <a:bodyPr wrap="square">
            <a:spAutoFit/>
          </a:bodyPr>
          <a:lstStyle/>
          <a:p>
            <a:pPr marL="285750" indent="-285750">
              <a:buFont typeface="Arial"/>
              <a:buChar char="•"/>
            </a:pPr>
            <a:endParaRPr lang="en-US" dirty="0"/>
          </a:p>
          <a:p>
            <a:pPr marL="285750" indent="-285750">
              <a:buFont typeface="Arial"/>
              <a:buChar char="•"/>
            </a:pPr>
            <a:r>
              <a:rPr lang="en-US" dirty="0" smtClean="0">
                <a:hlinkClick r:id="rId2"/>
              </a:rPr>
              <a:t>http://developer.rallydev.com</a:t>
            </a:r>
            <a:endParaRPr lang="en-US" dirty="0" smtClean="0"/>
          </a:p>
          <a:p>
            <a:pPr marL="742950" lvl="1" indent="-285750">
              <a:buFont typeface="Arial"/>
              <a:buChar char="•"/>
            </a:pPr>
            <a:r>
              <a:rPr lang="en-US" dirty="0" smtClean="0"/>
              <a:t> </a:t>
            </a:r>
            <a:r>
              <a:rPr lang="en-US" dirty="0"/>
              <a:t>Rally &amp; Ext APIs in one place  (Rally only guides though</a:t>
            </a:r>
            <a:r>
              <a:rPr lang="en-US" dirty="0" smtClean="0"/>
              <a:t>)</a:t>
            </a:r>
          </a:p>
          <a:p>
            <a:pPr marL="285750" indent="-285750">
              <a:buFont typeface="Arial"/>
              <a:buChar char="•"/>
            </a:pPr>
            <a:r>
              <a:rPr lang="en-US" dirty="0">
                <a:hlinkClick r:id="rId3"/>
              </a:rPr>
              <a:t>http://docs.sencha.com</a:t>
            </a:r>
            <a:r>
              <a:rPr lang="en-US" dirty="0"/>
              <a:t>  </a:t>
            </a:r>
          </a:p>
          <a:p>
            <a:pPr marL="742950" lvl="1" indent="-285750">
              <a:buFont typeface="Arial"/>
              <a:buChar char="•"/>
            </a:pPr>
            <a:r>
              <a:rPr lang="en-US" dirty="0"/>
              <a:t> KILLER examples and </a:t>
            </a:r>
            <a:r>
              <a:rPr lang="en-US" dirty="0" smtClean="0"/>
              <a:t>guides</a:t>
            </a:r>
            <a:endParaRPr lang="en-US" dirty="0"/>
          </a:p>
          <a:p>
            <a:pPr marL="742950" lvl="1" indent="-285750">
              <a:buFont typeface="Arial"/>
              <a:buChar char="•"/>
            </a:pPr>
            <a:endParaRPr lang="en-US" dirty="0" smtClean="0"/>
          </a:p>
          <a:p>
            <a:pPr marL="285750" indent="-285750">
              <a:buFont typeface="Arial"/>
              <a:buChar char="•"/>
            </a:pPr>
            <a:r>
              <a:rPr lang="en-US" dirty="0"/>
              <a:t>Book: </a:t>
            </a:r>
            <a:r>
              <a:rPr lang="en-US" dirty="0" err="1"/>
              <a:t>Javascript</a:t>
            </a:r>
            <a:r>
              <a:rPr lang="en-US" dirty="0"/>
              <a:t> the Good Parts, Douglas </a:t>
            </a:r>
            <a:r>
              <a:rPr lang="en-US" dirty="0" err="1"/>
              <a:t>Crockford</a:t>
            </a:r>
            <a:endParaRPr lang="en-US" dirty="0"/>
          </a:p>
          <a:p>
            <a:pPr marL="742950" lvl="1" indent="-285750">
              <a:buFont typeface="Arial"/>
              <a:buChar char="•"/>
            </a:pPr>
            <a:r>
              <a:rPr lang="pl-PL" sz="1200" dirty="0"/>
              <a:t>(</a:t>
            </a:r>
            <a:r>
              <a:rPr lang="pl-PL" sz="1200" dirty="0">
                <a:hlinkClick r:id="rId4"/>
              </a:rPr>
              <a:t>http://www.amazon.com/JavaScript-Good-Parts-Douglas-Crockford/dp/0596517742)</a:t>
            </a:r>
            <a:endParaRPr lang="en-US" sz="1200" dirty="0"/>
          </a:p>
          <a:p>
            <a:pPr marL="285750" indent="-285750">
              <a:buFont typeface="Arial"/>
              <a:buChar char="•"/>
            </a:pPr>
            <a:endParaRPr lang="en-US" dirty="0" smtClean="0"/>
          </a:p>
          <a:p>
            <a:pPr marL="285750" indent="-285750">
              <a:buFont typeface="Arial"/>
              <a:buChar char="•"/>
            </a:pPr>
            <a:r>
              <a:rPr lang="en-US" dirty="0" smtClean="0"/>
              <a:t>Book</a:t>
            </a:r>
            <a:r>
              <a:rPr lang="en-US" dirty="0"/>
              <a:t>: </a:t>
            </a:r>
            <a:r>
              <a:rPr lang="en-US" dirty="0" smtClean="0"/>
              <a:t>Learning </a:t>
            </a:r>
            <a:r>
              <a:rPr lang="en-US" dirty="0" err="1" smtClean="0"/>
              <a:t>Highcharts</a:t>
            </a:r>
            <a:r>
              <a:rPr lang="en-US" dirty="0" smtClean="0"/>
              <a:t>, Joe </a:t>
            </a:r>
            <a:r>
              <a:rPr lang="en-US" dirty="0" err="1" smtClean="0"/>
              <a:t>Kuan</a:t>
            </a:r>
            <a:endParaRPr lang="en-US" dirty="0" smtClean="0"/>
          </a:p>
          <a:p>
            <a:pPr marL="742950" lvl="1" indent="-285750">
              <a:buFont typeface="Arial"/>
              <a:buChar char="•"/>
            </a:pPr>
            <a:r>
              <a:rPr lang="pl-PL" sz="1200" dirty="0">
                <a:hlinkClick r:id="rId5"/>
              </a:rPr>
              <a:t>http://www.amazon.com/Learning-Highcharts-Joe-Kuan/dp/</a:t>
            </a:r>
            <a:r>
              <a:rPr lang="pl-PL" sz="1200" dirty="0" smtClean="0">
                <a:hlinkClick r:id="rId5"/>
              </a:rPr>
              <a:t>1849519080</a:t>
            </a:r>
            <a:endParaRPr lang="pl-PL" sz="1200" dirty="0" smtClean="0"/>
          </a:p>
          <a:p>
            <a:pPr marL="742950" lvl="1" indent="-285750">
              <a:buFont typeface="Arial"/>
              <a:buChar char="•"/>
            </a:pPr>
            <a:endParaRPr lang="pl-PL" sz="1200" dirty="0"/>
          </a:p>
          <a:p>
            <a:pPr marL="285750" indent="-285750">
              <a:buFont typeface="Arial"/>
              <a:buChar char="•"/>
            </a:pPr>
            <a:r>
              <a:rPr lang="en-US" dirty="0" err="1" smtClean="0"/>
              <a:t>Highcharts</a:t>
            </a:r>
            <a:r>
              <a:rPr lang="en-US" dirty="0" smtClean="0"/>
              <a:t>/</a:t>
            </a:r>
            <a:r>
              <a:rPr lang="en-US" dirty="0" err="1" smtClean="0"/>
              <a:t>Sencha</a:t>
            </a:r>
            <a:r>
              <a:rPr lang="en-US" dirty="0" smtClean="0"/>
              <a:t> Extension (by Joe </a:t>
            </a:r>
            <a:r>
              <a:rPr lang="en-US" dirty="0" err="1" smtClean="0"/>
              <a:t>Kuan</a:t>
            </a:r>
            <a:r>
              <a:rPr lang="en-US" dirty="0" smtClean="0"/>
              <a:t>)</a:t>
            </a:r>
          </a:p>
          <a:p>
            <a:pPr marL="742950" lvl="1" indent="-285750">
              <a:buFont typeface="Arial"/>
              <a:buChar char="•"/>
            </a:pPr>
            <a:r>
              <a:rPr lang="en-US" sz="1200" dirty="0" smtClean="0">
                <a:hlinkClick r:id="rId6"/>
              </a:rPr>
              <a:t>https</a:t>
            </a:r>
            <a:r>
              <a:rPr lang="en-US" sz="1200" dirty="0">
                <a:hlinkClick r:id="rId6"/>
              </a:rPr>
              <a:t>://github.com/JoeKuan/Highcharts_Sencha</a:t>
            </a:r>
            <a:r>
              <a:rPr lang="en-US" sz="1200" dirty="0" smtClean="0">
                <a:hlinkClick r:id="rId6"/>
              </a:rPr>
              <a:t>/</a:t>
            </a:r>
            <a:endParaRPr lang="en-US" sz="1200" dirty="0" smtClean="0"/>
          </a:p>
          <a:p>
            <a:pPr marL="742950" lvl="1" indent="-285750">
              <a:buFont typeface="Arial"/>
              <a:buChar char="•"/>
            </a:pPr>
            <a:r>
              <a:rPr lang="fr-FR" sz="1200" dirty="0">
                <a:hlinkClick r:id="rId7"/>
              </a:rPr>
              <a:t>http://joekuan.org/demos/Highcharts_Sencha/docs/#!/api/</a:t>
            </a:r>
            <a:r>
              <a:rPr lang="fr-FR" sz="1200" dirty="0" smtClean="0">
                <a:hlinkClick r:id="rId7"/>
              </a:rPr>
              <a:t>Chart.ux.Highcharts</a:t>
            </a:r>
            <a:endParaRPr lang="fr-FR" sz="1200" dirty="0" smtClean="0"/>
          </a:p>
          <a:p>
            <a:pPr marL="742950" lvl="1" indent="-285750">
              <a:buFont typeface="Arial"/>
              <a:buChar char="•"/>
            </a:pPr>
            <a:endParaRPr lang="fr-FR" dirty="0"/>
          </a:p>
          <a:p>
            <a:pPr marL="285750" indent="-285750">
              <a:buFont typeface="Arial"/>
              <a:buChar char="•"/>
            </a:pPr>
            <a:r>
              <a:rPr lang="en-US" dirty="0" err="1" smtClean="0"/>
              <a:t>Stackoverflow</a:t>
            </a:r>
            <a:r>
              <a:rPr lang="en-US" dirty="0" smtClean="0"/>
              <a:t> forums</a:t>
            </a:r>
          </a:p>
          <a:p>
            <a:pPr marL="742950" lvl="1" indent="-285750">
              <a:buFont typeface="Arial"/>
              <a:buChar char="•"/>
            </a:pPr>
            <a:r>
              <a:rPr lang="en-US" dirty="0" smtClean="0"/>
              <a:t>http</a:t>
            </a:r>
            <a:r>
              <a:rPr lang="en-US" dirty="0"/>
              <a:t>://</a:t>
            </a:r>
            <a:r>
              <a:rPr lang="en-US" dirty="0" err="1"/>
              <a:t>stackoverflow.com</a:t>
            </a:r>
            <a:r>
              <a:rPr lang="en-US" dirty="0"/>
              <a:t>/questions/tagged/rally</a:t>
            </a:r>
            <a:r>
              <a:rPr lang="en-US" sz="1200" dirty="0" smtClean="0"/>
              <a:t>	</a:t>
            </a:r>
            <a:endParaRPr lang="pl-PL" sz="1200" dirty="0" smtClean="0"/>
          </a:p>
        </p:txBody>
      </p:sp>
      <p:sp>
        <p:nvSpPr>
          <p:cNvPr id="3" name="TextBox 2"/>
          <p:cNvSpPr txBox="1"/>
          <p:nvPr/>
        </p:nvSpPr>
        <p:spPr>
          <a:xfrm>
            <a:off x="584200" y="571500"/>
            <a:ext cx="2020881" cy="523220"/>
          </a:xfrm>
          <a:prstGeom prst="rect">
            <a:avLst/>
          </a:prstGeom>
          <a:noFill/>
        </p:spPr>
        <p:txBody>
          <a:bodyPr wrap="none" rtlCol="0">
            <a:spAutoFit/>
          </a:bodyPr>
          <a:lstStyle/>
          <a:p>
            <a:r>
              <a:rPr lang="en-US" sz="2800" b="1" dirty="0" smtClean="0"/>
              <a:t>Resources</a:t>
            </a:r>
            <a:endParaRPr lang="en-US" sz="2800" b="1" dirty="0"/>
          </a:p>
        </p:txBody>
      </p:sp>
      <p:pic>
        <p:nvPicPr>
          <p:cNvPr id="5" name="Picture 4"/>
          <p:cNvPicPr>
            <a:picLocks noChangeAspect="1"/>
          </p:cNvPicPr>
          <p:nvPr/>
        </p:nvPicPr>
        <p:blipFill>
          <a:blip r:embed="rId8"/>
          <a:stretch>
            <a:fillRect/>
          </a:stretch>
        </p:blipFill>
        <p:spPr>
          <a:xfrm>
            <a:off x="6858000" y="4191000"/>
            <a:ext cx="1714500" cy="1714500"/>
          </a:xfrm>
          <a:prstGeom prst="rect">
            <a:avLst/>
          </a:prstGeom>
        </p:spPr>
      </p:pic>
      <p:pic>
        <p:nvPicPr>
          <p:cNvPr id="6" name="Picture 5"/>
          <p:cNvPicPr>
            <a:picLocks noChangeAspect="1"/>
          </p:cNvPicPr>
          <p:nvPr/>
        </p:nvPicPr>
        <p:blipFill>
          <a:blip r:embed="rId9"/>
          <a:stretch>
            <a:fillRect/>
          </a:stretch>
        </p:blipFill>
        <p:spPr>
          <a:xfrm>
            <a:off x="7073900" y="1943100"/>
            <a:ext cx="1917700" cy="1917700"/>
          </a:xfrm>
          <a:prstGeom prst="rect">
            <a:avLst/>
          </a:prstGeom>
        </p:spPr>
      </p:pic>
    </p:spTree>
    <p:extLst>
      <p:ext uri="{BB962C8B-B14F-4D97-AF65-F5344CB8AC3E}">
        <p14:creationId xmlns:p14="http://schemas.microsoft.com/office/powerpoint/2010/main" val="8801019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5900" y="419100"/>
            <a:ext cx="4953000" cy="1292662"/>
          </a:xfrm>
          <a:prstGeom prst="rect">
            <a:avLst/>
          </a:prstGeom>
          <a:noFill/>
        </p:spPr>
        <p:txBody>
          <a:bodyPr wrap="square" rtlCol="0">
            <a:spAutoFit/>
          </a:bodyPr>
          <a:lstStyle/>
          <a:p>
            <a:pPr defTabSz="457200"/>
            <a:r>
              <a:rPr lang="en-US" sz="4000" dirty="0" smtClean="0">
                <a:solidFill>
                  <a:srgbClr val="004267"/>
                </a:solidFill>
                <a:latin typeface="Arial Black" pitchFamily="34" charset="0"/>
              </a:rPr>
              <a:t>David P Thomas</a:t>
            </a:r>
          </a:p>
          <a:p>
            <a:pPr defTabSz="457200"/>
            <a:r>
              <a:rPr lang="en-US" sz="2000" dirty="0" err="1" smtClean="0">
                <a:solidFill>
                  <a:srgbClr val="004267"/>
                </a:solidFill>
                <a:latin typeface="Arial Black" pitchFamily="34" charset="0"/>
              </a:rPr>
              <a:t>dthomas@rallydev.com</a:t>
            </a:r>
            <a:endParaRPr lang="en-US" sz="2000" dirty="0" smtClean="0">
              <a:solidFill>
                <a:srgbClr val="004267"/>
              </a:solidFill>
              <a:latin typeface="Arial Black" pitchFamily="34" charset="0"/>
              <a:hlinkClick r:id="rId3"/>
            </a:endParaRPr>
          </a:p>
          <a:p>
            <a:pPr defTabSz="457200"/>
            <a:endParaRPr lang="en-US" dirty="0">
              <a:solidFill>
                <a:srgbClr val="004267"/>
              </a:solidFill>
              <a:latin typeface="Arial Black" pitchFamily="34" charset="0"/>
            </a:endParaRPr>
          </a:p>
        </p:txBody>
      </p:sp>
      <p:sp>
        <p:nvSpPr>
          <p:cNvPr id="4" name="Title 1"/>
          <p:cNvSpPr txBox="1">
            <a:spLocks/>
          </p:cNvSpPr>
          <p:nvPr/>
        </p:nvSpPr>
        <p:spPr>
          <a:xfrm>
            <a:off x="4983717" y="1565565"/>
            <a:ext cx="3216251" cy="2549327"/>
          </a:xfrm>
          <a:prstGeom prst="rect">
            <a:avLst/>
          </a:prstGeom>
        </p:spPr>
        <p:txBody>
          <a:bodyPr>
            <a:noAutofit/>
          </a:bodyPr>
          <a:lstStyle/>
          <a:p>
            <a:pPr>
              <a:spcBef>
                <a:spcPct val="0"/>
              </a:spcBef>
              <a:defRPr/>
            </a:pPr>
            <a:r>
              <a:rPr lang="en-US" sz="13600" dirty="0">
                <a:solidFill>
                  <a:prstClr val="black"/>
                </a:solidFill>
                <a:latin typeface="Arial Black" pitchFamily="34" charset="0"/>
                <a:cs typeface="Arial" pitchFamily="34" charset="0"/>
              </a:rPr>
              <a:t>ME</a:t>
            </a:r>
            <a:endParaRPr lang="en-US" sz="13600" dirty="0">
              <a:solidFill>
                <a:prstClr val="black"/>
              </a:solidFill>
              <a:latin typeface="Arial" pitchFamily="34" charset="0"/>
              <a:cs typeface="Arial" pitchFamily="34" charset="0"/>
            </a:endParaRPr>
          </a:p>
        </p:txBody>
      </p:sp>
      <p:sp>
        <p:nvSpPr>
          <p:cNvPr id="5" name="Title 1"/>
          <p:cNvSpPr txBox="1">
            <a:spLocks/>
          </p:cNvSpPr>
          <p:nvPr/>
        </p:nvSpPr>
        <p:spPr>
          <a:xfrm rot="16200000">
            <a:off x="4181551" y="2331547"/>
            <a:ext cx="1498535" cy="628562"/>
          </a:xfrm>
          <a:prstGeom prst="rect">
            <a:avLst/>
          </a:prstGeom>
        </p:spPr>
        <p:txBody>
          <a:bodyPr>
            <a:noAutofit/>
          </a:bodyPr>
          <a:lstStyle/>
          <a:p>
            <a:pPr>
              <a:spcBef>
                <a:spcPct val="0"/>
              </a:spcBef>
              <a:defRPr/>
            </a:pPr>
            <a:r>
              <a:rPr lang="en-US" sz="2700" dirty="0">
                <a:solidFill>
                  <a:prstClr val="black"/>
                </a:solidFill>
                <a:latin typeface="Arial" pitchFamily="34" charset="0"/>
                <a:cs typeface="Arial" pitchFamily="34" charset="0"/>
              </a:rPr>
              <a:t>ABOUT</a:t>
            </a:r>
          </a:p>
        </p:txBody>
      </p:sp>
      <p:pic>
        <p:nvPicPr>
          <p:cNvPr id="2" name="Picture 1" descr="map_santa_cruz.rounded.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00" y="584200"/>
            <a:ext cx="3411291" cy="2946401"/>
          </a:xfrm>
          <a:prstGeom prst="rect">
            <a:avLst/>
          </a:prstGeom>
        </p:spPr>
      </p:pic>
      <p:pic>
        <p:nvPicPr>
          <p:cNvPr id="8" name="Picture 7"/>
          <p:cNvPicPr>
            <a:picLocks noChangeAspect="1"/>
          </p:cNvPicPr>
          <p:nvPr/>
        </p:nvPicPr>
        <p:blipFill>
          <a:blip r:embed="rId5"/>
          <a:stretch>
            <a:fillRect/>
          </a:stretch>
        </p:blipFill>
        <p:spPr>
          <a:xfrm>
            <a:off x="393700" y="3593970"/>
            <a:ext cx="3390900" cy="2902750"/>
          </a:xfrm>
          <a:prstGeom prst="rect">
            <a:avLst/>
          </a:prstGeom>
        </p:spPr>
      </p:pic>
      <p:sp>
        <p:nvSpPr>
          <p:cNvPr id="9" name="TextBox 8"/>
          <p:cNvSpPr txBox="1"/>
          <p:nvPr/>
        </p:nvSpPr>
        <p:spPr>
          <a:xfrm>
            <a:off x="-1422400" y="2679700"/>
            <a:ext cx="184666"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5816600" cy="584776"/>
          </a:xfrm>
          <a:prstGeom prst="rect">
            <a:avLst/>
          </a:prstGeom>
          <a:noFill/>
        </p:spPr>
        <p:txBody>
          <a:bodyPr wrap="square" rtlCol="0">
            <a:spAutoFit/>
          </a:bodyPr>
          <a:lstStyle/>
          <a:p>
            <a:r>
              <a:rPr lang="en-US" sz="3200" b="1" dirty="0" smtClean="0"/>
              <a:t>10 Tips, Tricks &amp; Patterns</a:t>
            </a:r>
            <a:endParaRPr lang="en-US" sz="3200" b="1" dirty="0"/>
          </a:p>
        </p:txBody>
      </p:sp>
      <p:sp>
        <p:nvSpPr>
          <p:cNvPr id="3" name="TextBox 2"/>
          <p:cNvSpPr txBox="1"/>
          <p:nvPr/>
        </p:nvSpPr>
        <p:spPr>
          <a:xfrm>
            <a:off x="736600" y="1562100"/>
            <a:ext cx="7632700" cy="5016758"/>
          </a:xfrm>
          <a:prstGeom prst="rect">
            <a:avLst/>
          </a:prstGeom>
          <a:noFill/>
        </p:spPr>
        <p:txBody>
          <a:bodyPr wrap="square" rtlCol="0">
            <a:spAutoFit/>
          </a:bodyPr>
          <a:lstStyle/>
          <a:p>
            <a:r>
              <a:rPr lang="en-US" sz="2000" dirty="0" smtClean="0"/>
              <a:t>#1: </a:t>
            </a:r>
            <a:r>
              <a:rPr lang="en-US" sz="2000" dirty="0"/>
              <a:t>App </a:t>
            </a:r>
            <a:r>
              <a:rPr lang="en-US" sz="2000" dirty="0" smtClean="0"/>
              <a:t>design: favor reusable methods over deep nesting</a:t>
            </a:r>
          </a:p>
          <a:p>
            <a:r>
              <a:rPr lang="en-US" sz="2000" dirty="0" smtClean="0"/>
              <a:t>#2: Favor long hand approach to creating components </a:t>
            </a:r>
          </a:p>
          <a:p>
            <a:r>
              <a:rPr lang="en-US" sz="2000" dirty="0" smtClean="0"/>
              <a:t>#3: Do the smallest thing you can do and test.  Automate build/test/deploy as much as possible.</a:t>
            </a:r>
          </a:p>
          <a:p>
            <a:r>
              <a:rPr lang="en-US" sz="2000" dirty="0" smtClean="0"/>
              <a:t>#4: debugging with the console()</a:t>
            </a:r>
          </a:p>
          <a:p>
            <a:r>
              <a:rPr lang="en-US" sz="2000" dirty="0" smtClean="0"/>
              <a:t>#5: Keeping track of ‘this’</a:t>
            </a:r>
          </a:p>
          <a:p>
            <a:r>
              <a:rPr lang="en-US" sz="2000" dirty="0" smtClean="0"/>
              <a:t>#6: </a:t>
            </a:r>
            <a:r>
              <a:rPr lang="en-US" sz="2000" dirty="0"/>
              <a:t>store components as app ‘attributes’</a:t>
            </a:r>
          </a:p>
          <a:p>
            <a:r>
              <a:rPr lang="en-US" sz="2000" dirty="0" smtClean="0"/>
              <a:t>#7: store your app in </a:t>
            </a:r>
            <a:r>
              <a:rPr lang="en-US" sz="2000" dirty="0" err="1" smtClean="0"/>
              <a:t>github</a:t>
            </a:r>
            <a:endParaRPr lang="en-US" sz="2000" dirty="0" smtClean="0"/>
          </a:p>
          <a:p>
            <a:r>
              <a:rPr lang="en-US" sz="2000" dirty="0" smtClean="0"/>
              <a:t>#8: debug </a:t>
            </a:r>
            <a:r>
              <a:rPr lang="en-US" sz="2000" dirty="0" err="1" smtClean="0"/>
              <a:t>sdk</a:t>
            </a:r>
            <a:endParaRPr lang="en-US" sz="2000" dirty="0" smtClean="0"/>
          </a:p>
          <a:p>
            <a:r>
              <a:rPr lang="en-US" sz="2000" dirty="0" smtClean="0"/>
              <a:t>#9: Bookmark your API/Guide references</a:t>
            </a:r>
          </a:p>
          <a:p>
            <a:r>
              <a:rPr lang="en-US" sz="2000" dirty="0" smtClean="0"/>
              <a:t>#10. When in doubt, phone a friend.  Or a few thousand.</a:t>
            </a:r>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24627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800" y="317500"/>
            <a:ext cx="7747000" cy="954107"/>
          </a:xfrm>
          <a:prstGeom prst="rect">
            <a:avLst/>
          </a:prstGeom>
          <a:noFill/>
        </p:spPr>
        <p:txBody>
          <a:bodyPr wrap="square" rtlCol="0">
            <a:spAutoFit/>
          </a:bodyPr>
          <a:lstStyle/>
          <a:p>
            <a:r>
              <a:rPr lang="en-US" sz="2800" b="1" dirty="0" smtClean="0"/>
              <a:t>#1 – App Design: Favor reusable methods over deep nesting</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563112761"/>
              </p:ext>
            </p:extLst>
          </p:nvPr>
        </p:nvGraphicFramePr>
        <p:xfrm>
          <a:off x="508000" y="1308100"/>
          <a:ext cx="7950200" cy="5608318"/>
        </p:xfrm>
        <a:graphic>
          <a:graphicData uri="http://schemas.openxmlformats.org/drawingml/2006/table">
            <a:tbl>
              <a:tblPr firstRow="1" bandRow="1">
                <a:tableStyleId>{5C22544A-7EE6-4342-B048-85BDC9FD1C3A}</a:tableStyleId>
              </a:tblPr>
              <a:tblGrid>
                <a:gridCol w="3975100"/>
                <a:gridCol w="3975100"/>
              </a:tblGrid>
              <a:tr h="4909819">
                <a:tc>
                  <a:txBody>
                    <a:bodyPr/>
                    <a:lstStyle/>
                    <a:p>
                      <a:r>
                        <a:rPr lang="en-US" sz="1400" u="sng" dirty="0" smtClean="0">
                          <a:solidFill>
                            <a:schemeClr val="tx1"/>
                          </a:solidFill>
                        </a:rPr>
                        <a:t>Deep Nesting</a:t>
                      </a:r>
                      <a:endParaRPr lang="en-US" sz="1200" dirty="0" smtClean="0">
                        <a:solidFill>
                          <a:srgbClr val="3366FF"/>
                        </a:solidFill>
                      </a:endParaRPr>
                    </a:p>
                    <a:p>
                      <a:r>
                        <a:rPr lang="en-US" sz="1200" dirty="0" smtClean="0">
                          <a:solidFill>
                            <a:srgbClr val="000000"/>
                          </a:solidFill>
                        </a:rPr>
                        <a:t>launch: function() {</a:t>
                      </a:r>
                    </a:p>
                    <a:p>
                      <a:r>
                        <a:rPr lang="en-US" sz="1200" dirty="0" smtClean="0">
                          <a:solidFill>
                            <a:srgbClr val="3366FF"/>
                          </a:solidFill>
                        </a:rPr>
                        <a:t>  </a:t>
                      </a:r>
                      <a:r>
                        <a:rPr lang="en-US" sz="1200" dirty="0" err="1" smtClean="0">
                          <a:solidFill>
                            <a:srgbClr val="3366FF"/>
                          </a:solidFill>
                        </a:rPr>
                        <a:t>Ext.create</a:t>
                      </a:r>
                      <a:r>
                        <a:rPr lang="en-US" sz="1200" dirty="0" smtClean="0">
                          <a:solidFill>
                            <a:srgbClr val="3366FF"/>
                          </a:solidFill>
                        </a:rPr>
                        <a:t>(&lt;</a:t>
                      </a:r>
                      <a:r>
                        <a:rPr lang="en-US" sz="1200" dirty="0" err="1" smtClean="0">
                          <a:solidFill>
                            <a:srgbClr val="3366FF"/>
                          </a:solidFill>
                        </a:rPr>
                        <a:t>combobox</a:t>
                      </a:r>
                      <a:r>
                        <a:rPr lang="en-US" sz="1200" dirty="0" smtClean="0">
                          <a:solidFill>
                            <a:srgbClr val="3366FF"/>
                          </a:solidFill>
                        </a:rPr>
                        <a:t>&gt;, {</a:t>
                      </a:r>
                    </a:p>
                    <a:p>
                      <a:r>
                        <a:rPr lang="en-US" sz="1200" dirty="0" smtClean="0">
                          <a:solidFill>
                            <a:srgbClr val="3366FF"/>
                          </a:solidFill>
                        </a:rPr>
                        <a:t>    listeners: {</a:t>
                      </a:r>
                    </a:p>
                    <a:p>
                      <a:r>
                        <a:rPr lang="en-US" sz="1200" dirty="0" smtClean="0">
                          <a:solidFill>
                            <a:srgbClr val="3366FF"/>
                          </a:solidFill>
                        </a:rPr>
                        <a:t>      select: function(</a:t>
                      </a:r>
                      <a:r>
                        <a:rPr lang="en-US" sz="1200" dirty="0" err="1" smtClean="0">
                          <a:solidFill>
                            <a:srgbClr val="3366FF"/>
                          </a:solidFill>
                        </a:rPr>
                        <a:t>combobox</a:t>
                      </a:r>
                      <a:r>
                        <a:rPr lang="en-US" sz="1200" dirty="0" smtClean="0">
                          <a:solidFill>
                            <a:srgbClr val="3366FF"/>
                          </a:solidFill>
                        </a:rPr>
                        <a:t>) {</a:t>
                      </a:r>
                    </a:p>
                    <a:p>
                      <a:r>
                        <a:rPr lang="en-US" sz="1200" dirty="0" smtClean="0"/>
                        <a:t>          </a:t>
                      </a:r>
                      <a:r>
                        <a:rPr lang="en-US" sz="1200" dirty="0" err="1" smtClean="0">
                          <a:solidFill>
                            <a:srgbClr val="00B843"/>
                          </a:solidFill>
                        </a:rPr>
                        <a:t>Ext.create</a:t>
                      </a:r>
                      <a:r>
                        <a:rPr lang="en-US" sz="1200" dirty="0" smtClean="0">
                          <a:solidFill>
                            <a:srgbClr val="00B843"/>
                          </a:solidFill>
                        </a:rPr>
                        <a:t>(&lt;</a:t>
                      </a:r>
                      <a:r>
                        <a:rPr lang="en-US" sz="1200" dirty="0" err="1" smtClean="0">
                          <a:solidFill>
                            <a:srgbClr val="00B843"/>
                          </a:solidFill>
                        </a:rPr>
                        <a:t>wsapiDataStore</a:t>
                      </a:r>
                      <a:r>
                        <a:rPr lang="en-US" sz="1200" dirty="0" smtClean="0">
                          <a:solidFill>
                            <a:srgbClr val="00B843"/>
                          </a:solidFill>
                        </a:rPr>
                        <a:t>&gt;, {</a:t>
                      </a:r>
                    </a:p>
                    <a:p>
                      <a:r>
                        <a:rPr lang="en-US" sz="1200" dirty="0" smtClean="0">
                          <a:solidFill>
                            <a:srgbClr val="00B843"/>
                          </a:solidFill>
                        </a:rPr>
                        <a:t>               listeners: {</a:t>
                      </a:r>
                    </a:p>
                    <a:p>
                      <a:r>
                        <a:rPr lang="en-US" sz="1200" dirty="0" smtClean="0">
                          <a:solidFill>
                            <a:srgbClr val="00B843"/>
                          </a:solidFill>
                        </a:rPr>
                        <a:t>                    load: function(store) {</a:t>
                      </a:r>
                    </a:p>
                    <a:p>
                      <a:r>
                        <a:rPr lang="en-US" sz="1200" dirty="0" smtClean="0">
                          <a:solidFill>
                            <a:srgbClr val="00B843"/>
                          </a:solidFill>
                        </a:rPr>
                        <a:t>                          </a:t>
                      </a:r>
                      <a:r>
                        <a:rPr lang="en-US" sz="1200" dirty="0" err="1" smtClean="0">
                          <a:solidFill>
                            <a:schemeClr val="accent6">
                              <a:lumMod val="75000"/>
                            </a:schemeClr>
                          </a:solidFill>
                        </a:rPr>
                        <a:t>Ext.create</a:t>
                      </a:r>
                      <a:r>
                        <a:rPr lang="en-US" sz="1200" dirty="0" smtClean="0">
                          <a:solidFill>
                            <a:schemeClr val="accent6">
                              <a:lumMod val="75000"/>
                            </a:schemeClr>
                          </a:solidFill>
                        </a:rPr>
                        <a:t>(&lt;grid&gt;, {</a:t>
                      </a:r>
                    </a:p>
                    <a:p>
                      <a:r>
                        <a:rPr lang="en-US" sz="1200" dirty="0" smtClean="0">
                          <a:solidFill>
                            <a:schemeClr val="accent6">
                              <a:lumMod val="75000"/>
                            </a:schemeClr>
                          </a:solidFill>
                        </a:rPr>
                        <a:t>                               listeners: {</a:t>
                      </a:r>
                    </a:p>
                    <a:p>
                      <a:r>
                        <a:rPr lang="en-US" sz="1200" dirty="0" smtClean="0">
                          <a:solidFill>
                            <a:schemeClr val="accent6">
                              <a:lumMod val="75000"/>
                            </a:schemeClr>
                          </a:solidFill>
                        </a:rPr>
                        <a:t>                                    </a:t>
                      </a:r>
                      <a:r>
                        <a:rPr lang="en-US" sz="1200" dirty="0" err="1" smtClean="0">
                          <a:solidFill>
                            <a:schemeClr val="accent6">
                              <a:lumMod val="75000"/>
                            </a:schemeClr>
                          </a:solidFill>
                        </a:rPr>
                        <a:t>cellclick</a:t>
                      </a:r>
                      <a:r>
                        <a:rPr lang="en-US" sz="1200" dirty="0" smtClean="0">
                          <a:solidFill>
                            <a:schemeClr val="accent6">
                              <a:lumMod val="75000"/>
                            </a:schemeClr>
                          </a:solidFill>
                        </a:rPr>
                        <a:t>: function() {</a:t>
                      </a:r>
                    </a:p>
                    <a:p>
                      <a:r>
                        <a:rPr lang="en-US" sz="1200" dirty="0" smtClean="0">
                          <a:solidFill>
                            <a:schemeClr val="accent6">
                              <a:lumMod val="75000"/>
                            </a:schemeClr>
                          </a:solidFill>
                        </a:rPr>
                        <a:t>                                           </a:t>
                      </a:r>
                      <a:r>
                        <a:rPr lang="en-US" sz="1200" baseline="0" dirty="0" smtClean="0">
                          <a:solidFill>
                            <a:schemeClr val="accent6">
                              <a:lumMod val="75000"/>
                            </a:schemeClr>
                          </a:solidFill>
                        </a:rPr>
                        <a:t> alert(‘hello world!’);</a:t>
                      </a:r>
                      <a:endParaRPr lang="en-US" sz="1200" dirty="0" smtClean="0">
                        <a:solidFill>
                          <a:schemeClr val="accent6">
                            <a:lumMod val="75000"/>
                          </a:schemeClr>
                        </a:solidFill>
                      </a:endParaRPr>
                    </a:p>
                    <a:p>
                      <a:r>
                        <a:rPr lang="en-US" sz="1200" dirty="0" smtClean="0">
                          <a:solidFill>
                            <a:schemeClr val="accent6">
                              <a:lumMod val="75000"/>
                            </a:schemeClr>
                          </a:solidFill>
                        </a:rPr>
                        <a:t>                                    }</a:t>
                      </a:r>
                    </a:p>
                    <a:p>
                      <a:r>
                        <a:rPr lang="en-US" sz="1200" dirty="0" smtClean="0">
                          <a:solidFill>
                            <a:schemeClr val="accent6">
                              <a:lumMod val="75000"/>
                            </a:schemeClr>
                          </a:solidFill>
                        </a:rPr>
                        <a:t>                               }</a:t>
                      </a:r>
                    </a:p>
                    <a:p>
                      <a:r>
                        <a:rPr lang="en-US" sz="1200" dirty="0" smtClean="0">
                          <a:solidFill>
                            <a:schemeClr val="accent6">
                              <a:lumMod val="75000"/>
                            </a:schemeClr>
                          </a:solidFill>
                        </a:rPr>
                        <a:t>                          )};</a:t>
                      </a:r>
                    </a:p>
                    <a:p>
                      <a:r>
                        <a:rPr lang="en-US" sz="1200" dirty="0" smtClean="0">
                          <a:solidFill>
                            <a:srgbClr val="00B843"/>
                          </a:solidFill>
                        </a:rPr>
                        <a:t>                    }</a:t>
                      </a:r>
                    </a:p>
                    <a:p>
                      <a:r>
                        <a:rPr lang="en-US" sz="1200" dirty="0" smtClean="0">
                          <a:solidFill>
                            <a:srgbClr val="00B843"/>
                          </a:solidFill>
                        </a:rPr>
                        <a:t>               }</a:t>
                      </a:r>
                    </a:p>
                    <a:p>
                      <a:r>
                        <a:rPr lang="en-US" sz="1200" dirty="0" smtClean="0"/>
                        <a:t>    </a:t>
                      </a:r>
                      <a:r>
                        <a:rPr lang="en-US" sz="1200" dirty="0" smtClean="0">
                          <a:solidFill>
                            <a:srgbClr val="3366FF"/>
                          </a:solidFill>
                        </a:rPr>
                        <a:t>      }</a:t>
                      </a:r>
                    </a:p>
                    <a:p>
                      <a:r>
                        <a:rPr lang="en-US" sz="1200" dirty="0" smtClean="0">
                          <a:solidFill>
                            <a:srgbClr val="3366FF"/>
                          </a:solidFill>
                        </a:rPr>
                        <a:t>      }</a:t>
                      </a:r>
                    </a:p>
                    <a:p>
                      <a:r>
                        <a:rPr lang="en-US" sz="1200" dirty="0" smtClean="0">
                          <a:solidFill>
                            <a:srgbClr val="3366FF"/>
                          </a:solidFill>
                        </a:rPr>
                        <a:t>   }</a:t>
                      </a:r>
                    </a:p>
                    <a:p>
                      <a:r>
                        <a:rPr lang="en-US" sz="1200" dirty="0" smtClean="0">
                          <a:solidFill>
                            <a:srgbClr val="000000"/>
                          </a:solidFill>
                        </a:rPr>
                        <a:t>}</a:t>
                      </a:r>
                      <a:r>
                        <a:rPr lang="en-US" sz="1200" dirty="0" smtClean="0"/>
                        <a:t>)};</a:t>
                      </a:r>
                    </a:p>
                    <a:p>
                      <a:endParaRPr lang="en-US" sz="1200" dirty="0"/>
                    </a:p>
                  </a:txBody>
                  <a:tcPr>
                    <a:solidFill>
                      <a:schemeClr val="bg1"/>
                    </a:solidFill>
                  </a:tcPr>
                </a:tc>
                <a:tc>
                  <a:txBody>
                    <a:bodyPr/>
                    <a:lstStyle/>
                    <a:p>
                      <a:r>
                        <a:rPr lang="en-US" sz="1400" u="sng" dirty="0" smtClean="0">
                          <a:solidFill>
                            <a:schemeClr val="tx1"/>
                          </a:solidFill>
                        </a:rPr>
                        <a:t>Reusable</a:t>
                      </a:r>
                      <a:r>
                        <a:rPr lang="en-US" sz="1400" u="sng" baseline="0" dirty="0" smtClean="0">
                          <a:solidFill>
                            <a:schemeClr val="tx1"/>
                          </a:solidFill>
                        </a:rPr>
                        <a:t> Methods</a:t>
                      </a:r>
                      <a:endParaRPr lang="en-US" sz="1200" dirty="0" smtClean="0">
                        <a:solidFill>
                          <a:srgbClr val="3366FF"/>
                        </a:solidFill>
                      </a:endParaRPr>
                    </a:p>
                    <a:p>
                      <a:r>
                        <a:rPr lang="en-US" sz="1200" dirty="0" smtClean="0">
                          <a:solidFill>
                            <a:srgbClr val="000000"/>
                          </a:solidFill>
                        </a:rPr>
                        <a:t>launch: function() {</a:t>
                      </a:r>
                    </a:p>
                    <a:p>
                      <a:r>
                        <a:rPr lang="en-US" sz="1200" dirty="0" smtClean="0">
                          <a:solidFill>
                            <a:srgbClr val="3366FF"/>
                          </a:solidFill>
                        </a:rPr>
                        <a:t>  </a:t>
                      </a:r>
                      <a:r>
                        <a:rPr lang="en-US" sz="1200" dirty="0" err="1" smtClean="0">
                          <a:solidFill>
                            <a:srgbClr val="3366FF"/>
                          </a:solidFill>
                        </a:rPr>
                        <a:t>Ext.create</a:t>
                      </a:r>
                      <a:r>
                        <a:rPr lang="en-US" sz="1200" dirty="0" smtClean="0">
                          <a:solidFill>
                            <a:srgbClr val="3366FF"/>
                          </a:solidFill>
                        </a:rPr>
                        <a:t>(&lt;</a:t>
                      </a:r>
                      <a:r>
                        <a:rPr lang="en-US" sz="1200" dirty="0" err="1" smtClean="0">
                          <a:solidFill>
                            <a:srgbClr val="3366FF"/>
                          </a:solidFill>
                        </a:rPr>
                        <a:t>combobox</a:t>
                      </a:r>
                      <a:r>
                        <a:rPr lang="en-US" sz="1200" dirty="0" smtClean="0">
                          <a:solidFill>
                            <a:srgbClr val="3366FF"/>
                          </a:solidFill>
                        </a:rPr>
                        <a:t>&gt;, {</a:t>
                      </a:r>
                    </a:p>
                    <a:p>
                      <a:r>
                        <a:rPr lang="en-US" sz="1200" dirty="0" smtClean="0">
                          <a:solidFill>
                            <a:srgbClr val="3366FF"/>
                          </a:solidFill>
                        </a:rPr>
                        <a:t>    listeners: {</a:t>
                      </a:r>
                    </a:p>
                    <a:p>
                      <a:r>
                        <a:rPr lang="en-US" sz="1200" dirty="0" smtClean="0">
                          <a:solidFill>
                            <a:srgbClr val="3366FF"/>
                          </a:solidFill>
                        </a:rPr>
                        <a:t>      select: function(</a:t>
                      </a:r>
                      <a:r>
                        <a:rPr lang="en-US" sz="1200" dirty="0" err="1" smtClean="0">
                          <a:solidFill>
                            <a:srgbClr val="3366FF"/>
                          </a:solidFill>
                        </a:rPr>
                        <a:t>combobox</a:t>
                      </a:r>
                      <a:r>
                        <a:rPr lang="en-US" sz="1200" dirty="0" smtClean="0">
                          <a:solidFill>
                            <a:srgbClr val="3366FF"/>
                          </a:solidFill>
                        </a:rPr>
                        <a:t>) {</a:t>
                      </a:r>
                    </a:p>
                    <a:p>
                      <a:r>
                        <a:rPr lang="en-US" sz="1200" dirty="0" smtClean="0">
                          <a:solidFill>
                            <a:srgbClr val="FF0000"/>
                          </a:solidFill>
                        </a:rPr>
                        <a:t>              </a:t>
                      </a:r>
                      <a:r>
                        <a:rPr lang="en-US" sz="1200" dirty="0" err="1" smtClean="0">
                          <a:solidFill>
                            <a:srgbClr val="FF0000"/>
                          </a:solidFill>
                        </a:rPr>
                        <a:t>this.loadData</a:t>
                      </a:r>
                      <a:r>
                        <a:rPr lang="en-US" sz="1200" dirty="0" smtClean="0">
                          <a:solidFill>
                            <a:srgbClr val="FF0000"/>
                          </a:solidFill>
                        </a:rPr>
                        <a:t>(&lt;ref&gt;);</a:t>
                      </a:r>
                    </a:p>
                    <a:p>
                      <a:r>
                        <a:rPr lang="en-US" sz="1200" dirty="0" smtClean="0">
                          <a:solidFill>
                            <a:srgbClr val="3366FF"/>
                          </a:solidFill>
                        </a:rPr>
                        <a:t>          }</a:t>
                      </a:r>
                    </a:p>
                    <a:p>
                      <a:r>
                        <a:rPr lang="en-US" sz="1200" dirty="0" smtClean="0">
                          <a:solidFill>
                            <a:srgbClr val="3366FF"/>
                          </a:solidFill>
                        </a:rPr>
                        <a:t>      }</a:t>
                      </a:r>
                      <a:r>
                        <a:rPr lang="en-US" sz="1200" dirty="0" smtClean="0">
                          <a:solidFill>
                            <a:srgbClr val="FF0000"/>
                          </a:solidFill>
                        </a:rPr>
                        <a:t>, scope:</a:t>
                      </a:r>
                      <a:r>
                        <a:rPr lang="en-US" sz="1200" baseline="0" dirty="0" smtClean="0">
                          <a:solidFill>
                            <a:srgbClr val="FF0000"/>
                          </a:solidFill>
                        </a:rPr>
                        <a:t> this</a:t>
                      </a:r>
                      <a:endParaRPr lang="en-US" sz="1200" dirty="0" smtClean="0">
                        <a:solidFill>
                          <a:srgbClr val="FF0000"/>
                        </a:solidFill>
                      </a:endParaRPr>
                    </a:p>
                    <a:p>
                      <a:r>
                        <a:rPr lang="en-US" sz="1200" dirty="0" smtClean="0">
                          <a:solidFill>
                            <a:srgbClr val="3366FF"/>
                          </a:solidFill>
                        </a:rPr>
                        <a:t>   }</a:t>
                      </a:r>
                    </a:p>
                    <a:p>
                      <a:r>
                        <a:rPr lang="en-US" sz="1200" dirty="0" smtClean="0">
                          <a:solidFill>
                            <a:srgbClr val="000000"/>
                          </a:solidFill>
                        </a:rPr>
                        <a:t>},</a:t>
                      </a:r>
                    </a:p>
                    <a:p>
                      <a:endParaRPr lang="en-US" sz="1200" dirty="0" smtClean="0">
                        <a:solidFill>
                          <a:srgbClr val="000000"/>
                        </a:solidFill>
                      </a:endParaRPr>
                    </a:p>
                    <a:p>
                      <a:r>
                        <a:rPr lang="en-US" sz="1200" dirty="0" err="1" smtClean="0">
                          <a:solidFill>
                            <a:srgbClr val="000000"/>
                          </a:solidFill>
                        </a:rPr>
                        <a:t>loadData</a:t>
                      </a:r>
                      <a:r>
                        <a:rPr lang="en-US" sz="1200" dirty="0" smtClean="0">
                          <a:solidFill>
                            <a:srgbClr val="000000"/>
                          </a:solidFill>
                        </a:rPr>
                        <a:t>:</a:t>
                      </a:r>
                      <a:r>
                        <a:rPr lang="en-US" sz="1200" baseline="0" dirty="0" smtClean="0">
                          <a:solidFill>
                            <a:srgbClr val="000000"/>
                          </a:solidFill>
                        </a:rPr>
                        <a:t> function(ref) {</a:t>
                      </a:r>
                    </a:p>
                    <a:p>
                      <a:r>
                        <a:rPr lang="en-US" sz="1200" dirty="0" smtClean="0"/>
                        <a:t> </a:t>
                      </a:r>
                      <a:r>
                        <a:rPr lang="en-US" sz="1200" dirty="0" err="1" smtClean="0">
                          <a:solidFill>
                            <a:srgbClr val="00B843"/>
                          </a:solidFill>
                        </a:rPr>
                        <a:t>Ext.create</a:t>
                      </a:r>
                      <a:r>
                        <a:rPr lang="en-US" sz="1200" dirty="0" smtClean="0">
                          <a:solidFill>
                            <a:srgbClr val="00B843"/>
                          </a:solidFill>
                        </a:rPr>
                        <a:t>(&lt;</a:t>
                      </a:r>
                      <a:r>
                        <a:rPr lang="en-US" sz="1200" dirty="0" err="1" smtClean="0">
                          <a:solidFill>
                            <a:srgbClr val="00B843"/>
                          </a:solidFill>
                        </a:rPr>
                        <a:t>wsapiDataStore</a:t>
                      </a:r>
                      <a:r>
                        <a:rPr lang="en-US" sz="1200" dirty="0" smtClean="0">
                          <a:solidFill>
                            <a:srgbClr val="00B843"/>
                          </a:solidFill>
                        </a:rPr>
                        <a:t>&gt;, {</a:t>
                      </a:r>
                    </a:p>
                    <a:p>
                      <a:r>
                        <a:rPr lang="en-US" sz="1200" dirty="0" smtClean="0">
                          <a:solidFill>
                            <a:srgbClr val="00B843"/>
                          </a:solidFill>
                        </a:rPr>
                        <a:t>   </a:t>
                      </a:r>
                      <a:r>
                        <a:rPr lang="en-US" sz="1200" baseline="0" dirty="0" smtClean="0">
                          <a:solidFill>
                            <a:srgbClr val="00B843"/>
                          </a:solidFill>
                        </a:rPr>
                        <a:t> </a:t>
                      </a:r>
                      <a:r>
                        <a:rPr lang="en-US" sz="1200" dirty="0" smtClean="0">
                          <a:solidFill>
                            <a:srgbClr val="00B843"/>
                          </a:solidFill>
                        </a:rPr>
                        <a:t>listeners: {</a:t>
                      </a:r>
                    </a:p>
                    <a:p>
                      <a:r>
                        <a:rPr lang="en-US" sz="1200" baseline="0" dirty="0" smtClean="0">
                          <a:solidFill>
                            <a:srgbClr val="00B843"/>
                          </a:solidFill>
                        </a:rPr>
                        <a:t>       </a:t>
                      </a:r>
                      <a:r>
                        <a:rPr lang="en-US" sz="1200" dirty="0" smtClean="0">
                          <a:solidFill>
                            <a:srgbClr val="00B843"/>
                          </a:solidFill>
                        </a:rPr>
                        <a:t>load: function(store) {</a:t>
                      </a:r>
                    </a:p>
                    <a:p>
                      <a:r>
                        <a:rPr lang="en-US" sz="1200" dirty="0" smtClean="0">
                          <a:solidFill>
                            <a:srgbClr val="FF0000"/>
                          </a:solidFill>
                        </a:rPr>
                        <a:t>            </a:t>
                      </a:r>
                      <a:r>
                        <a:rPr lang="en-US" sz="1200" dirty="0" err="1" smtClean="0">
                          <a:solidFill>
                            <a:srgbClr val="FF0000"/>
                          </a:solidFill>
                        </a:rPr>
                        <a:t>this.buildGrid</a:t>
                      </a:r>
                      <a:r>
                        <a:rPr lang="en-US" sz="1200" dirty="0" smtClean="0">
                          <a:solidFill>
                            <a:srgbClr val="FF0000"/>
                          </a:solidFill>
                        </a:rPr>
                        <a:t>(store);</a:t>
                      </a:r>
                    </a:p>
                    <a:p>
                      <a:r>
                        <a:rPr lang="en-US" sz="1200" dirty="0" smtClean="0">
                          <a:solidFill>
                            <a:srgbClr val="00B843"/>
                          </a:solidFill>
                        </a:rPr>
                        <a:t>       }</a:t>
                      </a:r>
                    </a:p>
                    <a:p>
                      <a:r>
                        <a:rPr lang="en-US" sz="1200" dirty="0" smtClean="0">
                          <a:solidFill>
                            <a:srgbClr val="00B843"/>
                          </a:solidFill>
                        </a:rPr>
                        <a:t>    }</a:t>
                      </a:r>
                      <a:r>
                        <a:rPr lang="en-US" sz="1200" dirty="0" smtClean="0">
                          <a:solidFill>
                            <a:srgbClr val="FF0000"/>
                          </a:solidFill>
                        </a:rPr>
                        <a:t>, scope:</a:t>
                      </a:r>
                      <a:r>
                        <a:rPr lang="en-US" sz="1200" baseline="0" dirty="0" smtClean="0">
                          <a:solidFill>
                            <a:srgbClr val="FF0000"/>
                          </a:solidFill>
                        </a:rPr>
                        <a:t> this</a:t>
                      </a:r>
                    </a:p>
                    <a:p>
                      <a:r>
                        <a:rPr lang="en-US" sz="1200" baseline="0" dirty="0" smtClean="0">
                          <a:solidFill>
                            <a:srgbClr val="000000"/>
                          </a:solidFill>
                        </a:rPr>
                        <a:t>},</a:t>
                      </a:r>
                    </a:p>
                    <a:p>
                      <a:endParaRPr lang="en-US" sz="1200" baseline="0" dirty="0" smtClean="0">
                        <a:solidFill>
                          <a:srgbClr val="000000"/>
                        </a:solidFill>
                      </a:endParaRPr>
                    </a:p>
                    <a:p>
                      <a:r>
                        <a:rPr lang="en-US" sz="1200" baseline="0" dirty="0" err="1" smtClean="0">
                          <a:solidFill>
                            <a:srgbClr val="000000"/>
                          </a:solidFill>
                        </a:rPr>
                        <a:t>buildGrid</a:t>
                      </a:r>
                      <a:r>
                        <a:rPr lang="en-US" sz="1200" baseline="0" dirty="0" smtClean="0">
                          <a:solidFill>
                            <a:srgbClr val="000000"/>
                          </a:solidFill>
                        </a:rPr>
                        <a:t>: function(store) {</a:t>
                      </a:r>
                    </a:p>
                    <a:p>
                      <a:r>
                        <a:rPr lang="en-US" sz="1200" dirty="0" smtClean="0">
                          <a:solidFill>
                            <a:srgbClr val="00B843"/>
                          </a:solidFill>
                        </a:rPr>
                        <a:t>  </a:t>
                      </a:r>
                      <a:r>
                        <a:rPr lang="en-US" sz="1200" dirty="0" err="1" smtClean="0">
                          <a:solidFill>
                            <a:schemeClr val="accent6">
                              <a:lumMod val="75000"/>
                            </a:schemeClr>
                          </a:solidFill>
                        </a:rPr>
                        <a:t>Ext.create</a:t>
                      </a:r>
                      <a:r>
                        <a:rPr lang="en-US" sz="1200" dirty="0" smtClean="0">
                          <a:solidFill>
                            <a:schemeClr val="accent6">
                              <a:lumMod val="75000"/>
                            </a:schemeClr>
                          </a:solidFill>
                        </a:rPr>
                        <a:t>(&lt;grid&gt;, {</a:t>
                      </a:r>
                    </a:p>
                    <a:p>
                      <a:r>
                        <a:rPr lang="en-US" sz="1200" dirty="0" smtClean="0">
                          <a:solidFill>
                            <a:schemeClr val="accent6">
                              <a:lumMod val="75000"/>
                            </a:schemeClr>
                          </a:solidFill>
                        </a:rPr>
                        <a:t>     listeners: { </a:t>
                      </a:r>
                    </a:p>
                    <a:p>
                      <a:r>
                        <a:rPr lang="en-US" sz="1200" dirty="0" smtClean="0">
                          <a:solidFill>
                            <a:schemeClr val="accent6">
                              <a:lumMod val="75000"/>
                            </a:schemeClr>
                          </a:solidFill>
                        </a:rPr>
                        <a:t>         </a:t>
                      </a:r>
                      <a:r>
                        <a:rPr lang="en-US" sz="1200" dirty="0" err="1" smtClean="0">
                          <a:solidFill>
                            <a:schemeClr val="accent6">
                              <a:lumMod val="75000"/>
                            </a:schemeClr>
                          </a:solidFill>
                        </a:rPr>
                        <a:t>cellclick</a:t>
                      </a:r>
                      <a:r>
                        <a:rPr lang="en-US" sz="1200" dirty="0" smtClean="0">
                          <a:solidFill>
                            <a:schemeClr val="accent6">
                              <a:lumMod val="75000"/>
                            </a:schemeClr>
                          </a:solidFill>
                        </a:rPr>
                        <a:t>: function() {</a:t>
                      </a:r>
                    </a:p>
                    <a:p>
                      <a:r>
                        <a:rPr lang="en-US" sz="1200" dirty="0" smtClean="0">
                          <a:solidFill>
                            <a:schemeClr val="accent6">
                              <a:lumMod val="75000"/>
                            </a:schemeClr>
                          </a:solidFill>
                        </a:rPr>
                        <a:t>            </a:t>
                      </a:r>
                      <a:r>
                        <a:rPr lang="en-US" sz="1200" baseline="0" dirty="0" smtClean="0">
                          <a:solidFill>
                            <a:schemeClr val="accent6">
                              <a:lumMod val="75000"/>
                            </a:schemeClr>
                          </a:solidFill>
                        </a:rPr>
                        <a:t> alert(‘hello world!’);</a:t>
                      </a:r>
                      <a:endParaRPr lang="en-US" sz="1200" dirty="0" smtClean="0">
                        <a:solidFill>
                          <a:schemeClr val="accent6">
                            <a:lumMod val="75000"/>
                          </a:schemeClr>
                        </a:solidFill>
                      </a:endParaRPr>
                    </a:p>
                    <a:p>
                      <a:r>
                        <a:rPr lang="en-US" sz="1200" dirty="0" smtClean="0">
                          <a:solidFill>
                            <a:schemeClr val="accent6">
                              <a:lumMod val="75000"/>
                            </a:schemeClr>
                          </a:solidFill>
                        </a:rPr>
                        <a:t>         }</a:t>
                      </a:r>
                    </a:p>
                    <a:p>
                      <a:r>
                        <a:rPr lang="en-US" sz="1200" dirty="0" smtClean="0">
                          <a:solidFill>
                            <a:schemeClr val="accent6">
                              <a:lumMod val="75000"/>
                            </a:schemeClr>
                          </a:solidFill>
                        </a:rPr>
                        <a:t>     }</a:t>
                      </a:r>
                    </a:p>
                    <a:p>
                      <a:r>
                        <a:rPr lang="en-US" sz="1200" dirty="0" smtClean="0">
                          <a:solidFill>
                            <a:schemeClr val="accent6">
                              <a:lumMod val="75000"/>
                            </a:schemeClr>
                          </a:solidFill>
                        </a:rPr>
                        <a:t>   )};</a:t>
                      </a:r>
                      <a:endParaRPr lang="en-US" sz="1200" baseline="0" dirty="0" smtClean="0">
                        <a:solidFill>
                          <a:srgbClr val="000000"/>
                        </a:solidFill>
                      </a:endParaRPr>
                    </a:p>
                    <a:p>
                      <a:r>
                        <a:rPr lang="en-US" sz="1200" baseline="0" dirty="0" smtClean="0">
                          <a:solidFill>
                            <a:srgbClr val="000000"/>
                          </a:solidFill>
                        </a:rPr>
                        <a:t>}</a:t>
                      </a:r>
                      <a:endParaRPr lang="en-US" sz="1200" dirty="0" smtClean="0">
                        <a:solidFill>
                          <a:schemeClr val="lt1"/>
                        </a:solidFill>
                      </a:endParaRPr>
                    </a:p>
                    <a:p>
                      <a:endParaRPr lang="en-US" sz="1200" dirty="0"/>
                    </a:p>
                  </a:txBody>
                  <a:tcPr>
                    <a:solidFill>
                      <a:schemeClr val="bg1"/>
                    </a:solidFill>
                  </a:tcPr>
                </a:tc>
              </a:tr>
            </a:tbl>
          </a:graphicData>
        </a:graphic>
      </p:graphicFrame>
    </p:spTree>
    <p:extLst>
      <p:ext uri="{BB962C8B-B14F-4D97-AF65-F5344CB8AC3E}">
        <p14:creationId xmlns:p14="http://schemas.microsoft.com/office/powerpoint/2010/main" val="143257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7620000" cy="1077218"/>
          </a:xfrm>
          <a:prstGeom prst="rect">
            <a:avLst/>
          </a:prstGeom>
          <a:noFill/>
        </p:spPr>
        <p:txBody>
          <a:bodyPr wrap="square" rtlCol="0">
            <a:spAutoFit/>
          </a:bodyPr>
          <a:lstStyle/>
          <a:p>
            <a:r>
              <a:rPr lang="en-US" sz="3200" b="1" dirty="0" smtClean="0"/>
              <a:t>#2 – Favor long hand approach to creating components</a:t>
            </a:r>
            <a:endParaRPr lang="en-US" sz="3200" b="1" dirty="0"/>
          </a:p>
        </p:txBody>
      </p:sp>
      <p:sp>
        <p:nvSpPr>
          <p:cNvPr id="3" name="TextBox 2"/>
          <p:cNvSpPr txBox="1"/>
          <p:nvPr/>
        </p:nvSpPr>
        <p:spPr>
          <a:xfrm>
            <a:off x="736600" y="1562100"/>
            <a:ext cx="7632700" cy="5724645"/>
          </a:xfrm>
          <a:prstGeom prst="rect">
            <a:avLst/>
          </a:prstGeom>
          <a:noFill/>
        </p:spPr>
        <p:txBody>
          <a:bodyPr wrap="square" rtlCol="0">
            <a:spAutoFit/>
          </a:bodyPr>
          <a:lstStyle/>
          <a:p>
            <a:r>
              <a:rPr lang="en-US" dirty="0" smtClean="0"/>
              <a:t>As you get started, favor creating components with the long-hand notation.  You’ll find your code is readable and likely more maintainable as you start to get comfortable opening files weeks later.</a:t>
            </a:r>
          </a:p>
          <a:p>
            <a:endParaRPr lang="en-US" dirty="0" smtClean="0"/>
          </a:p>
          <a:p>
            <a:r>
              <a:rPr lang="en-US" sz="1600" b="1" dirty="0" smtClean="0">
                <a:latin typeface="Lucida Console"/>
                <a:cs typeface="Lucida Console"/>
              </a:rPr>
              <a:t>// long hand</a:t>
            </a:r>
          </a:p>
          <a:p>
            <a:r>
              <a:rPr lang="en-US" sz="1600" dirty="0" err="1" smtClean="0">
                <a:solidFill>
                  <a:schemeClr val="tx2">
                    <a:lumMod val="75000"/>
                  </a:schemeClr>
                </a:solidFill>
                <a:latin typeface="Lucida Console"/>
                <a:cs typeface="Lucida Console"/>
              </a:rPr>
              <a:t>var</a:t>
            </a:r>
            <a:r>
              <a:rPr lang="en-US" sz="1600" dirty="0" smtClean="0">
                <a:solidFill>
                  <a:schemeClr val="tx2">
                    <a:lumMod val="75000"/>
                  </a:schemeClr>
                </a:solidFill>
                <a:latin typeface="Lucida Console"/>
                <a:cs typeface="Lucida Console"/>
              </a:rPr>
              <a:t> </a:t>
            </a:r>
            <a:r>
              <a:rPr lang="en-US" sz="1600" dirty="0" err="1" smtClean="0">
                <a:solidFill>
                  <a:schemeClr val="tx2">
                    <a:lumMod val="75000"/>
                  </a:schemeClr>
                </a:solidFill>
                <a:latin typeface="Lucida Console"/>
                <a:cs typeface="Lucida Console"/>
              </a:rPr>
              <a:t>myFooObject</a:t>
            </a:r>
            <a:r>
              <a:rPr lang="en-US" sz="1600" dirty="0" smtClean="0">
                <a:solidFill>
                  <a:schemeClr val="tx2">
                    <a:lumMod val="75000"/>
                  </a:schemeClr>
                </a:solidFill>
                <a:latin typeface="Lucida Console"/>
                <a:cs typeface="Lucida Console"/>
              </a:rPr>
              <a:t> = </a:t>
            </a:r>
            <a:r>
              <a:rPr lang="en-US" sz="1600" dirty="0" err="1" smtClean="0">
                <a:solidFill>
                  <a:schemeClr val="tx2">
                    <a:lumMod val="75000"/>
                  </a:schemeClr>
                </a:solidFill>
                <a:latin typeface="Lucida Console"/>
                <a:cs typeface="Lucida Console"/>
              </a:rPr>
              <a:t>Ext.create</a:t>
            </a:r>
            <a:r>
              <a:rPr lang="en-US" sz="1600" dirty="0" smtClean="0">
                <a:solidFill>
                  <a:schemeClr val="tx2">
                    <a:lumMod val="75000"/>
                  </a:schemeClr>
                </a:solidFill>
                <a:latin typeface="Lucida Console"/>
                <a:cs typeface="Lucida Console"/>
              </a:rPr>
              <a:t>(‘</a:t>
            </a:r>
            <a:r>
              <a:rPr lang="en-US" sz="1600" dirty="0" err="1" smtClean="0">
                <a:solidFill>
                  <a:schemeClr val="tx2">
                    <a:lumMod val="75000"/>
                  </a:schemeClr>
                </a:solidFill>
                <a:latin typeface="Lucida Console"/>
                <a:cs typeface="Lucida Console"/>
              </a:rPr>
              <a:t>Rally.ui.chart.Chart</a:t>
            </a:r>
            <a:r>
              <a:rPr lang="en-US" sz="1600" dirty="0" smtClean="0">
                <a:solidFill>
                  <a:schemeClr val="tx2">
                    <a:lumMod val="75000"/>
                  </a:schemeClr>
                </a:solidFill>
                <a:latin typeface="Lucida Console"/>
                <a:cs typeface="Lucida Console"/>
              </a:rPr>
              <a:t>’, {</a:t>
            </a:r>
          </a:p>
          <a:p>
            <a:r>
              <a:rPr lang="en-US" sz="1600" dirty="0" smtClean="0">
                <a:solidFill>
                  <a:schemeClr val="tx2">
                    <a:lumMod val="75000"/>
                  </a:schemeClr>
                </a:solidFill>
                <a:latin typeface="Lucida Console"/>
                <a:cs typeface="Lucida Console"/>
              </a:rPr>
              <a:t>   width: 500,</a:t>
            </a:r>
          </a:p>
          <a:p>
            <a:r>
              <a:rPr lang="en-US" sz="1600" dirty="0">
                <a:solidFill>
                  <a:schemeClr val="tx2">
                    <a:lumMod val="75000"/>
                  </a:schemeClr>
                </a:solidFill>
                <a:latin typeface="Lucida Console"/>
                <a:cs typeface="Lucida Console"/>
              </a:rPr>
              <a:t> </a:t>
            </a:r>
            <a:r>
              <a:rPr lang="en-US" sz="1600" dirty="0" smtClean="0">
                <a:solidFill>
                  <a:schemeClr val="tx2">
                    <a:lumMod val="75000"/>
                  </a:schemeClr>
                </a:solidFill>
                <a:latin typeface="Lucida Console"/>
                <a:cs typeface="Lucida Console"/>
              </a:rPr>
              <a:t>  height: 400,</a:t>
            </a:r>
          </a:p>
          <a:p>
            <a:r>
              <a:rPr lang="en-US" sz="1600" dirty="0">
                <a:solidFill>
                  <a:schemeClr val="tx2">
                    <a:lumMod val="75000"/>
                  </a:schemeClr>
                </a:solidFill>
                <a:latin typeface="Lucida Console"/>
                <a:cs typeface="Lucida Console"/>
              </a:rPr>
              <a:t> </a:t>
            </a:r>
            <a:r>
              <a:rPr lang="en-US" sz="1600" dirty="0" smtClean="0">
                <a:solidFill>
                  <a:schemeClr val="tx2">
                    <a:lumMod val="75000"/>
                  </a:schemeClr>
                </a:solidFill>
                <a:latin typeface="Lucida Console"/>
                <a:cs typeface="Lucida Console"/>
              </a:rPr>
              <a:t>  </a:t>
            </a:r>
            <a:r>
              <a:rPr lang="en-US" sz="1600" dirty="0" err="1" smtClean="0">
                <a:solidFill>
                  <a:schemeClr val="tx2">
                    <a:lumMod val="75000"/>
                  </a:schemeClr>
                </a:solidFill>
                <a:latin typeface="Lucida Console"/>
                <a:cs typeface="Lucida Console"/>
              </a:rPr>
              <a:t>chartConfig</a:t>
            </a:r>
            <a:r>
              <a:rPr lang="en-US" sz="1600" dirty="0" smtClean="0">
                <a:solidFill>
                  <a:schemeClr val="tx2">
                    <a:lumMod val="75000"/>
                  </a:schemeClr>
                </a:solidFill>
                <a:latin typeface="Lucida Console"/>
                <a:cs typeface="Lucida Console"/>
              </a:rPr>
              <a:t>: {…}</a:t>
            </a:r>
          </a:p>
          <a:p>
            <a:r>
              <a:rPr lang="en-US" sz="1600" dirty="0" smtClean="0">
                <a:solidFill>
                  <a:schemeClr val="tx2">
                    <a:lumMod val="75000"/>
                  </a:schemeClr>
                </a:solidFill>
                <a:latin typeface="Lucida Console"/>
                <a:cs typeface="Lucida Console"/>
              </a:rPr>
              <a:t>});</a:t>
            </a:r>
          </a:p>
          <a:p>
            <a:r>
              <a:rPr lang="en-US" sz="1600" dirty="0" err="1">
                <a:solidFill>
                  <a:schemeClr val="tx2">
                    <a:lumMod val="75000"/>
                  </a:schemeClr>
                </a:solidFill>
                <a:latin typeface="Lucida Console"/>
                <a:cs typeface="Lucida Console"/>
              </a:rPr>
              <a:t>t</a:t>
            </a:r>
            <a:r>
              <a:rPr lang="en-US" sz="1600" dirty="0" err="1" smtClean="0">
                <a:solidFill>
                  <a:schemeClr val="tx2">
                    <a:lumMod val="75000"/>
                  </a:schemeClr>
                </a:solidFill>
                <a:latin typeface="Lucida Console"/>
                <a:cs typeface="Lucida Console"/>
              </a:rPr>
              <a:t>his.add</a:t>
            </a:r>
            <a:r>
              <a:rPr lang="en-US" sz="1600" dirty="0" smtClean="0">
                <a:solidFill>
                  <a:schemeClr val="tx2">
                    <a:lumMod val="75000"/>
                  </a:schemeClr>
                </a:solidFill>
                <a:latin typeface="Lucida Console"/>
                <a:cs typeface="Lucida Console"/>
              </a:rPr>
              <a:t>(</a:t>
            </a:r>
            <a:r>
              <a:rPr lang="en-US" sz="1600" dirty="0" err="1" smtClean="0">
                <a:solidFill>
                  <a:schemeClr val="tx2">
                    <a:lumMod val="75000"/>
                  </a:schemeClr>
                </a:solidFill>
                <a:latin typeface="Lucida Console"/>
                <a:cs typeface="Lucida Console"/>
              </a:rPr>
              <a:t>myFoObject</a:t>
            </a:r>
            <a:r>
              <a:rPr lang="en-US" sz="1600" dirty="0" smtClean="0">
                <a:solidFill>
                  <a:schemeClr val="tx2">
                    <a:lumMod val="75000"/>
                  </a:schemeClr>
                </a:solidFill>
                <a:latin typeface="Lucida Console"/>
                <a:cs typeface="Lucida Console"/>
              </a:rPr>
              <a:t>);</a:t>
            </a:r>
          </a:p>
          <a:p>
            <a:endParaRPr lang="en-US" sz="1600" b="1" dirty="0" smtClean="0">
              <a:latin typeface="Lucida Console"/>
              <a:cs typeface="Lucida Console"/>
            </a:endParaRPr>
          </a:p>
          <a:p>
            <a:r>
              <a:rPr lang="en-US" sz="1600" b="1" dirty="0" smtClean="0">
                <a:latin typeface="Lucida Console"/>
                <a:cs typeface="Lucida Console"/>
              </a:rPr>
              <a:t>// short hand</a:t>
            </a:r>
            <a:endParaRPr lang="en-US" sz="1600" b="1" dirty="0">
              <a:latin typeface="Lucida Console"/>
              <a:cs typeface="Lucida Console"/>
            </a:endParaRPr>
          </a:p>
          <a:p>
            <a:r>
              <a:rPr lang="en-US" sz="1600" dirty="0" err="1" smtClean="0">
                <a:solidFill>
                  <a:srgbClr val="FF0000"/>
                </a:solidFill>
                <a:latin typeface="Lucida Console"/>
                <a:cs typeface="Lucida Console"/>
              </a:rPr>
              <a:t>this.add</a:t>
            </a:r>
            <a:r>
              <a:rPr lang="en-US" sz="1600" dirty="0" smtClean="0">
                <a:solidFill>
                  <a:srgbClr val="FF0000"/>
                </a:solidFill>
                <a:latin typeface="Lucida Console"/>
                <a:cs typeface="Lucida Console"/>
              </a:rPr>
              <a:t>({</a:t>
            </a:r>
          </a:p>
          <a:p>
            <a:r>
              <a:rPr lang="en-US" sz="1600" dirty="0" smtClean="0">
                <a:solidFill>
                  <a:srgbClr val="FF0000"/>
                </a:solidFill>
                <a:latin typeface="Lucida Console"/>
                <a:cs typeface="Lucida Console"/>
              </a:rPr>
              <a:t>   </a:t>
            </a:r>
            <a:r>
              <a:rPr lang="en-US" sz="1600" dirty="0" err="1" smtClean="0">
                <a:solidFill>
                  <a:srgbClr val="FF0000"/>
                </a:solidFill>
                <a:latin typeface="Lucida Console"/>
                <a:cs typeface="Lucida Console"/>
              </a:rPr>
              <a:t>xtype</a:t>
            </a:r>
            <a:r>
              <a:rPr lang="en-US" sz="1600" dirty="0" smtClean="0">
                <a:solidFill>
                  <a:srgbClr val="FF0000"/>
                </a:solidFill>
                <a:latin typeface="Lucida Console"/>
                <a:cs typeface="Lucida Console"/>
              </a:rPr>
              <a:t>: ‘</a:t>
            </a:r>
            <a:r>
              <a:rPr lang="en-US" sz="1600" dirty="0" err="1" smtClean="0">
                <a:solidFill>
                  <a:srgbClr val="FF0000"/>
                </a:solidFill>
                <a:latin typeface="Lucida Console"/>
                <a:cs typeface="Lucida Console"/>
              </a:rPr>
              <a:t>rallychart</a:t>
            </a:r>
            <a:r>
              <a:rPr lang="en-US" sz="1600" dirty="0" smtClean="0">
                <a:solidFill>
                  <a:srgbClr val="FF0000"/>
                </a:solidFill>
                <a:latin typeface="Lucida Console"/>
                <a:cs typeface="Lucida Console"/>
              </a:rPr>
              <a:t>’,</a:t>
            </a:r>
          </a:p>
          <a:p>
            <a:r>
              <a:rPr lang="en-US" sz="1600" dirty="0">
                <a:solidFill>
                  <a:srgbClr val="FF0000"/>
                </a:solidFill>
                <a:latin typeface="Lucida Console"/>
                <a:cs typeface="Lucida Console"/>
              </a:rPr>
              <a:t> </a:t>
            </a:r>
            <a:r>
              <a:rPr lang="en-US" sz="1600" dirty="0" smtClean="0">
                <a:solidFill>
                  <a:srgbClr val="FF0000"/>
                </a:solidFill>
                <a:latin typeface="Lucida Console"/>
                <a:cs typeface="Lucida Console"/>
              </a:rPr>
              <a:t>  width: 500,</a:t>
            </a:r>
          </a:p>
          <a:p>
            <a:r>
              <a:rPr lang="en-US" sz="1600" dirty="0">
                <a:solidFill>
                  <a:srgbClr val="FF0000"/>
                </a:solidFill>
                <a:latin typeface="Lucida Console"/>
                <a:cs typeface="Lucida Console"/>
              </a:rPr>
              <a:t> </a:t>
            </a:r>
            <a:r>
              <a:rPr lang="en-US" sz="1600" dirty="0" smtClean="0">
                <a:solidFill>
                  <a:srgbClr val="FF0000"/>
                </a:solidFill>
                <a:latin typeface="Lucida Console"/>
                <a:cs typeface="Lucida Console"/>
              </a:rPr>
              <a:t>  height: 400,</a:t>
            </a:r>
          </a:p>
          <a:p>
            <a:r>
              <a:rPr lang="en-US" sz="1600" dirty="0">
                <a:solidFill>
                  <a:srgbClr val="FF0000"/>
                </a:solidFill>
                <a:latin typeface="Lucida Console"/>
                <a:cs typeface="Lucida Console"/>
              </a:rPr>
              <a:t> </a:t>
            </a:r>
            <a:r>
              <a:rPr lang="en-US" sz="1600" dirty="0" smtClean="0">
                <a:solidFill>
                  <a:srgbClr val="FF0000"/>
                </a:solidFill>
                <a:latin typeface="Lucida Console"/>
                <a:cs typeface="Lucida Console"/>
              </a:rPr>
              <a:t>  </a:t>
            </a:r>
            <a:r>
              <a:rPr lang="en-US" sz="1600" dirty="0" err="1" smtClean="0">
                <a:solidFill>
                  <a:srgbClr val="FF0000"/>
                </a:solidFill>
                <a:latin typeface="Lucida Console"/>
                <a:cs typeface="Lucida Console"/>
              </a:rPr>
              <a:t>chartConfig</a:t>
            </a:r>
            <a:r>
              <a:rPr lang="en-US" sz="1600" dirty="0" smtClean="0">
                <a:solidFill>
                  <a:srgbClr val="FF0000"/>
                </a:solidFill>
                <a:latin typeface="Lucida Console"/>
                <a:cs typeface="Lucida Console"/>
              </a:rPr>
              <a:t>: {…}</a:t>
            </a:r>
          </a:p>
          <a:p>
            <a:r>
              <a:rPr lang="en-US" sz="1600" dirty="0" smtClean="0">
                <a:solidFill>
                  <a:srgbClr val="FF0000"/>
                </a:solidFill>
                <a:latin typeface="Lucida Console"/>
                <a:cs typeface="Lucida Console"/>
              </a:rPr>
              <a:t>});</a:t>
            </a:r>
          </a:p>
          <a:p>
            <a:endParaRPr lang="en-US" dirty="0" smtClean="0"/>
          </a:p>
          <a:p>
            <a:endParaRPr lang="en-US" dirty="0" smtClean="0"/>
          </a:p>
          <a:p>
            <a:endParaRPr lang="en-US" dirty="0"/>
          </a:p>
        </p:txBody>
      </p:sp>
    </p:spTree>
    <p:extLst>
      <p:ext uri="{BB962C8B-B14F-4D97-AF65-F5344CB8AC3E}">
        <p14:creationId xmlns:p14="http://schemas.microsoft.com/office/powerpoint/2010/main" val="2346662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1200" y="635000"/>
            <a:ext cx="7632700" cy="5909311"/>
          </a:xfrm>
          <a:prstGeom prst="rect">
            <a:avLst/>
          </a:prstGeom>
          <a:noFill/>
        </p:spPr>
        <p:txBody>
          <a:bodyPr wrap="square" rtlCol="0">
            <a:spAutoFit/>
          </a:bodyPr>
          <a:lstStyle/>
          <a:p>
            <a:r>
              <a:rPr lang="en-US" dirty="0"/>
              <a:t>l</a:t>
            </a:r>
            <a:r>
              <a:rPr lang="en-US" dirty="0" smtClean="0"/>
              <a:t>aunch: function() {</a:t>
            </a:r>
          </a:p>
          <a:p>
            <a:r>
              <a:rPr lang="en-US" dirty="0"/>
              <a:t> </a:t>
            </a:r>
            <a:r>
              <a:rPr lang="en-US" dirty="0" smtClean="0"/>
              <a:t>  </a:t>
            </a:r>
            <a:r>
              <a:rPr lang="en-US" dirty="0" err="1" smtClean="0"/>
              <a:t>doLayout</a:t>
            </a:r>
            <a:r>
              <a:rPr lang="en-US" dirty="0" smtClean="0"/>
              <a:t>();</a:t>
            </a:r>
          </a:p>
          <a:p>
            <a:r>
              <a:rPr lang="en-US" dirty="0" smtClean="0"/>
              <a:t>},</a:t>
            </a:r>
          </a:p>
          <a:p>
            <a:r>
              <a:rPr lang="en-US" dirty="0" err="1" smtClean="0"/>
              <a:t>doLayout</a:t>
            </a:r>
            <a:r>
              <a:rPr lang="en-US" dirty="0" smtClean="0"/>
              <a:t>: function() {</a:t>
            </a:r>
          </a:p>
          <a:p>
            <a:pPr lvl="1"/>
            <a:r>
              <a:rPr lang="en-US" dirty="0" err="1" smtClean="0"/>
              <a:t>var</a:t>
            </a:r>
            <a:r>
              <a:rPr lang="en-US" dirty="0" smtClean="0"/>
              <a:t> app = </a:t>
            </a:r>
            <a:r>
              <a:rPr lang="en-US" dirty="0" err="1" smtClean="0"/>
              <a:t>Ext.create</a:t>
            </a:r>
            <a:r>
              <a:rPr lang="en-US" dirty="0" smtClean="0"/>
              <a:t>(&lt;</a:t>
            </a:r>
            <a:r>
              <a:rPr lang="en-US" b="1" dirty="0" err="1" smtClean="0"/>
              <a:t>someContainer</a:t>
            </a:r>
            <a:r>
              <a:rPr lang="en-US" dirty="0" smtClean="0"/>
              <a:t>&gt;, { layout: &lt;vertical&gt; });</a:t>
            </a:r>
          </a:p>
          <a:p>
            <a:pPr lvl="1"/>
            <a:r>
              <a:rPr lang="en-US" dirty="0" err="1"/>
              <a:t>v</a:t>
            </a:r>
            <a:r>
              <a:rPr lang="en-US" dirty="0" err="1" smtClean="0"/>
              <a:t>ar</a:t>
            </a:r>
            <a:r>
              <a:rPr lang="en-US" dirty="0" smtClean="0"/>
              <a:t> </a:t>
            </a:r>
            <a:r>
              <a:rPr lang="en-US" dirty="0" err="1" smtClean="0"/>
              <a:t>pulldown</a:t>
            </a:r>
            <a:r>
              <a:rPr lang="en-US" dirty="0" smtClean="0"/>
              <a:t> = </a:t>
            </a:r>
            <a:r>
              <a:rPr lang="en-US" dirty="0" err="1" smtClean="0"/>
              <a:t>Ext.create</a:t>
            </a:r>
            <a:r>
              <a:rPr lang="en-US" dirty="0" smtClean="0"/>
              <a:t>(&lt;</a:t>
            </a:r>
            <a:r>
              <a:rPr lang="en-US" dirty="0" err="1" smtClean="0"/>
              <a:t>somePulldown</a:t>
            </a:r>
            <a:r>
              <a:rPr lang="en-US" dirty="0" smtClean="0"/>
              <a:t>&gt;, {…});</a:t>
            </a:r>
          </a:p>
          <a:p>
            <a:pPr lvl="1"/>
            <a:r>
              <a:rPr lang="en-US" dirty="0" err="1"/>
              <a:t>v</a:t>
            </a:r>
            <a:r>
              <a:rPr lang="en-US" dirty="0" err="1" smtClean="0"/>
              <a:t>ar</a:t>
            </a:r>
            <a:r>
              <a:rPr lang="en-US" dirty="0" smtClean="0"/>
              <a:t> grid = </a:t>
            </a:r>
            <a:r>
              <a:rPr lang="en-US" dirty="0" err="1" smtClean="0"/>
              <a:t>Ext.create</a:t>
            </a:r>
            <a:r>
              <a:rPr lang="en-US" dirty="0" smtClean="0"/>
              <a:t>(&lt;</a:t>
            </a:r>
            <a:r>
              <a:rPr lang="en-US" dirty="0" err="1" smtClean="0"/>
              <a:t>someGrid</a:t>
            </a:r>
            <a:r>
              <a:rPr lang="en-US" dirty="0" smtClean="0"/>
              <a:t>&gt;, {…});</a:t>
            </a:r>
          </a:p>
          <a:p>
            <a:pPr lvl="1"/>
            <a:endParaRPr lang="en-US" dirty="0" smtClean="0"/>
          </a:p>
          <a:p>
            <a:pPr lvl="1"/>
            <a:r>
              <a:rPr lang="en-US" dirty="0" err="1" smtClean="0"/>
              <a:t>var</a:t>
            </a:r>
            <a:r>
              <a:rPr lang="en-US" dirty="0" smtClean="0"/>
              <a:t> </a:t>
            </a:r>
            <a:r>
              <a:rPr lang="en-US" dirty="0" err="1" smtClean="0"/>
              <a:t>buttonList</a:t>
            </a:r>
            <a:r>
              <a:rPr lang="en-US" dirty="0" smtClean="0"/>
              <a:t> = </a:t>
            </a:r>
            <a:r>
              <a:rPr lang="en-US" dirty="0" err="1" smtClean="0"/>
              <a:t>Ext.create</a:t>
            </a:r>
            <a:r>
              <a:rPr lang="en-US" dirty="0" smtClean="0"/>
              <a:t>(&lt;</a:t>
            </a:r>
            <a:r>
              <a:rPr lang="en-US" b="1" dirty="0" err="1" smtClean="0"/>
              <a:t>someContainer</a:t>
            </a:r>
            <a:r>
              <a:rPr lang="en-US" dirty="0" smtClean="0"/>
              <a:t>&gt;, {…});</a:t>
            </a:r>
          </a:p>
          <a:p>
            <a:pPr lvl="1"/>
            <a:r>
              <a:rPr lang="en-US" dirty="0" err="1"/>
              <a:t>v</a:t>
            </a:r>
            <a:r>
              <a:rPr lang="en-US" dirty="0" err="1" smtClean="0"/>
              <a:t>ar</a:t>
            </a:r>
            <a:r>
              <a:rPr lang="en-US" dirty="0" smtClean="0"/>
              <a:t> </a:t>
            </a:r>
            <a:r>
              <a:rPr lang="en-US" dirty="0" err="1" smtClean="0"/>
              <a:t>okButton</a:t>
            </a:r>
            <a:r>
              <a:rPr lang="en-US" dirty="0" smtClean="0"/>
              <a:t>= </a:t>
            </a:r>
            <a:r>
              <a:rPr lang="en-US" dirty="0" err="1" smtClean="0"/>
              <a:t>Ext.create</a:t>
            </a:r>
            <a:r>
              <a:rPr lang="en-US" dirty="0" smtClean="0"/>
              <a:t>(&lt;</a:t>
            </a:r>
            <a:r>
              <a:rPr lang="en-US" dirty="0" err="1" smtClean="0"/>
              <a:t>someButton</a:t>
            </a:r>
            <a:r>
              <a:rPr lang="en-US" dirty="0" smtClean="0"/>
              <a:t>&gt;, { layout: &lt;horizontal&gt; });</a:t>
            </a:r>
          </a:p>
          <a:p>
            <a:pPr lvl="1"/>
            <a:r>
              <a:rPr lang="en-US" dirty="0" err="1" smtClean="0"/>
              <a:t>var</a:t>
            </a:r>
            <a:r>
              <a:rPr lang="en-US" dirty="0" smtClean="0"/>
              <a:t> </a:t>
            </a:r>
            <a:r>
              <a:rPr lang="en-US" dirty="0" err="1" smtClean="0"/>
              <a:t>cancelButton</a:t>
            </a:r>
            <a:r>
              <a:rPr lang="en-US" dirty="0" smtClean="0"/>
              <a:t>= </a:t>
            </a:r>
            <a:r>
              <a:rPr lang="en-US" dirty="0" err="1"/>
              <a:t>Ext.create</a:t>
            </a:r>
            <a:r>
              <a:rPr lang="en-US" dirty="0"/>
              <a:t>(&lt;</a:t>
            </a:r>
            <a:r>
              <a:rPr lang="en-US" dirty="0" err="1"/>
              <a:t>someButton</a:t>
            </a:r>
            <a:r>
              <a:rPr lang="en-US" dirty="0"/>
              <a:t>&gt;, {…});</a:t>
            </a:r>
          </a:p>
          <a:p>
            <a:pPr lvl="1"/>
            <a:r>
              <a:rPr lang="en-US" dirty="0" err="1" smtClean="0"/>
              <a:t>buttonList.add</a:t>
            </a:r>
            <a:r>
              <a:rPr lang="en-US" dirty="0" smtClean="0"/>
              <a:t>(</a:t>
            </a:r>
            <a:r>
              <a:rPr lang="en-US" dirty="0" err="1" smtClean="0"/>
              <a:t>okButton</a:t>
            </a:r>
            <a:r>
              <a:rPr lang="en-US" dirty="0" smtClean="0"/>
              <a:t>);</a:t>
            </a:r>
          </a:p>
          <a:p>
            <a:pPr lvl="1"/>
            <a:r>
              <a:rPr lang="en-US" dirty="0" err="1" smtClean="0"/>
              <a:t>buttonList.add</a:t>
            </a:r>
            <a:r>
              <a:rPr lang="en-US" dirty="0" smtClean="0"/>
              <a:t>(</a:t>
            </a:r>
            <a:r>
              <a:rPr lang="en-US" dirty="0" err="1" smtClean="0"/>
              <a:t>cancelButton</a:t>
            </a:r>
            <a:r>
              <a:rPr lang="en-US" dirty="0" smtClean="0"/>
              <a:t>);</a:t>
            </a:r>
          </a:p>
          <a:p>
            <a:pPr lvl="1"/>
            <a:endParaRPr lang="en-US" dirty="0"/>
          </a:p>
          <a:p>
            <a:pPr lvl="1"/>
            <a:r>
              <a:rPr lang="en-US" dirty="0" err="1"/>
              <a:t>a</a:t>
            </a:r>
            <a:r>
              <a:rPr lang="en-US" dirty="0" err="1" smtClean="0"/>
              <a:t>pp.add</a:t>
            </a:r>
            <a:r>
              <a:rPr lang="en-US" dirty="0" smtClean="0"/>
              <a:t>(</a:t>
            </a:r>
            <a:r>
              <a:rPr lang="en-US" dirty="0" err="1" smtClean="0"/>
              <a:t>pulldown</a:t>
            </a:r>
            <a:r>
              <a:rPr lang="en-US" dirty="0" smtClean="0"/>
              <a:t>);</a:t>
            </a:r>
          </a:p>
          <a:p>
            <a:pPr lvl="1"/>
            <a:r>
              <a:rPr lang="en-US" dirty="0" err="1"/>
              <a:t>a</a:t>
            </a:r>
            <a:r>
              <a:rPr lang="en-US" dirty="0" err="1" smtClean="0"/>
              <a:t>pp.add</a:t>
            </a:r>
            <a:r>
              <a:rPr lang="en-US" dirty="0" smtClean="0"/>
              <a:t>(grid);</a:t>
            </a:r>
          </a:p>
          <a:p>
            <a:r>
              <a:rPr lang="en-US" dirty="0" smtClean="0"/>
              <a:t>       </a:t>
            </a:r>
            <a:r>
              <a:rPr lang="en-US" dirty="0" err="1" smtClean="0"/>
              <a:t>app.add</a:t>
            </a:r>
            <a:r>
              <a:rPr lang="en-US" dirty="0" smtClean="0"/>
              <a:t>(</a:t>
            </a:r>
            <a:r>
              <a:rPr lang="en-US" dirty="0" err="1" smtClean="0"/>
              <a:t>buttonList</a:t>
            </a:r>
            <a:r>
              <a:rPr lang="en-US" dirty="0" smtClean="0"/>
              <a:t>);</a:t>
            </a:r>
          </a:p>
          <a:p>
            <a:endParaRPr lang="en-US" dirty="0"/>
          </a:p>
          <a:p>
            <a:r>
              <a:rPr lang="en-US" dirty="0" smtClean="0"/>
              <a:t>      </a:t>
            </a:r>
            <a:r>
              <a:rPr lang="en-US" dirty="0" err="1" smtClean="0"/>
              <a:t>this.add</a:t>
            </a:r>
            <a:r>
              <a:rPr lang="en-US" dirty="0" smtClean="0"/>
              <a:t>(app);</a:t>
            </a:r>
          </a:p>
          <a:p>
            <a:r>
              <a:rPr lang="en-US" dirty="0"/>
              <a:t>}</a:t>
            </a:r>
            <a:endParaRPr lang="en-US" dirty="0" smtClean="0"/>
          </a:p>
          <a:p>
            <a:endParaRPr lang="en-US" dirty="0"/>
          </a:p>
        </p:txBody>
      </p:sp>
    </p:spTree>
    <p:extLst>
      <p:ext uri="{BB962C8B-B14F-4D97-AF65-F5344CB8AC3E}">
        <p14:creationId xmlns:p14="http://schemas.microsoft.com/office/powerpoint/2010/main" val="102688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600" y="609600"/>
            <a:ext cx="8216900" cy="3323987"/>
          </a:xfrm>
          <a:prstGeom prst="rect">
            <a:avLst/>
          </a:prstGeom>
          <a:noFill/>
        </p:spPr>
        <p:txBody>
          <a:bodyPr wrap="square" rtlCol="0">
            <a:spAutoFit/>
          </a:bodyPr>
          <a:lstStyle/>
          <a:p>
            <a:r>
              <a:rPr lang="en-US" sz="4800" dirty="0" smtClean="0"/>
              <a:t>#3 - Do </a:t>
            </a:r>
            <a:r>
              <a:rPr lang="en-US" sz="4800" dirty="0"/>
              <a:t>the smallest thing you can do and </a:t>
            </a:r>
            <a:r>
              <a:rPr lang="en-US" sz="4800" dirty="0" smtClean="0"/>
              <a:t>test.  </a:t>
            </a:r>
            <a:r>
              <a:rPr lang="en-US" sz="4000" baseline="30000" dirty="0" smtClean="0"/>
              <a:t>(John </a:t>
            </a:r>
            <a:r>
              <a:rPr lang="en-US" sz="4000" baseline="30000" dirty="0"/>
              <a:t>Martin)</a:t>
            </a:r>
          </a:p>
          <a:p>
            <a:endParaRPr lang="en-US" dirty="0" smtClean="0"/>
          </a:p>
          <a:p>
            <a:r>
              <a:rPr lang="en-US" sz="4800" dirty="0" smtClean="0"/>
              <a:t>Automate build/test/deploy as much as possible.</a:t>
            </a:r>
          </a:p>
        </p:txBody>
      </p:sp>
      <p:sp>
        <p:nvSpPr>
          <p:cNvPr id="3" name="TextBox 2"/>
          <p:cNvSpPr txBox="1"/>
          <p:nvPr/>
        </p:nvSpPr>
        <p:spPr>
          <a:xfrm>
            <a:off x="711200" y="4330700"/>
            <a:ext cx="7632700" cy="2308324"/>
          </a:xfrm>
          <a:prstGeom prst="rect">
            <a:avLst/>
          </a:prstGeom>
          <a:noFill/>
        </p:spPr>
        <p:txBody>
          <a:bodyPr wrap="square" rtlCol="0">
            <a:spAutoFit/>
          </a:bodyPr>
          <a:lstStyle/>
          <a:p>
            <a:r>
              <a:rPr lang="en-US" dirty="0" smtClean="0"/>
              <a:t>If your testing includes manual steps (like copy &amp; paste) you’ll find yourself cramming in batches of changes all at once making it harder to debug when several things could be simultaneously broken.</a:t>
            </a:r>
          </a:p>
          <a:p>
            <a:endParaRPr lang="en-US" dirty="0"/>
          </a:p>
          <a:p>
            <a:r>
              <a:rPr lang="en-US" dirty="0" smtClean="0"/>
              <a:t>Automated build/deploy makes it trivial to test even a single line change.</a:t>
            </a:r>
          </a:p>
          <a:p>
            <a:endParaRPr lang="en-US" dirty="0"/>
          </a:p>
          <a:p>
            <a:r>
              <a:rPr lang="en-US" dirty="0" smtClean="0"/>
              <a:t>TIP! Consider registering the ‘rake’ commands in hotkeys!</a:t>
            </a:r>
          </a:p>
          <a:p>
            <a:r>
              <a:rPr lang="en-US" dirty="0" smtClean="0"/>
              <a:t>(I did mine for vim </a:t>
            </a:r>
            <a:r>
              <a:rPr lang="en-US" dirty="0" smtClean="0">
                <a:sym typeface="Wingdings"/>
              </a:rPr>
              <a:t> )</a:t>
            </a:r>
            <a:endParaRPr lang="en-US" dirty="0"/>
          </a:p>
        </p:txBody>
      </p:sp>
    </p:spTree>
    <p:extLst>
      <p:ext uri="{BB962C8B-B14F-4D97-AF65-F5344CB8AC3E}">
        <p14:creationId xmlns:p14="http://schemas.microsoft.com/office/powerpoint/2010/main" val="127073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7620000" cy="584776"/>
          </a:xfrm>
          <a:prstGeom prst="rect">
            <a:avLst/>
          </a:prstGeom>
          <a:noFill/>
        </p:spPr>
        <p:txBody>
          <a:bodyPr wrap="square" rtlCol="0">
            <a:spAutoFit/>
          </a:bodyPr>
          <a:lstStyle/>
          <a:p>
            <a:r>
              <a:rPr lang="en-US" sz="3200" b="1" dirty="0" smtClean="0"/>
              <a:t>#4 – debugging with the console()</a:t>
            </a:r>
            <a:endParaRPr lang="en-US" sz="3200" b="1" dirty="0"/>
          </a:p>
        </p:txBody>
      </p:sp>
      <p:sp>
        <p:nvSpPr>
          <p:cNvPr id="3" name="TextBox 2"/>
          <p:cNvSpPr txBox="1"/>
          <p:nvPr/>
        </p:nvSpPr>
        <p:spPr>
          <a:xfrm>
            <a:off x="736600" y="1562100"/>
            <a:ext cx="7632700" cy="4524316"/>
          </a:xfrm>
          <a:prstGeom prst="rect">
            <a:avLst/>
          </a:prstGeom>
          <a:noFill/>
        </p:spPr>
        <p:txBody>
          <a:bodyPr wrap="square" rtlCol="0">
            <a:spAutoFit/>
          </a:bodyPr>
          <a:lstStyle/>
          <a:p>
            <a:pPr marL="342900" indent="-342900">
              <a:buFont typeface="+mj-lt"/>
              <a:buAutoNum type="arabicPeriod"/>
            </a:pPr>
            <a:r>
              <a:rPr lang="en-US" dirty="0" smtClean="0"/>
              <a:t>Enable the </a:t>
            </a:r>
            <a:r>
              <a:rPr lang="en-US" dirty="0" err="1" smtClean="0"/>
              <a:t>javascript</a:t>
            </a:r>
            <a:r>
              <a:rPr lang="en-US" dirty="0" smtClean="0"/>
              <a:t> console or developer console in your browser</a:t>
            </a:r>
          </a:p>
          <a:p>
            <a:pPr marL="342900" indent="-342900">
              <a:buFont typeface="+mj-lt"/>
              <a:buAutoNum type="arabicPeriod"/>
            </a:pPr>
            <a:r>
              <a:rPr lang="en-US" dirty="0" smtClean="0"/>
              <a:t>Write to the console with these methods</a:t>
            </a:r>
          </a:p>
          <a:p>
            <a:pPr marL="800100" lvl="1" indent="-342900">
              <a:buFont typeface="Arial"/>
              <a:buChar char="•"/>
            </a:pPr>
            <a:r>
              <a:rPr lang="en-US" dirty="0" err="1" smtClean="0"/>
              <a:t>console.log</a:t>
            </a:r>
            <a:r>
              <a:rPr lang="en-US" dirty="0" smtClean="0"/>
              <a:t>(…)</a:t>
            </a:r>
          </a:p>
          <a:p>
            <a:pPr marL="800100" lvl="1" indent="-342900">
              <a:buFont typeface="Arial"/>
              <a:buChar char="•"/>
            </a:pPr>
            <a:r>
              <a:rPr lang="en-US" dirty="0" err="1" smtClean="0"/>
              <a:t>console.debug</a:t>
            </a:r>
            <a:r>
              <a:rPr lang="en-US" dirty="0" smtClean="0"/>
              <a:t>(...)</a:t>
            </a:r>
          </a:p>
          <a:p>
            <a:pPr marL="800100" lvl="1" indent="-342900">
              <a:buFont typeface="Arial"/>
              <a:buChar char="•"/>
            </a:pPr>
            <a:r>
              <a:rPr lang="en-US" dirty="0" err="1" smtClean="0"/>
              <a:t>console.error</a:t>
            </a:r>
            <a:r>
              <a:rPr lang="en-US" dirty="0" smtClean="0"/>
              <a:t>(…)</a:t>
            </a:r>
          </a:p>
          <a:p>
            <a:pPr marL="342900" indent="-342900">
              <a:buFont typeface="+mj-lt"/>
              <a:buAutoNum type="arabicPeriod"/>
            </a:pPr>
            <a:r>
              <a:rPr lang="en-US" dirty="0" smtClean="0"/>
              <a:t>Console can help pretty-print objects even very complex, nested ones</a:t>
            </a:r>
          </a:p>
          <a:p>
            <a:pPr marL="342900" indent="-342900">
              <a:buFont typeface="+mj-lt"/>
              <a:buAutoNum type="arabicPeriod"/>
            </a:pPr>
            <a:r>
              <a:rPr lang="en-US" dirty="0" smtClean="0"/>
              <a:t>You can add several objects in a single log call</a:t>
            </a:r>
          </a:p>
          <a:p>
            <a:pPr marL="800100" lvl="1" indent="-342900">
              <a:buFont typeface="Arial"/>
              <a:buChar char="•"/>
            </a:pPr>
            <a:r>
              <a:rPr lang="en-US" dirty="0" err="1"/>
              <a:t>c</a:t>
            </a:r>
            <a:r>
              <a:rPr lang="en-US" dirty="0" err="1" smtClean="0"/>
              <a:t>onsole.log</a:t>
            </a:r>
            <a:r>
              <a:rPr lang="en-US" dirty="0" smtClean="0"/>
              <a:t>(‘See this?’, </a:t>
            </a:r>
            <a:r>
              <a:rPr lang="en-US" dirty="0" err="1" smtClean="0"/>
              <a:t>myPulldown</a:t>
            </a:r>
            <a:r>
              <a:rPr lang="en-US" dirty="0" smtClean="0"/>
              <a:t>, </a:t>
            </a:r>
            <a:r>
              <a:rPr lang="en-US" dirty="0" err="1" smtClean="0"/>
              <a:t>myRecord</a:t>
            </a:r>
            <a:r>
              <a:rPr lang="en-US" dirty="0" smtClean="0"/>
              <a:t>, </a:t>
            </a:r>
            <a:r>
              <a:rPr lang="en-US" dirty="0" err="1" smtClean="0"/>
              <a:t>myVariable</a:t>
            </a:r>
            <a:r>
              <a:rPr lang="en-US" dirty="0" smtClean="0"/>
              <a:t>);</a:t>
            </a:r>
          </a:p>
          <a:p>
            <a:pPr marL="800100" lvl="1" indent="-342900">
              <a:buFont typeface="Arial"/>
              <a:buChar char="•"/>
            </a:pPr>
            <a:r>
              <a:rPr lang="en-US" dirty="0" err="1"/>
              <a:t>c</a:t>
            </a:r>
            <a:r>
              <a:rPr lang="en-US" dirty="0" err="1" smtClean="0"/>
              <a:t>onsole.log</a:t>
            </a:r>
            <a:r>
              <a:rPr lang="en-US" dirty="0" smtClean="0"/>
              <a:t>(‘Found %</a:t>
            </a:r>
            <a:r>
              <a:rPr lang="en-US" dirty="0" err="1" smtClean="0"/>
              <a:t>i</a:t>
            </a:r>
            <a:r>
              <a:rPr lang="en-US" dirty="0" smtClean="0"/>
              <a:t> records’, </a:t>
            </a:r>
            <a:r>
              <a:rPr lang="en-US" dirty="0" err="1" smtClean="0"/>
              <a:t>records.length</a:t>
            </a:r>
            <a:r>
              <a:rPr lang="en-US" dirty="0" smtClean="0"/>
              <a:t>);</a:t>
            </a:r>
          </a:p>
          <a:p>
            <a:endParaRPr lang="en-US" dirty="0" smtClean="0"/>
          </a:p>
          <a:p>
            <a:endParaRPr lang="en-US" dirty="0" smtClean="0"/>
          </a:p>
          <a:p>
            <a:r>
              <a:rPr lang="en-US" dirty="0" smtClean="0"/>
              <a:t>NOTE: the console API can be browser dependent so do not release production code with console logs enabled.  Just comment them out </a:t>
            </a:r>
            <a:r>
              <a:rPr lang="en-US" dirty="0" smtClean="0">
                <a:sym typeface="Wingdings"/>
              </a:rPr>
              <a:t></a:t>
            </a:r>
            <a:endParaRPr lang="en-US" dirty="0"/>
          </a:p>
          <a:p>
            <a:endParaRPr lang="en-US" dirty="0" smtClean="0"/>
          </a:p>
          <a:p>
            <a:r>
              <a:rPr lang="en-US" b="1" dirty="0" smtClean="0"/>
              <a:t>Example API:</a:t>
            </a:r>
          </a:p>
          <a:p>
            <a:r>
              <a:rPr lang="en-US" dirty="0"/>
              <a:t>https://</a:t>
            </a:r>
            <a:r>
              <a:rPr lang="en-US" dirty="0" err="1"/>
              <a:t>developers.google.com</a:t>
            </a:r>
            <a:r>
              <a:rPr lang="en-US" dirty="0"/>
              <a:t>/chrome-developer-tools/docs/console</a:t>
            </a:r>
          </a:p>
        </p:txBody>
      </p:sp>
    </p:spTree>
    <p:extLst>
      <p:ext uri="{BB962C8B-B14F-4D97-AF65-F5344CB8AC3E}">
        <p14:creationId xmlns:p14="http://schemas.microsoft.com/office/powerpoint/2010/main" val="242236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800" y="469900"/>
            <a:ext cx="7620000" cy="584776"/>
          </a:xfrm>
          <a:prstGeom prst="rect">
            <a:avLst/>
          </a:prstGeom>
          <a:noFill/>
        </p:spPr>
        <p:txBody>
          <a:bodyPr wrap="square" rtlCol="0">
            <a:spAutoFit/>
          </a:bodyPr>
          <a:lstStyle/>
          <a:p>
            <a:r>
              <a:rPr lang="en-US" sz="3200" b="1" dirty="0" smtClean="0"/>
              <a:t>#5 – Keeping track of ‘this’</a:t>
            </a:r>
            <a:endParaRPr lang="en-US" sz="3200" b="1" dirty="0"/>
          </a:p>
        </p:txBody>
      </p:sp>
      <p:sp>
        <p:nvSpPr>
          <p:cNvPr id="3" name="TextBox 2"/>
          <p:cNvSpPr txBox="1"/>
          <p:nvPr/>
        </p:nvSpPr>
        <p:spPr>
          <a:xfrm>
            <a:off x="698500" y="2692400"/>
            <a:ext cx="7632700" cy="3539430"/>
          </a:xfrm>
          <a:prstGeom prst="rect">
            <a:avLst/>
          </a:prstGeom>
          <a:noFill/>
        </p:spPr>
        <p:txBody>
          <a:bodyPr wrap="square" rtlCol="0">
            <a:spAutoFit/>
          </a:bodyPr>
          <a:lstStyle/>
          <a:p>
            <a:r>
              <a:rPr lang="en-US" sz="1600" dirty="0" smtClean="0">
                <a:latin typeface="Lucida Console"/>
                <a:cs typeface="Lucida Console"/>
              </a:rPr>
              <a:t>launch: function() {</a:t>
            </a:r>
          </a:p>
          <a:p>
            <a:r>
              <a:rPr lang="en-US" sz="1600" dirty="0" smtClean="0">
                <a:solidFill>
                  <a:srgbClr val="FF0000"/>
                </a:solidFill>
                <a:latin typeface="Lucida Console"/>
                <a:cs typeface="Lucida Console"/>
              </a:rPr>
              <a:t>  </a:t>
            </a:r>
            <a:r>
              <a:rPr lang="en-US" sz="1600" dirty="0" err="1" smtClean="0">
                <a:solidFill>
                  <a:srgbClr val="FF0000"/>
                </a:solidFill>
                <a:latin typeface="Lucida Console"/>
                <a:cs typeface="Lucida Console"/>
              </a:rPr>
              <a:t>var</a:t>
            </a:r>
            <a:r>
              <a:rPr lang="en-US" sz="1600" dirty="0" smtClean="0">
                <a:solidFill>
                  <a:srgbClr val="FF0000"/>
                </a:solidFill>
                <a:latin typeface="Lucida Console"/>
                <a:cs typeface="Lucida Console"/>
              </a:rPr>
              <a:t> me = this;  </a:t>
            </a:r>
            <a:r>
              <a:rPr lang="en-US" sz="1600" dirty="0" smtClean="0">
                <a:latin typeface="Lucida Console"/>
                <a:cs typeface="Lucida Console"/>
              </a:rPr>
              <a:t>// </a:t>
            </a:r>
            <a:r>
              <a:rPr lang="en-US" sz="1600" dirty="0" err="1" smtClean="0">
                <a:solidFill>
                  <a:srgbClr val="0000FF"/>
                </a:solidFill>
                <a:latin typeface="Lucida Console"/>
                <a:cs typeface="Lucida Console"/>
              </a:rPr>
              <a:t>var</a:t>
            </a:r>
            <a:r>
              <a:rPr lang="en-US" sz="1600" dirty="0" smtClean="0">
                <a:solidFill>
                  <a:srgbClr val="0000FF"/>
                </a:solidFill>
                <a:latin typeface="Lucida Console"/>
                <a:cs typeface="Lucida Console"/>
              </a:rPr>
              <a:t> app = this;</a:t>
            </a:r>
            <a:r>
              <a:rPr lang="en-US" sz="1600" dirty="0">
                <a:solidFill>
                  <a:srgbClr val="00B843"/>
                </a:solidFill>
                <a:latin typeface="Lucida Console"/>
                <a:cs typeface="Lucida Console"/>
              </a:rPr>
              <a:t> </a:t>
            </a:r>
            <a:r>
              <a:rPr lang="en-US" sz="1600" dirty="0" smtClean="0">
                <a:solidFill>
                  <a:srgbClr val="00B843"/>
                </a:solidFill>
                <a:latin typeface="Lucida Console"/>
                <a:cs typeface="Lucida Console"/>
              </a:rPr>
              <a:t> </a:t>
            </a:r>
            <a:r>
              <a:rPr lang="en-US" sz="1600" dirty="0" err="1" smtClean="0">
                <a:solidFill>
                  <a:srgbClr val="00B843"/>
                </a:solidFill>
                <a:latin typeface="Lucida Console"/>
                <a:cs typeface="Lucida Console"/>
              </a:rPr>
              <a:t>var</a:t>
            </a:r>
            <a:r>
              <a:rPr lang="en-US" sz="1600" dirty="0" smtClean="0">
                <a:solidFill>
                  <a:srgbClr val="00B843"/>
                </a:solidFill>
                <a:latin typeface="Lucida Console"/>
                <a:cs typeface="Lucida Console"/>
              </a:rPr>
              <a:t> that = this;</a:t>
            </a:r>
          </a:p>
          <a:p>
            <a:endParaRPr lang="en-US" sz="1600" dirty="0">
              <a:latin typeface="Lucida Console"/>
              <a:cs typeface="Lucida Console"/>
            </a:endParaRPr>
          </a:p>
          <a:p>
            <a:r>
              <a:rPr lang="en-US" sz="1600" dirty="0" smtClean="0">
                <a:latin typeface="Lucida Console"/>
                <a:cs typeface="Lucida Console"/>
              </a:rPr>
              <a:t>  </a:t>
            </a:r>
            <a:r>
              <a:rPr lang="en-US" sz="1600" dirty="0" err="1" smtClean="0">
                <a:latin typeface="Lucida Console"/>
                <a:cs typeface="Lucida Console"/>
              </a:rPr>
              <a:t>var</a:t>
            </a:r>
            <a:r>
              <a:rPr lang="en-US" sz="1600" dirty="0" smtClean="0">
                <a:latin typeface="Lucida Console"/>
                <a:cs typeface="Lucida Console"/>
              </a:rPr>
              <a:t> </a:t>
            </a:r>
            <a:r>
              <a:rPr lang="en-US" sz="1600" dirty="0" err="1" smtClean="0">
                <a:latin typeface="Lucida Console"/>
                <a:cs typeface="Lucida Console"/>
              </a:rPr>
              <a:t>comboBox</a:t>
            </a:r>
            <a:r>
              <a:rPr lang="en-US" sz="1600" dirty="0" smtClean="0">
                <a:latin typeface="Lucida Console"/>
                <a:cs typeface="Lucida Console"/>
              </a:rPr>
              <a:t> = </a:t>
            </a:r>
            <a:r>
              <a:rPr lang="en-US" sz="1600" dirty="0" err="1" smtClean="0">
                <a:latin typeface="Lucida Console"/>
                <a:cs typeface="Lucida Console"/>
              </a:rPr>
              <a:t>Ext.create</a:t>
            </a:r>
            <a:r>
              <a:rPr lang="en-US" sz="1600" dirty="0" smtClean="0">
                <a:latin typeface="Lucida Console"/>
                <a:cs typeface="Lucida Console"/>
              </a:rPr>
              <a:t>(&lt;</a:t>
            </a:r>
            <a:r>
              <a:rPr lang="en-US" sz="1600" dirty="0" err="1" smtClean="0">
                <a:latin typeface="Lucida Console"/>
                <a:cs typeface="Lucida Console"/>
              </a:rPr>
              <a:t>someComboBox</a:t>
            </a:r>
            <a:r>
              <a:rPr lang="en-US" sz="1600" dirty="0" smtClean="0">
                <a:latin typeface="Lucida Console"/>
                <a:cs typeface="Lucida Console"/>
              </a:rPr>
              <a:t>&gt;, {</a:t>
            </a:r>
          </a:p>
          <a:p>
            <a:r>
              <a:rPr lang="en-US" sz="1600" dirty="0" smtClean="0">
                <a:latin typeface="Lucida Console"/>
                <a:cs typeface="Lucida Console"/>
              </a:rPr>
              <a:t>    listeners: {</a:t>
            </a:r>
          </a:p>
          <a:p>
            <a:r>
              <a:rPr lang="en-US" sz="1600" dirty="0">
                <a:latin typeface="Lucida Console"/>
                <a:cs typeface="Lucida Console"/>
              </a:rPr>
              <a:t> </a:t>
            </a:r>
            <a:r>
              <a:rPr lang="en-US" sz="1600" dirty="0" smtClean="0">
                <a:latin typeface="Lucida Console"/>
                <a:cs typeface="Lucida Console"/>
              </a:rPr>
              <a:t>       ready: function(box) {</a:t>
            </a:r>
          </a:p>
          <a:p>
            <a:r>
              <a:rPr lang="en-US" sz="1600" dirty="0">
                <a:latin typeface="Lucida Console"/>
                <a:cs typeface="Lucida Console"/>
              </a:rPr>
              <a:t> </a:t>
            </a:r>
            <a:r>
              <a:rPr lang="en-US" sz="1600" dirty="0" smtClean="0">
                <a:latin typeface="Lucida Console"/>
                <a:cs typeface="Lucida Console"/>
              </a:rPr>
              <a:t>           </a:t>
            </a:r>
            <a:r>
              <a:rPr lang="en-US" sz="1600" dirty="0" err="1" smtClean="0">
                <a:solidFill>
                  <a:srgbClr val="FF0000"/>
                </a:solidFill>
                <a:latin typeface="Lucida Console"/>
                <a:cs typeface="Lucida Console"/>
              </a:rPr>
              <a:t>this.</a:t>
            </a:r>
            <a:r>
              <a:rPr lang="en-US" sz="1600" dirty="0" err="1" smtClean="0">
                <a:latin typeface="Lucida Console"/>
                <a:cs typeface="Lucida Console"/>
              </a:rPr>
              <a:t>loadGrid</a:t>
            </a:r>
            <a:r>
              <a:rPr lang="en-US" sz="1600" dirty="0" smtClean="0">
                <a:latin typeface="Lucida Console"/>
                <a:cs typeface="Lucida Console"/>
              </a:rPr>
              <a:t>(</a:t>
            </a:r>
            <a:r>
              <a:rPr lang="en-US" sz="1600" dirty="0" err="1" smtClean="0">
                <a:latin typeface="Lucida Console"/>
                <a:cs typeface="Lucida Console"/>
              </a:rPr>
              <a:t>box.getValue</a:t>
            </a:r>
            <a:r>
              <a:rPr lang="en-US" sz="1600" dirty="0" smtClean="0">
                <a:latin typeface="Lucida Console"/>
                <a:cs typeface="Lucida Console"/>
              </a:rPr>
              <a:t>());</a:t>
            </a:r>
          </a:p>
          <a:p>
            <a:r>
              <a:rPr lang="en-US" sz="1600" dirty="0">
                <a:latin typeface="Lucida Console"/>
                <a:cs typeface="Lucida Console"/>
              </a:rPr>
              <a:t> </a:t>
            </a:r>
            <a:r>
              <a:rPr lang="en-US" sz="1600" dirty="0" smtClean="0">
                <a:latin typeface="Lucida Console"/>
                <a:cs typeface="Lucida Console"/>
              </a:rPr>
              <a:t>       }</a:t>
            </a:r>
          </a:p>
          <a:p>
            <a:r>
              <a:rPr lang="en-US" sz="1600" dirty="0">
                <a:solidFill>
                  <a:srgbClr val="FF0000"/>
                </a:solidFill>
                <a:latin typeface="Lucida Console"/>
                <a:cs typeface="Lucida Console"/>
              </a:rPr>
              <a:t> </a:t>
            </a:r>
            <a:r>
              <a:rPr lang="en-US" sz="1600" dirty="0" smtClean="0">
                <a:solidFill>
                  <a:srgbClr val="FF0000"/>
                </a:solidFill>
                <a:latin typeface="Lucida Console"/>
                <a:cs typeface="Lucida Console"/>
              </a:rPr>
              <a:t>   }, scope: me</a:t>
            </a:r>
          </a:p>
          <a:p>
            <a:r>
              <a:rPr lang="en-US" sz="1600" dirty="0" smtClean="0">
                <a:latin typeface="Lucida Console"/>
                <a:cs typeface="Lucida Console"/>
              </a:rPr>
              <a:t>  });</a:t>
            </a:r>
          </a:p>
          <a:p>
            <a:r>
              <a:rPr lang="en-US" sz="1600" dirty="0" smtClean="0">
                <a:latin typeface="Lucida Console"/>
                <a:cs typeface="Lucida Console"/>
              </a:rPr>
              <a:t>},</a:t>
            </a:r>
          </a:p>
          <a:p>
            <a:r>
              <a:rPr lang="en-US" sz="1600" dirty="0" err="1" smtClean="0">
                <a:latin typeface="Lucida Console"/>
                <a:cs typeface="Lucida Console"/>
              </a:rPr>
              <a:t>loadGrid</a:t>
            </a:r>
            <a:r>
              <a:rPr lang="en-US" sz="1600" dirty="0" smtClean="0">
                <a:latin typeface="Lucida Console"/>
                <a:cs typeface="Lucida Console"/>
              </a:rPr>
              <a:t>: function(value) {</a:t>
            </a:r>
          </a:p>
          <a:p>
            <a:r>
              <a:rPr lang="en-US" sz="1600" dirty="0">
                <a:latin typeface="Lucida Console"/>
                <a:cs typeface="Lucida Console"/>
              </a:rPr>
              <a:t> </a:t>
            </a:r>
            <a:r>
              <a:rPr lang="en-US" sz="1600" dirty="0" smtClean="0">
                <a:latin typeface="Lucida Console"/>
                <a:cs typeface="Lucida Console"/>
              </a:rPr>
              <a:t>  …</a:t>
            </a:r>
          </a:p>
          <a:p>
            <a:r>
              <a:rPr lang="en-US" sz="1600" dirty="0">
                <a:latin typeface="Lucida Console"/>
                <a:cs typeface="Lucida Console"/>
              </a:rPr>
              <a:t>}</a:t>
            </a:r>
          </a:p>
        </p:txBody>
      </p:sp>
      <p:sp>
        <p:nvSpPr>
          <p:cNvPr id="4" name="TextBox 3"/>
          <p:cNvSpPr txBox="1"/>
          <p:nvPr/>
        </p:nvSpPr>
        <p:spPr>
          <a:xfrm>
            <a:off x="520700" y="1257300"/>
            <a:ext cx="7620000" cy="1200329"/>
          </a:xfrm>
          <a:prstGeom prst="rect">
            <a:avLst/>
          </a:prstGeom>
          <a:noFill/>
        </p:spPr>
        <p:txBody>
          <a:bodyPr wrap="square" rtlCol="0">
            <a:spAutoFit/>
          </a:bodyPr>
          <a:lstStyle/>
          <a:p>
            <a:r>
              <a:rPr lang="en-US" dirty="0" smtClean="0"/>
              <a:t>Navigating a sea of ‘this’ variables can be daunting.  One pattern you’ll see is to create a variable called ‘me’ or ‘that’ (or whatever you want) that points to the current scope.  Then using ‘me’ makes your code a bit more readable IMO.   </a:t>
            </a:r>
            <a:r>
              <a:rPr lang="en-US" b="1" dirty="0" smtClean="0"/>
              <a:t>Great threads on </a:t>
            </a:r>
            <a:r>
              <a:rPr lang="en-US" b="1" dirty="0" err="1" smtClean="0"/>
              <a:t>stackoverflow</a:t>
            </a:r>
            <a:r>
              <a:rPr lang="en-US" b="1" dirty="0" smtClean="0"/>
              <a:t> on this topic.</a:t>
            </a:r>
            <a:endParaRPr lang="en-US" b="1" dirty="0"/>
          </a:p>
        </p:txBody>
      </p:sp>
    </p:spTree>
    <p:extLst>
      <p:ext uri="{BB962C8B-B14F-4D97-AF65-F5344CB8AC3E}">
        <p14:creationId xmlns:p14="http://schemas.microsoft.com/office/powerpoint/2010/main" val="307529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27355</TotalTime>
  <Words>1991</Words>
  <Application>Microsoft Macintosh PowerPoint</Application>
  <PresentationFormat>On-screen Show (4:3)</PresentationFormat>
  <Paragraphs>269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Sanborn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Slide</dc:title>
  <dc:creator>Chris and Karen Spagnuolo</dc:creator>
  <cp:lastModifiedBy>Dave Thomas</cp:lastModifiedBy>
  <cp:revision>448</cp:revision>
  <dcterms:created xsi:type="dcterms:W3CDTF">2009-12-13T01:33:45Z</dcterms:created>
  <dcterms:modified xsi:type="dcterms:W3CDTF">2013-11-30T19:30:52Z</dcterms:modified>
</cp:coreProperties>
</file>