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1"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50" autoAdjust="0"/>
    <p:restoredTop sz="94624" autoAdjust="0"/>
  </p:normalViewPr>
  <p:slideViewPr>
    <p:cSldViewPr>
      <p:cViewPr varScale="1">
        <p:scale>
          <a:sx n="69" d="100"/>
          <a:sy n="69"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99BAB44-1D0E-4C39-A0D1-F3ADC7A21374}" type="datetimeFigureOut">
              <a:rPr lang="en-US" smtClean="0"/>
              <a:pPr/>
              <a:t>1/18/2018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9BAB44-1D0E-4C39-A0D1-F3ADC7A21374}" type="datetimeFigureOut">
              <a:rPr lang="en-US" smtClean="0"/>
              <a:pPr/>
              <a:t>1/18/2018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9BAB44-1D0E-4C39-A0D1-F3ADC7A21374}" type="datetimeFigureOut">
              <a:rPr lang="en-US" smtClean="0"/>
              <a:pPr/>
              <a:t>1/18/2018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9BAB44-1D0E-4C39-A0D1-F3ADC7A21374}" type="datetimeFigureOut">
              <a:rPr lang="en-US" smtClean="0"/>
              <a:pPr/>
              <a:t>1/18/2018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9BAB44-1D0E-4C39-A0D1-F3ADC7A21374}" type="datetimeFigureOut">
              <a:rPr lang="en-US" smtClean="0"/>
              <a:pPr/>
              <a:t>1/18/2018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99BAB44-1D0E-4C39-A0D1-F3ADC7A21374}" type="datetimeFigureOut">
              <a:rPr lang="en-US" smtClean="0"/>
              <a:pPr/>
              <a:t>1/18/2018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99BAB44-1D0E-4C39-A0D1-F3ADC7A21374}" type="datetimeFigureOut">
              <a:rPr lang="en-US" smtClean="0"/>
              <a:pPr/>
              <a:t>1/18/2018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99BAB44-1D0E-4C39-A0D1-F3ADC7A21374}" type="datetimeFigureOut">
              <a:rPr lang="en-US" smtClean="0"/>
              <a:pPr/>
              <a:t>1/18/2018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BAB44-1D0E-4C39-A0D1-F3ADC7A21374}" type="datetimeFigureOut">
              <a:rPr lang="en-US" smtClean="0"/>
              <a:pPr/>
              <a:t>1/18/2018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BAB44-1D0E-4C39-A0D1-F3ADC7A21374}" type="datetimeFigureOut">
              <a:rPr lang="en-US" smtClean="0"/>
              <a:pPr/>
              <a:t>1/18/2018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BAB44-1D0E-4C39-A0D1-F3ADC7A21374}" type="datetimeFigureOut">
              <a:rPr lang="en-US" smtClean="0"/>
              <a:pPr/>
              <a:t>1/18/2018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BAB44-1D0E-4C39-A0D1-F3ADC7A21374}" type="datetimeFigureOut">
              <a:rPr lang="en-US" smtClean="0"/>
              <a:pPr/>
              <a:t>1/18/2018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8D9AF-4558-4E0A-A928-CE81B774F12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1785950"/>
          </a:xfrm>
        </p:spPr>
        <p:txBody>
          <a:bodyPr>
            <a:noAutofit/>
          </a:bodyPr>
          <a:lstStyle/>
          <a:p>
            <a:r>
              <a:rPr lang="en-US" b="1" dirty="0" smtClean="0">
                <a:latin typeface="Times New Roman" pitchFamily="18" charset="0"/>
                <a:cs typeface="Times New Roman" pitchFamily="18" charset="0"/>
              </a:rPr>
              <a:t>Customer Churn Prediction In Telecom Industry</a:t>
            </a:r>
            <a:endParaRPr lang="en-IN" dirty="0"/>
          </a:p>
        </p:txBody>
      </p:sp>
      <p:sp>
        <p:nvSpPr>
          <p:cNvPr id="9" name="TextBox 8"/>
          <p:cNvSpPr txBox="1"/>
          <p:nvPr/>
        </p:nvSpPr>
        <p:spPr>
          <a:xfrm>
            <a:off x="4714876" y="4000504"/>
            <a:ext cx="3857652" cy="2308324"/>
          </a:xfrm>
          <a:prstGeom prst="rect">
            <a:avLst/>
          </a:prstGeom>
          <a:noFill/>
        </p:spPr>
        <p:txBody>
          <a:bodyPr wrap="square" rtlCol="0">
            <a:spAutoFit/>
          </a:bodyPr>
          <a:lstStyle/>
          <a:p>
            <a:r>
              <a:rPr lang="en-US" b="1" u="sng" dirty="0" smtClean="0"/>
              <a:t>Team Members:-</a:t>
            </a:r>
          </a:p>
          <a:p>
            <a:r>
              <a:rPr lang="en-US" dirty="0" smtClean="0"/>
              <a:t>1.</a:t>
            </a:r>
          </a:p>
          <a:p>
            <a:r>
              <a:rPr lang="en-US" dirty="0" smtClean="0"/>
              <a:t>2.</a:t>
            </a:r>
          </a:p>
          <a:p>
            <a:r>
              <a:rPr lang="en-US" dirty="0" smtClean="0"/>
              <a:t>3.</a:t>
            </a:r>
          </a:p>
          <a:p>
            <a:r>
              <a:rPr lang="en-US" dirty="0" smtClean="0"/>
              <a:t>4.</a:t>
            </a:r>
          </a:p>
          <a:p>
            <a:r>
              <a:rPr lang="en-US" dirty="0" smtClean="0"/>
              <a:t>5.</a:t>
            </a:r>
          </a:p>
          <a:p>
            <a:r>
              <a:rPr lang="en-US" dirty="0" smtClean="0"/>
              <a:t>6.</a:t>
            </a:r>
          </a:p>
          <a:p>
            <a:endParaRPr lang="en-IN" dirty="0"/>
          </a:p>
        </p:txBody>
      </p:sp>
      <p:sp>
        <p:nvSpPr>
          <p:cNvPr id="10" name="TextBox 9"/>
          <p:cNvSpPr txBox="1"/>
          <p:nvPr/>
        </p:nvSpPr>
        <p:spPr>
          <a:xfrm>
            <a:off x="857224" y="4000504"/>
            <a:ext cx="3000396" cy="923330"/>
          </a:xfrm>
          <a:prstGeom prst="rect">
            <a:avLst/>
          </a:prstGeom>
          <a:noFill/>
        </p:spPr>
        <p:txBody>
          <a:bodyPr wrap="square" rtlCol="0">
            <a:spAutoFit/>
          </a:bodyPr>
          <a:lstStyle/>
          <a:p>
            <a:r>
              <a:rPr lang="en-US" dirty="0" smtClean="0"/>
              <a:t> </a:t>
            </a:r>
            <a:r>
              <a:rPr lang="en-US" u="sng" dirty="0" smtClean="0"/>
              <a:t>Project Mentor</a:t>
            </a:r>
            <a:r>
              <a:rPr lang="en-US" dirty="0" smtClean="0"/>
              <a:t> :</a:t>
            </a:r>
          </a:p>
          <a:p>
            <a:r>
              <a:rPr lang="en-US" b="1" dirty="0" smtClean="0"/>
              <a:t> Prof. </a:t>
            </a:r>
            <a:r>
              <a:rPr lang="en-US" b="1" dirty="0" err="1" smtClean="0"/>
              <a:t>Arnab</a:t>
            </a:r>
            <a:r>
              <a:rPr lang="en-US" b="1" dirty="0" smtClean="0"/>
              <a:t> </a:t>
            </a:r>
            <a:r>
              <a:rPr lang="en-US" b="1" dirty="0" err="1" smtClean="0"/>
              <a:t>Chakraborty</a:t>
            </a:r>
            <a:endParaRPr lang="en-US" b="1" dirty="0" smtClean="0"/>
          </a:p>
          <a:p>
            <a:r>
              <a:rPr lang="en-US" dirty="0" smtClean="0"/>
              <a:t> </a:t>
            </a:r>
            <a:r>
              <a:rPr lang="en-US" dirty="0" err="1" smtClean="0"/>
              <a:t>Globsyn</a:t>
            </a:r>
            <a:r>
              <a:rPr lang="en-US" dirty="0" smtClean="0"/>
              <a:t> Skills </a:t>
            </a:r>
            <a:endParaRPr lang="en-IN" dirty="0"/>
          </a:p>
        </p:txBody>
      </p:sp>
      <p:sp>
        <p:nvSpPr>
          <p:cNvPr id="11" name="Rectangle 10"/>
          <p:cNvSpPr/>
          <p:nvPr/>
        </p:nvSpPr>
        <p:spPr>
          <a:xfrm>
            <a:off x="785786" y="2857496"/>
            <a:ext cx="7643866"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en-IN" dirty="0"/>
          </a:p>
        </p:txBody>
      </p:sp>
      <p:sp>
        <p:nvSpPr>
          <p:cNvPr id="3" name="Content Placeholder 2"/>
          <p:cNvSpPr>
            <a:spLocks noGrp="1"/>
          </p:cNvSpPr>
          <p:nvPr>
            <p:ph idx="1"/>
          </p:nvPr>
        </p:nvSpPr>
        <p:spPr/>
        <p:txBody>
          <a:bodyPr>
            <a:normAutofit/>
          </a:bodyPr>
          <a:lstStyle/>
          <a:p>
            <a:pPr marL="971550" lvl="1" indent="-514350">
              <a:lnSpc>
                <a:spcPct val="90000"/>
              </a:lnSpc>
              <a:buFont typeface="Impact" pitchFamily="34" charset="0"/>
              <a:buAutoNum type="arabicPeriod"/>
            </a:pPr>
            <a:r>
              <a:rPr lang="en-US" sz="2000" dirty="0" smtClean="0"/>
              <a:t>Introduction To Machine Learning</a:t>
            </a:r>
            <a:r>
              <a:rPr lang="en-IN" sz="2000" dirty="0" smtClean="0"/>
              <a:t> </a:t>
            </a:r>
          </a:p>
          <a:p>
            <a:pPr marL="971550" lvl="1" indent="-514350">
              <a:lnSpc>
                <a:spcPct val="90000"/>
              </a:lnSpc>
              <a:buFont typeface="Impact" pitchFamily="34" charset="0"/>
              <a:buAutoNum type="arabicPeriod"/>
            </a:pPr>
            <a:r>
              <a:rPr lang="en-US" sz="2000" dirty="0" smtClean="0"/>
              <a:t>Several Ways To Implement Machine Learning Techniques</a:t>
            </a:r>
            <a:endParaRPr lang="en-IN" sz="2000" dirty="0" smtClean="0"/>
          </a:p>
          <a:p>
            <a:pPr marL="971550" lvl="1" indent="-514350">
              <a:lnSpc>
                <a:spcPct val="90000"/>
              </a:lnSpc>
              <a:buFont typeface="Impact" pitchFamily="34" charset="0"/>
              <a:buAutoNum type="arabicPeriod"/>
            </a:pPr>
            <a:r>
              <a:rPr lang="en-IN" sz="2000" dirty="0" smtClean="0"/>
              <a:t>Objective Of the project</a:t>
            </a:r>
          </a:p>
          <a:p>
            <a:pPr marL="971550" lvl="1" indent="-514350">
              <a:lnSpc>
                <a:spcPct val="90000"/>
              </a:lnSpc>
              <a:buFont typeface="Impact" pitchFamily="34" charset="0"/>
              <a:buAutoNum type="arabicPeriod"/>
            </a:pPr>
            <a:r>
              <a:rPr lang="en-IN" sz="2000" dirty="0" smtClean="0"/>
              <a:t>Learning/Prediction </a:t>
            </a:r>
            <a:r>
              <a:rPr lang="en-IN" sz="2000" dirty="0" smtClean="0"/>
              <a:t>Steps</a:t>
            </a:r>
            <a:endParaRPr lang="en-US" sz="2000" dirty="0" smtClean="0"/>
          </a:p>
          <a:p>
            <a:pPr marL="971550" lvl="1" indent="-514350">
              <a:lnSpc>
                <a:spcPct val="90000"/>
              </a:lnSpc>
              <a:buFont typeface="Impact" pitchFamily="34" charset="0"/>
              <a:buAutoNum type="arabicPeriod"/>
            </a:pPr>
            <a:r>
              <a:rPr lang="en-US" sz="2000" dirty="0" smtClean="0"/>
              <a:t>Algorithm Used</a:t>
            </a:r>
            <a:endParaRPr lang="en-US" sz="2000" dirty="0" smtClean="0"/>
          </a:p>
          <a:p>
            <a:pPr marL="971550" lvl="1" indent="-514350">
              <a:lnSpc>
                <a:spcPct val="90000"/>
              </a:lnSpc>
              <a:buFont typeface="Impact" pitchFamily="34" charset="0"/>
              <a:buAutoNum type="arabicPeriod"/>
            </a:pPr>
            <a:r>
              <a:rPr lang="en-US" sz="2000" dirty="0" smtClean="0"/>
              <a:t>Naive </a:t>
            </a:r>
            <a:r>
              <a:rPr lang="en-US" sz="2000" dirty="0" err="1" smtClean="0"/>
              <a:t>Bayes</a:t>
            </a:r>
            <a:endParaRPr lang="en-US" sz="2000" dirty="0" smtClean="0"/>
          </a:p>
          <a:p>
            <a:pPr marL="971550" lvl="1" indent="-514350">
              <a:lnSpc>
                <a:spcPct val="90000"/>
              </a:lnSpc>
              <a:buFont typeface="Impact" pitchFamily="34" charset="0"/>
              <a:buAutoNum type="arabicPeriod"/>
            </a:pPr>
            <a:r>
              <a:rPr lang="en-US" sz="2000" dirty="0" smtClean="0"/>
              <a:t>K-fold</a:t>
            </a:r>
            <a:endParaRPr lang="en-US" sz="2000" dirty="0" smtClean="0"/>
          </a:p>
          <a:p>
            <a:pPr marL="971550" lvl="1" indent="-514350">
              <a:lnSpc>
                <a:spcPct val="90000"/>
              </a:lnSpc>
              <a:buFont typeface="Impact" pitchFamily="34" charset="0"/>
              <a:buAutoNum type="arabicPeriod"/>
            </a:pPr>
            <a:r>
              <a:rPr lang="en-US" sz="2000" dirty="0" smtClean="0"/>
              <a:t>KNN</a:t>
            </a:r>
          </a:p>
          <a:p>
            <a:pPr marL="971550" lvl="1" indent="-514350">
              <a:lnSpc>
                <a:spcPct val="90000"/>
              </a:lnSpc>
              <a:buFont typeface="Impact" pitchFamily="34" charset="0"/>
              <a:buAutoNum type="arabicPeriod"/>
            </a:pPr>
            <a:r>
              <a:rPr lang="en-US" sz="2000" smtClean="0"/>
              <a:t>Random Forest </a:t>
            </a:r>
          </a:p>
          <a:p>
            <a:pPr marL="971550" lvl="1" indent="-514350">
              <a:lnSpc>
                <a:spcPct val="90000"/>
              </a:lnSpc>
              <a:buFont typeface="Impact" pitchFamily="34" charset="0"/>
              <a:buAutoNum type="arabicPeriod"/>
            </a:pPr>
            <a:r>
              <a:rPr lang="en-IN" sz="2000" smtClean="0"/>
              <a:t>Conclusion</a:t>
            </a:r>
            <a:endParaRPr lang="en-US" sz="2000" dirty="0" smtClean="0"/>
          </a:p>
          <a:p>
            <a:pPr marL="971550" lvl="1" indent="-514350">
              <a:lnSpc>
                <a:spcPct val="90000"/>
              </a:lnSpc>
              <a:buFont typeface="Impact" pitchFamily="34" charset="0"/>
              <a:buAutoNum type="arabicPeriod"/>
            </a:pPr>
            <a:r>
              <a:rPr lang="en-US" sz="2000" dirty="0" smtClean="0"/>
              <a:t>References</a:t>
            </a:r>
          </a:p>
          <a:p>
            <a:pPr marL="971550" lvl="1" indent="-514350">
              <a:lnSpc>
                <a:spcPct val="90000"/>
              </a:lnSpc>
              <a:buFont typeface="Impact" pitchFamily="34" charset="0"/>
              <a:buAutoNum type="arabicPeriod"/>
            </a:pPr>
            <a:r>
              <a:rPr lang="en-US" sz="2000" dirty="0" smtClean="0"/>
              <a:t>Acknowledgement</a:t>
            </a:r>
          </a:p>
        </p:txBody>
      </p:sp>
      <p:cxnSp>
        <p:nvCxnSpPr>
          <p:cNvPr id="5" name="Straight Connector 4"/>
          <p:cNvCxnSpPr/>
          <p:nvPr/>
        </p:nvCxnSpPr>
        <p:spPr>
          <a:xfrm>
            <a:off x="571472" y="1142984"/>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800" dirty="0" smtClean="0"/>
              <a:t>Introduction To Machine Learning</a:t>
            </a:r>
            <a:r>
              <a:rPr lang="en-IN" sz="2800" dirty="0" smtClean="0"/>
              <a:t> </a:t>
            </a:r>
            <a:r>
              <a:rPr lang="en-IN" sz="2000" dirty="0" smtClean="0"/>
              <a:t/>
            </a:r>
            <a:br>
              <a:rPr lang="en-IN" sz="2000" dirty="0" smtClean="0"/>
            </a:br>
            <a:endParaRPr lang="en-IN" dirty="0"/>
          </a:p>
        </p:txBody>
      </p:sp>
      <p:sp>
        <p:nvSpPr>
          <p:cNvPr id="3" name="Content Placeholder 2"/>
          <p:cNvSpPr>
            <a:spLocks noGrp="1"/>
          </p:cNvSpPr>
          <p:nvPr>
            <p:ph idx="1"/>
          </p:nvPr>
        </p:nvSpPr>
        <p:spPr/>
        <p:txBody>
          <a:bodyPr>
            <a:normAutofit/>
          </a:bodyPr>
          <a:lstStyle/>
          <a:p>
            <a:pPr algn="just">
              <a:buNone/>
            </a:pPr>
            <a:r>
              <a:rPr lang="en-IN" sz="2000" dirty="0" smtClean="0"/>
              <a:t>     Machine learning is an application of artificial intelligence that provides systems with the ability to automatically learn and improve from experience without being explicitly programmed. Machine learning focuses on the development of computer programs that can access data and use it to learn for themselves.</a:t>
            </a:r>
          </a:p>
          <a:p>
            <a:pPr algn="just">
              <a:buNone/>
            </a:pPr>
            <a:endParaRPr lang="en-US" sz="2000" dirty="0" smtClean="0"/>
          </a:p>
          <a:p>
            <a:pPr>
              <a:buNone/>
            </a:pPr>
            <a:r>
              <a:rPr lang="en-IN" sz="2000" b="1" dirty="0" smtClean="0">
                <a:cs typeface="Times New Roman" pitchFamily="18" charset="0"/>
              </a:rPr>
              <a:t>     e.g. –</a:t>
            </a:r>
          </a:p>
          <a:p>
            <a:pPr algn="just">
              <a:buNone/>
            </a:pPr>
            <a:r>
              <a:rPr lang="en-IN" sz="2000" dirty="0" smtClean="0">
                <a:cs typeface="Times New Roman" pitchFamily="18" charset="0"/>
              </a:rPr>
              <a:t>     When we search a particular word in </a:t>
            </a:r>
            <a:r>
              <a:rPr lang="en-IN" sz="2000" dirty="0" err="1" smtClean="0">
                <a:cs typeface="Times New Roman" pitchFamily="18" charset="0"/>
              </a:rPr>
              <a:t>google</a:t>
            </a:r>
            <a:r>
              <a:rPr lang="en-IN" sz="2000" dirty="0" smtClean="0">
                <a:cs typeface="Times New Roman" pitchFamily="18" charset="0"/>
              </a:rPr>
              <a:t> search box, </a:t>
            </a:r>
            <a:r>
              <a:rPr lang="en-IN" sz="2000" dirty="0" err="1" smtClean="0">
                <a:cs typeface="Times New Roman" pitchFamily="18" charset="0"/>
              </a:rPr>
              <a:t>google</a:t>
            </a:r>
            <a:r>
              <a:rPr lang="en-IN" sz="2000" dirty="0" smtClean="0">
                <a:cs typeface="Times New Roman" pitchFamily="18" charset="0"/>
              </a:rPr>
              <a:t> recommends so many keywords related to that particular word. </a:t>
            </a:r>
            <a:endParaRPr lang="en-IN" sz="2000" dirty="0"/>
          </a:p>
        </p:txBody>
      </p:sp>
      <p:cxnSp>
        <p:nvCxnSpPr>
          <p:cNvPr id="5" name="Straight Connector 4"/>
          <p:cNvCxnSpPr/>
          <p:nvPr/>
        </p:nvCxnSpPr>
        <p:spPr>
          <a:xfrm>
            <a:off x="500034" y="100010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400" dirty="0" smtClean="0"/>
              <a:t>Several Ways To Implement Machine Learning Techniques</a:t>
            </a:r>
            <a:r>
              <a:rPr lang="en-IN" sz="2000" dirty="0" smtClean="0"/>
              <a:t/>
            </a:r>
            <a:br>
              <a:rPr lang="en-IN" sz="2000" dirty="0" smtClean="0"/>
            </a:br>
            <a:endParaRPr lang="en-IN" dirty="0"/>
          </a:p>
        </p:txBody>
      </p:sp>
      <p:sp>
        <p:nvSpPr>
          <p:cNvPr id="3" name="Text Placeholder 2"/>
          <p:cNvSpPr>
            <a:spLocks noGrp="1"/>
          </p:cNvSpPr>
          <p:nvPr>
            <p:ph type="body" idx="1"/>
          </p:nvPr>
        </p:nvSpPr>
        <p:spPr>
          <a:xfrm>
            <a:off x="457200" y="1428736"/>
            <a:ext cx="4040188" cy="639762"/>
          </a:xfrm>
        </p:spPr>
        <p:txBody>
          <a:bodyPr/>
          <a:lstStyle/>
          <a:p>
            <a:r>
              <a:rPr lang="en-US" u="sng" dirty="0">
                <a:solidFill>
                  <a:schemeClr val="tx2">
                    <a:lumMod val="60000"/>
                    <a:lumOff val="40000"/>
                  </a:schemeClr>
                </a:solidFill>
              </a:rPr>
              <a:t>Supervised </a:t>
            </a:r>
            <a:r>
              <a:rPr lang="en-US" u="sng" dirty="0" smtClean="0">
                <a:solidFill>
                  <a:schemeClr val="tx2">
                    <a:lumMod val="60000"/>
                    <a:lumOff val="40000"/>
                  </a:schemeClr>
                </a:solidFill>
              </a:rPr>
              <a:t>Learning</a:t>
            </a:r>
            <a:endParaRPr lang="en-US" u="sng" dirty="0">
              <a:solidFill>
                <a:schemeClr val="tx2">
                  <a:lumMod val="60000"/>
                  <a:lumOff val="40000"/>
                </a:schemeClr>
              </a:solidFill>
            </a:endParaRPr>
          </a:p>
        </p:txBody>
      </p:sp>
      <p:sp>
        <p:nvSpPr>
          <p:cNvPr id="4" name="Content Placeholder 3"/>
          <p:cNvSpPr>
            <a:spLocks noGrp="1"/>
          </p:cNvSpPr>
          <p:nvPr>
            <p:ph sz="half" idx="2"/>
          </p:nvPr>
        </p:nvSpPr>
        <p:spPr/>
        <p:txBody>
          <a:bodyPr/>
          <a:lstStyle/>
          <a:p>
            <a:pPr>
              <a:buNone/>
            </a:pPr>
            <a:r>
              <a:rPr lang="en-US" u="sng" dirty="0" smtClean="0"/>
              <a:t>Classification:</a:t>
            </a:r>
          </a:p>
          <a:p>
            <a:pPr lvl="1">
              <a:buNone/>
            </a:pPr>
            <a:r>
              <a:rPr lang="en-US" dirty="0" smtClean="0"/>
              <a:t>-  Naive </a:t>
            </a:r>
            <a:r>
              <a:rPr lang="en-US" dirty="0" err="1" smtClean="0"/>
              <a:t>Bayes</a:t>
            </a:r>
            <a:endParaRPr lang="en-US" dirty="0" smtClean="0"/>
          </a:p>
          <a:p>
            <a:pPr lvl="1">
              <a:buNone/>
            </a:pPr>
            <a:r>
              <a:rPr lang="en-US" dirty="0" smtClean="0"/>
              <a:t>-  SVM</a:t>
            </a:r>
          </a:p>
          <a:p>
            <a:pPr lvl="1">
              <a:buNone/>
            </a:pPr>
            <a:r>
              <a:rPr lang="en-US" dirty="0" smtClean="0"/>
              <a:t>-  Random Forest</a:t>
            </a:r>
          </a:p>
          <a:p>
            <a:pPr>
              <a:buNone/>
            </a:pPr>
            <a:endParaRPr lang="en-US" dirty="0" smtClean="0"/>
          </a:p>
          <a:p>
            <a:pPr>
              <a:buNone/>
            </a:pPr>
            <a:r>
              <a:rPr lang="en-US" u="sng" dirty="0" smtClean="0"/>
              <a:t>Regression:</a:t>
            </a:r>
          </a:p>
          <a:p>
            <a:pPr lvl="1">
              <a:buNone/>
            </a:pPr>
            <a:r>
              <a:rPr lang="en-US" dirty="0" smtClean="0"/>
              <a:t>-  Linear</a:t>
            </a:r>
          </a:p>
          <a:p>
            <a:pPr lvl="1">
              <a:buNone/>
            </a:pPr>
            <a:r>
              <a:rPr lang="en-US" dirty="0" smtClean="0"/>
              <a:t>-  Logistic</a:t>
            </a:r>
          </a:p>
          <a:p>
            <a:pPr>
              <a:buNone/>
            </a:pPr>
            <a:endParaRPr lang="en-IN" dirty="0"/>
          </a:p>
        </p:txBody>
      </p:sp>
      <p:sp>
        <p:nvSpPr>
          <p:cNvPr id="5" name="Text Placeholder 4"/>
          <p:cNvSpPr>
            <a:spLocks noGrp="1"/>
          </p:cNvSpPr>
          <p:nvPr>
            <p:ph type="body" sz="quarter" idx="3"/>
          </p:nvPr>
        </p:nvSpPr>
        <p:spPr>
          <a:xfrm>
            <a:off x="4645025" y="1428736"/>
            <a:ext cx="4041775" cy="639762"/>
          </a:xfrm>
        </p:spPr>
        <p:txBody>
          <a:bodyPr/>
          <a:lstStyle/>
          <a:p>
            <a:r>
              <a:rPr lang="en-US" u="sng" dirty="0" smtClean="0">
                <a:solidFill>
                  <a:schemeClr val="tx2">
                    <a:lumMod val="60000"/>
                    <a:lumOff val="40000"/>
                  </a:schemeClr>
                </a:solidFill>
              </a:rPr>
              <a:t>Unsupervised Learning</a:t>
            </a:r>
            <a:endParaRPr lang="en-US" u="sng" dirty="0">
              <a:solidFill>
                <a:schemeClr val="tx2">
                  <a:lumMod val="60000"/>
                  <a:lumOff val="40000"/>
                </a:schemeClr>
              </a:solidFill>
            </a:endParaRPr>
          </a:p>
        </p:txBody>
      </p:sp>
      <p:sp>
        <p:nvSpPr>
          <p:cNvPr id="6" name="Content Placeholder 5"/>
          <p:cNvSpPr>
            <a:spLocks noGrp="1"/>
          </p:cNvSpPr>
          <p:nvPr>
            <p:ph sz="quarter" idx="4"/>
          </p:nvPr>
        </p:nvSpPr>
        <p:spPr/>
        <p:txBody>
          <a:bodyPr/>
          <a:lstStyle/>
          <a:p>
            <a:pPr>
              <a:buNone/>
            </a:pPr>
            <a:r>
              <a:rPr lang="en-US" u="sng" dirty="0" smtClean="0"/>
              <a:t>Clustering:</a:t>
            </a:r>
          </a:p>
          <a:p>
            <a:pPr lvl="1">
              <a:buFontTx/>
              <a:buChar char="-"/>
            </a:pPr>
            <a:r>
              <a:rPr lang="en-US" dirty="0" smtClean="0"/>
              <a:t>K Means</a:t>
            </a:r>
          </a:p>
          <a:p>
            <a:pPr lvl="1">
              <a:buNone/>
            </a:pPr>
            <a:endParaRPr lang="en-US" dirty="0"/>
          </a:p>
          <a:p>
            <a:pPr lvl="1">
              <a:buNone/>
            </a:pPr>
            <a:endParaRPr lang="en-US" dirty="0" smtClean="0"/>
          </a:p>
          <a:p>
            <a:pPr>
              <a:buFontTx/>
              <a:buChar char="-"/>
            </a:pPr>
            <a:endParaRPr lang="en-US" dirty="0"/>
          </a:p>
          <a:p>
            <a:pPr>
              <a:buNone/>
            </a:pPr>
            <a:r>
              <a:rPr lang="en-US" u="sng" dirty="0" smtClean="0"/>
              <a:t>Dimensionality Reduction:</a:t>
            </a:r>
          </a:p>
          <a:p>
            <a:pPr lvl="1">
              <a:buNone/>
            </a:pPr>
            <a:r>
              <a:rPr lang="en-US" dirty="0" smtClean="0"/>
              <a:t>- Principal component Analysis</a:t>
            </a:r>
          </a:p>
          <a:p>
            <a:pPr lvl="1">
              <a:buNone/>
            </a:pPr>
            <a:r>
              <a:rPr lang="en-US" dirty="0" smtClean="0"/>
              <a:t>- SVD</a:t>
            </a:r>
            <a:endParaRPr lang="en-IN" dirty="0"/>
          </a:p>
        </p:txBody>
      </p:sp>
      <p:cxnSp>
        <p:nvCxnSpPr>
          <p:cNvPr id="10" name="Straight Connector 9"/>
          <p:cNvCxnSpPr/>
          <p:nvPr/>
        </p:nvCxnSpPr>
        <p:spPr>
          <a:xfrm>
            <a:off x="500034" y="100010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964513" y="3893347"/>
            <a:ext cx="42148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itchFamily="18" charset="0"/>
                <a:cs typeface="Times New Roman" pitchFamily="18" charset="0"/>
              </a:rPr>
              <a:t>Objective Of This Project</a:t>
            </a:r>
            <a:endParaRPr lang="en-IN" sz="4000" dirty="0"/>
          </a:p>
        </p:txBody>
      </p:sp>
      <p:sp>
        <p:nvSpPr>
          <p:cNvPr id="3" name="Content Placeholder 2"/>
          <p:cNvSpPr>
            <a:spLocks noGrp="1"/>
          </p:cNvSpPr>
          <p:nvPr>
            <p:ph idx="1"/>
          </p:nvPr>
        </p:nvSpPr>
        <p:spPr/>
        <p:txBody>
          <a:bodyPr>
            <a:normAutofit fontScale="85000" lnSpcReduction="20000"/>
          </a:bodyPr>
          <a:lstStyle/>
          <a:p>
            <a:pPr algn="just">
              <a:buNone/>
            </a:pPr>
            <a:r>
              <a:rPr lang="en-US" sz="4000" dirty="0" smtClean="0"/>
              <a:t>   </a:t>
            </a:r>
            <a:r>
              <a:rPr lang="en-US" sz="2600" dirty="0" smtClean="0"/>
              <a:t>The objective of this project is to predict customer churn. Already we have a public dataset that has customer usage pattern and if the customer has churned or not depending on following features.</a:t>
            </a:r>
            <a:endParaRPr lang="en-US" dirty="0" smtClean="0"/>
          </a:p>
          <a:p>
            <a:pPr lvl="1"/>
            <a:r>
              <a:rPr lang="en-US" sz="2200" dirty="0" smtClean="0"/>
              <a:t>account length</a:t>
            </a:r>
          </a:p>
          <a:p>
            <a:pPr lvl="1"/>
            <a:r>
              <a:rPr lang="en-US" sz="2200" dirty="0" smtClean="0"/>
              <a:t>international plan</a:t>
            </a:r>
          </a:p>
          <a:p>
            <a:pPr lvl="1"/>
            <a:r>
              <a:rPr lang="en-US" sz="2200" dirty="0" smtClean="0"/>
              <a:t>voice mail plan</a:t>
            </a:r>
          </a:p>
          <a:p>
            <a:pPr lvl="1"/>
            <a:r>
              <a:rPr lang="en-US" sz="2200" dirty="0" smtClean="0"/>
              <a:t>number of voice mail messages</a:t>
            </a:r>
          </a:p>
          <a:p>
            <a:pPr lvl="1"/>
            <a:r>
              <a:rPr lang="en-US" sz="2200" dirty="0" smtClean="0"/>
              <a:t>total day minutes used</a:t>
            </a:r>
          </a:p>
          <a:p>
            <a:pPr lvl="1"/>
            <a:r>
              <a:rPr lang="en-US" sz="2200" dirty="0" smtClean="0"/>
              <a:t>day calls made</a:t>
            </a:r>
          </a:p>
          <a:p>
            <a:pPr lvl="1"/>
            <a:r>
              <a:rPr lang="en-US" sz="2200" dirty="0" smtClean="0"/>
              <a:t>total day charge</a:t>
            </a:r>
          </a:p>
          <a:p>
            <a:pPr lvl="1"/>
            <a:r>
              <a:rPr lang="en-US" sz="2200" dirty="0" smtClean="0"/>
              <a:t>total evening minutes, etc</a:t>
            </a:r>
          </a:p>
          <a:p>
            <a:pPr lvl="1">
              <a:buNone/>
            </a:pPr>
            <a:endParaRPr lang="en-US" sz="2200" dirty="0" smtClean="0"/>
          </a:p>
          <a:p>
            <a:pPr lvl="1">
              <a:buNone/>
            </a:pPr>
            <a:r>
              <a:rPr lang="en-IN" sz="2400" b="1" u="sng" dirty="0" smtClean="0"/>
              <a:t>Target Variable</a:t>
            </a:r>
            <a:r>
              <a:rPr lang="en-IN" sz="2400" b="1" dirty="0" smtClean="0"/>
              <a:t>:</a:t>
            </a:r>
            <a:r>
              <a:rPr lang="en-IN" sz="2400" dirty="0" smtClean="0"/>
              <a:t/>
            </a:r>
            <a:br>
              <a:rPr lang="en-IN" sz="2400" dirty="0" smtClean="0"/>
            </a:br>
            <a:r>
              <a:rPr lang="en-IN" sz="2400" dirty="0" smtClean="0"/>
              <a:t>Churn: if the customer has churned (1=yes; 0 = no)</a:t>
            </a:r>
            <a:endParaRPr lang="en-US" sz="2200" dirty="0" smtClean="0"/>
          </a:p>
          <a:p>
            <a:pPr lvl="1"/>
            <a:endParaRPr lang="en-IN" sz="22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t>Learning/Prediction </a:t>
            </a:r>
            <a:r>
              <a:rPr lang="en-IN" b="1" dirty="0" smtClean="0"/>
              <a:t>Steps</a:t>
            </a:r>
            <a:endParaRPr lang="en-IN" dirty="0"/>
          </a:p>
        </p:txBody>
      </p:sp>
      <p:pic>
        <p:nvPicPr>
          <p:cNvPr id="6" name="Content Placeholder 5" descr="Capture.JPG"/>
          <p:cNvPicPr>
            <a:picLocks noGrp="1" noChangeAspect="1"/>
          </p:cNvPicPr>
          <p:nvPr>
            <p:ph idx="1"/>
          </p:nvPr>
        </p:nvPicPr>
        <p:blipFill>
          <a:blip r:embed="rId2"/>
          <a:stretch>
            <a:fillRect/>
          </a:stretch>
        </p:blipFill>
        <p:spPr>
          <a:xfrm>
            <a:off x="500034" y="2071678"/>
            <a:ext cx="8205028" cy="3500462"/>
          </a:xfrm>
        </p:spPr>
      </p:pic>
      <p:cxnSp>
        <p:nvCxnSpPr>
          <p:cNvPr id="5" name="Straight Connector 4"/>
          <p:cNvCxnSpPr/>
          <p:nvPr/>
        </p:nvCxnSpPr>
        <p:spPr>
          <a:xfrm>
            <a:off x="500034" y="1285860"/>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57488" y="5715016"/>
            <a:ext cx="2786082" cy="338554"/>
          </a:xfrm>
          <a:prstGeom prst="rect">
            <a:avLst/>
          </a:prstGeom>
          <a:noFill/>
        </p:spPr>
        <p:txBody>
          <a:bodyPr wrap="square" rtlCol="0">
            <a:spAutoFit/>
          </a:bodyPr>
          <a:lstStyle/>
          <a:p>
            <a:pPr algn="ctr"/>
            <a:r>
              <a:rPr lang="en-US" sz="1600" dirty="0" smtClean="0"/>
              <a:t>Fig.1 (Prediction Model)</a:t>
            </a:r>
            <a:endParaRPr lang="en-IN" sz="1600"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Algorithm Used</a:t>
            </a:r>
            <a:endParaRPr lang="en-IN" dirty="0"/>
          </a:p>
        </p:txBody>
      </p:sp>
      <p:sp>
        <p:nvSpPr>
          <p:cNvPr id="3" name="Content Placeholder 2"/>
          <p:cNvSpPr>
            <a:spLocks noGrp="1"/>
          </p:cNvSpPr>
          <p:nvPr>
            <p:ph idx="1"/>
          </p:nvPr>
        </p:nvSpPr>
        <p:spPr/>
        <p:txBody>
          <a:bodyPr/>
          <a:lstStyle/>
          <a:p>
            <a:pPr lvl="1">
              <a:buFont typeface="Wingdings" pitchFamily="2" charset="2"/>
              <a:buChar char="Ø"/>
            </a:pPr>
            <a:r>
              <a:rPr lang="en-US" dirty="0" smtClean="0"/>
              <a:t> </a:t>
            </a:r>
            <a:r>
              <a:rPr lang="en-US" dirty="0" smtClean="0"/>
              <a:t>Naive </a:t>
            </a:r>
            <a:r>
              <a:rPr lang="en-US" dirty="0" err="1" smtClean="0"/>
              <a:t>Bayes</a:t>
            </a:r>
            <a:endParaRPr lang="en-US" dirty="0" smtClean="0"/>
          </a:p>
          <a:p>
            <a:pPr lvl="1">
              <a:buFont typeface="Wingdings" pitchFamily="2" charset="2"/>
              <a:buChar char="Ø"/>
            </a:pPr>
            <a:r>
              <a:rPr lang="en-US" dirty="0"/>
              <a:t> </a:t>
            </a:r>
            <a:r>
              <a:rPr lang="en-US" dirty="0" smtClean="0"/>
              <a:t>K- fold</a:t>
            </a:r>
            <a:endParaRPr lang="en-US" dirty="0" smtClean="0"/>
          </a:p>
          <a:p>
            <a:pPr lvl="1">
              <a:buFont typeface="Wingdings" pitchFamily="2" charset="2"/>
              <a:buChar char="Ø"/>
            </a:pPr>
            <a:r>
              <a:rPr lang="en-US" dirty="0"/>
              <a:t> </a:t>
            </a:r>
            <a:r>
              <a:rPr lang="en-US" dirty="0" smtClean="0"/>
              <a:t>KNN</a:t>
            </a:r>
          </a:p>
          <a:p>
            <a:pPr lvl="1">
              <a:buFont typeface="Wingdings" pitchFamily="2" charset="2"/>
              <a:buChar char="Ø"/>
            </a:pPr>
            <a:r>
              <a:rPr lang="en-US" dirty="0" smtClean="0"/>
              <a:t> Random forest</a:t>
            </a:r>
            <a:endParaRPr lang="en-IN"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pPr algn="l"/>
            <a:r>
              <a:rPr lang="en-US" dirty="0" smtClean="0"/>
              <a:t>Naive </a:t>
            </a:r>
            <a:r>
              <a:rPr lang="en-US" dirty="0" err="1" smtClean="0"/>
              <a:t>Bayes</a:t>
            </a:r>
            <a:endParaRPr lang="en-IN" dirty="0"/>
          </a:p>
        </p:txBody>
      </p:sp>
      <p:sp>
        <p:nvSpPr>
          <p:cNvPr id="3" name="Content Placeholder 2"/>
          <p:cNvSpPr>
            <a:spLocks noGrp="1"/>
          </p:cNvSpPr>
          <p:nvPr>
            <p:ph idx="1"/>
          </p:nvPr>
        </p:nvSpPr>
        <p:spPr>
          <a:xfrm>
            <a:off x="428596" y="1357298"/>
            <a:ext cx="8358246" cy="5214974"/>
          </a:xfrm>
        </p:spPr>
        <p:txBody>
          <a:bodyPr/>
          <a:lstStyle/>
          <a:p>
            <a:pPr>
              <a:buNone/>
            </a:pPr>
            <a:r>
              <a:rPr lang="en-IN" dirty="0" smtClean="0"/>
              <a:t>   </a:t>
            </a:r>
            <a:r>
              <a:rPr lang="en-IN" sz="2000" dirty="0" smtClean="0"/>
              <a:t>Naive </a:t>
            </a:r>
            <a:r>
              <a:rPr lang="en-IN" sz="2000" dirty="0" err="1" smtClean="0"/>
              <a:t>Bayes</a:t>
            </a:r>
            <a:r>
              <a:rPr lang="en-IN" sz="2000" dirty="0" smtClean="0"/>
              <a:t> methods are a set of supervised learning algorithms based on applying </a:t>
            </a:r>
            <a:r>
              <a:rPr lang="en-IN" sz="2000" dirty="0" err="1" smtClean="0"/>
              <a:t>Bayes</a:t>
            </a:r>
            <a:r>
              <a:rPr lang="en-IN" sz="2000" dirty="0" smtClean="0"/>
              <a:t>’ </a:t>
            </a:r>
            <a:r>
              <a:rPr lang="en-IN" sz="2000" dirty="0" smtClean="0"/>
              <a:t>theorem.</a:t>
            </a:r>
          </a:p>
          <a:p>
            <a:pPr>
              <a:buNone/>
            </a:pPr>
            <a:endParaRPr lang="en-US" sz="2000" dirty="0" smtClean="0"/>
          </a:p>
          <a:p>
            <a:pPr>
              <a:buNone/>
            </a:pPr>
            <a:r>
              <a:rPr lang="en-US" sz="2000" dirty="0" smtClean="0"/>
              <a:t>Confusion Matrix </a:t>
            </a:r>
            <a:r>
              <a:rPr lang="en-US" sz="2000" dirty="0" smtClean="0"/>
              <a:t> </a:t>
            </a:r>
            <a:r>
              <a:rPr lang="en-US" sz="2000" dirty="0" smtClean="0"/>
              <a:t>                                     Accuracy: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Roc Curve   </a:t>
            </a:r>
            <a:endParaRPr lang="en-IN" sz="18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nb cnf.JPG"/>
          <p:cNvPicPr>
            <a:picLocks noChangeAspect="1"/>
          </p:cNvPicPr>
          <p:nvPr/>
        </p:nvPicPr>
        <p:blipFill>
          <a:blip r:embed="rId2"/>
          <a:stretch>
            <a:fillRect/>
          </a:stretch>
        </p:blipFill>
        <p:spPr>
          <a:xfrm>
            <a:off x="2857488" y="2357430"/>
            <a:ext cx="1752600" cy="1181100"/>
          </a:xfrm>
          <a:prstGeom prst="rect">
            <a:avLst/>
          </a:prstGeom>
        </p:spPr>
      </p:pic>
      <p:pic>
        <p:nvPicPr>
          <p:cNvPr id="7" name="Picture 6" descr="roc nb.JPG"/>
          <p:cNvPicPr>
            <a:picLocks noChangeAspect="1"/>
          </p:cNvPicPr>
          <p:nvPr/>
        </p:nvPicPr>
        <p:blipFill>
          <a:blip r:embed="rId3"/>
          <a:stretch>
            <a:fillRect/>
          </a:stretch>
        </p:blipFill>
        <p:spPr>
          <a:xfrm>
            <a:off x="2643174" y="3857628"/>
            <a:ext cx="3771900" cy="2571750"/>
          </a:xfrm>
          <a:prstGeom prst="rect">
            <a:avLst/>
          </a:prstGeom>
        </p:spPr>
      </p:pic>
      <p:pic>
        <p:nvPicPr>
          <p:cNvPr id="8" name="Picture 7" descr="accuracy nb.JPG"/>
          <p:cNvPicPr>
            <a:picLocks noChangeAspect="1"/>
          </p:cNvPicPr>
          <p:nvPr/>
        </p:nvPicPr>
        <p:blipFill>
          <a:blip r:embed="rId4"/>
          <a:stretch>
            <a:fillRect/>
          </a:stretch>
        </p:blipFill>
        <p:spPr>
          <a:xfrm>
            <a:off x="6215074" y="2357430"/>
            <a:ext cx="2532802" cy="928694"/>
          </a:xfrm>
          <a:prstGeom prst="rect">
            <a:avLst/>
          </a:prstGeom>
        </p:spPr>
      </p:pic>
      <p:sp>
        <p:nvSpPr>
          <p:cNvPr id="9" name="Right Arrow 8"/>
          <p:cNvSpPr/>
          <p:nvPr/>
        </p:nvSpPr>
        <p:spPr>
          <a:xfrm>
            <a:off x="2500298" y="278605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1857356" y="4929198"/>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5857884" y="278605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154</TotalTime>
  <Words>297</Words>
  <Application>Microsoft Office PowerPoint</Application>
  <PresentationFormat>On-screen Show (4:3)</PresentationFormat>
  <Paragraphs>77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Customer Churn Prediction In Telecom Industry</vt:lpstr>
      <vt:lpstr>Contents</vt:lpstr>
      <vt:lpstr>Introduction To Machine Learning  </vt:lpstr>
      <vt:lpstr>Several Ways To Implement Machine Learning Techniques </vt:lpstr>
      <vt:lpstr>Objective Of This Project</vt:lpstr>
      <vt:lpstr>Learning/Prediction Steps</vt:lpstr>
      <vt:lpstr>Algorithm Used</vt:lpstr>
      <vt:lpstr>Naive Bayes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Industry</dc:title>
  <dc:creator>SWARUP</dc:creator>
  <cp:lastModifiedBy>SWARUP</cp:lastModifiedBy>
  <cp:revision>20</cp:revision>
  <dcterms:created xsi:type="dcterms:W3CDTF">2018-01-18T03:14:21Z</dcterms:created>
  <dcterms:modified xsi:type="dcterms:W3CDTF">2018-01-18T13:47:28Z</dcterms:modified>
</cp:coreProperties>
</file>