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9BAB44-1D0E-4C39-A0D1-F3ADC7A21374}"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BAB44-1D0E-4C39-A0D1-F3ADC7A21374}" type="datetimeFigureOut">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9BAB44-1D0E-4C39-A0D1-F3ADC7A21374}"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9BAB44-1D0E-4C39-A0D1-F3ADC7A21374}" type="datetimeFigureOut">
              <a:rPr lang="en-US" smtClean="0"/>
              <a:pPr/>
              <a:t>1/19/2018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9BAB44-1D0E-4C39-A0D1-F3ADC7A21374}" type="datetimeFigureOut">
              <a:rPr lang="en-US" smtClean="0"/>
              <a:pPr/>
              <a:t>1/19/2018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BAB44-1D0E-4C39-A0D1-F3ADC7A21374}" type="datetimeFigureOut">
              <a:rPr lang="en-US" smtClean="0"/>
              <a:pPr/>
              <a:t>1/19/2018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BAB44-1D0E-4C39-A0D1-F3ADC7A21374}"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BAB44-1D0E-4C39-A0D1-F3ADC7A21374}" type="datetimeFigureOut">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BAB44-1D0E-4C39-A0D1-F3ADC7A21374}" type="datetimeFigureOut">
              <a:rPr lang="en-US" smtClean="0"/>
              <a:pPr/>
              <a:t>1/19/2018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785950"/>
          </a:xfrm>
        </p:spPr>
        <p:txBody>
          <a:bodyPr>
            <a:noAutofit/>
          </a:bodyPr>
          <a:lstStyle/>
          <a:p>
            <a:r>
              <a:rPr lang="en-US" b="1" dirty="0" smtClean="0">
                <a:latin typeface="Times New Roman" pitchFamily="18" charset="0"/>
                <a:cs typeface="Times New Roman" pitchFamily="18" charset="0"/>
              </a:rPr>
              <a:t>Customer Churn Prediction In Telecom Industry</a:t>
            </a:r>
            <a:endParaRPr lang="en-IN" dirty="0"/>
          </a:p>
        </p:txBody>
      </p:sp>
      <p:sp>
        <p:nvSpPr>
          <p:cNvPr id="9" name="TextBox 8"/>
          <p:cNvSpPr txBox="1"/>
          <p:nvPr/>
        </p:nvSpPr>
        <p:spPr>
          <a:xfrm>
            <a:off x="4714876" y="4000504"/>
            <a:ext cx="3857652" cy="2308324"/>
          </a:xfrm>
          <a:prstGeom prst="rect">
            <a:avLst/>
          </a:prstGeom>
          <a:noFill/>
        </p:spPr>
        <p:txBody>
          <a:bodyPr wrap="square" rtlCol="0">
            <a:spAutoFit/>
          </a:bodyPr>
          <a:lstStyle/>
          <a:p>
            <a:r>
              <a:rPr lang="en-US" b="1" u="sng" dirty="0" smtClean="0"/>
              <a:t>Team Members:-</a:t>
            </a:r>
          </a:p>
          <a:p>
            <a:r>
              <a:rPr lang="en-US" dirty="0" smtClean="0"/>
              <a:t>1.</a:t>
            </a:r>
          </a:p>
          <a:p>
            <a:r>
              <a:rPr lang="en-US" dirty="0" smtClean="0"/>
              <a:t>2.</a:t>
            </a:r>
          </a:p>
          <a:p>
            <a:r>
              <a:rPr lang="en-US" dirty="0" smtClean="0"/>
              <a:t>3.</a:t>
            </a:r>
          </a:p>
          <a:p>
            <a:r>
              <a:rPr lang="en-US" dirty="0" smtClean="0"/>
              <a:t>4.</a:t>
            </a:r>
          </a:p>
          <a:p>
            <a:r>
              <a:rPr lang="en-US" dirty="0" smtClean="0"/>
              <a:t>5.</a:t>
            </a:r>
          </a:p>
          <a:p>
            <a:r>
              <a:rPr lang="en-US" dirty="0" smtClean="0"/>
              <a:t>6.</a:t>
            </a:r>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2857496"/>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pPr algn="l"/>
            <a:r>
              <a:rPr lang="en-US" sz="3600" b="1" dirty="0" smtClean="0"/>
              <a:t>KNN(</a:t>
            </a:r>
            <a:r>
              <a:rPr lang="en-US" sz="3200" b="1" dirty="0" smtClean="0"/>
              <a:t>Using Library Function</a:t>
            </a:r>
            <a:r>
              <a:rPr lang="en-US" sz="4000" b="1" dirty="0" smtClean="0"/>
              <a:t>)</a:t>
            </a:r>
            <a:endParaRPr lang="en-IN" sz="4000" b="1" dirty="0"/>
          </a:p>
        </p:txBody>
      </p:sp>
      <p:sp>
        <p:nvSpPr>
          <p:cNvPr id="3" name="Content Placeholder 2"/>
          <p:cNvSpPr>
            <a:spLocks noGrp="1"/>
          </p:cNvSpPr>
          <p:nvPr>
            <p:ph idx="1"/>
          </p:nvPr>
        </p:nvSpPr>
        <p:spPr>
          <a:xfrm>
            <a:off x="457200" y="1285860"/>
            <a:ext cx="8472518" cy="5286412"/>
          </a:xfrm>
        </p:spPr>
        <p:txBody>
          <a:bodyPr>
            <a:normAutofit/>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u="sng" dirty="0" smtClean="0"/>
              <a:t>Confusion matrix</a:t>
            </a:r>
            <a:r>
              <a:rPr lang="en-US" sz="2000" b="1" dirty="0" smtClean="0"/>
              <a:t>:                                    </a:t>
            </a:r>
            <a:r>
              <a:rPr lang="en-US" sz="2000" b="1" u="sng" dirty="0" smtClean="0"/>
              <a:t>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r>
              <a:rPr lang="en-US" sz="2000" b="1" u="sng" dirty="0" smtClean="0"/>
              <a:t>Roc Curve:</a:t>
            </a:r>
          </a:p>
          <a:p>
            <a:pPr>
              <a:buNone/>
            </a:pPr>
            <a:endParaRPr lang="en-US" dirty="0" smtClean="0"/>
          </a:p>
          <a:p>
            <a:pPr>
              <a:buNone/>
            </a:pPr>
            <a:endParaRPr lang="en-US" dirty="0" smtClean="0"/>
          </a:p>
          <a:p>
            <a:pPr algn="ctr">
              <a:buNone/>
            </a:pPr>
            <a:r>
              <a:rPr lang="en-US" sz="1600" dirty="0" smtClean="0"/>
              <a:t>Fig.  (ROC curve for Different K values)</a:t>
            </a:r>
            <a:endParaRPr lang="en-IN" sz="1600" dirty="0"/>
          </a:p>
        </p:txBody>
      </p:sp>
      <p:cxnSp>
        <p:nvCxnSpPr>
          <p:cNvPr id="5" name="Straight Connector 4"/>
          <p:cNvCxnSpPr/>
          <p:nvPr/>
        </p:nvCxnSpPr>
        <p:spPr>
          <a:xfrm>
            <a:off x="500034" y="1142984"/>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ccuracy knn.JPG"/>
          <p:cNvPicPr>
            <a:picLocks noChangeAspect="1"/>
          </p:cNvPicPr>
          <p:nvPr/>
        </p:nvPicPr>
        <p:blipFill>
          <a:blip r:embed="rId2" cstate="print"/>
          <a:stretch>
            <a:fillRect/>
          </a:stretch>
        </p:blipFill>
        <p:spPr>
          <a:xfrm>
            <a:off x="4714876" y="2143116"/>
            <a:ext cx="4167939" cy="1143008"/>
          </a:xfrm>
          <a:prstGeom prst="rect">
            <a:avLst/>
          </a:prstGeom>
        </p:spPr>
      </p:pic>
      <p:pic>
        <p:nvPicPr>
          <p:cNvPr id="9" name="Picture 8" descr="cnf knn.JPG"/>
          <p:cNvPicPr>
            <a:picLocks noChangeAspect="1"/>
          </p:cNvPicPr>
          <p:nvPr/>
        </p:nvPicPr>
        <p:blipFill>
          <a:blip r:embed="rId3" cstate="print"/>
          <a:stretch>
            <a:fillRect/>
          </a:stretch>
        </p:blipFill>
        <p:spPr>
          <a:xfrm>
            <a:off x="571472" y="2214554"/>
            <a:ext cx="3337650" cy="1000132"/>
          </a:xfrm>
          <a:prstGeom prst="rect">
            <a:avLst/>
          </a:prstGeom>
        </p:spPr>
      </p:pic>
      <p:pic>
        <p:nvPicPr>
          <p:cNvPr id="12" name="Picture 11" descr="knn1.JPG"/>
          <p:cNvPicPr>
            <a:picLocks noChangeAspect="1"/>
          </p:cNvPicPr>
          <p:nvPr/>
        </p:nvPicPr>
        <p:blipFill>
          <a:blip r:embed="rId4" cstate="print"/>
          <a:stretch>
            <a:fillRect/>
          </a:stretch>
        </p:blipFill>
        <p:spPr>
          <a:xfrm>
            <a:off x="2786050" y="3643314"/>
            <a:ext cx="3743325" cy="2495550"/>
          </a:xfrm>
          <a:prstGeom prst="rect">
            <a:avLst/>
          </a:prstGeom>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KNN(Creating Python Code)  contd..</a:t>
            </a:r>
            <a:endParaRPr lang="en-IN" sz="3600" b="1" dirty="0"/>
          </a:p>
        </p:txBody>
      </p:sp>
      <p:sp>
        <p:nvSpPr>
          <p:cNvPr id="3" name="Content Placeholder 2"/>
          <p:cNvSpPr>
            <a:spLocks noGrp="1"/>
          </p:cNvSpPr>
          <p:nvPr>
            <p:ph idx="1"/>
          </p:nvPr>
        </p:nvSpPr>
        <p:spPr/>
        <p:txBody>
          <a:bodyPr/>
          <a:lstStyle/>
          <a:p>
            <a:pPr>
              <a:buNone/>
            </a:pPr>
            <a:endParaRPr lang="en-IN"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Random Forest Classification</a:t>
            </a:r>
            <a:endParaRPr lang="en-IN" sz="3600" b="1"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sz="2000" dirty="0" smtClean="0"/>
              <a:t>     Random forest is like bootstrapping algorithm with Decision tree (CART) model.</a:t>
            </a:r>
          </a:p>
          <a:p>
            <a:pPr>
              <a:buNone/>
            </a:pPr>
            <a:endParaRPr lang="en-US" sz="2000" dirty="0" smtClean="0"/>
          </a:p>
          <a:p>
            <a:pPr>
              <a:buNone/>
            </a:pPr>
            <a:r>
              <a:rPr lang="en-US" sz="2000" u="sng" dirty="0" smtClean="0"/>
              <a:t>Confusion </a:t>
            </a:r>
            <a:r>
              <a:rPr lang="en-US" sz="2000" u="sng" smtClean="0"/>
              <a:t>Matrix</a:t>
            </a:r>
            <a:r>
              <a:rPr lang="en-US" sz="2000" smtClean="0"/>
              <a:t>:</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u="sng" dirty="0" smtClean="0"/>
              <a:t>Roc Curve</a:t>
            </a:r>
            <a:r>
              <a:rPr lang="en-US" sz="2000" dirty="0" smtClean="0"/>
              <a:t>:      </a:t>
            </a:r>
            <a:endParaRPr lang="en-IN" sz="2000"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nf.JPG"/>
          <p:cNvPicPr>
            <a:picLocks noChangeAspect="1"/>
          </p:cNvPicPr>
          <p:nvPr/>
        </p:nvPicPr>
        <p:blipFill>
          <a:blip r:embed="rId2" cstate="print"/>
          <a:stretch>
            <a:fillRect/>
          </a:stretch>
        </p:blipFill>
        <p:spPr>
          <a:xfrm>
            <a:off x="2962276" y="2428868"/>
            <a:ext cx="1752600" cy="1071570"/>
          </a:xfrm>
          <a:prstGeom prst="rect">
            <a:avLst/>
          </a:prstGeom>
        </p:spPr>
      </p:pic>
      <p:pic>
        <p:nvPicPr>
          <p:cNvPr id="7" name="Picture 6" descr="roc_rand.GIF"/>
          <p:cNvPicPr>
            <a:picLocks noChangeAspect="1"/>
          </p:cNvPicPr>
          <p:nvPr/>
        </p:nvPicPr>
        <p:blipFill>
          <a:blip r:embed="rId3" cstate="print"/>
          <a:stretch>
            <a:fillRect/>
          </a:stretch>
        </p:blipFill>
        <p:spPr>
          <a:xfrm>
            <a:off x="2552712" y="3929066"/>
            <a:ext cx="3733800" cy="2357454"/>
          </a:xfrm>
          <a:prstGeom prst="rect">
            <a:avLst/>
          </a:prstGeom>
        </p:spPr>
      </p:pic>
      <p:sp>
        <p:nvSpPr>
          <p:cNvPr id="8" name="TextBox 7"/>
          <p:cNvSpPr txBox="1"/>
          <p:nvPr/>
        </p:nvSpPr>
        <p:spPr>
          <a:xfrm>
            <a:off x="3500430" y="6264495"/>
            <a:ext cx="2143140" cy="307777"/>
          </a:xfrm>
          <a:prstGeom prst="rect">
            <a:avLst/>
          </a:prstGeom>
          <a:noFill/>
        </p:spPr>
        <p:txBody>
          <a:bodyPr wrap="square" rtlCol="0">
            <a:spAutoFit/>
          </a:bodyPr>
          <a:lstStyle/>
          <a:p>
            <a:pPr algn="ctr"/>
            <a:r>
              <a:rPr lang="en-US" sz="1400" dirty="0" smtClean="0"/>
              <a:t>Fig.  (ROC Curve)</a:t>
            </a:r>
            <a:endParaRPr lang="en-IN" sz="1400" dirty="0"/>
          </a:p>
        </p:txBody>
      </p:sp>
      <p:sp>
        <p:nvSpPr>
          <p:cNvPr id="9"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t>Random Forest Classification(contd.)</a:t>
            </a:r>
            <a:endParaRPr lang="en-IN" sz="3600" dirty="0"/>
          </a:p>
        </p:txBody>
      </p:sp>
      <p:sp>
        <p:nvSpPr>
          <p:cNvPr id="3" name="Content Placeholder 2"/>
          <p:cNvSpPr>
            <a:spLocks noGrp="1"/>
          </p:cNvSpPr>
          <p:nvPr>
            <p:ph idx="1"/>
          </p:nvPr>
        </p:nvSpPr>
        <p:spPr>
          <a:xfrm>
            <a:off x="457200" y="1357298"/>
            <a:ext cx="8229600" cy="5286412"/>
          </a:xfrm>
        </p:spPr>
        <p:txBody>
          <a:bodyPr/>
          <a:lstStyle/>
          <a:p>
            <a:pPr>
              <a:buNone/>
            </a:pPr>
            <a:r>
              <a:rPr lang="en-US" sz="2400" u="sng" dirty="0" smtClean="0"/>
              <a:t>Accuracy</a:t>
            </a:r>
            <a:r>
              <a:rPr lang="en-US" sz="2400" dirty="0" smtClean="0"/>
              <a:t>:                                                                           </a:t>
            </a:r>
          </a:p>
          <a:p>
            <a:pPr>
              <a:buNone/>
            </a:pPr>
            <a:endParaRPr lang="en-US" sz="2400" dirty="0" smtClean="0"/>
          </a:p>
          <a:p>
            <a:pPr>
              <a:buNone/>
            </a:pPr>
            <a:r>
              <a:rPr lang="en-US" sz="2000" u="sng" dirty="0" smtClean="0"/>
              <a:t>Feature Importance:</a:t>
            </a:r>
          </a:p>
          <a:p>
            <a:pPr>
              <a:buNone/>
            </a:pPr>
            <a:endParaRPr lang="en-US" sz="2400" u="sng"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cc.JPG"/>
          <p:cNvPicPr>
            <a:picLocks noChangeAspect="1"/>
          </p:cNvPicPr>
          <p:nvPr/>
        </p:nvPicPr>
        <p:blipFill>
          <a:blip r:embed="rId2" cstate="print"/>
          <a:stretch>
            <a:fillRect/>
          </a:stretch>
        </p:blipFill>
        <p:spPr>
          <a:xfrm>
            <a:off x="3143240" y="1428736"/>
            <a:ext cx="3753200" cy="1004889"/>
          </a:xfrm>
          <a:prstGeom prst="rect">
            <a:avLst/>
          </a:prstGeom>
        </p:spPr>
      </p:pic>
      <p:sp>
        <p:nvSpPr>
          <p:cNvPr id="7" name="Right Arrow 6"/>
          <p:cNvSpPr/>
          <p:nvPr/>
        </p:nvSpPr>
        <p:spPr>
          <a:xfrm>
            <a:off x="2071670" y="1500174"/>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eature imp.JPG"/>
          <p:cNvPicPr>
            <a:picLocks noChangeAspect="1"/>
          </p:cNvPicPr>
          <p:nvPr/>
        </p:nvPicPr>
        <p:blipFill>
          <a:blip r:embed="rId3" cstate="print"/>
          <a:stretch>
            <a:fillRect/>
          </a:stretch>
        </p:blipFill>
        <p:spPr>
          <a:xfrm>
            <a:off x="642910" y="2928934"/>
            <a:ext cx="7943850" cy="3357586"/>
          </a:xfrm>
          <a:prstGeom prst="rect">
            <a:avLst/>
          </a:prstGeom>
        </p:spPr>
      </p:pic>
      <p:pic>
        <p:nvPicPr>
          <p:cNvPr id="9" name="Picture 8" descr="f.JPG"/>
          <p:cNvPicPr>
            <a:picLocks noChangeAspect="1"/>
          </p:cNvPicPr>
          <p:nvPr/>
        </p:nvPicPr>
        <p:blipFill>
          <a:blip r:embed="rId4" cstate="print"/>
          <a:stretch>
            <a:fillRect/>
          </a:stretch>
        </p:blipFill>
        <p:spPr>
          <a:xfrm>
            <a:off x="6215074" y="3071810"/>
            <a:ext cx="2124075" cy="1743075"/>
          </a:xfrm>
          <a:prstGeom prst="rect">
            <a:avLst/>
          </a:prstGeom>
        </p:spPr>
      </p:pic>
      <p:sp>
        <p:nvSpPr>
          <p:cNvPr id="10" name="TextBox 9"/>
          <p:cNvSpPr txBox="1"/>
          <p:nvPr/>
        </p:nvSpPr>
        <p:spPr>
          <a:xfrm>
            <a:off x="3000364" y="6264495"/>
            <a:ext cx="3143272" cy="307777"/>
          </a:xfrm>
          <a:prstGeom prst="rect">
            <a:avLst/>
          </a:prstGeom>
          <a:noFill/>
        </p:spPr>
        <p:txBody>
          <a:bodyPr wrap="square" rtlCol="0">
            <a:spAutoFit/>
          </a:bodyPr>
          <a:lstStyle/>
          <a:p>
            <a:r>
              <a:rPr lang="en-US" sz="1400" dirty="0" smtClean="0"/>
              <a:t>Fig. ( Feature importance plotting )</a:t>
            </a:r>
            <a:endParaRPr lang="en-IN" sz="1400" dirty="0"/>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IN" sz="3200" b="1" dirty="0" smtClean="0"/>
              <a:t>Conclusion</a:t>
            </a:r>
            <a:endParaRPr lang="en-IN" sz="2800" b="1" dirty="0"/>
          </a:p>
        </p:txBody>
      </p:sp>
      <p:sp>
        <p:nvSpPr>
          <p:cNvPr id="3" name="Content Placeholder 2"/>
          <p:cNvSpPr>
            <a:spLocks noGrp="1"/>
          </p:cNvSpPr>
          <p:nvPr>
            <p:ph idx="1"/>
          </p:nvPr>
        </p:nvSpPr>
        <p:spPr/>
        <p:txBody>
          <a:bodyPr>
            <a:normAutofit/>
          </a:bodyPr>
          <a:lstStyle/>
          <a:p>
            <a:pPr>
              <a:buNone/>
            </a:pPr>
            <a:r>
              <a:rPr lang="en-US" sz="2000" dirty="0" smtClean="0">
                <a:cs typeface="Times New Roman" pitchFamily="18" charset="0"/>
              </a:rPr>
              <a:t>      As customer churn prediction model have become the major tool for telecommunications industry for sustaining and maintaining a stable profit level at top line and bottom line in a competitive environment, it means that this model must be structure in a way that is reliable.</a:t>
            </a:r>
            <a:endParaRPr lang="en-IN" sz="20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5" name="Straight Connector 4"/>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Acknowledgement</a:t>
            </a:r>
            <a:endParaRPr lang="en-IN" dirty="0"/>
          </a:p>
        </p:txBody>
      </p:sp>
      <p:sp>
        <p:nvSpPr>
          <p:cNvPr id="3"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928934"/>
            <a:ext cx="4643470" cy="1107996"/>
          </a:xfrm>
          <a:prstGeom prst="rect">
            <a:avLst/>
          </a:prstGeom>
          <a:noFill/>
        </p:spPr>
        <p:txBody>
          <a:bodyPr wrap="square" rtlCol="0">
            <a:spAutoFit/>
          </a:bodyPr>
          <a:lstStyle/>
          <a:p>
            <a:pPr algn="ctr"/>
            <a:r>
              <a:rPr lang="en-US" sz="6600" smtClean="0"/>
              <a:t>Thank You..</a:t>
            </a:r>
            <a:endParaRPr lang="en-IN" sz="6600"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IN"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the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 Used</a:t>
            </a:r>
          </a:p>
          <a:p>
            <a:pPr marL="971550" lvl="1" indent="-514350">
              <a:lnSpc>
                <a:spcPct val="90000"/>
              </a:lnSpc>
              <a:buFont typeface="Impact" pitchFamily="34" charset="0"/>
              <a:buAutoNum type="arabicPeriod"/>
            </a:pPr>
            <a:r>
              <a:rPr lang="en-US" sz="2000" dirty="0" smtClean="0"/>
              <a:t>Naive </a:t>
            </a:r>
            <a:r>
              <a:rPr lang="en-US" sz="2000" dirty="0" err="1" smtClean="0"/>
              <a:t>Bayes</a:t>
            </a:r>
            <a:endParaRPr lang="en-US" sz="2000" dirty="0" smtClean="0"/>
          </a:p>
          <a:p>
            <a:pPr marL="971550" lvl="1" indent="-514350">
              <a:lnSpc>
                <a:spcPct val="90000"/>
              </a:lnSpc>
              <a:buFont typeface="Impact" pitchFamily="34" charset="0"/>
              <a:buAutoNum type="arabicPeriod"/>
            </a:pPr>
            <a:r>
              <a:rPr lang="en-US" sz="2000" dirty="0" smtClean="0"/>
              <a:t>K-fold</a:t>
            </a:r>
          </a:p>
          <a:p>
            <a:pPr marL="971550" lvl="1" indent="-514350">
              <a:lnSpc>
                <a:spcPct val="90000"/>
              </a:lnSpc>
              <a:buFont typeface="Impact" pitchFamily="34" charset="0"/>
              <a:buAutoNum type="arabicPeriod"/>
            </a:pPr>
            <a:r>
              <a:rPr lang="en-US" sz="2000" dirty="0" smtClean="0"/>
              <a:t>KNN</a:t>
            </a:r>
          </a:p>
          <a:p>
            <a:pPr marL="971550" lvl="1" indent="-514350">
              <a:lnSpc>
                <a:spcPct val="90000"/>
              </a:lnSpc>
              <a:buFont typeface="Impact" pitchFamily="34" charset="0"/>
              <a:buAutoNum type="arabicPeriod"/>
            </a:pPr>
            <a:r>
              <a:rPr lang="en-US" sz="2000" dirty="0" smtClean="0"/>
              <a:t>Random Forest </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dirty="0" smtClean="0"/>
              <a:t>Introduction To Machine Learning</a:t>
            </a:r>
            <a:r>
              <a:rPr lang="en-IN" sz="2800" b="1"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err="1" smtClean="0">
                <a:cs typeface="Times New Roman" pitchFamily="18" charset="0"/>
              </a:rPr>
              <a:t>google</a:t>
            </a:r>
            <a:r>
              <a:rPr lang="en-IN" sz="2000" dirty="0" smtClean="0">
                <a:cs typeface="Times New Roman" pitchFamily="18" charset="0"/>
              </a:rPr>
              <a:t> search box, </a:t>
            </a:r>
            <a:r>
              <a:rPr lang="en-IN" sz="2000" dirty="0" err="1" smtClean="0">
                <a:cs typeface="Times New Roman" pitchFamily="18" charset="0"/>
              </a:rPr>
              <a:t>google</a:t>
            </a:r>
            <a:r>
              <a:rPr lang="en-IN" sz="2000" dirty="0" smtClean="0">
                <a:cs typeface="Times New Roman" pitchFamily="18" charset="0"/>
              </a:rPr>
              <a:t> recommends so many keywords related to that particular word. </a:t>
            </a:r>
            <a:endParaRPr lang="en-IN" sz="2000" dirty="0"/>
          </a:p>
        </p:txBody>
      </p:sp>
      <p:cxnSp>
        <p:nvCxnSpPr>
          <p:cNvPr id="5" name="Straight Connector 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smtClean="0"/>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a:t>
            </a:r>
            <a:endParaRPr lang="en-IN" dirty="0"/>
          </a:p>
        </p:txBody>
      </p:sp>
      <p:cxnSp>
        <p:nvCxnSpPr>
          <p:cNvPr id="10" name="Straight Connector 9"/>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Objective Of This Project</a:t>
            </a:r>
            <a:endParaRPr lang="en-IN" sz="4000" dirty="0"/>
          </a:p>
        </p:txBody>
      </p:sp>
      <p:sp>
        <p:nvSpPr>
          <p:cNvPr id="3" name="Content Placeholder 2"/>
          <p:cNvSpPr>
            <a:spLocks noGrp="1"/>
          </p:cNvSpPr>
          <p:nvPr>
            <p:ph idx="1"/>
          </p:nvPr>
        </p:nvSpPr>
        <p:spPr/>
        <p:txBody>
          <a:bodyPr>
            <a:normAutofit fontScale="85000" lnSpcReduction="20000"/>
          </a:bodyPr>
          <a:lstStyle/>
          <a:p>
            <a:pPr algn="just">
              <a:buNone/>
            </a:pPr>
            <a:r>
              <a:rPr lang="en-US" sz="4000" dirty="0" smtClean="0"/>
              <a:t>   </a:t>
            </a:r>
            <a:r>
              <a:rPr lang="en-US" sz="2600" dirty="0" smtClean="0"/>
              <a:t>The objective of this project is to predict customer churn. Already we have a public dataset that has customer usage pattern and if the customer has churned or not depending on following features.</a:t>
            </a:r>
            <a:endParaRPr lang="en-US" dirty="0" smtClean="0"/>
          </a:p>
          <a:p>
            <a:pPr lvl="1"/>
            <a:r>
              <a:rPr lang="en-US" sz="2200" dirty="0" smtClean="0"/>
              <a:t>account length</a:t>
            </a:r>
          </a:p>
          <a:p>
            <a:pPr lvl="1"/>
            <a:r>
              <a:rPr lang="en-US" sz="2200" dirty="0" smtClean="0"/>
              <a:t>international plan</a:t>
            </a:r>
          </a:p>
          <a:p>
            <a:pPr lvl="1"/>
            <a:r>
              <a:rPr lang="en-US" sz="2200" dirty="0" smtClean="0"/>
              <a:t>voice mail plan</a:t>
            </a:r>
          </a:p>
          <a:p>
            <a:pPr lvl="1"/>
            <a:r>
              <a:rPr lang="en-US" sz="2200" dirty="0" smtClean="0"/>
              <a:t>number of voice mail messages</a:t>
            </a:r>
          </a:p>
          <a:p>
            <a:pPr lvl="1"/>
            <a:r>
              <a:rPr lang="en-US" sz="2200" dirty="0" smtClean="0"/>
              <a:t>total day minutes used</a:t>
            </a:r>
          </a:p>
          <a:p>
            <a:pPr lvl="1"/>
            <a:r>
              <a:rPr lang="en-US" sz="2200" dirty="0" smtClean="0"/>
              <a:t>day calls made</a:t>
            </a:r>
          </a:p>
          <a:p>
            <a:pPr lvl="1"/>
            <a:r>
              <a:rPr lang="en-US" sz="2200" dirty="0" smtClean="0"/>
              <a:t>total day charge</a:t>
            </a:r>
          </a:p>
          <a:p>
            <a:pPr lvl="1"/>
            <a:r>
              <a:rPr lang="en-US" sz="2200" dirty="0" smtClean="0"/>
              <a:t>total evening minutes, etc</a:t>
            </a:r>
          </a:p>
          <a:p>
            <a:pPr lvl="1">
              <a:buNone/>
            </a:pPr>
            <a:endParaRPr lang="en-US" sz="2200" dirty="0" smtClean="0"/>
          </a:p>
          <a:p>
            <a:pPr lvl="1">
              <a:buNone/>
            </a:pPr>
            <a:r>
              <a:rPr lang="en-IN" sz="2400" b="1" u="sng" dirty="0" smtClean="0"/>
              <a:t>Target Variable</a:t>
            </a:r>
            <a:r>
              <a:rPr lang="en-IN" sz="2400" b="1" dirty="0" smtClean="0"/>
              <a:t>:</a:t>
            </a:r>
            <a:r>
              <a:rPr lang="en-IN" sz="2400" dirty="0" smtClean="0"/>
              <a:t/>
            </a:r>
            <a:br>
              <a:rPr lang="en-IN" sz="2400" dirty="0" smtClean="0"/>
            </a:br>
            <a:r>
              <a:rPr lang="en-IN" sz="2400" dirty="0" smtClean="0"/>
              <a:t>Churn: if the customer has churned (1=yes; 0 = no)</a:t>
            </a:r>
            <a:endParaRPr lang="en-US" sz="22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Learning/Prediction Steps</a:t>
            </a:r>
            <a:endParaRPr lang="en-IN" dirty="0"/>
          </a:p>
        </p:txBody>
      </p:sp>
      <p:pic>
        <p:nvPicPr>
          <p:cNvPr id="6" name="Content Placeholder 5" descr="Capture.JPG"/>
          <p:cNvPicPr>
            <a:picLocks noGrp="1" noChangeAspect="1"/>
          </p:cNvPicPr>
          <p:nvPr>
            <p:ph idx="1"/>
          </p:nvPr>
        </p:nvPicPr>
        <p:blipFill>
          <a:blip r:embed="rId2" cstate="print"/>
          <a:stretch>
            <a:fillRect/>
          </a:stretch>
        </p:blipFill>
        <p:spPr>
          <a:xfrm>
            <a:off x="500034" y="2071678"/>
            <a:ext cx="8205028" cy="3500462"/>
          </a:xfrm>
        </p:spPr>
      </p:pic>
      <p:cxnSp>
        <p:nvCxnSpPr>
          <p:cNvPr id="5" name="Straight Connector 4"/>
          <p:cNvCxnSpPr/>
          <p:nvPr/>
        </p:nvCxnSpPr>
        <p:spPr>
          <a:xfrm>
            <a:off x="500034" y="12858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488" y="5715016"/>
            <a:ext cx="2786082" cy="338554"/>
          </a:xfrm>
          <a:prstGeom prst="rect">
            <a:avLst/>
          </a:prstGeom>
          <a:noFill/>
        </p:spPr>
        <p:txBody>
          <a:bodyPr wrap="square" rtlCol="0">
            <a:spAutoFit/>
          </a:bodyPr>
          <a:lstStyle/>
          <a:p>
            <a:pPr algn="ctr"/>
            <a:r>
              <a:rPr lang="en-US" sz="1600" dirty="0" smtClean="0"/>
              <a:t>Fig.1 (Prediction Model)</a:t>
            </a:r>
            <a:endParaRPr lang="en-IN" sz="1600"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smtClean="0"/>
              <a:t>Algorithm Used</a:t>
            </a:r>
            <a:endParaRPr lang="en-IN" b="1" dirty="0"/>
          </a:p>
        </p:txBody>
      </p:sp>
      <p:sp>
        <p:nvSpPr>
          <p:cNvPr id="3" name="Content Placeholder 2"/>
          <p:cNvSpPr>
            <a:spLocks noGrp="1"/>
          </p:cNvSpPr>
          <p:nvPr>
            <p:ph idx="1"/>
          </p:nvPr>
        </p:nvSpPr>
        <p:spPr/>
        <p:txBody>
          <a:bodyPr/>
          <a:lstStyle/>
          <a:p>
            <a:pPr lvl="1">
              <a:buFont typeface="Wingdings" pitchFamily="2" charset="2"/>
              <a:buChar char="Ø"/>
            </a:pPr>
            <a:r>
              <a:rPr lang="en-US" dirty="0" smtClean="0"/>
              <a:t> Naive </a:t>
            </a:r>
            <a:r>
              <a:rPr lang="en-US" dirty="0" err="1" smtClean="0"/>
              <a:t>Bayes</a:t>
            </a:r>
            <a:endParaRPr lang="en-US" dirty="0" smtClean="0"/>
          </a:p>
          <a:p>
            <a:pPr lvl="1">
              <a:buFont typeface="Wingdings" pitchFamily="2" charset="2"/>
              <a:buChar char="Ø"/>
            </a:pPr>
            <a:r>
              <a:rPr lang="en-US" dirty="0"/>
              <a:t> </a:t>
            </a:r>
            <a:r>
              <a:rPr lang="en-US" dirty="0" smtClean="0"/>
              <a:t>K- fold</a:t>
            </a:r>
          </a:p>
          <a:p>
            <a:pPr lvl="1">
              <a:buFont typeface="Wingdings" pitchFamily="2" charset="2"/>
              <a:buChar char="Ø"/>
            </a:pPr>
            <a:r>
              <a:rPr lang="en-US" dirty="0"/>
              <a:t> </a:t>
            </a:r>
            <a:r>
              <a:rPr lang="en-US" dirty="0" smtClean="0"/>
              <a:t>KNN</a:t>
            </a:r>
          </a:p>
          <a:p>
            <a:pPr lvl="1">
              <a:buFont typeface="Wingdings" pitchFamily="2" charset="2"/>
              <a:buChar char="Ø"/>
            </a:pPr>
            <a:r>
              <a:rPr lang="en-US" dirty="0" smtClean="0"/>
              <a:t> Random forest</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l"/>
            <a:r>
              <a:rPr lang="en-US" dirty="0" smtClean="0"/>
              <a:t>Naive </a:t>
            </a:r>
            <a:r>
              <a:rPr lang="en-US" dirty="0" err="1" smtClean="0"/>
              <a:t>Bayes</a:t>
            </a:r>
            <a:endParaRPr lang="en-IN" dirty="0"/>
          </a:p>
        </p:txBody>
      </p:sp>
      <p:sp>
        <p:nvSpPr>
          <p:cNvPr id="3" name="Content Placeholder 2"/>
          <p:cNvSpPr>
            <a:spLocks noGrp="1"/>
          </p:cNvSpPr>
          <p:nvPr>
            <p:ph idx="1"/>
          </p:nvPr>
        </p:nvSpPr>
        <p:spPr>
          <a:xfrm>
            <a:off x="428596" y="1357298"/>
            <a:ext cx="8358246" cy="5214974"/>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Roc Curve   </a:t>
            </a:r>
            <a:endParaRPr lang="en-IN" sz="18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cstate="print"/>
          <a:stretch>
            <a:fillRect/>
          </a:stretch>
        </p:blipFill>
        <p:spPr>
          <a:xfrm>
            <a:off x="2857488" y="2357430"/>
            <a:ext cx="1752600" cy="1181100"/>
          </a:xfrm>
          <a:prstGeom prst="rect">
            <a:avLst/>
          </a:prstGeom>
        </p:spPr>
      </p:pic>
      <p:pic>
        <p:nvPicPr>
          <p:cNvPr id="7" name="Picture 6" descr="roc nb.JPG"/>
          <p:cNvPicPr>
            <a:picLocks noChangeAspect="1"/>
          </p:cNvPicPr>
          <p:nvPr/>
        </p:nvPicPr>
        <p:blipFill>
          <a:blip r:embed="rId3" cstate="print"/>
          <a:stretch>
            <a:fillRect/>
          </a:stretch>
        </p:blipFill>
        <p:spPr>
          <a:xfrm>
            <a:off x="2643174" y="3857628"/>
            <a:ext cx="3771900" cy="2571750"/>
          </a:xfrm>
          <a:prstGeom prst="rect">
            <a:avLst/>
          </a:prstGeom>
        </p:spPr>
      </p:pic>
      <p:pic>
        <p:nvPicPr>
          <p:cNvPr id="8" name="Picture 7" descr="accuracy nb.JPG"/>
          <p:cNvPicPr>
            <a:picLocks noChangeAspect="1"/>
          </p:cNvPicPr>
          <p:nvPr/>
        </p:nvPicPr>
        <p:blipFill>
          <a:blip r:embed="rId4" cstate="print"/>
          <a:stretch>
            <a:fillRect/>
          </a:stretch>
        </p:blipFill>
        <p:spPr>
          <a:xfrm>
            <a:off x="6215074" y="2357430"/>
            <a:ext cx="2532802" cy="928694"/>
          </a:xfrm>
          <a:prstGeom prst="rect">
            <a:avLst/>
          </a:prstGeom>
        </p:spPr>
      </p:pic>
      <p:sp>
        <p:nvSpPr>
          <p:cNvPr id="9" name="Right Arrow 8"/>
          <p:cNvSpPr/>
          <p:nvPr/>
        </p:nvSpPr>
        <p:spPr>
          <a:xfrm>
            <a:off x="2500298"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857884"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K-fold</a:t>
            </a:r>
            <a:endParaRPr lang="en-IN" dirty="0"/>
          </a:p>
        </p:txBody>
      </p:sp>
      <p:sp>
        <p:nvSpPr>
          <p:cNvPr id="3" name="Content Placeholder 2"/>
          <p:cNvSpPr>
            <a:spLocks noGrp="1"/>
          </p:cNvSpPr>
          <p:nvPr>
            <p:ph idx="1"/>
          </p:nvPr>
        </p:nvSpPr>
        <p:spPr>
          <a:xfrm>
            <a:off x="457200" y="1600200"/>
            <a:ext cx="8229600" cy="4972072"/>
          </a:xfrm>
        </p:spPr>
        <p:txBody>
          <a:bodyPr/>
          <a:lstStyle/>
          <a:p>
            <a:pPr>
              <a:buNone/>
            </a:pPr>
            <a:r>
              <a:rPr lang="en-IN" dirty="0" smtClean="0"/>
              <a:t>   </a:t>
            </a:r>
            <a:r>
              <a:rPr lang="en-IN" sz="2000" dirty="0" smtClean="0"/>
              <a:t>K-Folds cross-</a:t>
            </a:r>
            <a:r>
              <a:rPr lang="en-IN" sz="2000" dirty="0" err="1" smtClean="0"/>
              <a:t>validator</a:t>
            </a:r>
            <a:r>
              <a:rPr lang="en-IN" sz="2000" dirty="0" smtClean="0"/>
              <a:t> provides train/test indices to split data in train/test sets. Split dataset into k consecutive folds.</a:t>
            </a:r>
            <a:endParaRPr lang="en-IN" dirty="0" smtClean="0"/>
          </a:p>
          <a:p>
            <a:pPr>
              <a:buNone/>
            </a:pPr>
            <a:endParaRPr lang="en-US" sz="2000"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492</Words>
  <Application>Microsoft Office PowerPoint</Application>
  <PresentationFormat>On-screen Show (4:3)</PresentationFormat>
  <Paragraphs>128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Customer Churn Prediction In Telecom Industry</vt:lpstr>
      <vt:lpstr>Contents</vt:lpstr>
      <vt:lpstr>Introduction To Machine Learning  </vt:lpstr>
      <vt:lpstr>Several Ways To Implement Machine Learning Techniques: </vt:lpstr>
      <vt:lpstr>Objective Of This Project</vt:lpstr>
      <vt:lpstr>Learning/Prediction Steps</vt:lpstr>
      <vt:lpstr>Algorithm Used</vt:lpstr>
      <vt:lpstr>Naive Bayes</vt:lpstr>
      <vt:lpstr>K-fold</vt:lpstr>
      <vt:lpstr>KNN(Using Library Function)</vt:lpstr>
      <vt:lpstr>KNN(Creating Python Code)  contd..</vt:lpstr>
      <vt:lpstr>Random Forest Classification</vt:lpstr>
      <vt:lpstr>Random Forest Classification(contd.)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36</cp:revision>
  <dcterms:created xsi:type="dcterms:W3CDTF">2018-01-18T03:14:21Z</dcterms:created>
  <dcterms:modified xsi:type="dcterms:W3CDTF">2018-01-19T03:37:31Z</dcterms:modified>
</cp:coreProperties>
</file>