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25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3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873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A7801B31-51B9-4178-B4CF-AA1F7186D430}" type="datetimeFigureOut">
              <a:rPr lang="en-IN" smtClean="0"/>
            </a:fld>
            <a:endParaRPr lang="en-IN"/>
          </a:p>
        </p:txBody>
      </p:sp>
      <p:sp>
        <p:nvSpPr>
          <p:cNvPr id="104873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IN"/>
          </a:p>
        </p:txBody>
      </p:sp>
      <p:sp>
        <p:nvSpPr>
          <p:cNvPr id="104873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874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C9236E78-45CE-48F6-ABE3-7B2C19E3EA7E}"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47" name="Slide Image Placeholder 1"/>
          <p:cNvSpPr>
            <a:spLocks noChangeAspect="1" noRot="1" noGrp="1"/>
          </p:cNvSpPr>
          <p:nvPr>
            <p:ph type="sldImg"/>
          </p:nvPr>
        </p:nvSpPr>
        <p:spPr/>
      </p:sp>
      <p:sp>
        <p:nvSpPr>
          <p:cNvPr id="1048648" name="Notes Placeholder 2"/>
          <p:cNvSpPr>
            <a:spLocks noGrp="1"/>
          </p:cNvSpPr>
          <p:nvPr>
            <p:ph type="body" idx="1"/>
          </p:nvPr>
        </p:nvSpPr>
        <p:spPr/>
        <p:txBody>
          <a:bodyPr>
            <a:normAutofit/>
          </a:bodyPr>
          <a:p>
            <a:endParaRPr dirty="0" lang="en-IN"/>
          </a:p>
        </p:txBody>
      </p:sp>
      <p:sp>
        <p:nvSpPr>
          <p:cNvPr id="1048649" name="Slide Number Placeholder 3"/>
          <p:cNvSpPr>
            <a:spLocks noGrp="1"/>
          </p:cNvSpPr>
          <p:nvPr>
            <p:ph type="sldNum" sz="quarter" idx="10"/>
          </p:nvPr>
        </p:nvSpPr>
        <p:spPr/>
        <p:txBody>
          <a:bodyPr/>
          <a:p>
            <a:fld id="{C9236E78-45CE-48F6-ABE3-7B2C19E3EA7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IN"/>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BD0AFEF7-3319-407A-95C5-AD41993346C6}" type="datetime1">
              <a:rPr lang="en-US" smtClean="0"/>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724" name="Title 1"/>
          <p:cNvSpPr>
            <a:spLocks noGrp="1"/>
          </p:cNvSpPr>
          <p:nvPr>
            <p:ph type="title"/>
          </p:nvPr>
        </p:nvSpPr>
        <p:spPr/>
        <p:txBody>
          <a:bodyPr/>
          <a:p>
            <a:r>
              <a:rPr lang="en-US" smtClean="0"/>
              <a:t>Click to edit Master title style</a:t>
            </a:r>
            <a:endParaRPr lang="en-IN"/>
          </a:p>
        </p:txBody>
      </p:sp>
      <p:sp>
        <p:nvSpPr>
          <p:cNvPr id="104872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26" name="Date Placeholder 3"/>
          <p:cNvSpPr>
            <a:spLocks noGrp="1"/>
          </p:cNvSpPr>
          <p:nvPr>
            <p:ph type="dt" sz="half" idx="10"/>
          </p:nvPr>
        </p:nvSpPr>
        <p:spPr/>
        <p:txBody>
          <a:bodyPr/>
          <a:p>
            <a:fld id="{B46A9CE4-CA11-4BCA-89C1-1D2953A28745}" type="datetime1">
              <a:rPr lang="en-US" smtClean="0"/>
            </a:fld>
            <a:endParaRPr lang="en-IN"/>
          </a:p>
        </p:txBody>
      </p:sp>
      <p:sp>
        <p:nvSpPr>
          <p:cNvPr id="1048727" name="Footer Placeholder 4"/>
          <p:cNvSpPr>
            <a:spLocks noGrp="1"/>
          </p:cNvSpPr>
          <p:nvPr>
            <p:ph type="ftr" sz="quarter" idx="11"/>
          </p:nvPr>
        </p:nvSpPr>
        <p:spPr/>
        <p:txBody>
          <a:bodyPr/>
          <a:p>
            <a:endParaRPr lang="en-IN"/>
          </a:p>
        </p:txBody>
      </p:sp>
      <p:sp>
        <p:nvSpPr>
          <p:cNvPr id="1048728" name="Slide Number Placeholder 5"/>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70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IN"/>
          </a:p>
        </p:txBody>
      </p:sp>
      <p:sp>
        <p:nvSpPr>
          <p:cNvPr id="104870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10" name="Date Placeholder 3"/>
          <p:cNvSpPr>
            <a:spLocks noGrp="1"/>
          </p:cNvSpPr>
          <p:nvPr>
            <p:ph type="dt" sz="half" idx="10"/>
          </p:nvPr>
        </p:nvSpPr>
        <p:spPr/>
        <p:txBody>
          <a:bodyPr/>
          <a:p>
            <a:fld id="{10A78B6A-2252-446B-892E-F59D2A232950}" type="datetime1">
              <a:rPr lang="en-US" smtClean="0"/>
            </a:fld>
            <a:endParaRPr lang="en-IN"/>
          </a:p>
        </p:txBody>
      </p:sp>
      <p:sp>
        <p:nvSpPr>
          <p:cNvPr id="1048711" name="Footer Placeholder 4"/>
          <p:cNvSpPr>
            <a:spLocks noGrp="1"/>
          </p:cNvSpPr>
          <p:nvPr>
            <p:ph type="ftr" sz="quarter" idx="11"/>
          </p:nvPr>
        </p:nvSpPr>
        <p:spPr/>
        <p:txBody>
          <a:bodyPr/>
          <a:p>
            <a:endParaRPr lang="en-IN"/>
          </a:p>
        </p:txBody>
      </p:sp>
      <p:sp>
        <p:nvSpPr>
          <p:cNvPr id="1048712" name="Slide Number Placeholder 5"/>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2" name="Title 1"/>
          <p:cNvSpPr>
            <a:spLocks noGrp="1"/>
          </p:cNvSpPr>
          <p:nvPr>
            <p:ph type="title"/>
          </p:nvPr>
        </p:nvSpPr>
        <p:spPr/>
        <p:txBody>
          <a:bodyPr/>
          <a:p>
            <a:r>
              <a:rPr lang="en-US" smtClean="0"/>
              <a:t>Click to edit Master title style</a:t>
            </a:r>
            <a:endParaRPr lang="en-IN"/>
          </a:p>
        </p:txBody>
      </p:sp>
      <p:sp>
        <p:nvSpPr>
          <p:cNvPr id="104859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4" name="Date Placeholder 3"/>
          <p:cNvSpPr>
            <a:spLocks noGrp="1"/>
          </p:cNvSpPr>
          <p:nvPr>
            <p:ph type="dt" sz="half" idx="10"/>
          </p:nvPr>
        </p:nvSpPr>
        <p:spPr/>
        <p:txBody>
          <a:bodyPr/>
          <a:p>
            <a:fld id="{4F2F26B5-F710-420A-BA0B-BAB85524BAB1}" type="datetime1">
              <a:rPr lang="en-US" smtClean="0"/>
            </a:fld>
            <a:endParaRPr lang="en-IN"/>
          </a:p>
        </p:txBody>
      </p:sp>
      <p:sp>
        <p:nvSpPr>
          <p:cNvPr id="1048595" name="Footer Placeholder 4"/>
          <p:cNvSpPr>
            <a:spLocks noGrp="1"/>
          </p:cNvSpPr>
          <p:nvPr>
            <p:ph type="ftr" sz="quarter" idx="11"/>
          </p:nvPr>
        </p:nvSpPr>
        <p:spPr/>
        <p:txBody>
          <a:bodyPr/>
          <a:p>
            <a:endParaRPr lang="en-IN"/>
          </a:p>
        </p:txBody>
      </p:sp>
      <p:sp>
        <p:nvSpPr>
          <p:cNvPr id="1048596" name="Slide Number Placeholder 5"/>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71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IN"/>
          </a:p>
        </p:txBody>
      </p:sp>
      <p:sp>
        <p:nvSpPr>
          <p:cNvPr id="104872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21" name="Date Placeholder 3"/>
          <p:cNvSpPr>
            <a:spLocks noGrp="1"/>
          </p:cNvSpPr>
          <p:nvPr>
            <p:ph type="dt" sz="half" idx="10"/>
          </p:nvPr>
        </p:nvSpPr>
        <p:spPr/>
        <p:txBody>
          <a:bodyPr/>
          <a:p>
            <a:fld id="{FAC94E6D-E117-4F22-8941-746F114E969A}" type="datetime1">
              <a:rPr lang="en-US" smtClean="0"/>
            </a:fld>
            <a:endParaRPr lang="en-IN"/>
          </a:p>
        </p:txBody>
      </p:sp>
      <p:sp>
        <p:nvSpPr>
          <p:cNvPr id="1048722" name="Footer Placeholder 4"/>
          <p:cNvSpPr>
            <a:spLocks noGrp="1"/>
          </p:cNvSpPr>
          <p:nvPr>
            <p:ph type="ftr" sz="quarter" idx="11"/>
          </p:nvPr>
        </p:nvSpPr>
        <p:spPr/>
        <p:txBody>
          <a:bodyPr/>
          <a:p>
            <a:endParaRPr lang="en-IN"/>
          </a:p>
        </p:txBody>
      </p:sp>
      <p:sp>
        <p:nvSpPr>
          <p:cNvPr id="1048723" name="Slide Number Placeholder 5"/>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IN"/>
          </a:p>
        </p:txBody>
      </p:sp>
      <p:sp>
        <p:nvSpPr>
          <p:cNvPr id="104869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1" name="Date Placeholder 4"/>
          <p:cNvSpPr>
            <a:spLocks noGrp="1"/>
          </p:cNvSpPr>
          <p:nvPr>
            <p:ph type="dt" sz="half" idx="10"/>
          </p:nvPr>
        </p:nvSpPr>
        <p:spPr/>
        <p:txBody>
          <a:bodyPr/>
          <a:p>
            <a:fld id="{C1A08B55-8F00-4339-B1D3-CD44C9DEFAEF}" type="datetime1">
              <a:rPr lang="en-US" smtClean="0"/>
            </a:fld>
            <a:endParaRPr lang="en-IN"/>
          </a:p>
        </p:txBody>
      </p:sp>
      <p:sp>
        <p:nvSpPr>
          <p:cNvPr id="1048702" name="Footer Placeholder 5"/>
          <p:cNvSpPr>
            <a:spLocks noGrp="1"/>
          </p:cNvSpPr>
          <p:nvPr>
            <p:ph type="ftr" sz="quarter" idx="11"/>
          </p:nvPr>
        </p:nvSpPr>
        <p:spPr/>
        <p:txBody>
          <a:bodyPr/>
          <a:p>
            <a:endParaRPr lang="en-IN"/>
          </a:p>
        </p:txBody>
      </p:sp>
      <p:sp>
        <p:nvSpPr>
          <p:cNvPr id="1048703" name="Slide Number Placeholder 6"/>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IN"/>
          </a:p>
        </p:txBody>
      </p:sp>
      <p:sp>
        <p:nvSpPr>
          <p:cNvPr id="104860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0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0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10" name="Date Placeholder 6"/>
          <p:cNvSpPr>
            <a:spLocks noGrp="1"/>
          </p:cNvSpPr>
          <p:nvPr>
            <p:ph type="dt" sz="half" idx="10"/>
          </p:nvPr>
        </p:nvSpPr>
        <p:spPr/>
        <p:txBody>
          <a:bodyPr/>
          <a:p>
            <a:fld id="{474388DE-5997-4288-B776-D3204D2BA7C1}" type="datetime1">
              <a:rPr lang="en-US" smtClean="0"/>
            </a:fld>
            <a:endParaRPr lang="en-IN"/>
          </a:p>
        </p:txBody>
      </p:sp>
      <p:sp>
        <p:nvSpPr>
          <p:cNvPr id="1048611" name="Footer Placeholder 7"/>
          <p:cNvSpPr>
            <a:spLocks noGrp="1"/>
          </p:cNvSpPr>
          <p:nvPr>
            <p:ph type="ftr" sz="quarter" idx="11"/>
          </p:nvPr>
        </p:nvSpPr>
        <p:spPr/>
        <p:txBody>
          <a:bodyPr/>
          <a:p>
            <a:endParaRPr lang="en-IN"/>
          </a:p>
        </p:txBody>
      </p:sp>
      <p:sp>
        <p:nvSpPr>
          <p:cNvPr id="1048612" name="Slide Number Placeholder 8"/>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704" name="Title 1"/>
          <p:cNvSpPr>
            <a:spLocks noGrp="1"/>
          </p:cNvSpPr>
          <p:nvPr>
            <p:ph type="title"/>
          </p:nvPr>
        </p:nvSpPr>
        <p:spPr/>
        <p:txBody>
          <a:bodyPr/>
          <a:p>
            <a:r>
              <a:rPr lang="en-US" smtClean="0"/>
              <a:t>Click to edit Master title style</a:t>
            </a:r>
            <a:endParaRPr lang="en-IN"/>
          </a:p>
        </p:txBody>
      </p:sp>
      <p:sp>
        <p:nvSpPr>
          <p:cNvPr id="1048705" name="Date Placeholder 2"/>
          <p:cNvSpPr>
            <a:spLocks noGrp="1"/>
          </p:cNvSpPr>
          <p:nvPr>
            <p:ph type="dt" sz="half" idx="10"/>
          </p:nvPr>
        </p:nvSpPr>
        <p:spPr/>
        <p:txBody>
          <a:bodyPr/>
          <a:p>
            <a:fld id="{810A0912-86DE-40A7-BB26-FA736552E5D3}" type="datetime1">
              <a:rPr lang="en-US" smtClean="0"/>
            </a:fld>
            <a:endParaRPr lang="en-IN"/>
          </a:p>
        </p:txBody>
      </p:sp>
      <p:sp>
        <p:nvSpPr>
          <p:cNvPr id="1048706" name="Footer Placeholder 3"/>
          <p:cNvSpPr>
            <a:spLocks noGrp="1"/>
          </p:cNvSpPr>
          <p:nvPr>
            <p:ph type="ftr" sz="quarter" idx="11"/>
          </p:nvPr>
        </p:nvSpPr>
        <p:spPr/>
        <p:txBody>
          <a:bodyPr/>
          <a:p>
            <a:endParaRPr lang="en-IN"/>
          </a:p>
        </p:txBody>
      </p:sp>
      <p:sp>
        <p:nvSpPr>
          <p:cNvPr id="1048707" name="Slide Number Placeholder 4"/>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92" name="Date Placeholder 1"/>
          <p:cNvSpPr>
            <a:spLocks noGrp="1"/>
          </p:cNvSpPr>
          <p:nvPr>
            <p:ph type="dt" sz="half" idx="10"/>
          </p:nvPr>
        </p:nvSpPr>
        <p:spPr/>
        <p:txBody>
          <a:bodyPr/>
          <a:p>
            <a:fld id="{03C40EDB-F0DD-4835-88DD-5C436AC7DCD6}" type="datetime1">
              <a:rPr lang="en-US" smtClean="0"/>
            </a:fld>
            <a:endParaRPr lang="en-IN"/>
          </a:p>
        </p:txBody>
      </p:sp>
      <p:sp>
        <p:nvSpPr>
          <p:cNvPr id="1048693" name="Footer Placeholder 2"/>
          <p:cNvSpPr>
            <a:spLocks noGrp="1"/>
          </p:cNvSpPr>
          <p:nvPr>
            <p:ph type="ftr" sz="quarter" idx="11"/>
          </p:nvPr>
        </p:nvSpPr>
        <p:spPr/>
        <p:txBody>
          <a:bodyPr/>
          <a:p>
            <a:endParaRPr lang="en-IN"/>
          </a:p>
        </p:txBody>
      </p:sp>
      <p:sp>
        <p:nvSpPr>
          <p:cNvPr id="1048694" name="Slide Number Placeholder 3"/>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29"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IN"/>
          </a:p>
        </p:txBody>
      </p:sp>
      <p:sp>
        <p:nvSpPr>
          <p:cNvPr id="104873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1"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2" name="Date Placeholder 4"/>
          <p:cNvSpPr>
            <a:spLocks noGrp="1"/>
          </p:cNvSpPr>
          <p:nvPr>
            <p:ph type="dt" sz="half" idx="10"/>
          </p:nvPr>
        </p:nvSpPr>
        <p:spPr/>
        <p:txBody>
          <a:bodyPr/>
          <a:p>
            <a:fld id="{555A8E3D-FBE7-4907-AF96-D945EF7CB5D4}" type="datetime1">
              <a:rPr lang="en-US" smtClean="0"/>
            </a:fld>
            <a:endParaRPr lang="en-IN"/>
          </a:p>
        </p:txBody>
      </p:sp>
      <p:sp>
        <p:nvSpPr>
          <p:cNvPr id="1048733" name="Footer Placeholder 5"/>
          <p:cNvSpPr>
            <a:spLocks noGrp="1"/>
          </p:cNvSpPr>
          <p:nvPr>
            <p:ph type="ftr" sz="quarter" idx="11"/>
          </p:nvPr>
        </p:nvSpPr>
        <p:spPr/>
        <p:txBody>
          <a:bodyPr/>
          <a:p>
            <a:endParaRPr lang="en-IN"/>
          </a:p>
        </p:txBody>
      </p:sp>
      <p:sp>
        <p:nvSpPr>
          <p:cNvPr id="1048734" name="Slide Number Placeholder 6"/>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71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IN"/>
          </a:p>
        </p:txBody>
      </p:sp>
      <p:sp>
        <p:nvSpPr>
          <p:cNvPr id="104871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71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16" name="Date Placeholder 4"/>
          <p:cNvSpPr>
            <a:spLocks noGrp="1"/>
          </p:cNvSpPr>
          <p:nvPr>
            <p:ph type="dt" sz="half" idx="10"/>
          </p:nvPr>
        </p:nvSpPr>
        <p:spPr/>
        <p:txBody>
          <a:bodyPr/>
          <a:p>
            <a:fld id="{D90C18D7-8307-4759-977F-15D7E3A6E274}" type="datetime1">
              <a:rPr lang="en-US" smtClean="0"/>
            </a:fld>
            <a:endParaRPr lang="en-IN"/>
          </a:p>
        </p:txBody>
      </p:sp>
      <p:sp>
        <p:nvSpPr>
          <p:cNvPr id="1048717" name="Footer Placeholder 5"/>
          <p:cNvSpPr>
            <a:spLocks noGrp="1"/>
          </p:cNvSpPr>
          <p:nvPr>
            <p:ph type="ftr" sz="quarter" idx="11"/>
          </p:nvPr>
        </p:nvSpPr>
        <p:spPr/>
        <p:txBody>
          <a:bodyPr/>
          <a:p>
            <a:endParaRPr lang="en-IN"/>
          </a:p>
        </p:txBody>
      </p:sp>
      <p:sp>
        <p:nvSpPr>
          <p:cNvPr id="1048718" name="Slide Number Placeholder 6"/>
          <p:cNvSpPr>
            <a:spLocks noGrp="1"/>
          </p:cNvSpPr>
          <p:nvPr>
            <p:ph type="sldNum" sz="quarter" idx="12"/>
          </p:nvPr>
        </p:nvSpPr>
        <p:spPr/>
        <p:txBody>
          <a:bodyPr/>
          <a:p>
            <a:fld id="{5D58D9AF-4558-4E0A-A928-CE81B774F127}" type="slidenum">
              <a:rPr lang="en-IN" smtClean="0"/>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28571D32-21DD-4AC8-9B6C-8A1768543DF2}" type="datetime1">
              <a:rPr lang="en-US" smtClean="0"/>
            </a:fld>
            <a:endParaRPr lang="en-IN"/>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5D58D9AF-4558-4E0A-A928-CE81B774F127}" type="slidenum">
              <a:rPr lang="en-IN" smtClean="0"/>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d"/>
  </p:transition>
  <p:hf dt="1" ftr="0" hdr="0" sldNum="1"/>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gif"/><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714348" y="500042"/>
            <a:ext cx="7772400" cy="2143140"/>
          </a:xfrm>
        </p:spPr>
        <p:txBody>
          <a:bodyPr>
            <a:noAutofit/>
          </a:bodyPr>
          <a:p>
            <a:r>
              <a:rPr b="1" dirty="0" sz="4800" lang="en-US" smtClean="0">
                <a:cs typeface="Times New Roman" pitchFamily="18" charset="0"/>
              </a:rPr>
              <a:t>Prediction of Customer </a:t>
            </a:r>
            <a:r>
              <a:rPr b="1" sz="4800" lang="en-US" smtClean="0">
                <a:cs typeface="Times New Roman" pitchFamily="18" charset="0"/>
              </a:rPr>
              <a:t>Churning in </a:t>
            </a:r>
            <a:r>
              <a:rPr b="1" dirty="0" sz="4800" lang="en-US" smtClean="0">
                <a:cs typeface="Times New Roman" pitchFamily="18" charset="0"/>
              </a:rPr>
              <a:t>Telecom Industry</a:t>
            </a:r>
            <a:endParaRPr dirty="0" sz="4800" lang="en-IN"/>
          </a:p>
        </p:txBody>
      </p:sp>
      <p:sp>
        <p:nvSpPr>
          <p:cNvPr id="1048587" name="TextBox 8"/>
          <p:cNvSpPr txBox="1"/>
          <p:nvPr/>
        </p:nvSpPr>
        <p:spPr>
          <a:xfrm>
            <a:off x="4929190" y="4000504"/>
            <a:ext cx="3857652" cy="2225040"/>
          </a:xfrm>
          <a:prstGeom prst="rect"/>
          <a:noFill/>
        </p:spPr>
        <p:txBody>
          <a:bodyPr rtlCol="0" wrap="square">
            <a:spAutoFit/>
          </a:bodyPr>
          <a:p>
            <a:r>
              <a:rPr b="1" dirty="0" lang="en-US" u="sng" smtClean="0"/>
              <a:t>Team Members:-</a:t>
            </a:r>
          </a:p>
          <a:p>
            <a:r>
              <a:rPr dirty="0" lang="en-US" smtClean="0"/>
              <a:t>1. </a:t>
            </a:r>
            <a:r>
              <a:rPr dirty="0" lang="en-US" err="1" smtClean="0"/>
              <a:t>Sandipa</a:t>
            </a:r>
            <a:r>
              <a:rPr dirty="0" lang="en-US" smtClean="0"/>
              <a:t> </a:t>
            </a:r>
            <a:r>
              <a:rPr dirty="0" lang="en-US" err="1" smtClean="0"/>
              <a:t>Bhowmick</a:t>
            </a:r>
            <a:endParaRPr dirty="0" lang="en-US" smtClean="0"/>
          </a:p>
          <a:p>
            <a:r>
              <a:rPr dirty="0" lang="en-US" smtClean="0"/>
              <a:t>2. </a:t>
            </a:r>
            <a:r>
              <a:rPr dirty="0" lang="en-US" err="1" smtClean="0"/>
              <a:t>Sohom</a:t>
            </a:r>
            <a:r>
              <a:rPr dirty="0" lang="en-US" smtClean="0"/>
              <a:t> </a:t>
            </a:r>
            <a:r>
              <a:rPr dirty="0" lang="en-US" err="1" smtClean="0"/>
              <a:t>Banerjee</a:t>
            </a:r>
            <a:endParaRPr dirty="0" lang="en-US" smtClean="0"/>
          </a:p>
          <a:p>
            <a:r>
              <a:rPr dirty="0" lang="en-US" smtClean="0"/>
              <a:t>3. </a:t>
            </a:r>
            <a:r>
              <a:rPr dirty="0" lang="en-US" err="1" smtClean="0"/>
              <a:t>Soumita</a:t>
            </a:r>
            <a:r>
              <a:rPr dirty="0" lang="en-US" smtClean="0"/>
              <a:t> </a:t>
            </a:r>
            <a:r>
              <a:rPr dirty="0" lang="en-US" err="1" smtClean="0"/>
              <a:t>Dutta</a:t>
            </a:r>
            <a:endParaRPr dirty="0" lang="en-US" smtClean="0"/>
          </a:p>
          <a:p>
            <a:r>
              <a:rPr dirty="0" lang="en-US" smtClean="0"/>
              <a:t>4. </a:t>
            </a:r>
            <a:r>
              <a:rPr dirty="0" lang="en-US" err="1" smtClean="0"/>
              <a:t>Souvik</a:t>
            </a:r>
            <a:r>
              <a:rPr dirty="0" lang="en-US" smtClean="0"/>
              <a:t> </a:t>
            </a:r>
            <a:r>
              <a:rPr dirty="0" lang="en-US" err="1" smtClean="0"/>
              <a:t>Datta</a:t>
            </a:r>
            <a:endParaRPr dirty="0" lang="en-US" smtClean="0"/>
          </a:p>
          <a:p>
            <a:r>
              <a:rPr dirty="0" lang="en-US" smtClean="0"/>
              <a:t>5. </a:t>
            </a:r>
            <a:r>
              <a:rPr dirty="0" lang="en-US" err="1" smtClean="0"/>
              <a:t>Souvik</a:t>
            </a:r>
            <a:r>
              <a:rPr dirty="0" lang="en-US" smtClean="0"/>
              <a:t> </a:t>
            </a:r>
            <a:r>
              <a:rPr dirty="0" lang="en-US" err="1" smtClean="0"/>
              <a:t>Mitra</a:t>
            </a:r>
            <a:endParaRPr dirty="0" lang="en-US" smtClean="0"/>
          </a:p>
          <a:p>
            <a:r>
              <a:rPr dirty="0" lang="en-US" smtClean="0"/>
              <a:t>6. </a:t>
            </a:r>
            <a:r>
              <a:rPr dirty="0" lang="en-US" err="1" smtClean="0"/>
              <a:t>Swarup</a:t>
            </a:r>
            <a:r>
              <a:rPr dirty="0" lang="en-US" smtClean="0"/>
              <a:t> Kumar Das</a:t>
            </a:r>
          </a:p>
          <a:p>
            <a:endParaRPr dirty="0" lang="en-IN"/>
          </a:p>
        </p:txBody>
      </p:sp>
      <p:sp>
        <p:nvSpPr>
          <p:cNvPr id="1048588" name="TextBox 9"/>
          <p:cNvSpPr txBox="1"/>
          <p:nvPr/>
        </p:nvSpPr>
        <p:spPr>
          <a:xfrm>
            <a:off x="857224" y="4000504"/>
            <a:ext cx="3000396" cy="891540"/>
          </a:xfrm>
          <a:prstGeom prst="rect"/>
          <a:noFill/>
        </p:spPr>
        <p:txBody>
          <a:bodyPr rtlCol="0" wrap="square">
            <a:spAutoFit/>
          </a:bodyPr>
          <a:p>
            <a:r>
              <a:rPr dirty="0" lang="en-US" smtClean="0"/>
              <a:t> </a:t>
            </a:r>
            <a:r>
              <a:rPr dirty="0" lang="en-US" u="sng" smtClean="0"/>
              <a:t>Project Mentor</a:t>
            </a:r>
            <a:r>
              <a:rPr dirty="0" lang="en-US" smtClean="0"/>
              <a:t> :</a:t>
            </a:r>
          </a:p>
          <a:p>
            <a:r>
              <a:rPr b="1" dirty="0" lang="en-US" smtClean="0"/>
              <a:t> Prof. </a:t>
            </a:r>
            <a:r>
              <a:rPr b="1" dirty="0" lang="en-US" err="1" smtClean="0"/>
              <a:t>Arnab</a:t>
            </a:r>
            <a:r>
              <a:rPr b="1" dirty="0" lang="en-US" smtClean="0"/>
              <a:t> </a:t>
            </a:r>
            <a:r>
              <a:rPr b="1" dirty="0" lang="en-US" err="1" smtClean="0"/>
              <a:t>Chakraborty</a:t>
            </a:r>
            <a:endParaRPr b="1" dirty="0" lang="en-US" smtClean="0"/>
          </a:p>
          <a:p>
            <a:r>
              <a:rPr dirty="0" lang="en-US" smtClean="0"/>
              <a:t> </a:t>
            </a:r>
            <a:r>
              <a:rPr dirty="0" lang="en-US" err="1" smtClean="0"/>
              <a:t>Globsyn</a:t>
            </a:r>
            <a:r>
              <a:rPr dirty="0" lang="en-US" smtClean="0"/>
              <a:t> Skills </a:t>
            </a:r>
            <a:endParaRPr dirty="0" lang="en-IN"/>
          </a:p>
        </p:txBody>
      </p:sp>
      <p:sp>
        <p:nvSpPr>
          <p:cNvPr id="1048589" name="Rectangle 10"/>
          <p:cNvSpPr/>
          <p:nvPr/>
        </p:nvSpPr>
        <p:spPr>
          <a:xfrm>
            <a:off x="785786" y="3071810"/>
            <a:ext cx="7643866" cy="142876"/>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Date Placeholder 5"/>
          <p:cNvSpPr>
            <a:spLocks noGrp="1"/>
          </p:cNvSpPr>
          <p:nvPr>
            <p:ph type="dt" sz="half" idx="10"/>
          </p:nvPr>
        </p:nvSpPr>
        <p:spPr/>
        <p:txBody>
          <a:bodyPr/>
          <a:p>
            <a:fld id="{31797B57-5FDA-46CA-A9DC-1CFDBE1898E8}" type="datetime1">
              <a:rPr lang="en-US" smtClean="0"/>
              <a:t>1/20/2018</a:t>
            </a:fld>
            <a:endParaRPr lang="en-IN"/>
          </a:p>
        </p:txBody>
      </p:sp>
      <p:sp>
        <p:nvSpPr>
          <p:cNvPr id="1048591" name="Slide Number Placeholder 6"/>
          <p:cNvSpPr>
            <a:spLocks noGrp="1"/>
          </p:cNvSpPr>
          <p:nvPr>
            <p:ph type="sldNum" sz="quarter" idx="12"/>
          </p:nvPr>
        </p:nvSpPr>
        <p:spPr/>
        <p:txBody>
          <a:bodyPr/>
          <a:p>
            <a:fld id="{5D58D9AF-4558-4E0A-A928-CE81B774F127}" type="slidenum">
              <a:rPr lang="en-IN" smtClean="0"/>
              <a:t>1</a:t>
            </a:fld>
            <a:endParaRPr lang="en-IN"/>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8" name="Title 1"/>
          <p:cNvSpPr>
            <a:spLocks noGrp="1"/>
          </p:cNvSpPr>
          <p:nvPr>
            <p:ph type="title"/>
          </p:nvPr>
        </p:nvSpPr>
        <p:spPr>
          <a:xfrm>
            <a:off x="467544" y="188640"/>
            <a:ext cx="8229600" cy="1011222"/>
          </a:xfrm>
        </p:spPr>
        <p:txBody>
          <a:bodyPr>
            <a:normAutofit/>
          </a:bodyPr>
          <a:p>
            <a:pPr algn="l"/>
            <a:r>
              <a:rPr b="1" dirty="0" sz="3600" lang="en-US" smtClean="0"/>
              <a:t>KNN(Using Library Function)</a:t>
            </a:r>
            <a:endParaRPr b="1" dirty="0" sz="3600" lang="en-IN"/>
          </a:p>
        </p:txBody>
      </p:sp>
      <p:sp>
        <p:nvSpPr>
          <p:cNvPr id="1048659" name="Content Placeholder 2"/>
          <p:cNvSpPr>
            <a:spLocks noGrp="1"/>
          </p:cNvSpPr>
          <p:nvPr>
            <p:ph idx="1"/>
          </p:nvPr>
        </p:nvSpPr>
        <p:spPr>
          <a:xfrm>
            <a:off x="467544" y="1196752"/>
            <a:ext cx="8472518" cy="5286412"/>
          </a:xfrm>
        </p:spPr>
        <p:txBody>
          <a:bodyPr>
            <a:normAutofit fontScale="91667" lnSpcReduction="10000"/>
          </a:bodyPr>
          <a:p>
            <a:pPr>
              <a:buNone/>
            </a:pPr>
            <a:r>
              <a:rPr dirty="0" sz="2000" lang="en-IN" smtClean="0"/>
              <a:t>A case is classified by a majority vote of its </a:t>
            </a:r>
            <a:r>
              <a:rPr dirty="0" sz="2000" lang="en-IN" err="1" smtClean="0"/>
              <a:t>neighbors</a:t>
            </a:r>
            <a:r>
              <a:rPr dirty="0" sz="2000" lang="en-IN" smtClean="0"/>
              <a:t>.</a:t>
            </a:r>
          </a:p>
          <a:p>
            <a:pPr>
              <a:buNone/>
            </a:pPr>
            <a:r>
              <a:rPr b="1" dirty="0" sz="2000" lang="en-US" smtClean="0"/>
              <a:t>Confusion matrix:                                  Accuracy:              </a:t>
            </a:r>
          </a:p>
          <a:p>
            <a:pPr>
              <a:buNone/>
            </a:pPr>
            <a:r>
              <a:rPr b="1" dirty="0" sz="2000" lang="en-US" u="sng" smtClean="0"/>
              <a:t>                        </a:t>
            </a:r>
          </a:p>
          <a:p>
            <a:pPr>
              <a:buNone/>
            </a:pPr>
            <a:endParaRPr b="1" dirty="0" sz="2000" lang="en-US" u="sng" smtClean="0"/>
          </a:p>
          <a:p>
            <a:pPr>
              <a:buNone/>
            </a:pPr>
            <a:endParaRPr b="1" dirty="0" sz="2000" lang="en-US" u="sng" smtClean="0"/>
          </a:p>
          <a:p>
            <a:pPr>
              <a:buNone/>
            </a:pPr>
            <a:endParaRPr b="1" dirty="0" sz="2000" lang="en-US" u="sng" smtClean="0"/>
          </a:p>
          <a:p>
            <a:pPr>
              <a:buNone/>
            </a:pPr>
            <a:r>
              <a:rPr b="1" dirty="0" sz="2000" lang="en-US" smtClean="0"/>
              <a:t>Roc Curve:</a:t>
            </a:r>
          </a:p>
          <a:p>
            <a:pPr>
              <a:buNone/>
            </a:pPr>
            <a:endParaRPr b="1" dirty="0" sz="2000" lang="en-US" u="sng" smtClean="0"/>
          </a:p>
          <a:p>
            <a:pPr>
              <a:buNone/>
            </a:pPr>
            <a:endParaRPr b="1" dirty="0" sz="2000" lang="en-US" u="sng" smtClean="0"/>
          </a:p>
          <a:p>
            <a:pPr>
              <a:buNone/>
            </a:pPr>
            <a:endParaRPr b="1" dirty="0" sz="2000" lang="en-US" u="sng" smtClean="0"/>
          </a:p>
          <a:p>
            <a:pPr>
              <a:buNone/>
            </a:pPr>
            <a:endParaRPr b="1" dirty="0" sz="2000" lang="en-US" u="sng" smtClean="0"/>
          </a:p>
          <a:p>
            <a:pPr>
              <a:buNone/>
            </a:pPr>
            <a:endParaRPr dirty="0" sz="1400" lang="en-US" smtClean="0"/>
          </a:p>
          <a:p>
            <a:pPr>
              <a:buNone/>
            </a:pPr>
            <a:endParaRPr dirty="0" sz="1200" lang="en-US" smtClean="0"/>
          </a:p>
          <a:p>
            <a:pPr>
              <a:buNone/>
            </a:pPr>
            <a:endParaRPr dirty="0" sz="1200" lang="en-US" smtClean="0"/>
          </a:p>
          <a:p>
            <a:pPr>
              <a:buNone/>
            </a:pPr>
            <a:r>
              <a:rPr dirty="0" sz="1200" lang="en-US" smtClean="0"/>
              <a:t>				</a:t>
            </a:r>
          </a:p>
          <a:p>
            <a:pPr>
              <a:buNone/>
            </a:pPr>
            <a:r>
              <a:rPr dirty="0" sz="1200" lang="en-US" smtClean="0"/>
              <a:t>				</a:t>
            </a:r>
          </a:p>
          <a:p>
            <a:pPr>
              <a:buNone/>
            </a:pPr>
            <a:endParaRPr dirty="0" sz="1200" lang="en-US" smtClean="0"/>
          </a:p>
          <a:p>
            <a:pPr>
              <a:buNone/>
            </a:pPr>
            <a:r>
              <a:rPr dirty="0" sz="1200" lang="en-US" smtClean="0"/>
              <a:t>				Fig.3  (ROC curve for Different K values)</a:t>
            </a:r>
            <a:endParaRPr dirty="0" sz="1200" lang="en-IN" smtClean="0"/>
          </a:p>
          <a:p>
            <a:pPr>
              <a:buNone/>
            </a:pPr>
            <a:endParaRPr b="1" dirty="0" sz="1400" lang="en-US" u="sng" smtClean="0"/>
          </a:p>
        </p:txBody>
      </p:sp>
      <p:cxnSp>
        <p:nvCxnSpPr>
          <p:cNvPr id="3145737" name="Straight Connector 4"/>
          <p:cNvCxnSpPr>
            <a:cxnSpLocks/>
          </p:cNvCxnSpPr>
          <p:nvPr/>
        </p:nvCxnSpPr>
        <p:spPr>
          <a:xfrm>
            <a:off x="539552" y="1052736"/>
            <a:ext cx="8286808"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6" name="Picture 7" descr="accuracy knn.JPG"/>
          <p:cNvPicPr>
            <a:picLocks noChangeAspect="1"/>
          </p:cNvPicPr>
          <p:nvPr/>
        </p:nvPicPr>
        <p:blipFill>
          <a:blip xmlns:r="http://schemas.openxmlformats.org/officeDocument/2006/relationships" r:embed="rId1" cstate="print"/>
          <a:stretch>
            <a:fillRect/>
          </a:stretch>
        </p:blipFill>
        <p:spPr>
          <a:xfrm>
            <a:off x="4499992" y="2132856"/>
            <a:ext cx="4167939" cy="1143008"/>
          </a:xfrm>
          <a:prstGeom prst="rect"/>
        </p:spPr>
      </p:pic>
      <p:pic>
        <p:nvPicPr>
          <p:cNvPr id="2097157" name="Picture 11" descr="knn1.JPG"/>
          <p:cNvPicPr>
            <a:picLocks noChangeAspect="1"/>
          </p:cNvPicPr>
          <p:nvPr/>
        </p:nvPicPr>
        <p:blipFill>
          <a:blip xmlns:r="http://schemas.openxmlformats.org/officeDocument/2006/relationships" r:embed="rId2" cstate="print"/>
          <a:stretch>
            <a:fillRect/>
          </a:stretch>
        </p:blipFill>
        <p:spPr>
          <a:xfrm>
            <a:off x="4572000" y="3284984"/>
            <a:ext cx="4067361" cy="2711574"/>
          </a:xfrm>
          <a:prstGeom prst="rect"/>
        </p:spPr>
      </p:pic>
      <p:sp>
        <p:nvSpPr>
          <p:cNvPr id="1048660" name="Date Placeholder 9"/>
          <p:cNvSpPr>
            <a:spLocks noGrp="1"/>
          </p:cNvSpPr>
          <p:nvPr>
            <p:ph type="dt" sz="half" idx="10"/>
          </p:nvPr>
        </p:nvSpPr>
        <p:spPr/>
        <p:txBody>
          <a:bodyPr/>
          <a:p>
            <a:fld id="{A8E1570B-8F0F-42DB-BA1A-EE8F9565E3F7}" type="datetime1">
              <a:rPr lang="en-US" smtClean="0"/>
              <a:t>1/20/2018</a:t>
            </a:fld>
            <a:endParaRPr lang="en-IN"/>
          </a:p>
        </p:txBody>
      </p:sp>
      <p:sp>
        <p:nvSpPr>
          <p:cNvPr id="1048661" name="Slide Number Placeholder 10"/>
          <p:cNvSpPr>
            <a:spLocks noGrp="1"/>
          </p:cNvSpPr>
          <p:nvPr>
            <p:ph type="sldNum" sz="quarter" idx="12"/>
          </p:nvPr>
        </p:nvSpPr>
        <p:spPr/>
        <p:txBody>
          <a:bodyPr/>
          <a:p>
            <a:fld id="{5D58D9AF-4558-4E0A-A928-CE81B774F127}" type="slidenum">
              <a:rPr lang="en-IN" smtClean="0"/>
              <a:t>10</a:t>
            </a:fld>
            <a:endParaRPr lang="en-IN"/>
          </a:p>
        </p:txBody>
      </p:sp>
      <p:pic>
        <p:nvPicPr>
          <p:cNvPr id="2097158" name="Picture 2" descr="C:\Users\Souvik\Desktop\Capture.PNG"/>
          <p:cNvPicPr>
            <a:picLocks noChangeAspect="1" noChangeArrowheads="1"/>
          </p:cNvPicPr>
          <p:nvPr/>
        </p:nvPicPr>
        <p:blipFill>
          <a:blip xmlns:r="http://schemas.openxmlformats.org/officeDocument/2006/relationships" r:embed="rId3" cstate="print"/>
          <a:srcRect/>
          <a:stretch>
            <a:fillRect/>
          </a:stretch>
        </p:blipFill>
        <p:spPr bwMode="auto">
          <a:xfrm>
            <a:off x="827584" y="2132856"/>
            <a:ext cx="2592288" cy="1099759"/>
          </a:xfrm>
          <a:prstGeom prst="rect"/>
          <a:noFill/>
        </p:spPr>
      </p:pic>
      <p:pic>
        <p:nvPicPr>
          <p:cNvPr id="2097159" name="Picture 3" descr="C:\Users\Souvik\Desktop\Capture.PNG"/>
          <p:cNvPicPr>
            <a:picLocks noChangeAspect="1" noChangeArrowheads="1"/>
          </p:cNvPicPr>
          <p:nvPr/>
        </p:nvPicPr>
        <p:blipFill>
          <a:blip xmlns:r="http://schemas.openxmlformats.org/officeDocument/2006/relationships" r:embed="rId4" cstate="print"/>
          <a:srcRect/>
          <a:stretch>
            <a:fillRect/>
          </a:stretch>
        </p:blipFill>
        <p:spPr bwMode="auto">
          <a:xfrm>
            <a:off x="467544" y="3573016"/>
            <a:ext cx="3690157" cy="2520280"/>
          </a:xfrm>
          <a:prstGeom prst="rect"/>
          <a:noFill/>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2" name="Title 1"/>
          <p:cNvSpPr>
            <a:spLocks noGrp="1"/>
          </p:cNvSpPr>
          <p:nvPr>
            <p:ph type="title"/>
          </p:nvPr>
        </p:nvSpPr>
        <p:spPr>
          <a:xfrm>
            <a:off x="395536" y="260648"/>
            <a:ext cx="8229600" cy="1143000"/>
          </a:xfrm>
        </p:spPr>
        <p:txBody>
          <a:bodyPr>
            <a:normAutofit/>
          </a:bodyPr>
          <a:p>
            <a:pPr algn="l"/>
            <a:r>
              <a:rPr b="1" dirty="0" sz="3600" lang="en-US" smtClean="0"/>
              <a:t>KNN Algorithm</a:t>
            </a:r>
            <a:endParaRPr dirty="0" sz="3600" lang="en-IN"/>
          </a:p>
        </p:txBody>
      </p:sp>
      <p:sp>
        <p:nvSpPr>
          <p:cNvPr id="1048663" name="Content Placeholder 2"/>
          <p:cNvSpPr>
            <a:spLocks noGrp="1"/>
          </p:cNvSpPr>
          <p:nvPr>
            <p:ph idx="1"/>
          </p:nvPr>
        </p:nvSpPr>
        <p:spPr>
          <a:xfrm>
            <a:off x="457200" y="1600200"/>
            <a:ext cx="8229600" cy="4781128"/>
          </a:xfrm>
        </p:spPr>
        <p:txBody>
          <a:bodyPr/>
          <a:p>
            <a:pPr>
              <a:buFont typeface="Wingdings" pitchFamily="2" charset="2"/>
              <a:buChar char="q"/>
            </a:pPr>
            <a:r>
              <a:rPr b="1" dirty="0" lang="en-US" smtClean="0"/>
              <a:t>Steps:-</a:t>
            </a:r>
          </a:p>
          <a:p>
            <a:pPr fontAlgn="base" lvl="1">
              <a:buFont typeface="Courier New" pitchFamily="49" charset="0"/>
              <a:buChar char="o"/>
            </a:pPr>
            <a:r>
              <a:rPr b="1" dirty="0" sz="1600" lang="en-IN" smtClean="0"/>
              <a:t>Handle</a:t>
            </a:r>
            <a:r>
              <a:rPr dirty="0" sz="1600" lang="en-IN" smtClean="0"/>
              <a:t> </a:t>
            </a:r>
            <a:r>
              <a:rPr b="1" dirty="0" sz="1600" lang="en-IN" smtClean="0"/>
              <a:t>Data</a:t>
            </a:r>
            <a:r>
              <a:rPr dirty="0" sz="1600" lang="en-IN" smtClean="0"/>
              <a:t>: Open the dataset from CSV and split into test/train datasets.</a:t>
            </a:r>
          </a:p>
          <a:p>
            <a:pPr fontAlgn="base" lvl="1">
              <a:buFont typeface="Courier New" pitchFamily="49" charset="0"/>
              <a:buChar char="o"/>
            </a:pPr>
            <a:r>
              <a:rPr b="1" dirty="0" sz="1600" lang="en-IN" smtClean="0"/>
              <a:t>Similarity</a:t>
            </a:r>
            <a:r>
              <a:rPr dirty="0" sz="1600" lang="en-IN" smtClean="0"/>
              <a:t>: Calculate the distance between two data instances.</a:t>
            </a:r>
          </a:p>
          <a:p>
            <a:pPr fontAlgn="base" lvl="1">
              <a:buFont typeface="Courier New" pitchFamily="49" charset="0"/>
              <a:buChar char="o"/>
            </a:pPr>
            <a:r>
              <a:rPr b="1" dirty="0" sz="1600" lang="en-IN" err="1" smtClean="0"/>
              <a:t>Neighbors</a:t>
            </a:r>
            <a:r>
              <a:rPr dirty="0" sz="1600" lang="en-IN" smtClean="0"/>
              <a:t>: Locate k most similar data instances.</a:t>
            </a:r>
          </a:p>
          <a:p>
            <a:pPr fontAlgn="base" lvl="1">
              <a:buFont typeface="Courier New" pitchFamily="49" charset="0"/>
              <a:buChar char="o"/>
            </a:pPr>
            <a:r>
              <a:rPr b="1" dirty="0" sz="1600" lang="en-IN" smtClean="0"/>
              <a:t>Predict:</a:t>
            </a:r>
            <a:r>
              <a:rPr dirty="0" sz="1600" lang="en-IN" smtClean="0"/>
              <a:t> Generate a response from a set of data instances.</a:t>
            </a:r>
          </a:p>
          <a:p>
            <a:pPr fontAlgn="base" lvl="1">
              <a:buFont typeface="Courier New" pitchFamily="49" charset="0"/>
              <a:buChar char="o"/>
            </a:pPr>
            <a:r>
              <a:rPr b="1" dirty="0" sz="1600" lang="en-IN" smtClean="0"/>
              <a:t>Confusion Matrix</a:t>
            </a:r>
            <a:r>
              <a:rPr dirty="0" sz="1600" lang="en-IN" smtClean="0"/>
              <a:t>: Compute confusion matrix to evaluate the accuracy of a classification</a:t>
            </a:r>
          </a:p>
          <a:p>
            <a:pPr fontAlgn="base" lvl="1">
              <a:buFont typeface="Courier New" pitchFamily="49" charset="0"/>
              <a:buChar char="o"/>
            </a:pPr>
            <a:r>
              <a:rPr b="1" dirty="0" sz="1600" lang="en-IN" smtClean="0"/>
              <a:t>Accuracy</a:t>
            </a:r>
            <a:r>
              <a:rPr dirty="0" sz="1600" lang="en-IN" smtClean="0"/>
              <a:t>: Summarize the accuracy of predictions.</a:t>
            </a:r>
          </a:p>
          <a:p>
            <a:pPr>
              <a:buNone/>
            </a:pPr>
            <a:endParaRPr dirty="0" lang="en-IN"/>
          </a:p>
        </p:txBody>
      </p:sp>
      <p:sp>
        <p:nvSpPr>
          <p:cNvPr id="1048664" name="Date Placeholder 3"/>
          <p:cNvSpPr>
            <a:spLocks noGrp="1"/>
          </p:cNvSpPr>
          <p:nvPr>
            <p:ph type="dt" sz="half" idx="10"/>
          </p:nvPr>
        </p:nvSpPr>
        <p:spPr/>
        <p:txBody>
          <a:bodyPr/>
          <a:p>
            <a:fld id="{4F2F26B5-F710-420A-BA0B-BAB85524BAB1}" type="datetime1">
              <a:rPr lang="en-US" smtClean="0"/>
              <a:t>1/20/2018</a:t>
            </a:fld>
            <a:endParaRPr lang="en-IN"/>
          </a:p>
        </p:txBody>
      </p:sp>
      <p:sp>
        <p:nvSpPr>
          <p:cNvPr id="1048665" name="Slide Number Placeholder 4"/>
          <p:cNvSpPr>
            <a:spLocks noGrp="1"/>
          </p:cNvSpPr>
          <p:nvPr>
            <p:ph type="sldNum" sz="quarter" idx="12"/>
          </p:nvPr>
        </p:nvSpPr>
        <p:spPr/>
        <p:txBody>
          <a:bodyPr/>
          <a:p>
            <a:fld id="{5D58D9AF-4558-4E0A-A928-CE81B774F127}" type="slidenum">
              <a:rPr lang="en-IN" smtClean="0"/>
              <a:t>11</a:t>
            </a:fld>
            <a:endParaRPr lang="en-IN"/>
          </a:p>
        </p:txBody>
      </p:sp>
      <p:cxnSp>
        <p:nvCxnSpPr>
          <p:cNvPr id="3145738" name="Straight Connector 8"/>
          <p:cNvCxnSpPr>
            <a:cxnSpLocks/>
          </p:cNvCxnSpPr>
          <p:nvPr/>
        </p:nvCxnSpPr>
        <p:spPr>
          <a:xfrm>
            <a:off x="467544" y="1196752"/>
            <a:ext cx="8208912"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0" name="Picture 9" descr="2.JPG"/>
          <p:cNvPicPr>
            <a:picLocks noChangeAspect="1"/>
          </p:cNvPicPr>
          <p:nvPr/>
        </p:nvPicPr>
        <p:blipFill>
          <a:blip xmlns:r="http://schemas.openxmlformats.org/officeDocument/2006/relationships" r:embed="rId1" cstate="print"/>
          <a:stretch>
            <a:fillRect/>
          </a:stretch>
        </p:blipFill>
        <p:spPr>
          <a:xfrm>
            <a:off x="4933020" y="4327806"/>
            <a:ext cx="3240360" cy="1821306"/>
          </a:xfrm>
          <a:prstGeom prst="rect"/>
        </p:spPr>
      </p:pic>
      <p:pic>
        <p:nvPicPr>
          <p:cNvPr id="2097161" name=""/>
          <p:cNvPicPr>
            <a:picLocks/>
          </p:cNvPicPr>
          <p:nvPr/>
        </p:nvPicPr>
        <p:blipFill>
          <a:blip xmlns:r="http://schemas.openxmlformats.org/officeDocument/2006/relationships" r:embed="rId2"/>
          <a:stretch>
            <a:fillRect/>
          </a:stretch>
        </p:blipFill>
        <p:spPr>
          <a:xfrm rot="0">
            <a:off x="1523999" y="4240223"/>
            <a:ext cx="1568916" cy="1372345"/>
          </a:xfrm>
          <a:prstGeom prst="rect"/>
        </p:spPr>
      </p:pic>
      <p:sp>
        <p:nvSpPr>
          <p:cNvPr id="1048666" name="TextBox 7"/>
          <p:cNvSpPr txBox="1"/>
          <p:nvPr/>
        </p:nvSpPr>
        <p:spPr>
          <a:xfrm>
            <a:off x="1236887" y="5767156"/>
            <a:ext cx="2143140" cy="276999"/>
          </a:xfrm>
          <a:prstGeom prst="rect"/>
          <a:noFill/>
        </p:spPr>
        <p:txBody>
          <a:bodyPr rtlCol="0" wrap="square">
            <a:spAutoFit/>
          </a:bodyPr>
          <a:p>
            <a:pPr algn="ctr"/>
            <a:r>
              <a:rPr dirty="0" sz="1200" lang="en-US" smtClean="0"/>
              <a:t>Fig.4  (</a:t>
            </a:r>
            <a:r>
              <a:rPr dirty="0" sz="1200" lang="en-US" smtClean="0"/>
              <a:t>E</a:t>
            </a:r>
            <a:r>
              <a:rPr dirty="0" sz="1200" lang="en-US" smtClean="0"/>
              <a:t>x</a:t>
            </a:r>
            <a:r>
              <a:rPr dirty="0" sz="1200" lang="en-US" smtClean="0"/>
              <a:t>a</a:t>
            </a:r>
            <a:r>
              <a:rPr dirty="0" sz="1200" lang="en-US" smtClean="0"/>
              <a:t>m</a:t>
            </a:r>
            <a:r>
              <a:rPr dirty="0" sz="1200" lang="en-US" smtClean="0"/>
              <a:t>p</a:t>
            </a:r>
            <a:r>
              <a:rPr dirty="0" sz="1200" lang="en-US" smtClean="0"/>
              <a:t>l</a:t>
            </a:r>
            <a:r>
              <a:rPr dirty="0" sz="1200" lang="en-US" smtClean="0"/>
              <a:t>e</a:t>
            </a:r>
            <a:r>
              <a:rPr dirty="0" sz="1200" lang="en-US" smtClean="0"/>
              <a:t> </a:t>
            </a:r>
            <a:r>
              <a:rPr dirty="0" sz="1200" lang="en-US" smtClean="0"/>
              <a:t>o</a:t>
            </a:r>
            <a:r>
              <a:rPr dirty="0" sz="1200" lang="en-US" smtClean="0"/>
              <a:t>f</a:t>
            </a:r>
            <a:r>
              <a:rPr dirty="0" sz="1200" lang="en-US" smtClean="0"/>
              <a:t> </a:t>
            </a:r>
            <a:r>
              <a:rPr dirty="0" sz="1200" lang="en-US" smtClean="0"/>
              <a:t>K</a:t>
            </a:r>
            <a:r>
              <a:rPr dirty="0" sz="1200" lang="en-US" smtClean="0"/>
              <a:t>N</a:t>
            </a:r>
            <a:r>
              <a:rPr dirty="0" sz="1200" lang="en-US" smtClean="0"/>
              <a:t>N</a:t>
            </a:r>
            <a:r>
              <a:rPr dirty="0" sz="1200" lang="en-US" smtClean="0"/>
              <a:t>)</a:t>
            </a:r>
            <a:endParaRPr dirty="0" sz="1200" lang="en-IN"/>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7" name="Title 1"/>
          <p:cNvSpPr>
            <a:spLocks noGrp="1"/>
          </p:cNvSpPr>
          <p:nvPr>
            <p:ph type="title"/>
          </p:nvPr>
        </p:nvSpPr>
        <p:spPr>
          <a:xfrm>
            <a:off x="395536" y="260648"/>
            <a:ext cx="8229600" cy="1143000"/>
          </a:xfrm>
        </p:spPr>
        <p:txBody>
          <a:bodyPr>
            <a:normAutofit/>
          </a:bodyPr>
          <a:p>
            <a:pPr algn="l"/>
            <a:r>
              <a:rPr b="1" dirty="0" sz="3600" lang="en-US" smtClean="0"/>
              <a:t>Random Forest Classification</a:t>
            </a:r>
            <a:endParaRPr b="1" dirty="0" sz="3600" lang="en-IN"/>
          </a:p>
        </p:txBody>
      </p:sp>
      <p:sp>
        <p:nvSpPr>
          <p:cNvPr id="1048668" name="Content Placeholder 2"/>
          <p:cNvSpPr>
            <a:spLocks noGrp="1"/>
          </p:cNvSpPr>
          <p:nvPr>
            <p:ph idx="1"/>
          </p:nvPr>
        </p:nvSpPr>
        <p:spPr>
          <a:xfrm>
            <a:off x="457200" y="1428736"/>
            <a:ext cx="8229600" cy="5214974"/>
          </a:xfrm>
        </p:spPr>
        <p:txBody>
          <a:bodyPr>
            <a:normAutofit/>
          </a:bodyPr>
          <a:p>
            <a:pPr>
              <a:buNone/>
            </a:pPr>
            <a:r>
              <a:rPr dirty="0" sz="2000" lang="en-US" smtClean="0"/>
              <a:t>	Random forest classifier is a supervised classification algorithm. It uses decision trees to classify datasets</a:t>
            </a:r>
          </a:p>
          <a:p>
            <a:pPr>
              <a:buNone/>
            </a:pPr>
            <a:r>
              <a:rPr b="1" dirty="0" sz="2000" lang="en-US" smtClean="0"/>
              <a:t>Confusion Matrix:</a:t>
            </a:r>
          </a:p>
          <a:p>
            <a:pPr>
              <a:buNone/>
            </a:pPr>
            <a:endParaRPr dirty="0" sz="2000" lang="en-US" smtClean="0"/>
          </a:p>
          <a:p>
            <a:pPr>
              <a:buNone/>
            </a:pPr>
            <a:endParaRPr dirty="0" sz="2000" lang="en-US" smtClean="0"/>
          </a:p>
          <a:p>
            <a:pPr>
              <a:buNone/>
            </a:pPr>
            <a:endParaRPr dirty="0" sz="2000" lang="en-US" smtClean="0"/>
          </a:p>
          <a:p>
            <a:pPr>
              <a:buNone/>
            </a:pPr>
            <a:endParaRPr dirty="0" sz="2000" lang="en-US" smtClean="0"/>
          </a:p>
          <a:p>
            <a:pPr>
              <a:buNone/>
            </a:pPr>
            <a:endParaRPr dirty="0" sz="2000" lang="en-US" smtClean="0"/>
          </a:p>
          <a:p>
            <a:pPr>
              <a:buNone/>
            </a:pPr>
            <a:r>
              <a:rPr b="1" dirty="0" sz="2000" lang="en-US" smtClean="0"/>
              <a:t>Roc Curve:      </a:t>
            </a:r>
            <a:endParaRPr b="1" dirty="0" sz="2000" lang="en-IN"/>
          </a:p>
        </p:txBody>
      </p:sp>
      <p:cxnSp>
        <p:nvCxnSpPr>
          <p:cNvPr id="3145739" name="Straight Connector 4"/>
          <p:cNvCxnSpPr>
            <a:cxnSpLocks/>
          </p:cNvCxnSpPr>
          <p:nvPr/>
        </p:nvCxnSpPr>
        <p:spPr>
          <a:xfrm>
            <a:off x="500034" y="1142984"/>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2" name="Picture 5" descr="cnf.JPG"/>
          <p:cNvPicPr>
            <a:picLocks noChangeAspect="1"/>
          </p:cNvPicPr>
          <p:nvPr/>
        </p:nvPicPr>
        <p:blipFill>
          <a:blip xmlns:r="http://schemas.openxmlformats.org/officeDocument/2006/relationships" r:embed="rId1" cstate="print"/>
          <a:stretch>
            <a:fillRect/>
          </a:stretch>
        </p:blipFill>
        <p:spPr>
          <a:xfrm>
            <a:off x="2962276" y="2428868"/>
            <a:ext cx="1752600" cy="1071570"/>
          </a:xfrm>
          <a:prstGeom prst="rect"/>
        </p:spPr>
      </p:pic>
      <p:pic>
        <p:nvPicPr>
          <p:cNvPr id="2097163" name="Picture 6" descr="roc_rand.GIF"/>
          <p:cNvPicPr>
            <a:picLocks noChangeAspect="1"/>
          </p:cNvPicPr>
          <p:nvPr/>
        </p:nvPicPr>
        <p:blipFill>
          <a:blip xmlns:r="http://schemas.openxmlformats.org/officeDocument/2006/relationships" r:embed="rId2" cstate="print"/>
          <a:stretch>
            <a:fillRect/>
          </a:stretch>
        </p:blipFill>
        <p:spPr>
          <a:xfrm>
            <a:off x="2555776" y="3717032"/>
            <a:ext cx="3841529" cy="2497480"/>
          </a:xfrm>
          <a:prstGeom prst="rect"/>
        </p:spPr>
      </p:pic>
      <p:sp>
        <p:nvSpPr>
          <p:cNvPr id="1048669" name="TextBox 7"/>
          <p:cNvSpPr txBox="1"/>
          <p:nvPr/>
        </p:nvSpPr>
        <p:spPr>
          <a:xfrm>
            <a:off x="3500430" y="6264495"/>
            <a:ext cx="2143140" cy="276999"/>
          </a:xfrm>
          <a:prstGeom prst="rect"/>
          <a:noFill/>
        </p:spPr>
        <p:txBody>
          <a:bodyPr rtlCol="0" wrap="square">
            <a:spAutoFit/>
          </a:bodyPr>
          <a:p>
            <a:pPr algn="ctr"/>
            <a:r>
              <a:rPr dirty="0" sz="1200" lang="en-US" smtClean="0"/>
              <a:t>Fig.</a:t>
            </a:r>
            <a:r>
              <a:rPr dirty="0" sz="1200" lang="en-US" smtClean="0"/>
              <a:t>5</a:t>
            </a:r>
            <a:r>
              <a:rPr dirty="0" sz="1200" lang="en-US" smtClean="0"/>
              <a:t>  (ROC Curve)</a:t>
            </a:r>
            <a:endParaRPr dirty="0" sz="1200" lang="en-IN"/>
          </a:p>
        </p:txBody>
      </p:sp>
      <p:sp>
        <p:nvSpPr>
          <p:cNvPr id="1048670" name="Right Arrow 8"/>
          <p:cNvSpPr/>
          <p:nvPr/>
        </p:nvSpPr>
        <p:spPr>
          <a:xfrm>
            <a:off x="2500298" y="2643182"/>
            <a:ext cx="285752" cy="14287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1" name="Right Arrow 12"/>
          <p:cNvSpPr/>
          <p:nvPr/>
        </p:nvSpPr>
        <p:spPr>
          <a:xfrm>
            <a:off x="1785918" y="4786322"/>
            <a:ext cx="571504" cy="21431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2" name="Date Placeholder 9"/>
          <p:cNvSpPr>
            <a:spLocks noGrp="1"/>
          </p:cNvSpPr>
          <p:nvPr>
            <p:ph type="dt" sz="half" idx="10"/>
          </p:nvPr>
        </p:nvSpPr>
        <p:spPr/>
        <p:txBody>
          <a:bodyPr/>
          <a:p>
            <a:fld id="{FAE28742-D507-4271-A973-95602BB021FA}" type="datetime1">
              <a:rPr lang="en-US" smtClean="0"/>
              <a:t>1/20/2018</a:t>
            </a:fld>
            <a:endParaRPr lang="en-IN"/>
          </a:p>
        </p:txBody>
      </p:sp>
      <p:sp>
        <p:nvSpPr>
          <p:cNvPr id="1048673" name="Slide Number Placeholder 10"/>
          <p:cNvSpPr>
            <a:spLocks noGrp="1"/>
          </p:cNvSpPr>
          <p:nvPr>
            <p:ph type="sldNum" sz="quarter" idx="12"/>
          </p:nvPr>
        </p:nvSpPr>
        <p:spPr/>
        <p:txBody>
          <a:bodyPr/>
          <a:p>
            <a:fld id="{5D58D9AF-4558-4E0A-A928-CE81B774F127}" type="slidenum">
              <a:rPr lang="en-IN" smtClean="0"/>
              <a:t>12</a:t>
            </a:fld>
            <a:endParaRPr lang="en-IN"/>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4" name="Title 1"/>
          <p:cNvSpPr>
            <a:spLocks noGrp="1"/>
          </p:cNvSpPr>
          <p:nvPr>
            <p:ph type="title"/>
          </p:nvPr>
        </p:nvSpPr>
        <p:spPr>
          <a:xfrm>
            <a:off x="395536" y="404664"/>
            <a:ext cx="8748464" cy="1084982"/>
          </a:xfrm>
        </p:spPr>
        <p:txBody>
          <a:bodyPr>
            <a:noAutofit/>
          </a:bodyPr>
          <a:p>
            <a:pPr algn="l"/>
            <a:r>
              <a:rPr b="1" dirty="0" sz="3600" lang="en-US" smtClean="0"/>
              <a:t>Random Forest Classification (contd.)</a:t>
            </a:r>
            <a:endParaRPr dirty="0" sz="3600" lang="en-IN"/>
          </a:p>
        </p:txBody>
      </p:sp>
      <p:sp>
        <p:nvSpPr>
          <p:cNvPr id="1048675" name="Content Placeholder 2"/>
          <p:cNvSpPr>
            <a:spLocks noGrp="1"/>
          </p:cNvSpPr>
          <p:nvPr>
            <p:ph idx="1"/>
          </p:nvPr>
        </p:nvSpPr>
        <p:spPr>
          <a:xfrm>
            <a:off x="457200" y="1357298"/>
            <a:ext cx="8229600" cy="5286412"/>
          </a:xfrm>
        </p:spPr>
        <p:txBody>
          <a:bodyPr/>
          <a:p>
            <a:pPr>
              <a:buNone/>
            </a:pPr>
            <a:endParaRPr dirty="0" sz="2400" lang="en-US" u="sng" smtClean="0"/>
          </a:p>
          <a:p>
            <a:pPr>
              <a:buNone/>
            </a:pPr>
            <a:r>
              <a:rPr b="1" dirty="0" sz="2000" lang="en-US" smtClean="0"/>
              <a:t>Accuracy:</a:t>
            </a:r>
            <a:r>
              <a:rPr dirty="0" sz="2400" lang="en-US" smtClean="0"/>
              <a:t>                                                                           </a:t>
            </a:r>
          </a:p>
          <a:p>
            <a:pPr>
              <a:buNone/>
            </a:pPr>
            <a:endParaRPr dirty="0" sz="2000" lang="en-US" u="sng" smtClean="0"/>
          </a:p>
          <a:p>
            <a:pPr>
              <a:buNone/>
            </a:pPr>
            <a:r>
              <a:rPr b="1" dirty="0" sz="2000" lang="en-US" smtClean="0"/>
              <a:t>Feature Importance:</a:t>
            </a:r>
          </a:p>
          <a:p>
            <a:pPr>
              <a:buNone/>
            </a:pPr>
            <a:endParaRPr dirty="0" sz="2400" lang="en-US" u="sng" smtClean="0"/>
          </a:p>
        </p:txBody>
      </p:sp>
      <p:cxnSp>
        <p:nvCxnSpPr>
          <p:cNvPr id="3145740" name="Straight Connector 4"/>
          <p:cNvCxnSpPr>
            <a:cxnSpLocks/>
          </p:cNvCxnSpPr>
          <p:nvPr/>
        </p:nvCxnSpPr>
        <p:spPr>
          <a:xfrm>
            <a:off x="500034" y="1357298"/>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4" name="Picture 5" descr="acc.JPG"/>
          <p:cNvPicPr>
            <a:picLocks noChangeAspect="1"/>
          </p:cNvPicPr>
          <p:nvPr/>
        </p:nvPicPr>
        <p:blipFill>
          <a:blip xmlns:r="http://schemas.openxmlformats.org/officeDocument/2006/relationships" r:embed="rId1" cstate="print"/>
          <a:stretch>
            <a:fillRect/>
          </a:stretch>
        </p:blipFill>
        <p:spPr>
          <a:xfrm>
            <a:off x="3143240" y="1566855"/>
            <a:ext cx="3753200" cy="1004889"/>
          </a:xfrm>
          <a:prstGeom prst="rect"/>
        </p:spPr>
      </p:pic>
      <p:sp>
        <p:nvSpPr>
          <p:cNvPr id="1048676" name="Right Arrow 6"/>
          <p:cNvSpPr/>
          <p:nvPr/>
        </p:nvSpPr>
        <p:spPr>
          <a:xfrm>
            <a:off x="2071670" y="1928802"/>
            <a:ext cx="428628" cy="21431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5" name="Picture 7" descr="feature imp.JPG"/>
          <p:cNvPicPr>
            <a:picLocks noChangeAspect="1"/>
          </p:cNvPicPr>
          <p:nvPr/>
        </p:nvPicPr>
        <p:blipFill>
          <a:blip xmlns:r="http://schemas.openxmlformats.org/officeDocument/2006/relationships" r:embed="rId2" cstate="print"/>
          <a:stretch>
            <a:fillRect/>
          </a:stretch>
        </p:blipFill>
        <p:spPr>
          <a:xfrm>
            <a:off x="642910" y="3071810"/>
            <a:ext cx="7943850" cy="3214710"/>
          </a:xfrm>
          <a:prstGeom prst="rect"/>
        </p:spPr>
      </p:pic>
      <p:pic>
        <p:nvPicPr>
          <p:cNvPr id="2097166" name="Picture 8" descr="f.JPG"/>
          <p:cNvPicPr>
            <a:picLocks noChangeAspect="1"/>
          </p:cNvPicPr>
          <p:nvPr/>
        </p:nvPicPr>
        <p:blipFill>
          <a:blip xmlns:r="http://schemas.openxmlformats.org/officeDocument/2006/relationships" r:embed="rId3" cstate="print"/>
          <a:stretch>
            <a:fillRect/>
          </a:stretch>
        </p:blipFill>
        <p:spPr>
          <a:xfrm>
            <a:off x="6228184" y="3212976"/>
            <a:ext cx="2124075" cy="1743075"/>
          </a:xfrm>
          <a:prstGeom prst="rect"/>
        </p:spPr>
      </p:pic>
      <p:sp>
        <p:nvSpPr>
          <p:cNvPr id="1048677" name="TextBox 9"/>
          <p:cNvSpPr txBox="1"/>
          <p:nvPr/>
        </p:nvSpPr>
        <p:spPr>
          <a:xfrm>
            <a:off x="3000364" y="6264495"/>
            <a:ext cx="3143272" cy="307777"/>
          </a:xfrm>
          <a:prstGeom prst="rect"/>
          <a:noFill/>
        </p:spPr>
        <p:txBody>
          <a:bodyPr rtlCol="0" wrap="square">
            <a:spAutoFit/>
          </a:bodyPr>
          <a:p>
            <a:r>
              <a:rPr dirty="0" sz="1400" lang="en-US" smtClean="0"/>
              <a:t>Fig. </a:t>
            </a:r>
            <a:r>
              <a:rPr dirty="0" sz="1400" lang="en-US" smtClean="0"/>
              <a:t>6</a:t>
            </a:r>
            <a:r>
              <a:rPr dirty="0" sz="1400" lang="en-US" smtClean="0"/>
              <a:t> ( Feature importance plotting )</a:t>
            </a:r>
            <a:endParaRPr dirty="0" sz="1400" lang="en-IN"/>
          </a:p>
        </p:txBody>
      </p:sp>
      <p:sp>
        <p:nvSpPr>
          <p:cNvPr id="1048678" name="Date Placeholder 10"/>
          <p:cNvSpPr>
            <a:spLocks noGrp="1"/>
          </p:cNvSpPr>
          <p:nvPr>
            <p:ph type="dt" sz="half" idx="10"/>
          </p:nvPr>
        </p:nvSpPr>
        <p:spPr/>
        <p:txBody>
          <a:bodyPr/>
          <a:p>
            <a:fld id="{5CAF68EB-4A27-45BA-A4BF-36EB753465E6}" type="datetime1">
              <a:rPr lang="en-US" smtClean="0"/>
              <a:t>1/20/2018</a:t>
            </a:fld>
            <a:endParaRPr lang="en-IN"/>
          </a:p>
        </p:txBody>
      </p:sp>
      <p:sp>
        <p:nvSpPr>
          <p:cNvPr id="1048679" name="Slide Number Placeholder 11"/>
          <p:cNvSpPr>
            <a:spLocks noGrp="1"/>
          </p:cNvSpPr>
          <p:nvPr>
            <p:ph type="sldNum" sz="quarter" idx="12"/>
          </p:nvPr>
        </p:nvSpPr>
        <p:spPr/>
        <p:txBody>
          <a:bodyPr/>
          <a:p>
            <a:fld id="{5D58D9AF-4558-4E0A-A928-CE81B774F127}" type="slidenum">
              <a:rPr lang="en-IN" smtClean="0"/>
              <a:t>13</a:t>
            </a:fld>
            <a:endParaRPr lang="en-IN"/>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0" name="Title 1"/>
          <p:cNvSpPr>
            <a:spLocks noGrp="1"/>
          </p:cNvSpPr>
          <p:nvPr>
            <p:ph type="title"/>
          </p:nvPr>
        </p:nvSpPr>
        <p:spPr/>
        <p:txBody>
          <a:bodyPr>
            <a:normAutofit/>
          </a:bodyPr>
          <a:p>
            <a:pPr algn="l" lvl="1" rtl="0">
              <a:spcBef>
                <a:spcPct val="0"/>
              </a:spcBef>
            </a:pPr>
            <a:r>
              <a:rPr b="1" dirty="0" sz="3600" lang="en-IN" smtClean="0">
                <a:latin typeface="+mj-lt"/>
              </a:rPr>
              <a:t>Conclusion</a:t>
            </a:r>
            <a:endParaRPr b="1" dirty="0" sz="3600" lang="en-IN">
              <a:latin typeface="+mj-lt"/>
            </a:endParaRPr>
          </a:p>
        </p:txBody>
      </p:sp>
      <p:sp>
        <p:nvSpPr>
          <p:cNvPr id="1048681" name="Content Placeholder 2"/>
          <p:cNvSpPr>
            <a:spLocks noGrp="1"/>
          </p:cNvSpPr>
          <p:nvPr>
            <p:ph idx="1"/>
          </p:nvPr>
        </p:nvSpPr>
        <p:spPr/>
        <p:txBody>
          <a:bodyPr>
            <a:normAutofit/>
          </a:bodyPr>
          <a:p>
            <a:pPr>
              <a:buNone/>
            </a:pPr>
            <a:r>
              <a:rPr dirty="0" sz="2000" lang="en-US" smtClean="0">
                <a:cs typeface="Times New Roman" pitchFamily="18" charset="0"/>
              </a:rPr>
              <a:t>      From the above project done, it can be concluded that the Random Forest Classifier model, is the most accurate way of predicting the customer churn score, among the three models.</a:t>
            </a:r>
            <a:endParaRPr dirty="0" sz="2000" lang="en-IN"/>
          </a:p>
        </p:txBody>
      </p:sp>
      <p:cxnSp>
        <p:nvCxnSpPr>
          <p:cNvPr id="3145741" name="Straight Connector 4"/>
          <p:cNvCxnSpPr>
            <a:cxnSpLocks/>
          </p:cNvCxnSpPr>
          <p:nvPr/>
        </p:nvCxnSpPr>
        <p:spPr>
          <a:xfrm>
            <a:off x="500034" y="1214422"/>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2" name="Date Placeholder 5"/>
          <p:cNvSpPr>
            <a:spLocks noGrp="1"/>
          </p:cNvSpPr>
          <p:nvPr>
            <p:ph type="dt" sz="half" idx="10"/>
          </p:nvPr>
        </p:nvSpPr>
        <p:spPr/>
        <p:txBody>
          <a:bodyPr/>
          <a:p>
            <a:fld id="{56B504D5-C299-47F5-A5FE-24D900F83764}" type="datetime1">
              <a:rPr lang="en-US" smtClean="0"/>
              <a:t>1/20/2018</a:t>
            </a:fld>
            <a:endParaRPr lang="en-IN"/>
          </a:p>
        </p:txBody>
      </p:sp>
      <p:sp>
        <p:nvSpPr>
          <p:cNvPr id="1048683" name="Slide Number Placeholder 6"/>
          <p:cNvSpPr>
            <a:spLocks noGrp="1"/>
          </p:cNvSpPr>
          <p:nvPr>
            <p:ph type="sldNum" sz="quarter" idx="12"/>
          </p:nvPr>
        </p:nvSpPr>
        <p:spPr/>
        <p:txBody>
          <a:bodyPr/>
          <a:p>
            <a:fld id="{5D58D9AF-4558-4E0A-A928-CE81B774F127}" type="slidenum">
              <a:rPr lang="en-IN" smtClean="0"/>
              <a:t>14</a:t>
            </a:fld>
            <a:endParaRPr lang="en-IN"/>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4" name="Title 1"/>
          <p:cNvSpPr>
            <a:spLocks noGrp="1"/>
          </p:cNvSpPr>
          <p:nvPr>
            <p:ph type="title"/>
          </p:nvPr>
        </p:nvSpPr>
        <p:spPr>
          <a:xfrm>
            <a:off x="467544" y="332656"/>
            <a:ext cx="8229600" cy="1143000"/>
          </a:xfrm>
        </p:spPr>
        <p:txBody>
          <a:bodyPr>
            <a:normAutofit/>
          </a:bodyPr>
          <a:p>
            <a:pPr algn="l"/>
            <a:r>
              <a:rPr b="1" dirty="0" sz="3600" lang="en-US" smtClean="0">
                <a:cs typeface="Times New Roman" pitchFamily="18" charset="0"/>
              </a:rPr>
              <a:t>References</a:t>
            </a:r>
            <a:endParaRPr dirty="0" sz="3600" lang="en-IN"/>
          </a:p>
        </p:txBody>
      </p:sp>
      <p:sp>
        <p:nvSpPr>
          <p:cNvPr id="1048685" name="Content Placeholder 2"/>
          <p:cNvSpPr>
            <a:spLocks noGrp="1"/>
          </p:cNvSpPr>
          <p:nvPr>
            <p:ph idx="1"/>
          </p:nvPr>
        </p:nvSpPr>
        <p:spPr/>
        <p:txBody>
          <a:bodyPr>
            <a:normAutofit/>
          </a:bodyPr>
          <a:p>
            <a:pPr indent="-514350" marL="514350">
              <a:buFont typeface="+mj-lt"/>
              <a:buAutoNum type="romanUcPeriod"/>
            </a:pPr>
            <a:r>
              <a:rPr dirty="0" sz="1800" lang="en-US" smtClean="0">
                <a:cs typeface="Times New Roman" pitchFamily="18" charset="0"/>
              </a:rPr>
              <a:t>http://ieeexplore.ieee.org/document/7570883/figures</a:t>
            </a:r>
          </a:p>
          <a:p>
            <a:pPr indent="-514350" marL="514350">
              <a:buFont typeface="+mj-lt"/>
              <a:buAutoNum type="romanUcPeriod"/>
            </a:pPr>
            <a:r>
              <a:rPr dirty="0" sz="1800" lang="en-US" smtClean="0">
                <a:cs typeface="Times New Roman" pitchFamily="18" charset="0"/>
              </a:rPr>
              <a:t>https://github.com/bensadeghi/pyspark-churn-prediction/blob/master/data/churn-bigml-80.csv</a:t>
            </a:r>
          </a:p>
          <a:p>
            <a:pPr indent="-514350" marL="514350">
              <a:buFont typeface="+mj-lt"/>
              <a:buAutoNum type="romanUcPeriod"/>
            </a:pPr>
            <a:r>
              <a:rPr dirty="0" sz="1800" lang="en-US" smtClean="0">
                <a:cs typeface="Times New Roman" pitchFamily="18" charset="0"/>
              </a:rPr>
              <a:t>https://github.com/bensadeghi/pyspark-churn-prediction/blob/master/churn-prediction.ipynb</a:t>
            </a:r>
          </a:p>
          <a:p>
            <a:pPr indent="-514350" marL="514350">
              <a:buFont typeface="+mj-lt"/>
              <a:buAutoNum type="romanUcPeriod"/>
            </a:pPr>
            <a:r>
              <a:rPr dirty="0" sz="1800" lang="en-US" smtClean="0">
                <a:cs typeface="Times New Roman" pitchFamily="18" charset="0"/>
              </a:rPr>
              <a:t>https://github.com/navdeep-G/customer-churn/blob/master/data/TelcoChurn.csv</a:t>
            </a:r>
          </a:p>
          <a:p>
            <a:pPr indent="-514350" marL="514350">
              <a:buFont typeface="+mj-lt"/>
              <a:buAutoNum type="romanUcPeriod"/>
            </a:pPr>
            <a:r>
              <a:rPr dirty="0" sz="1800" lang="en-US" smtClean="0">
                <a:cs typeface="Times New Roman" pitchFamily="18" charset="0"/>
              </a:rPr>
              <a:t>https://campus.datacamp.com/courses/cleaning-data-in-python</a:t>
            </a:r>
          </a:p>
          <a:p>
            <a:pPr indent="-514350" marL="514350">
              <a:buFont typeface="+mj-lt"/>
              <a:buAutoNum type="romanUcPeriod"/>
            </a:pPr>
            <a:r>
              <a:rPr dirty="0" sz="1800" lang="en-US" smtClean="0">
                <a:cs typeface="Times New Roman" pitchFamily="18" charset="0"/>
              </a:rPr>
              <a:t>https://qxf2.com/blog/cleaning-data-python-pandas/</a:t>
            </a:r>
          </a:p>
          <a:p>
            <a:pPr indent="-514350" marL="514350">
              <a:buFont typeface="+mj-lt"/>
              <a:buAutoNum type="romanUcPeriod"/>
            </a:pPr>
            <a:r>
              <a:rPr dirty="0" sz="1800" lang="en-US" smtClean="0">
                <a:cs typeface="Times New Roman" pitchFamily="18" charset="0"/>
              </a:rPr>
              <a:t>https://www.coursera.org/learn/machine-learning</a:t>
            </a:r>
          </a:p>
          <a:p>
            <a:pPr indent="-514350" marL="514350">
              <a:buFont typeface="+mj-lt"/>
              <a:buAutoNum type="romanUcPeriod"/>
            </a:pPr>
            <a:r>
              <a:rPr dirty="0" sz="1800" lang="en-US" smtClean="0">
                <a:cs typeface="Times New Roman" pitchFamily="18" charset="0"/>
              </a:rPr>
              <a:t>https://www.crowdanalytix.com/contests/why-customer-churn</a:t>
            </a:r>
          </a:p>
          <a:p>
            <a:pPr indent="-514350" marL="514350">
              <a:buFont typeface="+mj-lt"/>
              <a:buAutoNum type="romanUcPeriod"/>
            </a:pPr>
            <a:r>
              <a:rPr dirty="0" sz="1800" lang="en-US" smtClean="0">
                <a:cs typeface="Times New Roman" pitchFamily="18" charset="0"/>
              </a:rPr>
              <a:t>http://ieeexplore.ieee.org/document/7570883/figures</a:t>
            </a:r>
          </a:p>
          <a:p>
            <a:pPr>
              <a:buNone/>
            </a:pPr>
            <a:endParaRPr dirty="0" sz="1800" lang="en-IN"/>
          </a:p>
        </p:txBody>
      </p:sp>
      <p:cxnSp>
        <p:nvCxnSpPr>
          <p:cNvPr id="3145742" name="Straight Connector 4"/>
          <p:cNvCxnSpPr>
            <a:cxnSpLocks/>
          </p:cNvCxnSpPr>
          <p:nvPr/>
        </p:nvCxnSpPr>
        <p:spPr>
          <a:xfrm>
            <a:off x="571472" y="1285860"/>
            <a:ext cx="8072494"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6" name="Date Placeholder 5"/>
          <p:cNvSpPr>
            <a:spLocks noGrp="1"/>
          </p:cNvSpPr>
          <p:nvPr>
            <p:ph type="dt" sz="half" idx="10"/>
          </p:nvPr>
        </p:nvSpPr>
        <p:spPr/>
        <p:txBody>
          <a:bodyPr/>
          <a:p>
            <a:fld id="{A56BA8E3-A8D0-4940-8D3E-116892F5B2C8}" type="datetime1">
              <a:rPr lang="en-US" smtClean="0"/>
              <a:t>1/20/2018</a:t>
            </a:fld>
            <a:endParaRPr lang="en-IN"/>
          </a:p>
        </p:txBody>
      </p:sp>
      <p:sp>
        <p:nvSpPr>
          <p:cNvPr id="1048687" name="Slide Number Placeholder 6"/>
          <p:cNvSpPr>
            <a:spLocks noGrp="1"/>
          </p:cNvSpPr>
          <p:nvPr>
            <p:ph type="sldNum" sz="quarter" idx="12"/>
          </p:nvPr>
        </p:nvSpPr>
        <p:spPr/>
        <p:txBody>
          <a:bodyPr/>
          <a:p>
            <a:fld id="{5D58D9AF-4558-4E0A-A928-CE81B774F127}" type="slidenum">
              <a:rPr lang="en-IN" smtClean="0"/>
              <a:t>15</a:t>
            </a:fld>
            <a:endParaRPr lang="en-IN"/>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8" name="Title 1"/>
          <p:cNvSpPr>
            <a:spLocks noGrp="1"/>
          </p:cNvSpPr>
          <p:nvPr>
            <p:ph type="title"/>
          </p:nvPr>
        </p:nvSpPr>
        <p:spPr/>
        <p:txBody>
          <a:bodyPr>
            <a:normAutofit/>
          </a:bodyPr>
          <a:p>
            <a:pPr algn="l"/>
            <a:r>
              <a:rPr b="1" dirty="0" sz="3600" lang="en-US" smtClean="0">
                <a:cs typeface="Times New Roman" pitchFamily="18" charset="0"/>
              </a:rPr>
              <a:t>Acknowledgement</a:t>
            </a:r>
            <a:endParaRPr dirty="0" sz="3600" lang="en-IN"/>
          </a:p>
        </p:txBody>
      </p:sp>
      <p:sp>
        <p:nvSpPr>
          <p:cNvPr id="1048689" name="Content Placeholder 2"/>
          <p:cNvSpPr>
            <a:spLocks noGrp="1"/>
          </p:cNvSpPr>
          <p:nvPr>
            <p:ph idx="1"/>
          </p:nvPr>
        </p:nvSpPr>
        <p:spPr/>
        <p:txBody>
          <a:bodyPr/>
          <a:p>
            <a:pPr>
              <a:buNone/>
            </a:pPr>
            <a:r>
              <a:rPr dirty="0" lang="en-US" smtClean="0"/>
              <a:t>   </a:t>
            </a:r>
            <a:r>
              <a:rPr dirty="0" sz="2000" lang="en-US" smtClean="0"/>
              <a:t>We are very grateful to </a:t>
            </a:r>
            <a:r>
              <a:rPr dirty="0" sz="2000" lang="en-IN" smtClean="0"/>
              <a:t>Our Respected teacher </a:t>
            </a:r>
            <a:r>
              <a:rPr dirty="0" sz="2000" lang="en-US" smtClean="0"/>
              <a:t>for proper guidance and         support to make this presentation successful.</a:t>
            </a:r>
            <a:endParaRPr dirty="0" lang="en-US" smtClean="0"/>
          </a:p>
          <a:p>
            <a:pPr>
              <a:buNone/>
            </a:pPr>
            <a:endParaRPr dirty="0" lang="en-IN"/>
          </a:p>
        </p:txBody>
      </p:sp>
      <p:cxnSp>
        <p:nvCxnSpPr>
          <p:cNvPr id="3145743" name="Straight Connector 4"/>
          <p:cNvCxnSpPr>
            <a:cxnSpLocks/>
          </p:cNvCxnSpPr>
          <p:nvPr/>
        </p:nvCxnSpPr>
        <p:spPr>
          <a:xfrm>
            <a:off x="500034" y="1214422"/>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90" name="Date Placeholder 5"/>
          <p:cNvSpPr>
            <a:spLocks noGrp="1"/>
          </p:cNvSpPr>
          <p:nvPr>
            <p:ph type="dt" sz="half" idx="10"/>
          </p:nvPr>
        </p:nvSpPr>
        <p:spPr/>
        <p:txBody>
          <a:bodyPr/>
          <a:p>
            <a:fld id="{59723C9C-2DC8-4520-B919-FD6F5127F6A9}" type="datetime1">
              <a:rPr lang="en-US" smtClean="0"/>
              <a:t>1/20/2018</a:t>
            </a:fld>
            <a:endParaRPr lang="en-IN"/>
          </a:p>
        </p:txBody>
      </p:sp>
      <p:sp>
        <p:nvSpPr>
          <p:cNvPr id="1048691" name="Slide Number Placeholder 6"/>
          <p:cNvSpPr>
            <a:spLocks noGrp="1"/>
          </p:cNvSpPr>
          <p:nvPr>
            <p:ph type="sldNum" sz="quarter" idx="12"/>
          </p:nvPr>
        </p:nvSpPr>
        <p:spPr/>
        <p:txBody>
          <a:bodyPr/>
          <a:p>
            <a:fld id="{5D58D9AF-4558-4E0A-A928-CE81B774F127}" type="slidenum">
              <a:rPr lang="en-IN" smtClean="0"/>
              <a:t>16</a:t>
            </a:fld>
            <a:endParaRPr lang="en-IN"/>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5" name="TextBox 1"/>
          <p:cNvSpPr txBox="1"/>
          <p:nvPr/>
        </p:nvSpPr>
        <p:spPr>
          <a:xfrm>
            <a:off x="1928794" y="2928934"/>
            <a:ext cx="4875454" cy="1069340"/>
          </a:xfrm>
          <a:prstGeom prst="rect"/>
          <a:noFill/>
        </p:spPr>
        <p:txBody>
          <a:bodyPr rtlCol="0" wrap="square">
            <a:spAutoFit/>
          </a:bodyPr>
          <a:p>
            <a:pPr algn="ctr"/>
            <a:r>
              <a:rPr dirty="0" sz="6600" lang="en-US" smtClean="0"/>
              <a:t>Thank You…</a:t>
            </a:r>
            <a:endParaRPr dirty="0" sz="6600" lang="en-IN"/>
          </a:p>
        </p:txBody>
      </p:sp>
      <p:sp>
        <p:nvSpPr>
          <p:cNvPr id="1048696" name="Date Placeholder 2"/>
          <p:cNvSpPr>
            <a:spLocks noGrp="1"/>
          </p:cNvSpPr>
          <p:nvPr>
            <p:ph type="dt" sz="half" idx="10"/>
          </p:nvPr>
        </p:nvSpPr>
        <p:spPr/>
        <p:txBody>
          <a:bodyPr/>
          <a:p>
            <a:fld id="{FF4AEDB3-71D3-43CD-A499-B90B92A6DB5E}" type="datetime1">
              <a:rPr lang="en-US" smtClean="0"/>
              <a:t>1/20/2018</a:t>
            </a:fld>
            <a:endParaRPr lang="en-IN"/>
          </a:p>
        </p:txBody>
      </p:sp>
      <p:sp>
        <p:nvSpPr>
          <p:cNvPr id="1048697" name="Slide Number Placeholder 3"/>
          <p:cNvSpPr>
            <a:spLocks noGrp="1"/>
          </p:cNvSpPr>
          <p:nvPr>
            <p:ph type="sldNum" sz="quarter" idx="12"/>
          </p:nvPr>
        </p:nvSpPr>
        <p:spPr/>
        <p:txBody>
          <a:bodyPr/>
          <a:p>
            <a:fld id="{5D58D9AF-4558-4E0A-A928-CE81B774F127}" type="slidenum">
              <a:rPr lang="en-IN" smtClean="0"/>
              <a:t>17</a:t>
            </a:fld>
            <a:endParaRPr lang="en-IN"/>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b="1" dirty="0" sz="3600" lang="en-US" smtClean="0"/>
              <a:t>Contents</a:t>
            </a:r>
            <a:endParaRPr b="1" dirty="0" sz="3600" lang="en-IN"/>
          </a:p>
        </p:txBody>
      </p:sp>
      <p:sp>
        <p:nvSpPr>
          <p:cNvPr id="1048598" name="Content Placeholder 2"/>
          <p:cNvSpPr>
            <a:spLocks noGrp="1"/>
          </p:cNvSpPr>
          <p:nvPr>
            <p:ph idx="1"/>
          </p:nvPr>
        </p:nvSpPr>
        <p:spPr/>
        <p:txBody>
          <a:bodyPr>
            <a:normAutofit/>
          </a:bodyPr>
          <a:p>
            <a:pPr indent="-514350" lvl="1" marL="971550">
              <a:lnSpc>
                <a:spcPct val="90000"/>
              </a:lnSpc>
              <a:buFont typeface="Impact" pitchFamily="34" charset="0"/>
              <a:buAutoNum type="arabicPeriod"/>
            </a:pPr>
            <a:r>
              <a:rPr dirty="0" sz="2000" lang="en-US" smtClean="0"/>
              <a:t>Introduction To Machine Learning</a:t>
            </a:r>
            <a:r>
              <a:rPr dirty="0" sz="2000" lang="en-IN" smtClean="0"/>
              <a:t> </a:t>
            </a:r>
          </a:p>
          <a:p>
            <a:pPr indent="-514350" lvl="1" marL="971550">
              <a:lnSpc>
                <a:spcPct val="90000"/>
              </a:lnSpc>
              <a:buFont typeface="Impact" pitchFamily="34" charset="0"/>
              <a:buAutoNum type="arabicPeriod"/>
            </a:pPr>
            <a:r>
              <a:rPr dirty="0" sz="2000" lang="en-US" smtClean="0"/>
              <a:t>Several Ways To Implement Machine Learning Techniques</a:t>
            </a:r>
            <a:endParaRPr dirty="0" sz="2000" lang="en-IN" smtClean="0"/>
          </a:p>
          <a:p>
            <a:pPr indent="-514350" lvl="1" marL="971550">
              <a:lnSpc>
                <a:spcPct val="90000"/>
              </a:lnSpc>
              <a:buFont typeface="Impact" pitchFamily="34" charset="0"/>
              <a:buAutoNum type="arabicPeriod"/>
            </a:pPr>
            <a:r>
              <a:rPr dirty="0" sz="2000" lang="en-IN" smtClean="0"/>
              <a:t>Objective </a:t>
            </a:r>
            <a:r>
              <a:rPr dirty="0" sz="2000" lang="en-IN" smtClean="0"/>
              <a:t>of this Project</a:t>
            </a:r>
            <a:endParaRPr dirty="0" sz="2000" lang="en-IN" smtClean="0"/>
          </a:p>
          <a:p>
            <a:pPr indent="-514350" lvl="1" marL="971550">
              <a:lnSpc>
                <a:spcPct val="90000"/>
              </a:lnSpc>
              <a:buFont typeface="Impact" pitchFamily="34" charset="0"/>
              <a:buAutoNum type="arabicPeriod"/>
            </a:pPr>
            <a:r>
              <a:rPr dirty="0" sz="2000" lang="en-IN" smtClean="0"/>
              <a:t>Learning/Prediction Steps</a:t>
            </a:r>
            <a:endParaRPr dirty="0" sz="2000" lang="en-US" smtClean="0"/>
          </a:p>
          <a:p>
            <a:pPr indent="-514350" lvl="1" marL="971550">
              <a:lnSpc>
                <a:spcPct val="90000"/>
              </a:lnSpc>
              <a:buFont typeface="Impact" pitchFamily="34" charset="0"/>
              <a:buAutoNum type="arabicPeriod"/>
            </a:pPr>
            <a:r>
              <a:rPr dirty="0" sz="2000" lang="en-US" smtClean="0"/>
              <a:t>Algorithms Used</a:t>
            </a:r>
          </a:p>
          <a:p>
            <a:pPr indent="-514350" lvl="1" marL="971550">
              <a:lnSpc>
                <a:spcPct val="90000"/>
              </a:lnSpc>
              <a:buFont typeface="Impact" pitchFamily="34" charset="0"/>
              <a:buAutoNum type="arabicPeriod"/>
            </a:pPr>
            <a:r>
              <a:rPr dirty="0" sz="2000" lang="en-US" smtClean="0"/>
              <a:t>K-fold Cross </a:t>
            </a:r>
            <a:r>
              <a:rPr dirty="0" sz="2000" lang="en-US" smtClean="0"/>
              <a:t>Validation</a:t>
            </a:r>
            <a:endParaRPr dirty="0" sz="2000" lang="en-US" smtClean="0"/>
          </a:p>
          <a:p>
            <a:pPr indent="-514350" lvl="1" marL="971550">
              <a:lnSpc>
                <a:spcPct val="90000"/>
              </a:lnSpc>
              <a:buFont typeface="Impact" pitchFamily="34" charset="0"/>
              <a:buAutoNum type="arabicPeriod"/>
            </a:pPr>
            <a:r>
              <a:rPr dirty="0" sz="2000" lang="en-US" smtClean="0"/>
              <a:t>Naive </a:t>
            </a:r>
            <a:r>
              <a:rPr dirty="0" sz="2000" lang="en-US" err="1" smtClean="0"/>
              <a:t>Bayes</a:t>
            </a:r>
            <a:r>
              <a:rPr dirty="0" sz="2000" lang="en-US" smtClean="0"/>
              <a:t> Classification</a:t>
            </a:r>
          </a:p>
          <a:p>
            <a:pPr indent="-514350" lvl="1" marL="971550">
              <a:lnSpc>
                <a:spcPct val="90000"/>
              </a:lnSpc>
              <a:buFont typeface="Impact" pitchFamily="34" charset="0"/>
              <a:buAutoNum type="arabicPeriod"/>
            </a:pPr>
            <a:r>
              <a:rPr dirty="0" sz="2000" lang="en-US" smtClean="0"/>
              <a:t>K Nearest Neighbors Classification</a:t>
            </a:r>
            <a:endParaRPr dirty="0" sz="2000" lang="en-US" smtClean="0"/>
          </a:p>
          <a:p>
            <a:pPr indent="-514350" lvl="1" marL="971550">
              <a:lnSpc>
                <a:spcPct val="90000"/>
              </a:lnSpc>
              <a:buFont typeface="Impact" pitchFamily="34" charset="0"/>
              <a:buAutoNum type="arabicPeriod"/>
            </a:pPr>
            <a:r>
              <a:rPr dirty="0" sz="2000" lang="en-US" smtClean="0"/>
              <a:t>Random Forest Classification</a:t>
            </a:r>
          </a:p>
          <a:p>
            <a:pPr indent="-514350" lvl="1" marL="971550">
              <a:lnSpc>
                <a:spcPct val="90000"/>
              </a:lnSpc>
              <a:buFont typeface="Impact" pitchFamily="34" charset="0"/>
              <a:buAutoNum type="arabicPeriod"/>
            </a:pPr>
            <a:r>
              <a:rPr dirty="0" sz="2000" lang="en-IN" smtClean="0"/>
              <a:t>Conclusion</a:t>
            </a:r>
            <a:endParaRPr dirty="0" sz="2000" lang="en-US" smtClean="0"/>
          </a:p>
          <a:p>
            <a:pPr indent="-514350" lvl="1" marL="971550">
              <a:lnSpc>
                <a:spcPct val="90000"/>
              </a:lnSpc>
              <a:buFont typeface="Impact" pitchFamily="34" charset="0"/>
              <a:buAutoNum type="arabicPeriod"/>
            </a:pPr>
            <a:r>
              <a:rPr dirty="0" sz="2000" lang="en-US" smtClean="0"/>
              <a:t>References</a:t>
            </a:r>
          </a:p>
          <a:p>
            <a:pPr indent="-514350" lvl="1" marL="971550">
              <a:lnSpc>
                <a:spcPct val="90000"/>
              </a:lnSpc>
              <a:buFont typeface="Impact" pitchFamily="34" charset="0"/>
              <a:buAutoNum type="arabicPeriod"/>
            </a:pPr>
            <a:r>
              <a:rPr dirty="0" sz="2000" lang="en-US" smtClean="0"/>
              <a:t>Acknowledgement</a:t>
            </a:r>
          </a:p>
        </p:txBody>
      </p:sp>
      <p:cxnSp>
        <p:nvCxnSpPr>
          <p:cNvPr id="3145728" name="Straight Connector 4"/>
          <p:cNvCxnSpPr>
            <a:cxnSpLocks/>
          </p:cNvCxnSpPr>
          <p:nvPr/>
        </p:nvCxnSpPr>
        <p:spPr>
          <a:xfrm>
            <a:off x="571472" y="1142984"/>
            <a:ext cx="8072494"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99" name="Date Placeholder 5"/>
          <p:cNvSpPr>
            <a:spLocks noGrp="1"/>
          </p:cNvSpPr>
          <p:nvPr>
            <p:ph type="dt" sz="half" idx="10"/>
          </p:nvPr>
        </p:nvSpPr>
        <p:spPr/>
        <p:txBody>
          <a:bodyPr/>
          <a:p>
            <a:fld id="{CDC86CDD-086F-4C97-AB9D-E198DA7D3B72}" type="datetime1">
              <a:rPr lang="en-US" smtClean="0"/>
              <a:t>1/20/2018</a:t>
            </a:fld>
            <a:endParaRPr lang="en-IN"/>
          </a:p>
        </p:txBody>
      </p:sp>
      <p:sp>
        <p:nvSpPr>
          <p:cNvPr id="1048600" name="Slide Number Placeholder 6"/>
          <p:cNvSpPr>
            <a:spLocks noGrp="1"/>
          </p:cNvSpPr>
          <p:nvPr>
            <p:ph type="sldNum" sz="quarter" idx="12"/>
          </p:nvPr>
        </p:nvSpPr>
        <p:spPr/>
        <p:txBody>
          <a:bodyPr/>
          <a:p>
            <a:fld id="{5D58D9AF-4558-4E0A-A928-CE81B774F127}" type="slidenum">
              <a:rPr lang="en-IN" smtClean="0"/>
              <a:t>2</a:t>
            </a:fld>
            <a:endParaRPr lang="en-IN"/>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a:xfrm>
            <a:off x="395536" y="620688"/>
            <a:ext cx="8229600" cy="850106"/>
          </a:xfrm>
        </p:spPr>
        <p:txBody>
          <a:bodyPr>
            <a:normAutofit fontScale="90000"/>
          </a:bodyPr>
          <a:p>
            <a:pPr algn="l" lvl="1" rtl="0">
              <a:spcBef>
                <a:spcPct val="0"/>
              </a:spcBef>
            </a:pPr>
            <a:r>
              <a:rPr b="1" dirty="0" sz="4000" lang="en-US" smtClean="0"/>
              <a:t>Introduction to Machine Learning</a:t>
            </a:r>
            <a:r>
              <a:rPr b="1" dirty="0" sz="4000" lang="en-IN" smtClean="0"/>
              <a:t> </a:t>
            </a:r>
            <a:r>
              <a:rPr dirty="0" sz="2000" lang="en-IN" smtClean="0"/>
              <a:t/>
            </a:r>
            <a:br>
              <a:rPr dirty="0" sz="2000" lang="en-IN" smtClean="0"/>
            </a:br>
            <a:endParaRPr dirty="0" lang="en-IN"/>
          </a:p>
        </p:txBody>
      </p:sp>
      <p:sp>
        <p:nvSpPr>
          <p:cNvPr id="1048602" name="Content Placeholder 2"/>
          <p:cNvSpPr>
            <a:spLocks noGrp="1"/>
          </p:cNvSpPr>
          <p:nvPr>
            <p:ph idx="1"/>
          </p:nvPr>
        </p:nvSpPr>
        <p:spPr>
          <a:xfrm>
            <a:off x="251520" y="1484784"/>
            <a:ext cx="8229600" cy="4525963"/>
          </a:xfrm>
        </p:spPr>
        <p:txBody>
          <a:bodyPr>
            <a:normAutofit/>
          </a:bodyPr>
          <a:p>
            <a:pPr algn="just">
              <a:buNone/>
            </a:pPr>
            <a:r>
              <a:rPr dirty="0" sz="2000" lang="en-IN"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dirty="0" sz="2000" lang="en-US" smtClean="0"/>
          </a:p>
          <a:p>
            <a:pPr>
              <a:buNone/>
            </a:pPr>
            <a:r>
              <a:rPr b="1" dirty="0" sz="2000" lang="en-IN" smtClean="0">
                <a:cs typeface="Times New Roman" pitchFamily="18" charset="0"/>
              </a:rPr>
              <a:t>     e.g. –</a:t>
            </a:r>
          </a:p>
          <a:p>
            <a:pPr algn="just">
              <a:buNone/>
            </a:pPr>
            <a:r>
              <a:rPr dirty="0" sz="2000" lang="en-IN" smtClean="0">
                <a:cs typeface="Times New Roman" pitchFamily="18" charset="0"/>
              </a:rPr>
              <a:t>     When we search a particular word in </a:t>
            </a:r>
            <a:r>
              <a:rPr dirty="0" sz="2000" lang="en-IN" smtClean="0">
                <a:cs typeface="Times New Roman" pitchFamily="18" charset="0"/>
              </a:rPr>
              <a:t>Google </a:t>
            </a:r>
            <a:r>
              <a:rPr dirty="0" sz="2000" lang="en-IN" smtClean="0">
                <a:cs typeface="Times New Roman" pitchFamily="18" charset="0"/>
              </a:rPr>
              <a:t>search box</a:t>
            </a:r>
            <a:r>
              <a:rPr sz="2000" lang="en-IN" smtClean="0">
                <a:cs typeface="Times New Roman" pitchFamily="18" charset="0"/>
              </a:rPr>
              <a:t>, </a:t>
            </a:r>
            <a:r>
              <a:rPr sz="2000" lang="en-IN" smtClean="0">
                <a:cs typeface="Times New Roman" pitchFamily="18" charset="0"/>
              </a:rPr>
              <a:t>Google </a:t>
            </a:r>
            <a:r>
              <a:rPr dirty="0" sz="2000" lang="en-IN" smtClean="0">
                <a:cs typeface="Times New Roman" pitchFamily="18" charset="0"/>
              </a:rPr>
              <a:t>recommends so many keywords related to that particular word. </a:t>
            </a:r>
            <a:endParaRPr dirty="0" sz="2000" lang="en-IN"/>
          </a:p>
        </p:txBody>
      </p:sp>
      <p:cxnSp>
        <p:nvCxnSpPr>
          <p:cNvPr id="3145729" name="Straight Connector 4"/>
          <p:cNvCxnSpPr>
            <a:cxnSpLocks/>
          </p:cNvCxnSpPr>
          <p:nvPr/>
        </p:nvCxnSpPr>
        <p:spPr>
          <a:xfrm>
            <a:off x="467544" y="1268760"/>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03" name="Date Placeholder 5"/>
          <p:cNvSpPr>
            <a:spLocks noGrp="1"/>
          </p:cNvSpPr>
          <p:nvPr>
            <p:ph type="dt" sz="half" idx="10"/>
          </p:nvPr>
        </p:nvSpPr>
        <p:spPr/>
        <p:txBody>
          <a:bodyPr/>
          <a:p>
            <a:fld id="{31718EDC-B7F5-4DDE-B84A-D4C0A3B72478}" type="datetime1">
              <a:rPr lang="en-US" smtClean="0"/>
              <a:t>1/20/2018</a:t>
            </a:fld>
            <a:endParaRPr lang="en-IN"/>
          </a:p>
        </p:txBody>
      </p:sp>
      <p:sp>
        <p:nvSpPr>
          <p:cNvPr id="1048604" name="Slide Number Placeholder 6"/>
          <p:cNvSpPr>
            <a:spLocks noGrp="1"/>
          </p:cNvSpPr>
          <p:nvPr>
            <p:ph type="sldNum" sz="quarter" idx="12"/>
          </p:nvPr>
        </p:nvSpPr>
        <p:spPr/>
        <p:txBody>
          <a:bodyPr/>
          <a:p>
            <a:fld id="{5D58D9AF-4558-4E0A-A928-CE81B774F127}" type="slidenum">
              <a:rPr lang="en-IN" smtClean="0"/>
              <a:t>3</a:t>
            </a:fld>
            <a:endParaRPr lang="en-IN"/>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p>
            <a:pPr algn="l" lvl="1" rtl="0">
              <a:spcBef>
                <a:spcPct val="0"/>
              </a:spcBef>
            </a:pPr>
            <a:r>
              <a:rPr b="1" dirty="0" sz="4000" lang="en-US" smtClean="0">
                <a:latin typeface="+mj-lt"/>
              </a:rPr>
              <a:t>Several Ways to Implement Machine Learning Techniques</a:t>
            </a:r>
            <a:r>
              <a:rPr dirty="0" sz="2000" lang="en-IN" smtClean="0"/>
              <a:t/>
            </a:r>
            <a:br>
              <a:rPr dirty="0" sz="2000" lang="en-IN" smtClean="0"/>
            </a:br>
            <a:endParaRPr dirty="0" lang="en-IN"/>
          </a:p>
        </p:txBody>
      </p:sp>
      <p:sp>
        <p:nvSpPr>
          <p:cNvPr id="1048614" name="Text Placeholder 2"/>
          <p:cNvSpPr>
            <a:spLocks noGrp="1"/>
          </p:cNvSpPr>
          <p:nvPr>
            <p:ph type="body" idx="1"/>
          </p:nvPr>
        </p:nvSpPr>
        <p:spPr>
          <a:xfrm>
            <a:off x="457200" y="1428736"/>
            <a:ext cx="4040188" cy="639762"/>
          </a:xfrm>
        </p:spPr>
        <p:txBody>
          <a:bodyPr/>
          <a:p>
            <a:r>
              <a:rPr dirty="0" lang="en-US" u="sng">
                <a:solidFill>
                  <a:schemeClr val="tx2">
                    <a:lumMod val="60000"/>
                    <a:lumOff val="40000"/>
                  </a:schemeClr>
                </a:solidFill>
              </a:rPr>
              <a:t>Supervised </a:t>
            </a:r>
            <a:r>
              <a:rPr dirty="0" lang="en-US" u="sng" smtClean="0">
                <a:solidFill>
                  <a:schemeClr val="tx2">
                    <a:lumMod val="60000"/>
                    <a:lumOff val="40000"/>
                  </a:schemeClr>
                </a:solidFill>
              </a:rPr>
              <a:t>Learning</a:t>
            </a:r>
            <a:endParaRPr dirty="0" lang="en-US" u="sng">
              <a:solidFill>
                <a:schemeClr val="tx2">
                  <a:lumMod val="60000"/>
                  <a:lumOff val="40000"/>
                </a:schemeClr>
              </a:solidFill>
            </a:endParaRPr>
          </a:p>
        </p:txBody>
      </p:sp>
      <p:sp>
        <p:nvSpPr>
          <p:cNvPr id="1048615" name="Content Placeholder 3"/>
          <p:cNvSpPr>
            <a:spLocks noGrp="1"/>
          </p:cNvSpPr>
          <p:nvPr>
            <p:ph sz="half" idx="2"/>
          </p:nvPr>
        </p:nvSpPr>
        <p:spPr/>
        <p:txBody>
          <a:bodyPr/>
          <a:p>
            <a:pPr>
              <a:buNone/>
            </a:pPr>
            <a:r>
              <a:rPr dirty="0" lang="en-US" u="sng" smtClean="0"/>
              <a:t>Classification:</a:t>
            </a:r>
          </a:p>
          <a:p>
            <a:pPr lvl="1">
              <a:buNone/>
            </a:pPr>
            <a:r>
              <a:rPr dirty="0" lang="en-US" smtClean="0"/>
              <a:t>-  Naive </a:t>
            </a:r>
            <a:r>
              <a:rPr dirty="0" lang="en-US" err="1" smtClean="0"/>
              <a:t>Bayes</a:t>
            </a:r>
            <a:endParaRPr dirty="0" lang="en-US" smtClean="0"/>
          </a:p>
          <a:p>
            <a:pPr lvl="1">
              <a:buNone/>
            </a:pPr>
            <a:r>
              <a:rPr dirty="0" lang="en-US" smtClean="0"/>
              <a:t>-  SVM (Support Vector Machine)</a:t>
            </a:r>
          </a:p>
          <a:p>
            <a:pPr lvl="1">
              <a:buNone/>
            </a:pPr>
            <a:r>
              <a:rPr dirty="0" lang="en-US" smtClean="0"/>
              <a:t>-  Random Forest</a:t>
            </a:r>
          </a:p>
          <a:p>
            <a:pPr>
              <a:buNone/>
            </a:pPr>
            <a:endParaRPr dirty="0" lang="en-US" smtClean="0"/>
          </a:p>
          <a:p>
            <a:pPr>
              <a:buNone/>
            </a:pPr>
            <a:r>
              <a:rPr dirty="0" lang="en-US" u="sng" smtClean="0"/>
              <a:t>Regression:</a:t>
            </a:r>
          </a:p>
          <a:p>
            <a:pPr lvl="1">
              <a:buNone/>
            </a:pPr>
            <a:r>
              <a:rPr dirty="0" lang="en-US" smtClean="0"/>
              <a:t>-  Linear</a:t>
            </a:r>
          </a:p>
          <a:p>
            <a:pPr lvl="1">
              <a:buNone/>
            </a:pPr>
            <a:r>
              <a:rPr dirty="0" lang="en-US" smtClean="0"/>
              <a:t>-  Logistic</a:t>
            </a:r>
          </a:p>
          <a:p>
            <a:pPr>
              <a:buNone/>
            </a:pPr>
            <a:endParaRPr dirty="0" lang="en-IN"/>
          </a:p>
        </p:txBody>
      </p:sp>
      <p:sp>
        <p:nvSpPr>
          <p:cNvPr id="1048616" name="Text Placeholder 4"/>
          <p:cNvSpPr>
            <a:spLocks noGrp="1"/>
          </p:cNvSpPr>
          <p:nvPr>
            <p:ph type="body" sz="quarter" idx="3"/>
          </p:nvPr>
        </p:nvSpPr>
        <p:spPr>
          <a:xfrm>
            <a:off x="4645025" y="1428736"/>
            <a:ext cx="4041775" cy="639762"/>
          </a:xfrm>
        </p:spPr>
        <p:txBody>
          <a:bodyPr/>
          <a:p>
            <a:r>
              <a:rPr dirty="0" lang="en-US" u="sng" smtClean="0">
                <a:solidFill>
                  <a:schemeClr val="tx2">
                    <a:lumMod val="60000"/>
                    <a:lumOff val="40000"/>
                  </a:schemeClr>
                </a:solidFill>
              </a:rPr>
              <a:t>Unsupervised Learning</a:t>
            </a:r>
            <a:endParaRPr dirty="0" lang="en-US" u="sng">
              <a:solidFill>
                <a:schemeClr val="tx2">
                  <a:lumMod val="60000"/>
                  <a:lumOff val="40000"/>
                </a:schemeClr>
              </a:solidFill>
            </a:endParaRPr>
          </a:p>
        </p:txBody>
      </p:sp>
      <p:sp>
        <p:nvSpPr>
          <p:cNvPr id="1048617" name="Content Placeholder 5"/>
          <p:cNvSpPr>
            <a:spLocks noGrp="1"/>
          </p:cNvSpPr>
          <p:nvPr>
            <p:ph sz="quarter" idx="4"/>
          </p:nvPr>
        </p:nvSpPr>
        <p:spPr/>
        <p:txBody>
          <a:bodyPr/>
          <a:p>
            <a:pPr>
              <a:buNone/>
            </a:pPr>
            <a:r>
              <a:rPr dirty="0" lang="en-US" u="sng" smtClean="0"/>
              <a:t>Clustering:</a:t>
            </a:r>
          </a:p>
          <a:p>
            <a:pPr lvl="1">
              <a:buFontTx/>
              <a:buChar char="-"/>
            </a:pPr>
            <a:r>
              <a:rPr dirty="0" lang="en-US" smtClean="0"/>
              <a:t>K Means</a:t>
            </a:r>
          </a:p>
          <a:p>
            <a:pPr lvl="1">
              <a:buNone/>
            </a:pPr>
            <a:endParaRPr dirty="0" lang="en-US"/>
          </a:p>
          <a:p>
            <a:pPr lvl="1">
              <a:buNone/>
            </a:pPr>
            <a:endParaRPr dirty="0" lang="en-US" smtClean="0"/>
          </a:p>
          <a:p>
            <a:pPr>
              <a:buFontTx/>
              <a:buChar char="-"/>
            </a:pPr>
            <a:endParaRPr dirty="0" lang="en-US"/>
          </a:p>
          <a:p>
            <a:pPr>
              <a:buNone/>
            </a:pPr>
            <a:r>
              <a:rPr dirty="0" lang="en-US" u="sng" smtClean="0"/>
              <a:t>Dimensionality Reduction:</a:t>
            </a:r>
          </a:p>
          <a:p>
            <a:pPr lvl="1">
              <a:buNone/>
            </a:pPr>
            <a:r>
              <a:rPr dirty="0" lang="en-US" smtClean="0"/>
              <a:t>- Principal component Analysis</a:t>
            </a:r>
          </a:p>
          <a:p>
            <a:pPr lvl="1">
              <a:buNone/>
            </a:pPr>
            <a:r>
              <a:rPr dirty="0" lang="en-US" smtClean="0"/>
              <a:t>- SVD (Singular Value Decomposition)</a:t>
            </a:r>
            <a:endParaRPr dirty="0" lang="en-IN"/>
          </a:p>
        </p:txBody>
      </p:sp>
      <p:cxnSp>
        <p:nvCxnSpPr>
          <p:cNvPr id="3145730" name="Straight Connector 9"/>
          <p:cNvCxnSpPr>
            <a:cxnSpLocks/>
          </p:cNvCxnSpPr>
          <p:nvPr/>
        </p:nvCxnSpPr>
        <p:spPr>
          <a:xfrm>
            <a:off x="500034" y="1357298"/>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11"/>
          <p:cNvCxnSpPr>
            <a:cxnSpLocks/>
          </p:cNvCxnSpPr>
          <p:nvPr/>
        </p:nvCxnSpPr>
        <p:spPr>
          <a:xfrm rot="5400000">
            <a:off x="1964513" y="3893347"/>
            <a:ext cx="421484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8" name="Date Placeholder 8"/>
          <p:cNvSpPr>
            <a:spLocks noGrp="1"/>
          </p:cNvSpPr>
          <p:nvPr>
            <p:ph type="dt" sz="half" idx="10"/>
          </p:nvPr>
        </p:nvSpPr>
        <p:spPr/>
        <p:txBody>
          <a:bodyPr/>
          <a:p>
            <a:fld id="{A3815F1C-67E9-4777-9DB0-67C4699F9571}" type="datetime1">
              <a:rPr lang="en-US" smtClean="0"/>
              <a:t>1/20/2018</a:t>
            </a:fld>
            <a:endParaRPr lang="en-IN"/>
          </a:p>
        </p:txBody>
      </p:sp>
      <p:sp>
        <p:nvSpPr>
          <p:cNvPr id="1048619" name="Slide Number Placeholder 10"/>
          <p:cNvSpPr>
            <a:spLocks noGrp="1"/>
          </p:cNvSpPr>
          <p:nvPr>
            <p:ph type="sldNum" sz="quarter" idx="12"/>
          </p:nvPr>
        </p:nvSpPr>
        <p:spPr/>
        <p:txBody>
          <a:bodyPr/>
          <a:p>
            <a:fld id="{5D58D9AF-4558-4E0A-A928-CE81B774F127}" type="slidenum">
              <a:rPr lang="en-IN" smtClean="0"/>
              <a:t>4</a:t>
            </a:fld>
            <a:endParaRPr lang="en-IN"/>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1"/>
          <p:cNvSpPr>
            <a:spLocks noGrp="1"/>
          </p:cNvSpPr>
          <p:nvPr>
            <p:ph type="title"/>
          </p:nvPr>
        </p:nvSpPr>
        <p:spPr/>
        <p:txBody>
          <a:bodyPr>
            <a:normAutofit/>
          </a:bodyPr>
          <a:p>
            <a:pPr algn="l"/>
            <a:r>
              <a:rPr b="1" dirty="0" sz="3600" lang="en-US" smtClean="0">
                <a:cs typeface="Times New Roman" pitchFamily="18" charset="0"/>
              </a:rPr>
              <a:t>Objective </a:t>
            </a:r>
            <a:r>
              <a:rPr b="1" dirty="0" sz="3600" lang="en-US" smtClean="0">
                <a:cs typeface="Times New Roman" pitchFamily="18" charset="0"/>
              </a:rPr>
              <a:t>of this Project</a:t>
            </a:r>
            <a:endParaRPr dirty="0" sz="3600" lang="en-IN"/>
          </a:p>
        </p:txBody>
      </p:sp>
      <p:sp>
        <p:nvSpPr>
          <p:cNvPr id="1048621" name="Content Placeholder 2"/>
          <p:cNvSpPr>
            <a:spLocks noGrp="1"/>
          </p:cNvSpPr>
          <p:nvPr>
            <p:ph idx="1"/>
          </p:nvPr>
        </p:nvSpPr>
        <p:spPr>
          <a:xfrm>
            <a:off x="457200" y="1484784"/>
            <a:ext cx="8229600" cy="4968552"/>
          </a:xfrm>
        </p:spPr>
        <p:txBody>
          <a:bodyPr>
            <a:normAutofit fontScale="72727" lnSpcReduction="20000"/>
          </a:bodyPr>
          <a:p>
            <a:pPr algn="just">
              <a:lnSpc>
                <a:spcPct val="120000"/>
              </a:lnSpc>
              <a:buNone/>
            </a:pPr>
            <a:r>
              <a:rPr dirty="0" sz="4000" lang="en-US" smtClean="0"/>
              <a:t>   </a:t>
            </a:r>
            <a:r>
              <a:rPr dirty="0" sz="2800" lang="en-US" smtClean="0"/>
              <a:t>The objective of this project is to predict customer churn. Based on the public dataset that has customer usage pattern, we have predicted whether the customer has churned or not depending on following features:</a:t>
            </a:r>
          </a:p>
          <a:p>
            <a:pPr algn="just">
              <a:lnSpc>
                <a:spcPct val="120000"/>
              </a:lnSpc>
              <a:buNone/>
            </a:pPr>
            <a:endParaRPr dirty="0" sz="2600" lang="en-US" smtClean="0"/>
          </a:p>
          <a:p>
            <a:pPr lvl="1"/>
            <a:r>
              <a:rPr dirty="0" sz="2600" lang="en-US" smtClean="0"/>
              <a:t>account length</a:t>
            </a:r>
          </a:p>
          <a:p>
            <a:pPr lvl="1"/>
            <a:r>
              <a:rPr dirty="0" sz="2600" lang="en-US" smtClean="0"/>
              <a:t>international plan</a:t>
            </a:r>
          </a:p>
          <a:p>
            <a:pPr lvl="1"/>
            <a:r>
              <a:rPr dirty="0" sz="2600" lang="en-US" smtClean="0"/>
              <a:t>voice mail plan</a:t>
            </a:r>
          </a:p>
          <a:p>
            <a:pPr lvl="1"/>
            <a:r>
              <a:rPr dirty="0" sz="2600" lang="en-US" smtClean="0"/>
              <a:t>number of voice mail messages</a:t>
            </a:r>
          </a:p>
          <a:p>
            <a:pPr lvl="1"/>
            <a:r>
              <a:rPr dirty="0" sz="2600" lang="en-US" smtClean="0"/>
              <a:t>total day minutes used</a:t>
            </a:r>
          </a:p>
          <a:p>
            <a:pPr lvl="1"/>
            <a:r>
              <a:rPr dirty="0" sz="2600" lang="en-US" smtClean="0"/>
              <a:t>day calls made</a:t>
            </a:r>
          </a:p>
          <a:p>
            <a:pPr lvl="1"/>
            <a:r>
              <a:rPr dirty="0" sz="2600" lang="en-US" smtClean="0"/>
              <a:t>total day charge</a:t>
            </a:r>
          </a:p>
          <a:p>
            <a:pPr lvl="1"/>
            <a:r>
              <a:rPr dirty="0" sz="2600" lang="en-US" smtClean="0"/>
              <a:t>total evening minutes, etc</a:t>
            </a:r>
            <a:endParaRPr dirty="0" sz="2900" lang="en-US" smtClean="0"/>
          </a:p>
          <a:p>
            <a:pPr lvl="1">
              <a:lnSpc>
                <a:spcPct val="160000"/>
              </a:lnSpc>
              <a:buNone/>
            </a:pPr>
            <a:r>
              <a:rPr b="1" dirty="0" sz="2900" lang="en-IN" u="sng" smtClean="0"/>
              <a:t>Target Variable</a:t>
            </a:r>
            <a:r>
              <a:rPr b="1" dirty="0" sz="2900" lang="en-IN" smtClean="0"/>
              <a:t>:</a:t>
            </a:r>
            <a:r>
              <a:rPr dirty="0" sz="2900" lang="en-IN" smtClean="0"/>
              <a:t/>
            </a:r>
            <a:br>
              <a:rPr dirty="0" sz="2900" lang="en-IN" smtClean="0"/>
            </a:br>
            <a:r>
              <a:rPr dirty="0" sz="2900" lang="en-IN" smtClean="0"/>
              <a:t>Churn: if the customer has churned (1=yes; 0 = no)</a:t>
            </a:r>
            <a:endParaRPr dirty="0" sz="2600" lang="en-US" smtClean="0"/>
          </a:p>
          <a:p>
            <a:pPr lvl="1"/>
            <a:endParaRPr dirty="0" sz="2200" lang="en-IN"/>
          </a:p>
        </p:txBody>
      </p:sp>
      <p:cxnSp>
        <p:nvCxnSpPr>
          <p:cNvPr id="3145732" name="Straight Connector 4"/>
          <p:cNvCxnSpPr>
            <a:cxnSpLocks/>
          </p:cNvCxnSpPr>
          <p:nvPr/>
        </p:nvCxnSpPr>
        <p:spPr>
          <a:xfrm>
            <a:off x="500034" y="1214422"/>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2" name="Date Placeholder 5"/>
          <p:cNvSpPr>
            <a:spLocks noGrp="1"/>
          </p:cNvSpPr>
          <p:nvPr>
            <p:ph type="dt" sz="half" idx="10"/>
          </p:nvPr>
        </p:nvSpPr>
        <p:spPr/>
        <p:txBody>
          <a:bodyPr/>
          <a:p>
            <a:fld id="{33C772F1-BB7F-4DA9-B57F-B6936D4BFD61}" type="datetime1">
              <a:rPr lang="en-US" smtClean="0"/>
              <a:t>1/20/2018</a:t>
            </a:fld>
            <a:endParaRPr lang="en-IN"/>
          </a:p>
        </p:txBody>
      </p:sp>
      <p:sp>
        <p:nvSpPr>
          <p:cNvPr id="1048623" name="Slide Number Placeholder 6"/>
          <p:cNvSpPr>
            <a:spLocks noGrp="1"/>
          </p:cNvSpPr>
          <p:nvPr>
            <p:ph type="sldNum" sz="quarter" idx="12"/>
          </p:nvPr>
        </p:nvSpPr>
        <p:spPr/>
        <p:txBody>
          <a:bodyPr/>
          <a:p>
            <a:fld id="{5D58D9AF-4558-4E0A-A928-CE81B774F127}" type="slidenum">
              <a:rPr lang="en-IN" smtClean="0"/>
              <a:t>5</a:t>
            </a:fld>
            <a:endParaRPr lang="en-IN"/>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4" name="Title 1"/>
          <p:cNvSpPr>
            <a:spLocks noGrp="1"/>
          </p:cNvSpPr>
          <p:nvPr>
            <p:ph type="title"/>
          </p:nvPr>
        </p:nvSpPr>
        <p:spPr>
          <a:xfrm>
            <a:off x="428596" y="142852"/>
            <a:ext cx="8229600" cy="928718"/>
          </a:xfrm>
        </p:spPr>
        <p:txBody>
          <a:bodyPr>
            <a:normAutofit/>
          </a:bodyPr>
          <a:p>
            <a:pPr algn="l"/>
            <a:r>
              <a:rPr b="1" dirty="0" sz="3600" lang="en-IN" smtClean="0"/>
              <a:t>Learning/Prediction Steps</a:t>
            </a:r>
            <a:endParaRPr dirty="0" sz="3600" lang="en-IN"/>
          </a:p>
        </p:txBody>
      </p:sp>
      <p:sp>
        <p:nvSpPr>
          <p:cNvPr id="1048625" name="Content Placeholder 2"/>
          <p:cNvSpPr>
            <a:spLocks noGrp="1"/>
          </p:cNvSpPr>
          <p:nvPr>
            <p:ph idx="1"/>
          </p:nvPr>
        </p:nvSpPr>
        <p:spPr>
          <a:xfrm>
            <a:off x="500034" y="1285860"/>
            <a:ext cx="8229600" cy="5143536"/>
          </a:xfrm>
        </p:spPr>
        <p:txBody>
          <a:bodyPr/>
          <a:p>
            <a:pPr>
              <a:buNone/>
            </a:pPr>
            <a:endParaRPr dirty="0" lang="en-IN"/>
          </a:p>
        </p:txBody>
      </p:sp>
      <p:sp>
        <p:nvSpPr>
          <p:cNvPr id="1048626" name="Date Placeholder 3"/>
          <p:cNvSpPr>
            <a:spLocks noGrp="1"/>
          </p:cNvSpPr>
          <p:nvPr>
            <p:ph type="dt" sz="half" idx="10"/>
          </p:nvPr>
        </p:nvSpPr>
        <p:spPr/>
        <p:txBody>
          <a:bodyPr/>
          <a:p>
            <a:fld id="{4F2F26B5-F710-420A-BA0B-BAB85524BAB1}" type="datetime1">
              <a:rPr lang="en-US" smtClean="0"/>
              <a:t>1/20/2018</a:t>
            </a:fld>
            <a:endParaRPr lang="en-IN"/>
          </a:p>
        </p:txBody>
      </p:sp>
      <p:sp>
        <p:nvSpPr>
          <p:cNvPr id="1048627" name="Slide Number Placeholder 4"/>
          <p:cNvSpPr>
            <a:spLocks noGrp="1"/>
          </p:cNvSpPr>
          <p:nvPr>
            <p:ph type="sldNum" sz="quarter" idx="12"/>
          </p:nvPr>
        </p:nvSpPr>
        <p:spPr/>
        <p:txBody>
          <a:bodyPr/>
          <a:p>
            <a:fld id="{5D58D9AF-4558-4E0A-A928-CE81B774F127}" type="slidenum">
              <a:rPr lang="en-IN" smtClean="0"/>
              <a:t>6</a:t>
            </a:fld>
            <a:endParaRPr lang="en-IN"/>
          </a:p>
        </p:txBody>
      </p:sp>
      <p:sp>
        <p:nvSpPr>
          <p:cNvPr id="1048628" name="Rectangle 5"/>
          <p:cNvSpPr/>
          <p:nvPr/>
        </p:nvSpPr>
        <p:spPr>
          <a:xfrm>
            <a:off x="642910" y="1428736"/>
            <a:ext cx="1071570" cy="928694"/>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Get Dataset</a:t>
            </a:r>
            <a:endParaRPr dirty="0" lang="en-IN"/>
          </a:p>
        </p:txBody>
      </p:sp>
      <p:sp>
        <p:nvSpPr>
          <p:cNvPr id="1048629" name="Rectangle 6"/>
          <p:cNvSpPr/>
          <p:nvPr/>
        </p:nvSpPr>
        <p:spPr>
          <a:xfrm>
            <a:off x="2000232" y="2428868"/>
            <a:ext cx="1071570" cy="928694"/>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Clean Dataset</a:t>
            </a:r>
            <a:endParaRPr dirty="0" lang="en-IN"/>
          </a:p>
        </p:txBody>
      </p:sp>
      <p:sp>
        <p:nvSpPr>
          <p:cNvPr id="1048630" name="Rectangle 7"/>
          <p:cNvSpPr/>
          <p:nvPr/>
        </p:nvSpPr>
        <p:spPr>
          <a:xfrm>
            <a:off x="3428992" y="3357562"/>
            <a:ext cx="1071570" cy="928694"/>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Train Model</a:t>
            </a:r>
            <a:endParaRPr dirty="0" lang="en-IN"/>
          </a:p>
        </p:txBody>
      </p:sp>
      <p:sp>
        <p:nvSpPr>
          <p:cNvPr id="1048631" name="Rectangle 8"/>
          <p:cNvSpPr/>
          <p:nvPr/>
        </p:nvSpPr>
        <p:spPr>
          <a:xfrm>
            <a:off x="4857752" y="4357694"/>
            <a:ext cx="1071570" cy="928694"/>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Test Data</a:t>
            </a:r>
            <a:endParaRPr dirty="0" lang="en-IN"/>
          </a:p>
        </p:txBody>
      </p:sp>
      <p:sp>
        <p:nvSpPr>
          <p:cNvPr id="1048632" name="Bent Arrow 9"/>
          <p:cNvSpPr/>
          <p:nvPr/>
        </p:nvSpPr>
        <p:spPr>
          <a:xfrm rot="5400000">
            <a:off x="2000232" y="1785926"/>
            <a:ext cx="500066" cy="500066"/>
          </a:xfrm>
          <a:prstGeom prst="ben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33" name="Bent Arrow 10"/>
          <p:cNvSpPr/>
          <p:nvPr/>
        </p:nvSpPr>
        <p:spPr>
          <a:xfrm rot="5400000">
            <a:off x="3428992" y="2714620"/>
            <a:ext cx="500066" cy="500066"/>
          </a:xfrm>
          <a:prstGeom prst="ben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34" name="Bent Arrow 11"/>
          <p:cNvSpPr/>
          <p:nvPr/>
        </p:nvSpPr>
        <p:spPr>
          <a:xfrm rot="5400000">
            <a:off x="4857752" y="3714752"/>
            <a:ext cx="500066" cy="500066"/>
          </a:xfrm>
          <a:prstGeom prst="ben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35" name="Bent Arrow 12"/>
          <p:cNvSpPr/>
          <p:nvPr/>
        </p:nvSpPr>
        <p:spPr>
          <a:xfrm rot="5400000">
            <a:off x="6357950" y="4714884"/>
            <a:ext cx="500066" cy="500066"/>
          </a:xfrm>
          <a:prstGeom prst="ben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cxnSp>
        <p:nvCxnSpPr>
          <p:cNvPr id="3145733" name="Straight Connector 14"/>
          <p:cNvCxnSpPr>
            <a:cxnSpLocks/>
          </p:cNvCxnSpPr>
          <p:nvPr/>
        </p:nvCxnSpPr>
        <p:spPr>
          <a:xfrm>
            <a:off x="500034" y="1000108"/>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6" name="Rectangle 16"/>
          <p:cNvSpPr/>
          <p:nvPr/>
        </p:nvSpPr>
        <p:spPr>
          <a:xfrm>
            <a:off x="6286512" y="5357826"/>
            <a:ext cx="1071570" cy="928694"/>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Result &amp; Accuracy</a:t>
            </a:r>
            <a:endParaRPr dirty="0" lang="en-IN"/>
          </a:p>
        </p:txBody>
      </p:sp>
      <p:sp>
        <p:nvSpPr>
          <p:cNvPr id="1048637" name="TextBox 17"/>
          <p:cNvSpPr txBox="1"/>
          <p:nvPr/>
        </p:nvSpPr>
        <p:spPr>
          <a:xfrm>
            <a:off x="3071802" y="6072206"/>
            <a:ext cx="2357454" cy="307777"/>
          </a:xfrm>
          <a:prstGeom prst="rect"/>
          <a:noFill/>
        </p:spPr>
        <p:txBody>
          <a:bodyPr rtlCol="0" wrap="square">
            <a:spAutoFit/>
          </a:bodyPr>
          <a:p>
            <a:r>
              <a:rPr dirty="0" sz="1400" lang="en-US" smtClean="0"/>
              <a:t>Fig. 1 (Predicting Model)</a:t>
            </a:r>
            <a:endParaRPr dirty="0" lang="en-IN"/>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38" name="Title 1"/>
          <p:cNvSpPr>
            <a:spLocks noGrp="1"/>
          </p:cNvSpPr>
          <p:nvPr>
            <p:ph type="title"/>
          </p:nvPr>
        </p:nvSpPr>
        <p:spPr/>
        <p:txBody>
          <a:bodyPr>
            <a:normAutofit/>
          </a:bodyPr>
          <a:p>
            <a:pPr algn="l"/>
            <a:r>
              <a:rPr b="1" dirty="0" sz="3600" lang="en-US" smtClean="0"/>
              <a:t>Algorithms Used</a:t>
            </a:r>
            <a:endParaRPr b="1" dirty="0" sz="3600" lang="en-IN"/>
          </a:p>
        </p:txBody>
      </p:sp>
      <p:sp>
        <p:nvSpPr>
          <p:cNvPr id="1048639" name="Content Placeholder 2"/>
          <p:cNvSpPr>
            <a:spLocks noGrp="1"/>
          </p:cNvSpPr>
          <p:nvPr>
            <p:ph idx="1"/>
          </p:nvPr>
        </p:nvSpPr>
        <p:spPr/>
        <p:txBody>
          <a:bodyPr/>
          <a:p>
            <a:pPr lvl="1">
              <a:lnSpc>
                <a:spcPct val="150000"/>
              </a:lnSpc>
              <a:buFont typeface="Wingdings" pitchFamily="2" charset="2"/>
              <a:buChar char="Ø"/>
            </a:pPr>
            <a:r>
              <a:rPr dirty="0" lang="en-US" smtClean="0"/>
              <a:t> K- fold Cross Validation</a:t>
            </a:r>
          </a:p>
          <a:p>
            <a:pPr lvl="1">
              <a:lnSpc>
                <a:spcPct val="150000"/>
              </a:lnSpc>
              <a:buFont typeface="Wingdings" pitchFamily="2" charset="2"/>
              <a:buChar char="Ø"/>
            </a:pPr>
            <a:r>
              <a:rPr dirty="0" lang="en-US" smtClean="0"/>
              <a:t> Naive </a:t>
            </a:r>
            <a:r>
              <a:rPr dirty="0" lang="en-US" err="1" smtClean="0"/>
              <a:t>Bayes</a:t>
            </a:r>
            <a:endParaRPr dirty="0" lang="en-US" smtClean="0"/>
          </a:p>
          <a:p>
            <a:pPr lvl="1">
              <a:lnSpc>
                <a:spcPct val="150000"/>
              </a:lnSpc>
              <a:buFont typeface="Wingdings" pitchFamily="2" charset="2"/>
              <a:buChar char="Ø"/>
            </a:pPr>
            <a:r>
              <a:rPr dirty="0" lang="en-US"/>
              <a:t> </a:t>
            </a:r>
            <a:r>
              <a:rPr dirty="0" lang="en-US" smtClean="0"/>
              <a:t>K Nearest Neighbors</a:t>
            </a:r>
          </a:p>
          <a:p>
            <a:pPr lvl="1">
              <a:lnSpc>
                <a:spcPct val="150000"/>
              </a:lnSpc>
              <a:buFont typeface="Wingdings" pitchFamily="2" charset="2"/>
              <a:buChar char="Ø"/>
            </a:pPr>
            <a:r>
              <a:rPr dirty="0" lang="en-US" smtClean="0"/>
              <a:t> Random forest Classifier </a:t>
            </a:r>
            <a:endParaRPr dirty="0" lang="en-IN"/>
          </a:p>
        </p:txBody>
      </p:sp>
      <p:cxnSp>
        <p:nvCxnSpPr>
          <p:cNvPr id="3145734" name="Straight Connector 4"/>
          <p:cNvCxnSpPr>
            <a:cxnSpLocks/>
          </p:cNvCxnSpPr>
          <p:nvPr/>
        </p:nvCxnSpPr>
        <p:spPr>
          <a:xfrm>
            <a:off x="500034" y="1214422"/>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0" name="Date Placeholder 5"/>
          <p:cNvSpPr>
            <a:spLocks noGrp="1"/>
          </p:cNvSpPr>
          <p:nvPr>
            <p:ph type="dt" sz="half" idx="10"/>
          </p:nvPr>
        </p:nvSpPr>
        <p:spPr/>
        <p:txBody>
          <a:bodyPr/>
          <a:p>
            <a:fld id="{26B8036B-A58C-4E7E-8923-68EB7A4BEDAC}" type="datetime1">
              <a:rPr lang="en-US" smtClean="0"/>
              <a:t>1/20/2018</a:t>
            </a:fld>
            <a:endParaRPr lang="en-IN"/>
          </a:p>
        </p:txBody>
      </p:sp>
      <p:sp>
        <p:nvSpPr>
          <p:cNvPr id="1048641" name="Slide Number Placeholder 6"/>
          <p:cNvSpPr>
            <a:spLocks noGrp="1"/>
          </p:cNvSpPr>
          <p:nvPr>
            <p:ph type="sldNum" sz="quarter" idx="12"/>
          </p:nvPr>
        </p:nvSpPr>
        <p:spPr/>
        <p:txBody>
          <a:bodyPr/>
          <a:p>
            <a:fld id="{5D58D9AF-4558-4E0A-A928-CE81B774F127}" type="slidenum">
              <a:rPr lang="en-IN" smtClean="0"/>
              <a:t>7</a:t>
            </a:fld>
            <a:endParaRPr lang="en-IN"/>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2" name="Title 1"/>
          <p:cNvSpPr>
            <a:spLocks noGrp="1"/>
          </p:cNvSpPr>
          <p:nvPr>
            <p:ph type="title"/>
          </p:nvPr>
        </p:nvSpPr>
        <p:spPr/>
        <p:txBody>
          <a:bodyPr>
            <a:normAutofit/>
          </a:bodyPr>
          <a:p>
            <a:pPr algn="l"/>
            <a:r>
              <a:rPr b="1" dirty="0" sz="4000" lang="en-US" smtClean="0"/>
              <a:t>K-fold Cross Validation</a:t>
            </a:r>
            <a:endParaRPr b="1" dirty="0" sz="4000" lang="en-IN"/>
          </a:p>
        </p:txBody>
      </p:sp>
      <p:sp>
        <p:nvSpPr>
          <p:cNvPr id="1048643" name="Content Placeholder 2"/>
          <p:cNvSpPr>
            <a:spLocks noGrp="1"/>
          </p:cNvSpPr>
          <p:nvPr>
            <p:ph idx="1"/>
          </p:nvPr>
        </p:nvSpPr>
        <p:spPr>
          <a:xfrm>
            <a:off x="395536" y="1412776"/>
            <a:ext cx="8229600" cy="4972072"/>
          </a:xfrm>
        </p:spPr>
        <p:txBody>
          <a:bodyPr/>
          <a:p>
            <a:pPr>
              <a:buNone/>
            </a:pPr>
            <a:r>
              <a:rPr dirty="0" lang="en-IN" smtClean="0"/>
              <a:t>   </a:t>
            </a:r>
            <a:r>
              <a:rPr dirty="0" sz="2000" lang="en-IN" smtClean="0"/>
              <a:t>K-Folds cross-validation method provides train/test indices to split data in train/test sets. It splits dataset into k consecutive folds.</a:t>
            </a:r>
            <a:endParaRPr dirty="0" lang="en-IN" smtClean="0"/>
          </a:p>
          <a:p>
            <a:pPr>
              <a:buNone/>
            </a:pPr>
            <a:endParaRPr dirty="0" sz="2000" lang="en-US" smtClean="0"/>
          </a:p>
          <a:p>
            <a:pPr>
              <a:buNone/>
            </a:pPr>
            <a:endParaRPr dirty="0" sz="2000" lang="en-US" smtClean="0"/>
          </a:p>
          <a:p>
            <a:pPr>
              <a:buNone/>
            </a:pPr>
            <a:r>
              <a:rPr dirty="0" sz="2000" lang="en-US" smtClean="0"/>
              <a:t>Code:</a:t>
            </a:r>
          </a:p>
          <a:p>
            <a:pPr>
              <a:buNone/>
            </a:pPr>
            <a:endParaRPr b="1" dirty="0" sz="2000" lang="en-US" smtClean="0"/>
          </a:p>
          <a:p>
            <a:pPr>
              <a:buNone/>
            </a:pPr>
            <a:endParaRPr b="1" dirty="0" sz="2000" lang="en-US" smtClean="0"/>
          </a:p>
          <a:p>
            <a:pPr>
              <a:buNone/>
            </a:pPr>
            <a:r>
              <a:rPr b="1" dirty="0" sz="2000" lang="en-US" u="sng" smtClean="0"/>
              <a:t>Advantages</a:t>
            </a:r>
            <a:r>
              <a:rPr b="1" dirty="0" sz="2000" lang="en-US" smtClean="0"/>
              <a:t>:</a:t>
            </a:r>
          </a:p>
          <a:p>
            <a:pPr lvl="1">
              <a:buFont typeface="Wingdings" pitchFamily="2" charset="2"/>
              <a:buChar char="§"/>
            </a:pPr>
            <a:r>
              <a:rPr dirty="0" sz="1600" lang="en-US" smtClean="0"/>
              <a:t>In this method the dataset can be partitioned into separate train and test set </a:t>
            </a:r>
            <a:r>
              <a:rPr dirty="0" sz="1600" lang="en-IN" smtClean="0"/>
              <a:t> without losing significant modelling or testing capability.</a:t>
            </a:r>
            <a:r>
              <a:rPr dirty="0" sz="1600" lang="en-US" smtClean="0"/>
              <a:t> </a:t>
            </a:r>
          </a:p>
          <a:p>
            <a:pPr lvl="1">
              <a:buFont typeface="Wingdings" pitchFamily="2" charset="2"/>
              <a:buChar char="§"/>
            </a:pPr>
            <a:r>
              <a:rPr dirty="0" sz="1600" lang="en-US" smtClean="0"/>
              <a:t>Less Noise</a:t>
            </a:r>
          </a:p>
          <a:p>
            <a:pPr>
              <a:buNone/>
            </a:pPr>
            <a:r>
              <a:rPr b="1" dirty="0" sz="2000" lang="en-US" u="sng" smtClean="0"/>
              <a:t>Disadvantages:</a:t>
            </a:r>
          </a:p>
          <a:p>
            <a:pPr lvl="1">
              <a:buFont typeface="Wingdings" pitchFamily="2" charset="2"/>
              <a:buChar char="§"/>
            </a:pPr>
            <a:r>
              <a:rPr dirty="0" sz="1600" lang="en-US" smtClean="0"/>
              <a:t>Computationally expensive</a:t>
            </a:r>
          </a:p>
          <a:p>
            <a:pPr lvl="1">
              <a:buFont typeface="Wingdings" pitchFamily="2" charset="2"/>
              <a:buChar char="§"/>
            </a:pPr>
            <a:r>
              <a:rPr dirty="0" sz="1600" lang="en-IN" smtClean="0"/>
              <a:t>It represents a biased model.</a:t>
            </a:r>
            <a:endParaRPr dirty="0" sz="1600" lang="en-US" smtClean="0"/>
          </a:p>
          <a:p>
            <a:pPr>
              <a:buNone/>
            </a:pPr>
            <a:endParaRPr b="1" dirty="0" sz="2000" lang="en-US" smtClean="0"/>
          </a:p>
          <a:p>
            <a:pPr>
              <a:buNone/>
            </a:pPr>
            <a:endParaRPr b="1" dirty="0" sz="2000" lang="en-US" smtClean="0"/>
          </a:p>
          <a:p>
            <a:pPr>
              <a:buNone/>
            </a:pPr>
            <a:endParaRPr b="1" dirty="0" sz="2000" lang="en-US" smtClean="0"/>
          </a:p>
        </p:txBody>
      </p:sp>
      <p:cxnSp>
        <p:nvCxnSpPr>
          <p:cNvPr id="3145735" name="Straight Connector 4"/>
          <p:cNvCxnSpPr>
            <a:cxnSpLocks/>
          </p:cNvCxnSpPr>
          <p:nvPr/>
        </p:nvCxnSpPr>
        <p:spPr>
          <a:xfrm>
            <a:off x="500034" y="1142984"/>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2" name="Picture 5" descr="1.JPG"/>
          <p:cNvPicPr>
            <a:picLocks noChangeAspect="1"/>
          </p:cNvPicPr>
          <p:nvPr/>
        </p:nvPicPr>
        <p:blipFill>
          <a:blip xmlns:r="http://schemas.openxmlformats.org/officeDocument/2006/relationships" r:embed="rId1" cstate="print"/>
          <a:stretch>
            <a:fillRect/>
          </a:stretch>
        </p:blipFill>
        <p:spPr>
          <a:xfrm>
            <a:off x="2123728" y="2780928"/>
            <a:ext cx="6048101" cy="1368152"/>
          </a:xfrm>
          <a:prstGeom prst="rect"/>
        </p:spPr>
      </p:pic>
      <p:sp>
        <p:nvSpPr>
          <p:cNvPr id="1048644" name="Right Arrow 6"/>
          <p:cNvSpPr/>
          <p:nvPr/>
        </p:nvSpPr>
        <p:spPr>
          <a:xfrm>
            <a:off x="1259632" y="3356992"/>
            <a:ext cx="360040" cy="14401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5" name="Date Placeholder 7"/>
          <p:cNvSpPr>
            <a:spLocks noGrp="1"/>
          </p:cNvSpPr>
          <p:nvPr>
            <p:ph type="dt" sz="half" idx="10"/>
          </p:nvPr>
        </p:nvSpPr>
        <p:spPr/>
        <p:txBody>
          <a:bodyPr/>
          <a:p>
            <a:fld id="{0ADEF219-FEFF-4044-8444-7D086B515177}" type="datetime1">
              <a:rPr lang="en-US" smtClean="0"/>
              <a:t>1/20/2018</a:t>
            </a:fld>
            <a:endParaRPr lang="en-IN"/>
          </a:p>
        </p:txBody>
      </p:sp>
      <p:sp>
        <p:nvSpPr>
          <p:cNvPr id="1048646" name="Slide Number Placeholder 8"/>
          <p:cNvSpPr>
            <a:spLocks noGrp="1"/>
          </p:cNvSpPr>
          <p:nvPr>
            <p:ph type="sldNum" sz="quarter" idx="12"/>
          </p:nvPr>
        </p:nvSpPr>
        <p:spPr/>
        <p:txBody>
          <a:bodyPr/>
          <a:p>
            <a:fld id="{5D58D9AF-4558-4E0A-A928-CE81B774F127}" type="slidenum">
              <a:rPr lang="en-IN" smtClean="0"/>
              <a:t>8</a:t>
            </a:fld>
            <a:endParaRPr lang="en-IN"/>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0" name="Title 1"/>
          <p:cNvSpPr>
            <a:spLocks noGrp="1"/>
          </p:cNvSpPr>
          <p:nvPr>
            <p:ph type="title"/>
          </p:nvPr>
        </p:nvSpPr>
        <p:spPr>
          <a:xfrm>
            <a:off x="395536" y="332656"/>
            <a:ext cx="8229600" cy="1143000"/>
          </a:xfrm>
        </p:spPr>
        <p:txBody>
          <a:bodyPr>
            <a:normAutofit/>
          </a:bodyPr>
          <a:p>
            <a:pPr algn="l"/>
            <a:r>
              <a:rPr b="1" dirty="0" sz="3600" lang="en-US" smtClean="0"/>
              <a:t>Naive </a:t>
            </a:r>
            <a:r>
              <a:rPr b="1" dirty="0" sz="3600" lang="en-US" err="1" smtClean="0"/>
              <a:t>Bayes</a:t>
            </a:r>
            <a:endParaRPr b="1" dirty="0" sz="3600" lang="en-IN"/>
          </a:p>
        </p:txBody>
      </p:sp>
      <p:sp>
        <p:nvSpPr>
          <p:cNvPr id="1048651" name="Content Placeholder 2"/>
          <p:cNvSpPr>
            <a:spLocks noGrp="1"/>
          </p:cNvSpPr>
          <p:nvPr>
            <p:ph idx="1"/>
          </p:nvPr>
        </p:nvSpPr>
        <p:spPr>
          <a:xfrm>
            <a:off x="323528" y="1357298"/>
            <a:ext cx="8463314" cy="5286412"/>
          </a:xfrm>
        </p:spPr>
        <p:txBody>
          <a:bodyPr/>
          <a:p>
            <a:pPr>
              <a:buNone/>
            </a:pPr>
            <a:r>
              <a:rPr dirty="0" lang="en-IN" smtClean="0"/>
              <a:t>   </a:t>
            </a:r>
            <a:r>
              <a:rPr dirty="0" sz="2000" lang="en-IN" smtClean="0"/>
              <a:t>Naive </a:t>
            </a:r>
            <a:r>
              <a:rPr dirty="0" sz="2000" lang="en-IN" err="1" smtClean="0"/>
              <a:t>Bayes</a:t>
            </a:r>
            <a:r>
              <a:rPr dirty="0" sz="2000" lang="en-IN" smtClean="0"/>
              <a:t> methods are a set of supervised learning algorithms based on applying </a:t>
            </a:r>
            <a:r>
              <a:rPr dirty="0" sz="2000" lang="en-IN" err="1" smtClean="0"/>
              <a:t>Bayes</a:t>
            </a:r>
            <a:r>
              <a:rPr dirty="0" sz="2000" lang="en-IN" smtClean="0"/>
              <a:t>’ theorem.</a:t>
            </a:r>
          </a:p>
          <a:p>
            <a:pPr>
              <a:buNone/>
            </a:pPr>
            <a:endParaRPr dirty="0" sz="2000" lang="en-US" smtClean="0"/>
          </a:p>
          <a:p>
            <a:pPr>
              <a:buNone/>
            </a:pPr>
            <a:r>
              <a:rPr b="1" dirty="0" sz="2000" lang="en-US" smtClean="0"/>
              <a:t>Confusion Matrix:                                      Accuracy: </a:t>
            </a:r>
          </a:p>
          <a:p>
            <a:pPr>
              <a:buNone/>
            </a:pPr>
            <a:endParaRPr dirty="0" sz="2000" lang="en-US" smtClean="0"/>
          </a:p>
          <a:p>
            <a:pPr>
              <a:buNone/>
            </a:pPr>
            <a:endParaRPr dirty="0" sz="2000" lang="en-US" smtClean="0"/>
          </a:p>
          <a:p>
            <a:pPr>
              <a:buNone/>
            </a:pPr>
            <a:endParaRPr dirty="0" sz="2000" lang="en-US" smtClean="0"/>
          </a:p>
          <a:p>
            <a:pPr>
              <a:buNone/>
            </a:pPr>
            <a:endParaRPr dirty="0" sz="2000" lang="en-US" smtClean="0"/>
          </a:p>
          <a:p>
            <a:pPr>
              <a:buNone/>
            </a:pPr>
            <a:endParaRPr dirty="0" sz="2000" lang="en-US" smtClean="0"/>
          </a:p>
          <a:p>
            <a:pPr>
              <a:buNone/>
            </a:pPr>
            <a:r>
              <a:rPr b="1" dirty="0" sz="2000" lang="en-US" smtClean="0"/>
              <a:t>Roc Curve:   </a:t>
            </a:r>
            <a:endParaRPr b="1" dirty="0" sz="1800" lang="en-IN"/>
          </a:p>
        </p:txBody>
      </p:sp>
      <p:cxnSp>
        <p:nvCxnSpPr>
          <p:cNvPr id="3145736" name="Straight Connector 4"/>
          <p:cNvCxnSpPr>
            <a:cxnSpLocks/>
          </p:cNvCxnSpPr>
          <p:nvPr/>
        </p:nvCxnSpPr>
        <p:spPr>
          <a:xfrm>
            <a:off x="500034" y="1214422"/>
            <a:ext cx="8143932" cy="1588"/>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3" name="Picture 5" descr="nb cnf.JPG"/>
          <p:cNvPicPr>
            <a:picLocks noChangeAspect="1"/>
          </p:cNvPicPr>
          <p:nvPr/>
        </p:nvPicPr>
        <p:blipFill>
          <a:blip xmlns:r="http://schemas.openxmlformats.org/officeDocument/2006/relationships" r:embed="rId1" cstate="print"/>
          <a:stretch>
            <a:fillRect/>
          </a:stretch>
        </p:blipFill>
        <p:spPr>
          <a:xfrm>
            <a:off x="2771800" y="2348880"/>
            <a:ext cx="1752600" cy="999562"/>
          </a:xfrm>
          <a:prstGeom prst="rect"/>
        </p:spPr>
      </p:pic>
      <p:pic>
        <p:nvPicPr>
          <p:cNvPr id="2097154" name="Picture 6" descr="roc nb.JPG"/>
          <p:cNvPicPr>
            <a:picLocks noChangeAspect="1"/>
          </p:cNvPicPr>
          <p:nvPr/>
        </p:nvPicPr>
        <p:blipFill>
          <a:blip xmlns:r="http://schemas.openxmlformats.org/officeDocument/2006/relationships" r:embed="rId2" cstate="print"/>
          <a:stretch>
            <a:fillRect/>
          </a:stretch>
        </p:blipFill>
        <p:spPr>
          <a:xfrm>
            <a:off x="2643174" y="3786190"/>
            <a:ext cx="3771900" cy="2571750"/>
          </a:xfrm>
          <a:prstGeom prst="rect"/>
        </p:spPr>
      </p:pic>
      <p:pic>
        <p:nvPicPr>
          <p:cNvPr id="2097155" name="Picture 7" descr="accuracy nb.JPG"/>
          <p:cNvPicPr>
            <a:picLocks noChangeAspect="1"/>
          </p:cNvPicPr>
          <p:nvPr/>
        </p:nvPicPr>
        <p:blipFill>
          <a:blip xmlns:r="http://schemas.openxmlformats.org/officeDocument/2006/relationships" r:embed="rId3" cstate="print"/>
          <a:stretch>
            <a:fillRect/>
          </a:stretch>
        </p:blipFill>
        <p:spPr>
          <a:xfrm>
            <a:off x="6300192" y="2348880"/>
            <a:ext cx="2532802" cy="928694"/>
          </a:xfrm>
          <a:prstGeom prst="rect"/>
        </p:spPr>
      </p:pic>
      <p:sp>
        <p:nvSpPr>
          <p:cNvPr id="1048652" name="Right Arrow 8"/>
          <p:cNvSpPr/>
          <p:nvPr/>
        </p:nvSpPr>
        <p:spPr>
          <a:xfrm>
            <a:off x="2483768" y="2780928"/>
            <a:ext cx="214314" cy="71438"/>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53" name="Right Arrow 9"/>
          <p:cNvSpPr/>
          <p:nvPr/>
        </p:nvSpPr>
        <p:spPr>
          <a:xfrm>
            <a:off x="1857356" y="4929198"/>
            <a:ext cx="428628" cy="14287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54" name="Right Arrow 10"/>
          <p:cNvSpPr/>
          <p:nvPr/>
        </p:nvSpPr>
        <p:spPr>
          <a:xfrm>
            <a:off x="6012160" y="2780928"/>
            <a:ext cx="214314" cy="71438"/>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55" name="Date Placeholder 11"/>
          <p:cNvSpPr>
            <a:spLocks noGrp="1"/>
          </p:cNvSpPr>
          <p:nvPr>
            <p:ph type="dt" sz="half" idx="10"/>
          </p:nvPr>
        </p:nvSpPr>
        <p:spPr/>
        <p:txBody>
          <a:bodyPr/>
          <a:p>
            <a:fld id="{190E4137-7CF4-40DF-B3A4-3686C2D7344B}" type="datetime1">
              <a:rPr lang="en-US" smtClean="0"/>
              <a:t>1/20/2018</a:t>
            </a:fld>
            <a:endParaRPr lang="en-IN"/>
          </a:p>
        </p:txBody>
      </p:sp>
      <p:sp>
        <p:nvSpPr>
          <p:cNvPr id="1048656" name="Slide Number Placeholder 12"/>
          <p:cNvSpPr>
            <a:spLocks noGrp="1"/>
          </p:cNvSpPr>
          <p:nvPr>
            <p:ph type="sldNum" sz="quarter" idx="12"/>
          </p:nvPr>
        </p:nvSpPr>
        <p:spPr/>
        <p:txBody>
          <a:bodyPr/>
          <a:p>
            <a:fld id="{5D58D9AF-4558-4E0A-A928-CE81B774F127}" type="slidenum">
              <a:rPr lang="en-IN" smtClean="0"/>
              <a:t>9</a:t>
            </a:fld>
            <a:endParaRPr lang="en-IN"/>
          </a:p>
        </p:txBody>
      </p:sp>
      <p:sp>
        <p:nvSpPr>
          <p:cNvPr id="1048657" name="TextBox 13"/>
          <p:cNvSpPr txBox="1"/>
          <p:nvPr/>
        </p:nvSpPr>
        <p:spPr>
          <a:xfrm>
            <a:off x="3714744" y="6357958"/>
            <a:ext cx="2143140" cy="276999"/>
          </a:xfrm>
          <a:prstGeom prst="rect"/>
          <a:noFill/>
        </p:spPr>
        <p:txBody>
          <a:bodyPr rtlCol="0" wrap="square">
            <a:spAutoFit/>
          </a:bodyPr>
          <a:p>
            <a:r>
              <a:rPr dirty="0" sz="1200" lang="en-US" smtClean="0"/>
              <a:t>Fig.2(ROC Curve)</a:t>
            </a:r>
            <a:endParaRPr dirty="0" sz="1200" lang="en-IN"/>
          </a:p>
        </p:txBody>
      </p:sp>
    </p:spTree>
  </p:cSld>
  <p:clrMapOvr>
    <a:masterClrMapping/>
  </p:clrMapOvr>
  <p:transition>
    <p:wipe dir="d"/>
  </p:transition>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Customer Churn Prediction In Telecom Industry</dc:title>
  <dc:creator>SWARUP</dc:creator>
  <cp:lastModifiedBy>Souvik</cp:lastModifiedBy>
  <dcterms:created xsi:type="dcterms:W3CDTF">2018-01-17T05:14:21Z</dcterms:created>
  <dcterms:modified xsi:type="dcterms:W3CDTF">2018-01-20T02:11:52Z</dcterms:modified>
</cp:coreProperties>
</file>