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2" r:id="rId7"/>
    <p:sldId id="261" r:id="rId8"/>
    <p:sldId id="266" r:id="rId9"/>
    <p:sldId id="265" r:id="rId10"/>
    <p:sldId id="267" r:id="rId11"/>
    <p:sldId id="275"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t>19-01-2018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236E78-45CE-48F6-ABE3-7B2C19E3EA7E}"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D0AFEF7-3319-407A-95C5-AD41993346C6}" type="datetime1">
              <a:rPr lang="en-US" smtClean="0"/>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6A9CE4-CA11-4BCA-89C1-1D2953A28745}" type="datetime1">
              <a:rPr lang="en-US" smtClean="0"/>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A78B6A-2252-446B-892E-F59D2A232950}" type="datetime1">
              <a:rPr lang="en-US" smtClean="0"/>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2F26B5-F710-420A-BA0B-BAB85524BAB1}" type="datetime1">
              <a:rPr lang="en-US" smtClean="0"/>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94E6D-E117-4F22-8941-746F114E969A}" type="datetime1">
              <a:rPr lang="en-US" smtClean="0"/>
              <a:t>1/19/2018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A08B55-8F00-4339-B1D3-CD44C9DEFAEF}" type="datetime1">
              <a:rPr lang="en-US" smtClean="0"/>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4388DE-5997-4288-B776-D3204D2BA7C1}" type="datetime1">
              <a:rPr lang="en-US" smtClean="0"/>
              <a:t>1/19/2018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0A0912-86DE-40A7-BB26-FA736552E5D3}" type="datetime1">
              <a:rPr lang="en-US" smtClean="0"/>
              <a:t>1/19/2018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40EDB-F0DD-4835-88DD-5C436AC7DCD6}" type="datetime1">
              <a:rPr lang="en-US" smtClean="0"/>
              <a:t>1/19/2018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A8E3D-FBE7-4907-AF96-D945EF7CB5D4}" type="datetime1">
              <a:rPr lang="en-US" smtClean="0"/>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0C18D7-8307-4759-977F-15D7E3A6E274}" type="datetime1">
              <a:rPr lang="en-US" smtClean="0"/>
              <a:t>1/19/2018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t>1/19/2018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1785950"/>
          </a:xfrm>
        </p:spPr>
        <p:txBody>
          <a:bodyPr>
            <a:noAutofit/>
          </a:bodyPr>
          <a:lstStyle/>
          <a:p>
            <a:r>
              <a:rPr lang="en-US" b="1" dirty="0" smtClean="0">
                <a:latin typeface="Times New Roman" pitchFamily="18" charset="0"/>
                <a:cs typeface="Times New Roman" pitchFamily="18" charset="0"/>
              </a:rPr>
              <a:t>Prediction of Customer </a:t>
            </a:r>
            <a:r>
              <a:rPr lang="en-US" b="1" dirty="0" smtClean="0">
                <a:latin typeface="Times New Roman" pitchFamily="18" charset="0"/>
                <a:cs typeface="Times New Roman" pitchFamily="18" charset="0"/>
              </a:rPr>
              <a:t>Churning </a:t>
            </a:r>
            <a:r>
              <a:rPr lang="en-US" b="1" dirty="0" smtClean="0">
                <a:latin typeface="Times New Roman" pitchFamily="18" charset="0"/>
                <a:cs typeface="Times New Roman" pitchFamily="18" charset="0"/>
              </a:rPr>
              <a:t>In Telecom Industry</a:t>
            </a:r>
            <a:endParaRPr lang="en-IN" dirty="0"/>
          </a:p>
        </p:txBody>
      </p:sp>
      <p:sp>
        <p:nvSpPr>
          <p:cNvPr id="9" name="TextBox 8"/>
          <p:cNvSpPr txBox="1"/>
          <p:nvPr/>
        </p:nvSpPr>
        <p:spPr>
          <a:xfrm>
            <a:off x="4714876" y="4000504"/>
            <a:ext cx="3857652" cy="2308324"/>
          </a:xfrm>
          <a:prstGeom prst="rect">
            <a:avLst/>
          </a:prstGeom>
          <a:noFill/>
        </p:spPr>
        <p:txBody>
          <a:bodyPr wrap="square" rtlCol="0">
            <a:spAutoFit/>
          </a:bodyPr>
          <a:lstStyle/>
          <a:p>
            <a:r>
              <a:rPr lang="en-US" b="1" u="sng" dirty="0" smtClean="0"/>
              <a:t>Team Members:-</a:t>
            </a:r>
          </a:p>
          <a:p>
            <a:r>
              <a:rPr lang="en-US" dirty="0" smtClean="0"/>
              <a:t>1</a:t>
            </a:r>
            <a:r>
              <a:rPr lang="en-US" dirty="0" smtClean="0"/>
              <a:t>. </a:t>
            </a:r>
            <a:r>
              <a:rPr lang="en-US" dirty="0" err="1" smtClean="0"/>
              <a:t>Sandipa</a:t>
            </a:r>
            <a:r>
              <a:rPr lang="en-US" dirty="0" smtClean="0"/>
              <a:t> </a:t>
            </a:r>
            <a:r>
              <a:rPr lang="en-US" dirty="0" err="1" smtClean="0"/>
              <a:t>Bhowmick</a:t>
            </a:r>
            <a:endParaRPr lang="en-US" dirty="0" smtClean="0"/>
          </a:p>
          <a:p>
            <a:r>
              <a:rPr lang="en-US" dirty="0" smtClean="0"/>
              <a:t>2</a:t>
            </a:r>
            <a:r>
              <a:rPr lang="en-US" dirty="0" smtClean="0"/>
              <a:t>. </a:t>
            </a:r>
            <a:r>
              <a:rPr lang="en-US" dirty="0" err="1" smtClean="0"/>
              <a:t>Sohom</a:t>
            </a:r>
            <a:r>
              <a:rPr lang="en-US" dirty="0" smtClean="0"/>
              <a:t> </a:t>
            </a:r>
            <a:r>
              <a:rPr lang="en-US" dirty="0" err="1" smtClean="0"/>
              <a:t>Banerjee</a:t>
            </a:r>
            <a:endParaRPr lang="en-US" dirty="0" smtClean="0"/>
          </a:p>
          <a:p>
            <a:r>
              <a:rPr lang="en-US" dirty="0" smtClean="0"/>
              <a:t>3</a:t>
            </a:r>
            <a:r>
              <a:rPr lang="en-US" dirty="0" smtClean="0"/>
              <a:t>. </a:t>
            </a:r>
            <a:r>
              <a:rPr lang="en-US" dirty="0" err="1" smtClean="0"/>
              <a:t>Soumita</a:t>
            </a:r>
            <a:r>
              <a:rPr lang="en-US" dirty="0" smtClean="0"/>
              <a:t> </a:t>
            </a:r>
            <a:r>
              <a:rPr lang="en-US" dirty="0" err="1" smtClean="0"/>
              <a:t>Dutta</a:t>
            </a:r>
            <a:endParaRPr lang="en-US" dirty="0" smtClean="0"/>
          </a:p>
          <a:p>
            <a:r>
              <a:rPr lang="en-US" dirty="0" smtClean="0"/>
              <a:t>4</a:t>
            </a:r>
            <a:r>
              <a:rPr lang="en-US" dirty="0" smtClean="0"/>
              <a:t>. </a:t>
            </a:r>
            <a:r>
              <a:rPr lang="en-US" dirty="0" err="1" smtClean="0"/>
              <a:t>Souvik</a:t>
            </a:r>
            <a:r>
              <a:rPr lang="en-US" dirty="0" smtClean="0"/>
              <a:t> </a:t>
            </a:r>
            <a:r>
              <a:rPr lang="en-US" dirty="0" err="1" smtClean="0"/>
              <a:t>Datta</a:t>
            </a:r>
            <a:endParaRPr lang="en-US" dirty="0" smtClean="0"/>
          </a:p>
          <a:p>
            <a:r>
              <a:rPr lang="en-US" dirty="0" smtClean="0"/>
              <a:t>5</a:t>
            </a:r>
            <a:r>
              <a:rPr lang="en-US" dirty="0" smtClean="0"/>
              <a:t>. </a:t>
            </a:r>
            <a:r>
              <a:rPr lang="en-US" dirty="0" err="1" smtClean="0"/>
              <a:t>Souvik</a:t>
            </a:r>
            <a:r>
              <a:rPr lang="en-US" dirty="0" smtClean="0"/>
              <a:t> </a:t>
            </a:r>
            <a:r>
              <a:rPr lang="en-US" dirty="0" err="1" smtClean="0"/>
              <a:t>Mitra</a:t>
            </a:r>
            <a:endParaRPr lang="en-US" dirty="0" smtClean="0"/>
          </a:p>
          <a:p>
            <a:r>
              <a:rPr lang="en-US" dirty="0" smtClean="0"/>
              <a:t>6</a:t>
            </a:r>
            <a:r>
              <a:rPr lang="en-US" dirty="0" smtClean="0"/>
              <a:t>. </a:t>
            </a:r>
            <a:r>
              <a:rPr lang="en-US" dirty="0" err="1" smtClean="0"/>
              <a:t>Swarup</a:t>
            </a:r>
            <a:r>
              <a:rPr lang="en-US" dirty="0" smtClean="0"/>
              <a:t> Kumar Das</a:t>
            </a:r>
            <a:endParaRPr lang="en-US" dirty="0" smtClean="0"/>
          </a:p>
          <a:p>
            <a:endParaRPr lang="en-IN" dirty="0"/>
          </a:p>
        </p:txBody>
      </p:sp>
      <p:sp>
        <p:nvSpPr>
          <p:cNvPr id="10" name="TextBox 9"/>
          <p:cNvSpPr txBox="1"/>
          <p:nvPr/>
        </p:nvSpPr>
        <p:spPr>
          <a:xfrm>
            <a:off x="857224" y="4000504"/>
            <a:ext cx="3000396" cy="92333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1" name="Rectangle 10"/>
          <p:cNvSpPr/>
          <p:nvPr/>
        </p:nvSpPr>
        <p:spPr>
          <a:xfrm>
            <a:off x="785786" y="2857496"/>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31797B57-5FDA-46CA-A9DC-1CFDBE1898E8}"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pPr algn="l"/>
            <a:r>
              <a:rPr lang="en-US" sz="3600" b="1" dirty="0" smtClean="0"/>
              <a:t>KNN(</a:t>
            </a:r>
            <a:r>
              <a:rPr lang="en-US" sz="3200" b="1" dirty="0" smtClean="0"/>
              <a:t>Using Library Function</a:t>
            </a:r>
            <a:r>
              <a:rPr lang="en-US" sz="4000" b="1" dirty="0" smtClean="0"/>
              <a:t>)</a:t>
            </a:r>
            <a:endParaRPr lang="en-IN" sz="4000" b="1" dirty="0"/>
          </a:p>
        </p:txBody>
      </p:sp>
      <p:sp>
        <p:nvSpPr>
          <p:cNvPr id="3" name="Content Placeholder 2"/>
          <p:cNvSpPr>
            <a:spLocks noGrp="1"/>
          </p:cNvSpPr>
          <p:nvPr>
            <p:ph idx="1"/>
          </p:nvPr>
        </p:nvSpPr>
        <p:spPr>
          <a:xfrm>
            <a:off x="457200" y="1285860"/>
            <a:ext cx="8472518" cy="5286412"/>
          </a:xfrm>
        </p:spPr>
        <p:txBody>
          <a:bodyPr>
            <a:normAutofit/>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u="sng" dirty="0" smtClean="0"/>
              <a:t>Confusion matrix</a:t>
            </a:r>
            <a:r>
              <a:rPr lang="en-US" sz="2000" b="1" dirty="0" smtClean="0"/>
              <a:t>:                                    </a:t>
            </a:r>
            <a:r>
              <a:rPr lang="en-US" sz="2000" b="1" u="sng" dirty="0" smtClean="0"/>
              <a:t>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r>
              <a:rPr lang="en-US" sz="2000" b="1" u="sng" dirty="0" smtClean="0"/>
              <a:t>Roc Curve:</a:t>
            </a:r>
          </a:p>
          <a:p>
            <a:pPr>
              <a:buNone/>
            </a:pPr>
            <a:endParaRPr lang="en-US" dirty="0" smtClean="0"/>
          </a:p>
          <a:p>
            <a:pPr>
              <a:buNone/>
            </a:pPr>
            <a:endParaRPr lang="en-US" dirty="0" smtClean="0"/>
          </a:p>
          <a:p>
            <a:pPr algn="ctr">
              <a:buNone/>
            </a:pPr>
            <a:r>
              <a:rPr lang="en-US" sz="1600" dirty="0" smtClean="0"/>
              <a:t>Fig.  (ROC curve for Different K values)</a:t>
            </a:r>
            <a:endParaRPr lang="en-IN" sz="1600" dirty="0"/>
          </a:p>
        </p:txBody>
      </p:sp>
      <p:cxnSp>
        <p:nvCxnSpPr>
          <p:cNvPr id="5" name="Straight Connector 4"/>
          <p:cNvCxnSpPr/>
          <p:nvPr/>
        </p:nvCxnSpPr>
        <p:spPr>
          <a:xfrm>
            <a:off x="500034" y="1142984"/>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ccuracy knn.JPG"/>
          <p:cNvPicPr>
            <a:picLocks noChangeAspect="1"/>
          </p:cNvPicPr>
          <p:nvPr/>
        </p:nvPicPr>
        <p:blipFill>
          <a:blip r:embed="rId2" cstate="print"/>
          <a:stretch>
            <a:fillRect/>
          </a:stretch>
        </p:blipFill>
        <p:spPr>
          <a:xfrm>
            <a:off x="4714876" y="2143116"/>
            <a:ext cx="4167939" cy="1143008"/>
          </a:xfrm>
          <a:prstGeom prst="rect">
            <a:avLst/>
          </a:prstGeom>
        </p:spPr>
      </p:pic>
      <p:pic>
        <p:nvPicPr>
          <p:cNvPr id="9" name="Picture 8" descr="cnf knn.JPG"/>
          <p:cNvPicPr>
            <a:picLocks noChangeAspect="1"/>
          </p:cNvPicPr>
          <p:nvPr/>
        </p:nvPicPr>
        <p:blipFill>
          <a:blip r:embed="rId3" cstate="print"/>
          <a:stretch>
            <a:fillRect/>
          </a:stretch>
        </p:blipFill>
        <p:spPr>
          <a:xfrm>
            <a:off x="571472" y="2214554"/>
            <a:ext cx="3337650" cy="1000132"/>
          </a:xfrm>
          <a:prstGeom prst="rect">
            <a:avLst/>
          </a:prstGeom>
        </p:spPr>
      </p:pic>
      <p:pic>
        <p:nvPicPr>
          <p:cNvPr id="12" name="Picture 11" descr="knn1.JPG"/>
          <p:cNvPicPr>
            <a:picLocks noChangeAspect="1"/>
          </p:cNvPicPr>
          <p:nvPr/>
        </p:nvPicPr>
        <p:blipFill>
          <a:blip r:embed="rId4" cstate="print"/>
          <a:stretch>
            <a:fillRect/>
          </a:stretch>
        </p:blipFill>
        <p:spPr>
          <a:xfrm>
            <a:off x="2786050" y="3643314"/>
            <a:ext cx="3743325" cy="2495550"/>
          </a:xfrm>
          <a:prstGeom prst="rect">
            <a:avLst/>
          </a:prstGeom>
        </p:spPr>
      </p:pic>
      <p:sp>
        <p:nvSpPr>
          <p:cNvPr id="10" name="Date Placeholder 9"/>
          <p:cNvSpPr>
            <a:spLocks noGrp="1"/>
          </p:cNvSpPr>
          <p:nvPr>
            <p:ph type="dt" sz="half" idx="10"/>
          </p:nvPr>
        </p:nvSpPr>
        <p:spPr/>
        <p:txBody>
          <a:bodyPr/>
          <a:lstStyle/>
          <a:p>
            <a:fld id="{A8E1570B-8F0F-42DB-BA1A-EE8F9565E3F7}" type="datetime1">
              <a:rPr lang="en-US" smtClean="0"/>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KNN </a:t>
            </a:r>
            <a:r>
              <a:rPr lang="en-US" sz="3600" b="1" dirty="0" smtClean="0"/>
              <a:t>Algorithm</a:t>
            </a:r>
            <a:endParaRPr lang="en-IN" sz="3600" dirty="0"/>
          </a:p>
        </p:txBody>
      </p:sp>
      <p:sp>
        <p:nvSpPr>
          <p:cNvPr id="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4" name="Date Placeholder 3"/>
          <p:cNvSpPr>
            <a:spLocks noGrp="1"/>
          </p:cNvSpPr>
          <p:nvPr>
            <p:ph type="dt" sz="half" idx="10"/>
          </p:nvPr>
        </p:nvSpPr>
        <p:spPr/>
        <p:txBody>
          <a:bodyPr/>
          <a:lstStyle/>
          <a:p>
            <a:fld id="{4F2F26B5-F710-420A-BA0B-BAB85524BAB1}" type="datetime1">
              <a:rPr lang="en-US" smtClean="0"/>
              <a:t>1/19/2018</a:t>
            </a:fld>
            <a:endParaRPr lang="en-IN"/>
          </a:p>
        </p:txBody>
      </p:sp>
      <p:sp>
        <p:nvSpPr>
          <p:cNvPr id="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9" name="Straight Connector 8"/>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2.JPG"/>
          <p:cNvPicPr>
            <a:picLocks noChangeAspect="1"/>
          </p:cNvPicPr>
          <p:nvPr/>
        </p:nvPicPr>
        <p:blipFill>
          <a:blip r:embed="rId2" cstate="print"/>
          <a:stretch>
            <a:fillRect/>
          </a:stretch>
        </p:blipFill>
        <p:spPr>
          <a:xfrm>
            <a:off x="3131840" y="4488014"/>
            <a:ext cx="3240360" cy="1821306"/>
          </a:xfrm>
          <a:prstGeom prst="rect">
            <a:avLst/>
          </a:prstGeom>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Random Forest Classification</a:t>
            </a:r>
            <a:endParaRPr lang="en-IN" sz="3600" b="1" dirty="0"/>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sz="2000" dirty="0" smtClean="0"/>
              <a:t>     Random forest is like bootstrapping algorithm with Decision tree (CART) model.</a:t>
            </a:r>
          </a:p>
          <a:p>
            <a:pPr>
              <a:buNone/>
            </a:pPr>
            <a:endParaRPr lang="en-US" sz="2000" dirty="0" smtClean="0"/>
          </a:p>
          <a:p>
            <a:pPr>
              <a:buNone/>
            </a:pPr>
            <a:r>
              <a:rPr lang="en-US" sz="2000" u="sng" dirty="0" smtClean="0"/>
              <a:t>Confusion Matrix</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u="sng" dirty="0" smtClean="0"/>
              <a:t>Roc Curve</a:t>
            </a:r>
            <a:r>
              <a:rPr lang="en-US" sz="2000" dirty="0" smtClean="0"/>
              <a:t>:      </a:t>
            </a:r>
            <a:endParaRPr lang="en-IN" sz="2000" dirty="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nf.JPG"/>
          <p:cNvPicPr>
            <a:picLocks noChangeAspect="1"/>
          </p:cNvPicPr>
          <p:nvPr/>
        </p:nvPicPr>
        <p:blipFill>
          <a:blip r:embed="rId2" cstate="print"/>
          <a:stretch>
            <a:fillRect/>
          </a:stretch>
        </p:blipFill>
        <p:spPr>
          <a:xfrm>
            <a:off x="2962276" y="2428868"/>
            <a:ext cx="1752600" cy="1071570"/>
          </a:xfrm>
          <a:prstGeom prst="rect">
            <a:avLst/>
          </a:prstGeom>
        </p:spPr>
      </p:pic>
      <p:pic>
        <p:nvPicPr>
          <p:cNvPr id="7" name="Picture 6" descr="roc_rand.GIF"/>
          <p:cNvPicPr>
            <a:picLocks noChangeAspect="1"/>
          </p:cNvPicPr>
          <p:nvPr/>
        </p:nvPicPr>
        <p:blipFill>
          <a:blip r:embed="rId3" cstate="print"/>
          <a:stretch>
            <a:fillRect/>
          </a:stretch>
        </p:blipFill>
        <p:spPr>
          <a:xfrm>
            <a:off x="2552712" y="3929066"/>
            <a:ext cx="3733800" cy="2357454"/>
          </a:xfrm>
          <a:prstGeom prst="rect">
            <a:avLst/>
          </a:prstGeom>
        </p:spPr>
      </p:pic>
      <p:sp>
        <p:nvSpPr>
          <p:cNvPr id="8" name="TextBox 7"/>
          <p:cNvSpPr txBox="1"/>
          <p:nvPr/>
        </p:nvSpPr>
        <p:spPr>
          <a:xfrm>
            <a:off x="3500430" y="6264495"/>
            <a:ext cx="2143140" cy="307777"/>
          </a:xfrm>
          <a:prstGeom prst="rect">
            <a:avLst/>
          </a:prstGeom>
          <a:noFill/>
        </p:spPr>
        <p:txBody>
          <a:bodyPr wrap="square" rtlCol="0">
            <a:spAutoFit/>
          </a:bodyPr>
          <a:lstStyle/>
          <a:p>
            <a:pPr algn="ctr"/>
            <a:r>
              <a:rPr lang="en-US" sz="1400" dirty="0" smtClean="0"/>
              <a:t>Fig.  (ROC Curve)</a:t>
            </a:r>
            <a:endParaRPr lang="en-IN" sz="1400" dirty="0"/>
          </a:p>
        </p:txBody>
      </p:sp>
      <p:sp>
        <p:nvSpPr>
          <p:cNvPr id="9"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ate Placeholder 9"/>
          <p:cNvSpPr>
            <a:spLocks noGrp="1"/>
          </p:cNvSpPr>
          <p:nvPr>
            <p:ph type="dt" sz="half" idx="10"/>
          </p:nvPr>
        </p:nvSpPr>
        <p:spPr/>
        <p:txBody>
          <a:bodyPr/>
          <a:lstStyle/>
          <a:p>
            <a:fld id="{FAE28742-D507-4271-A973-95602BB021FA}" type="datetime1">
              <a:rPr lang="en-US" smtClean="0"/>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t>Random Forest Classification(contd.)</a:t>
            </a:r>
            <a:endParaRPr lang="en-IN" sz="3600" dirty="0"/>
          </a:p>
        </p:txBody>
      </p:sp>
      <p:sp>
        <p:nvSpPr>
          <p:cNvPr id="3" name="Content Placeholder 2"/>
          <p:cNvSpPr>
            <a:spLocks noGrp="1"/>
          </p:cNvSpPr>
          <p:nvPr>
            <p:ph idx="1"/>
          </p:nvPr>
        </p:nvSpPr>
        <p:spPr>
          <a:xfrm>
            <a:off x="457200" y="1357298"/>
            <a:ext cx="8229600" cy="5286412"/>
          </a:xfrm>
        </p:spPr>
        <p:txBody>
          <a:bodyPr/>
          <a:lstStyle/>
          <a:p>
            <a:pPr>
              <a:buNone/>
            </a:pPr>
            <a:r>
              <a:rPr lang="en-US" sz="2400" u="sng" dirty="0" smtClean="0"/>
              <a:t>Accuracy</a:t>
            </a:r>
            <a:r>
              <a:rPr lang="en-US" sz="2400" dirty="0" smtClean="0"/>
              <a:t>:                                                                           </a:t>
            </a:r>
          </a:p>
          <a:p>
            <a:pPr>
              <a:buNone/>
            </a:pPr>
            <a:endParaRPr lang="en-US" sz="2400" dirty="0" smtClean="0"/>
          </a:p>
          <a:p>
            <a:pPr>
              <a:buNone/>
            </a:pPr>
            <a:r>
              <a:rPr lang="en-US" sz="2000" u="sng" dirty="0" smtClean="0"/>
              <a:t>Feature Importance:</a:t>
            </a:r>
          </a:p>
          <a:p>
            <a:pPr>
              <a:buNone/>
            </a:pPr>
            <a:endParaRPr lang="en-US" sz="2400" u="sng"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cc.JPG"/>
          <p:cNvPicPr>
            <a:picLocks noChangeAspect="1"/>
          </p:cNvPicPr>
          <p:nvPr/>
        </p:nvPicPr>
        <p:blipFill>
          <a:blip r:embed="rId2" cstate="print"/>
          <a:stretch>
            <a:fillRect/>
          </a:stretch>
        </p:blipFill>
        <p:spPr>
          <a:xfrm>
            <a:off x="3143240" y="1428736"/>
            <a:ext cx="3753200" cy="1004889"/>
          </a:xfrm>
          <a:prstGeom prst="rect">
            <a:avLst/>
          </a:prstGeom>
        </p:spPr>
      </p:pic>
      <p:sp>
        <p:nvSpPr>
          <p:cNvPr id="7" name="Right Arrow 6"/>
          <p:cNvSpPr/>
          <p:nvPr/>
        </p:nvSpPr>
        <p:spPr>
          <a:xfrm>
            <a:off x="2071670" y="1500174"/>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feature imp.JPG"/>
          <p:cNvPicPr>
            <a:picLocks noChangeAspect="1"/>
          </p:cNvPicPr>
          <p:nvPr/>
        </p:nvPicPr>
        <p:blipFill>
          <a:blip r:embed="rId3" cstate="print"/>
          <a:stretch>
            <a:fillRect/>
          </a:stretch>
        </p:blipFill>
        <p:spPr>
          <a:xfrm>
            <a:off x="642910" y="2928934"/>
            <a:ext cx="7943850" cy="3357586"/>
          </a:xfrm>
          <a:prstGeom prst="rect">
            <a:avLst/>
          </a:prstGeom>
        </p:spPr>
      </p:pic>
      <p:pic>
        <p:nvPicPr>
          <p:cNvPr id="9" name="Picture 8" descr="f.JPG"/>
          <p:cNvPicPr>
            <a:picLocks noChangeAspect="1"/>
          </p:cNvPicPr>
          <p:nvPr/>
        </p:nvPicPr>
        <p:blipFill>
          <a:blip r:embed="rId4" cstate="print"/>
          <a:stretch>
            <a:fillRect/>
          </a:stretch>
        </p:blipFill>
        <p:spPr>
          <a:xfrm>
            <a:off x="6215074" y="3071810"/>
            <a:ext cx="2124075" cy="1743075"/>
          </a:xfrm>
          <a:prstGeom prst="rect">
            <a:avLst/>
          </a:prstGeom>
        </p:spPr>
      </p:pic>
      <p:sp>
        <p:nvSpPr>
          <p:cNvPr id="10" name="TextBox 9"/>
          <p:cNvSpPr txBox="1"/>
          <p:nvPr/>
        </p:nvSpPr>
        <p:spPr>
          <a:xfrm>
            <a:off x="3000364" y="6264495"/>
            <a:ext cx="3143272" cy="307777"/>
          </a:xfrm>
          <a:prstGeom prst="rect">
            <a:avLst/>
          </a:prstGeom>
          <a:noFill/>
        </p:spPr>
        <p:txBody>
          <a:bodyPr wrap="square" rtlCol="0">
            <a:spAutoFit/>
          </a:bodyPr>
          <a:lstStyle/>
          <a:p>
            <a:r>
              <a:rPr lang="en-US" sz="1400" dirty="0" smtClean="0"/>
              <a:t>Fig. ( Feature importance plotting )</a:t>
            </a:r>
            <a:endParaRPr lang="en-IN" sz="1400" dirty="0"/>
          </a:p>
        </p:txBody>
      </p:sp>
      <p:sp>
        <p:nvSpPr>
          <p:cNvPr id="11" name="Date Placeholder 10"/>
          <p:cNvSpPr>
            <a:spLocks noGrp="1"/>
          </p:cNvSpPr>
          <p:nvPr>
            <p:ph type="dt" sz="half" idx="10"/>
          </p:nvPr>
        </p:nvSpPr>
        <p:spPr/>
        <p:txBody>
          <a:bodyPr/>
          <a:lstStyle/>
          <a:p>
            <a:fld id="{5CAF68EB-4A27-45BA-A4BF-36EB753465E6}" type="datetime1">
              <a:rPr lang="en-US" smtClean="0"/>
              <a:t>1/19/2018</a:t>
            </a:fld>
            <a:endParaRPr lang="en-IN"/>
          </a:p>
        </p:txBody>
      </p:sp>
      <p:sp>
        <p:nvSpPr>
          <p:cNvPr id="12"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IN" sz="3200" b="1" dirty="0" smtClean="0"/>
              <a:t>Conclusion</a:t>
            </a:r>
            <a:endParaRPr lang="en-IN" sz="2800" b="1" dirty="0"/>
          </a:p>
        </p:txBody>
      </p:sp>
      <p:sp>
        <p:nvSpPr>
          <p:cNvPr id="3" name="Content Placeholder 2"/>
          <p:cNvSpPr>
            <a:spLocks noGrp="1"/>
          </p:cNvSpPr>
          <p:nvPr>
            <p:ph idx="1"/>
          </p:nvPr>
        </p:nvSpPr>
        <p:spPr/>
        <p:txBody>
          <a:bodyPr>
            <a:normAutofit/>
          </a:bodyPr>
          <a:lstStyle/>
          <a:p>
            <a:pPr>
              <a:buNone/>
            </a:pPr>
            <a:r>
              <a:rPr lang="en-US" sz="2000" dirty="0" smtClean="0">
                <a:cs typeface="Times New Roman" pitchFamily="18" charset="0"/>
              </a:rPr>
              <a:t>      As customer churn prediction model have become the major tool for telecommunications industry for sustaining and maintaining a stable profit level at top line and bottom line in a competitive environment, it means that this model must be structure in a way that is reliable.</a:t>
            </a:r>
            <a:endParaRPr lang="en-IN" sz="20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6B504D5-C299-47F5-A5FE-24D900F83764}"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References</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5" name="Straight Connector 4"/>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A56BA8E3-A8D0-4940-8D3E-116892F5B2C8}"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itchFamily="18" charset="0"/>
                <a:cs typeface="Times New Roman" pitchFamily="18" charset="0"/>
              </a:rPr>
              <a:t>Acknowledgement</a:t>
            </a:r>
            <a:endParaRPr lang="en-IN" dirty="0"/>
          </a:p>
        </p:txBody>
      </p:sp>
      <p:sp>
        <p:nvSpPr>
          <p:cNvPr id="3"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59723C9C-2DC8-4520-B919-FD6F5127F6A9}"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928934"/>
            <a:ext cx="4643470" cy="1107996"/>
          </a:xfrm>
          <a:prstGeom prst="rect">
            <a:avLst/>
          </a:prstGeom>
          <a:noFill/>
        </p:spPr>
        <p:txBody>
          <a:bodyPr wrap="square" rtlCol="0">
            <a:spAutoFit/>
          </a:bodyPr>
          <a:lstStyle/>
          <a:p>
            <a:pPr algn="ctr"/>
            <a:r>
              <a:rPr lang="en-US" sz="6600" smtClean="0"/>
              <a:t>Thank You..</a:t>
            </a:r>
            <a:endParaRPr lang="en-IN" sz="6600" dirty="0"/>
          </a:p>
        </p:txBody>
      </p:sp>
      <p:sp>
        <p:nvSpPr>
          <p:cNvPr id="3" name="Date Placeholder 2"/>
          <p:cNvSpPr>
            <a:spLocks noGrp="1"/>
          </p:cNvSpPr>
          <p:nvPr>
            <p:ph type="dt" sz="half" idx="10"/>
          </p:nvPr>
        </p:nvSpPr>
        <p:spPr/>
        <p:txBody>
          <a:bodyPr/>
          <a:lstStyle/>
          <a:p>
            <a:fld id="{FF4AEDB3-71D3-43CD-A499-B90B92A6DB5E}" type="datetime1">
              <a:rPr lang="en-US" smtClean="0"/>
              <a:t>1/19/2018</a:t>
            </a:fld>
            <a:endParaRPr lang="en-IN"/>
          </a:p>
        </p:txBody>
      </p:sp>
      <p:sp>
        <p:nvSpPr>
          <p:cNvPr id="4"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IN" dirty="0"/>
          </a:p>
        </p:txBody>
      </p:sp>
      <p:sp>
        <p:nvSpPr>
          <p:cNvPr id="3"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the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 Used</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a:t>
            </a:r>
            <a:r>
              <a:rPr lang="en-US" sz="2000" dirty="0" smtClean="0"/>
              <a:t>Classification</a:t>
            </a:r>
            <a:endParaRPr lang="en-US" sz="2000" dirty="0" smtClean="0"/>
          </a:p>
          <a:p>
            <a:pPr marL="971550" lvl="1" indent="-514350">
              <a:lnSpc>
                <a:spcPct val="90000"/>
              </a:lnSpc>
              <a:buFont typeface="Impact" pitchFamily="34" charset="0"/>
              <a:buAutoNum type="arabicPeriod"/>
            </a:pPr>
            <a:r>
              <a:rPr lang="en-US" sz="2000" dirty="0" smtClean="0"/>
              <a:t>K-fold Cross validation</a:t>
            </a:r>
            <a:endParaRPr lang="en-US" sz="2000" dirty="0" smtClean="0"/>
          </a:p>
          <a:p>
            <a:pPr marL="971550" lvl="1" indent="-514350">
              <a:lnSpc>
                <a:spcPct val="90000"/>
              </a:lnSpc>
              <a:buFont typeface="Impact" pitchFamily="34" charset="0"/>
              <a:buAutoNum type="arabicPeriod"/>
            </a:pPr>
            <a:r>
              <a:rPr lang="en-US" sz="2000" dirty="0" smtClean="0"/>
              <a:t>K Nearest Neighbors</a:t>
            </a:r>
            <a:endParaRPr lang="en-US" sz="2000" dirty="0" smtClean="0"/>
          </a:p>
          <a:p>
            <a:pPr marL="971550" lvl="1" indent="-514350">
              <a:lnSpc>
                <a:spcPct val="90000"/>
              </a:lnSpc>
              <a:buFont typeface="Impact" pitchFamily="34" charset="0"/>
              <a:buAutoNum type="arabicPeriod"/>
            </a:pPr>
            <a:r>
              <a:rPr lang="en-US" sz="2000" dirty="0" smtClean="0"/>
              <a:t>Random Forest </a:t>
            </a:r>
            <a:r>
              <a:rPr lang="en-US" sz="2000" dirty="0" smtClean="0"/>
              <a:t>Classification</a:t>
            </a:r>
          </a:p>
          <a:p>
            <a:pPr marL="971550" lvl="1" indent="-514350">
              <a:lnSpc>
                <a:spcPct val="90000"/>
              </a:lnSpc>
              <a:buFont typeface="Impact" pitchFamily="34" charset="0"/>
              <a:buAutoNum type="arabicPeriod"/>
            </a:pPr>
            <a:r>
              <a:rPr lang="en-US" sz="2000" dirty="0" smtClean="0"/>
              <a:t>KNN Algorithm</a:t>
            </a:r>
            <a:endParaRPr lang="en-US" sz="2000" dirty="0" smtClean="0"/>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5" name="Straight Connector 4"/>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CDC86CDD-086F-4C97-AB9D-E198DA7D3B72}"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dirty="0" smtClean="0"/>
              <a:t>Introduction To Machine Learning</a:t>
            </a:r>
            <a:r>
              <a:rPr lang="en-IN" sz="2800" b="1" dirty="0" smtClean="0"/>
              <a:t> </a:t>
            </a:r>
            <a:r>
              <a:rPr lang="en-IN" sz="2000" dirty="0" smtClean="0"/>
              <a:t/>
            </a:r>
            <a:br>
              <a:rPr lang="en-IN" sz="2000" dirty="0" smtClean="0"/>
            </a:br>
            <a:endParaRPr lang="en-IN" dirty="0"/>
          </a:p>
        </p:txBody>
      </p:sp>
      <p:sp>
        <p:nvSpPr>
          <p:cNvPr id="3" name="Content Placeholder 2"/>
          <p:cNvSpPr>
            <a:spLocks noGrp="1"/>
          </p:cNvSpPr>
          <p:nvPr>
            <p:ph idx="1"/>
          </p:nvPr>
        </p:nvSpPr>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When we search a particular word in </a:t>
            </a:r>
            <a:r>
              <a:rPr lang="en-IN" sz="2000" dirty="0" err="1" smtClean="0">
                <a:cs typeface="Times New Roman" pitchFamily="18" charset="0"/>
              </a:rPr>
              <a:t>google</a:t>
            </a:r>
            <a:r>
              <a:rPr lang="en-IN" sz="2000" dirty="0" smtClean="0">
                <a:cs typeface="Times New Roman" pitchFamily="18" charset="0"/>
              </a:rPr>
              <a:t> search box, </a:t>
            </a:r>
            <a:r>
              <a:rPr lang="en-IN" sz="2000" dirty="0" err="1" smtClean="0">
                <a:cs typeface="Times New Roman" pitchFamily="18" charset="0"/>
              </a:rPr>
              <a:t>google</a:t>
            </a:r>
            <a:r>
              <a:rPr lang="en-IN" sz="2000" dirty="0" smtClean="0">
                <a:cs typeface="Times New Roman" pitchFamily="18" charset="0"/>
              </a:rPr>
              <a:t> recommends so many keywords related to that particular word. </a:t>
            </a:r>
            <a:endParaRPr lang="en-IN" sz="2000" dirty="0"/>
          </a:p>
        </p:txBody>
      </p:sp>
      <p:cxnSp>
        <p:nvCxnSpPr>
          <p:cNvPr id="5" name="Straight Connector 4"/>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1718EDC-B7F5-4DDE-B84A-D4C0A3B72478}"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smtClean="0"/>
              <a:t>Several Ways To Implement Machine Learning Techniques:</a:t>
            </a:r>
            <a:r>
              <a:rPr lang="en-IN" sz="2000" dirty="0" smtClean="0"/>
              <a:t/>
            </a:r>
            <a:br>
              <a:rPr lang="en-IN" sz="2000" dirty="0" smtClean="0"/>
            </a:br>
            <a:endParaRPr lang="en-IN" dirty="0"/>
          </a:p>
        </p:txBody>
      </p:sp>
      <p:sp>
        <p:nvSpPr>
          <p:cNvPr id="3"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4"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a:t>
            </a:r>
            <a:r>
              <a:rPr lang="en-US" dirty="0" smtClean="0"/>
              <a:t>SVM (Support Vector Machine)</a:t>
            </a:r>
            <a:endParaRPr lang="en-US" dirty="0" smtClean="0"/>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5"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6"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a:t>
            </a:r>
            <a:r>
              <a:rPr lang="en-US" dirty="0" smtClean="0"/>
              <a:t>SVD (Singular Value Decomposition)</a:t>
            </a:r>
            <a:endParaRPr lang="en-IN" dirty="0"/>
          </a:p>
        </p:txBody>
      </p:sp>
      <p:cxnSp>
        <p:nvCxnSpPr>
          <p:cNvPr id="10" name="Straight Connector 9"/>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fld id="{A3815F1C-67E9-4777-9DB0-67C4699F9571}" type="datetime1">
              <a:rPr lang="en-US" smtClean="0"/>
              <a:t>1/19/2018</a:t>
            </a:fld>
            <a:endParaRPr lang="en-IN"/>
          </a:p>
        </p:txBody>
      </p:sp>
      <p:sp>
        <p:nvSpPr>
          <p:cNvPr id="11"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latin typeface="Times New Roman" pitchFamily="18" charset="0"/>
                <a:cs typeface="Times New Roman" pitchFamily="18" charset="0"/>
              </a:rPr>
              <a:t>Objective Of This Project</a:t>
            </a:r>
            <a:endParaRPr lang="en-IN" sz="4000" dirty="0"/>
          </a:p>
        </p:txBody>
      </p:sp>
      <p:sp>
        <p:nvSpPr>
          <p:cNvPr id="3" name="Content Placeholder 2"/>
          <p:cNvSpPr>
            <a:spLocks noGrp="1"/>
          </p:cNvSpPr>
          <p:nvPr>
            <p:ph idx="1"/>
          </p:nvPr>
        </p:nvSpPr>
        <p:spPr>
          <a:xfrm>
            <a:off x="457200" y="1600200"/>
            <a:ext cx="8229600" cy="4853136"/>
          </a:xfrm>
        </p:spPr>
        <p:txBody>
          <a:bodyPr>
            <a:normAutofit fontScale="85000" lnSpcReduction="20000"/>
          </a:bodyPr>
          <a:lstStyle/>
          <a:p>
            <a:pPr algn="just">
              <a:buNone/>
            </a:pPr>
            <a:r>
              <a:rPr lang="en-US" sz="4000" dirty="0" smtClean="0"/>
              <a:t>   </a:t>
            </a:r>
            <a:r>
              <a:rPr lang="en-US" sz="2600" dirty="0" smtClean="0"/>
              <a:t>The objective of this project is to predict customer churn. Already we have a public dataset that has customer usage pattern and if the customer has churned or not depending on following features.</a:t>
            </a:r>
            <a:endParaRPr lang="en-US" dirty="0" smtClean="0"/>
          </a:p>
          <a:p>
            <a:pPr lvl="1"/>
            <a:r>
              <a:rPr lang="en-US" sz="2200" dirty="0" smtClean="0"/>
              <a:t>account length</a:t>
            </a:r>
          </a:p>
          <a:p>
            <a:pPr lvl="1"/>
            <a:r>
              <a:rPr lang="en-US" sz="2200" dirty="0" smtClean="0"/>
              <a:t>international plan</a:t>
            </a:r>
          </a:p>
          <a:p>
            <a:pPr lvl="1"/>
            <a:r>
              <a:rPr lang="en-US" sz="2200" dirty="0" smtClean="0"/>
              <a:t>voice mail plan</a:t>
            </a:r>
          </a:p>
          <a:p>
            <a:pPr lvl="1"/>
            <a:r>
              <a:rPr lang="en-US" sz="2200" dirty="0" smtClean="0"/>
              <a:t>number of voice mail messages</a:t>
            </a:r>
          </a:p>
          <a:p>
            <a:pPr lvl="1"/>
            <a:r>
              <a:rPr lang="en-US" sz="2200" dirty="0" smtClean="0"/>
              <a:t>total day minutes used</a:t>
            </a:r>
          </a:p>
          <a:p>
            <a:pPr lvl="1"/>
            <a:r>
              <a:rPr lang="en-US" sz="2200" dirty="0" smtClean="0"/>
              <a:t>day calls made</a:t>
            </a:r>
          </a:p>
          <a:p>
            <a:pPr lvl="1"/>
            <a:r>
              <a:rPr lang="en-US" sz="2200" dirty="0" smtClean="0"/>
              <a:t>total day charge</a:t>
            </a:r>
          </a:p>
          <a:p>
            <a:pPr lvl="1"/>
            <a:r>
              <a:rPr lang="en-US" sz="2200" dirty="0" smtClean="0"/>
              <a:t>total evening minutes, etc</a:t>
            </a:r>
          </a:p>
          <a:p>
            <a:pPr lvl="1">
              <a:buNone/>
            </a:pPr>
            <a:endParaRPr lang="en-US" sz="2200" dirty="0" smtClean="0"/>
          </a:p>
          <a:p>
            <a:pPr lvl="1">
              <a:lnSpc>
                <a:spcPct val="160000"/>
              </a:lnSpc>
              <a:buNone/>
            </a:pPr>
            <a:r>
              <a:rPr lang="en-IN" sz="2400" b="1" u="sng" dirty="0" smtClean="0"/>
              <a:t>Target Variable</a:t>
            </a:r>
            <a:r>
              <a:rPr lang="en-IN" sz="2400" b="1" dirty="0" smtClean="0"/>
              <a:t>:</a:t>
            </a:r>
            <a:r>
              <a:rPr lang="en-IN" sz="2400" dirty="0" smtClean="0"/>
              <a:t/>
            </a:r>
            <a:br>
              <a:rPr lang="en-IN" sz="2400" dirty="0" smtClean="0"/>
            </a:br>
            <a:r>
              <a:rPr lang="en-IN" sz="2400" dirty="0" smtClean="0"/>
              <a:t>Churn: if the customer has churned (1=yes; 0 = no)</a:t>
            </a:r>
            <a:endParaRPr lang="en-US" sz="2200" dirty="0" smtClean="0"/>
          </a:p>
          <a:p>
            <a:pPr lvl="1"/>
            <a:endParaRPr lang="en-IN" sz="22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33C772F1-BB7F-4DA9-B57F-B6936D4BFD61}"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smtClean="0"/>
              <a:t>Learning/Prediction Steps</a:t>
            </a:r>
            <a:endParaRPr lang="en-IN" dirty="0"/>
          </a:p>
        </p:txBody>
      </p:sp>
      <p:pic>
        <p:nvPicPr>
          <p:cNvPr id="6" name="Content Placeholder 5" descr="Capture.JPG"/>
          <p:cNvPicPr>
            <a:picLocks noGrp="1" noChangeAspect="1"/>
          </p:cNvPicPr>
          <p:nvPr>
            <p:ph idx="1"/>
          </p:nvPr>
        </p:nvPicPr>
        <p:blipFill>
          <a:blip r:embed="rId2" cstate="print"/>
          <a:stretch>
            <a:fillRect/>
          </a:stretch>
        </p:blipFill>
        <p:spPr>
          <a:xfrm>
            <a:off x="500034" y="2071678"/>
            <a:ext cx="8205028" cy="3500462"/>
          </a:xfrm>
        </p:spPr>
      </p:pic>
      <p:cxnSp>
        <p:nvCxnSpPr>
          <p:cNvPr id="5" name="Straight Connector 4"/>
          <p:cNvCxnSpPr/>
          <p:nvPr/>
        </p:nvCxnSpPr>
        <p:spPr>
          <a:xfrm>
            <a:off x="500034" y="12858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57488" y="5715016"/>
            <a:ext cx="2786082" cy="338554"/>
          </a:xfrm>
          <a:prstGeom prst="rect">
            <a:avLst/>
          </a:prstGeom>
          <a:noFill/>
        </p:spPr>
        <p:txBody>
          <a:bodyPr wrap="square" rtlCol="0">
            <a:spAutoFit/>
          </a:bodyPr>
          <a:lstStyle/>
          <a:p>
            <a:pPr algn="ctr"/>
            <a:r>
              <a:rPr lang="en-US" sz="1600" dirty="0" smtClean="0"/>
              <a:t>Fig.1 (Prediction Model)</a:t>
            </a:r>
            <a:endParaRPr lang="en-IN" sz="1600" dirty="0"/>
          </a:p>
        </p:txBody>
      </p:sp>
      <p:sp>
        <p:nvSpPr>
          <p:cNvPr id="8" name="Date Placeholder 7"/>
          <p:cNvSpPr>
            <a:spLocks noGrp="1"/>
          </p:cNvSpPr>
          <p:nvPr>
            <p:ph type="dt" sz="half" idx="10"/>
          </p:nvPr>
        </p:nvSpPr>
        <p:spPr/>
        <p:txBody>
          <a:bodyPr/>
          <a:lstStyle/>
          <a:p>
            <a:fld id="{2FE17802-CD93-413F-8F86-CB058E1CAC30}" type="datetime1">
              <a:rPr lang="en-US" smtClean="0"/>
              <a:t>1/19/2018</a:t>
            </a:fld>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6</a:t>
            </a:fld>
            <a:endParaRPr lang="en-IN"/>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smtClean="0"/>
              <a:t>Algorithm Used</a:t>
            </a:r>
            <a:endParaRPr lang="en-IN" b="1" dirty="0"/>
          </a:p>
        </p:txBody>
      </p:sp>
      <p:sp>
        <p:nvSpPr>
          <p:cNvPr id="3" name="Content Placeholder 2"/>
          <p:cNvSpPr>
            <a:spLocks noGrp="1"/>
          </p:cNvSpPr>
          <p:nvPr>
            <p:ph idx="1"/>
          </p:nvPr>
        </p:nvSpPr>
        <p:spPr/>
        <p:txBody>
          <a:bodyPr/>
          <a:lstStyle/>
          <a:p>
            <a:pPr lvl="1">
              <a:lnSpc>
                <a:spcPct val="150000"/>
              </a:lnSpc>
              <a:buFont typeface="Wingdings" pitchFamily="2" charset="2"/>
              <a:buChar char="Ø"/>
            </a:pPr>
            <a:r>
              <a:rPr lang="en-US" dirty="0" smtClean="0"/>
              <a:t> </a:t>
            </a:r>
            <a:r>
              <a:rPr lang="en-US" dirty="0" smtClean="0"/>
              <a:t>K- </a:t>
            </a:r>
            <a:r>
              <a:rPr lang="en-US" dirty="0" smtClean="0"/>
              <a:t>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endParaRPr lang="en-US" dirty="0" smtClean="0"/>
          </a:p>
          <a:p>
            <a:pPr lvl="1">
              <a:lnSpc>
                <a:spcPct val="150000"/>
              </a:lnSpc>
              <a:buFont typeface="Wingdings" pitchFamily="2" charset="2"/>
              <a:buChar char="Ø"/>
            </a:pPr>
            <a:r>
              <a:rPr lang="en-US" dirty="0" smtClean="0"/>
              <a:t> Random </a:t>
            </a:r>
            <a:r>
              <a:rPr lang="en-US" dirty="0" smtClean="0"/>
              <a:t>forest Classifier </a:t>
            </a:r>
            <a:endParaRPr lang="en-IN"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26B8036B-A58C-4E7E-8923-68EB7A4BEDAC}" type="datetime1">
              <a:rPr lang="en-US" smtClean="0"/>
              <a:t>1/19/2018</a:t>
            </a:fld>
            <a:endParaRPr lang="en-IN"/>
          </a:p>
        </p:txBody>
      </p:sp>
      <p:sp>
        <p:nvSpPr>
          <p:cNvPr id="7"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K-fold</a:t>
            </a:r>
            <a:endParaRPr lang="en-IN" dirty="0"/>
          </a:p>
        </p:txBody>
      </p:sp>
      <p:sp>
        <p:nvSpPr>
          <p:cNvPr id="3" name="Content Placeholder 2"/>
          <p:cNvSpPr>
            <a:spLocks noGrp="1"/>
          </p:cNvSpPr>
          <p:nvPr>
            <p:ph idx="1"/>
          </p:nvPr>
        </p:nvSpPr>
        <p:spPr>
          <a:xfrm>
            <a:off x="457200" y="1600200"/>
            <a:ext cx="8229600" cy="4972072"/>
          </a:xfrm>
        </p:spPr>
        <p:txBody>
          <a:bodyPr/>
          <a:lstStyle/>
          <a:p>
            <a:pPr>
              <a:buNone/>
            </a:pPr>
            <a:r>
              <a:rPr lang="en-IN" dirty="0" smtClean="0"/>
              <a:t>   </a:t>
            </a:r>
            <a:r>
              <a:rPr lang="en-IN" sz="2000" dirty="0" smtClean="0"/>
              <a:t>K-Folds </a:t>
            </a:r>
            <a:r>
              <a:rPr lang="en-IN" sz="2000" dirty="0" smtClean="0"/>
              <a:t>cross-validation method </a:t>
            </a:r>
            <a:r>
              <a:rPr lang="en-IN" sz="2000" dirty="0" smtClean="0"/>
              <a:t>provides train/test indices to split data in train/test sets. </a:t>
            </a:r>
            <a:r>
              <a:rPr lang="en-IN" sz="2000" dirty="0" smtClean="0"/>
              <a:t>It splits </a:t>
            </a:r>
            <a:r>
              <a:rPr lang="en-IN" sz="2000" dirty="0" smtClean="0"/>
              <a:t>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endParaRPr lang="en-US" sz="2000" dirty="0" smtClean="0"/>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endParaRPr lang="en-US" sz="2000" b="1" u="sng" dirty="0" smtClean="0"/>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a:t>
            </a:r>
            <a:r>
              <a:rPr lang="en-IN" sz="1600" dirty="0" smtClean="0"/>
              <a:t>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5" name="Straight Connector 4"/>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7"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p:cNvSpPr>
            <a:spLocks noGrp="1"/>
          </p:cNvSpPr>
          <p:nvPr>
            <p:ph type="dt" sz="half" idx="10"/>
          </p:nvPr>
        </p:nvSpPr>
        <p:spPr/>
        <p:txBody>
          <a:bodyPr/>
          <a:lstStyle/>
          <a:p>
            <a:fld id="{0ADEF219-FEFF-4044-8444-7D086B515177}" type="datetime1">
              <a:rPr lang="en-US" smtClean="0"/>
              <a:t>1/19/2018</a:t>
            </a:fld>
            <a:endParaRPr lang="en-IN"/>
          </a:p>
        </p:txBody>
      </p:sp>
      <p:sp>
        <p:nvSpPr>
          <p:cNvPr id="9"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lstStyle/>
          <a:p>
            <a:pPr algn="l"/>
            <a:r>
              <a:rPr lang="en-US" dirty="0" smtClean="0"/>
              <a:t>Naive </a:t>
            </a:r>
            <a:r>
              <a:rPr lang="en-US" dirty="0" err="1" smtClean="0"/>
              <a:t>Bayes</a:t>
            </a:r>
            <a:endParaRPr lang="en-IN" dirty="0"/>
          </a:p>
        </p:txBody>
      </p:sp>
      <p:sp>
        <p:nvSpPr>
          <p:cNvPr id="3" name="Content Placeholder 2"/>
          <p:cNvSpPr>
            <a:spLocks noGrp="1"/>
          </p:cNvSpPr>
          <p:nvPr>
            <p:ph idx="1"/>
          </p:nvPr>
        </p:nvSpPr>
        <p:spPr>
          <a:xfrm>
            <a:off x="428596" y="1357298"/>
            <a:ext cx="8358246" cy="5214974"/>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Roc Curve   </a:t>
            </a:r>
            <a:endParaRPr lang="en-IN" sz="1800" dirty="0"/>
          </a:p>
        </p:txBody>
      </p:sp>
      <p:cxnSp>
        <p:nvCxnSpPr>
          <p:cNvPr id="5" name="Straight Connector 4"/>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nb cnf.JPG"/>
          <p:cNvPicPr>
            <a:picLocks noChangeAspect="1"/>
          </p:cNvPicPr>
          <p:nvPr/>
        </p:nvPicPr>
        <p:blipFill>
          <a:blip r:embed="rId2" cstate="print"/>
          <a:stretch>
            <a:fillRect/>
          </a:stretch>
        </p:blipFill>
        <p:spPr>
          <a:xfrm>
            <a:off x="2857488" y="2357430"/>
            <a:ext cx="1752600" cy="1181100"/>
          </a:xfrm>
          <a:prstGeom prst="rect">
            <a:avLst/>
          </a:prstGeom>
        </p:spPr>
      </p:pic>
      <p:pic>
        <p:nvPicPr>
          <p:cNvPr id="7" name="Picture 6" descr="roc nb.JPG"/>
          <p:cNvPicPr>
            <a:picLocks noChangeAspect="1"/>
          </p:cNvPicPr>
          <p:nvPr/>
        </p:nvPicPr>
        <p:blipFill>
          <a:blip r:embed="rId3" cstate="print"/>
          <a:stretch>
            <a:fillRect/>
          </a:stretch>
        </p:blipFill>
        <p:spPr>
          <a:xfrm>
            <a:off x="2643174" y="3857628"/>
            <a:ext cx="3771900" cy="2571750"/>
          </a:xfrm>
          <a:prstGeom prst="rect">
            <a:avLst/>
          </a:prstGeom>
        </p:spPr>
      </p:pic>
      <p:pic>
        <p:nvPicPr>
          <p:cNvPr id="8" name="Picture 7" descr="accuracy nb.JPG"/>
          <p:cNvPicPr>
            <a:picLocks noChangeAspect="1"/>
          </p:cNvPicPr>
          <p:nvPr/>
        </p:nvPicPr>
        <p:blipFill>
          <a:blip r:embed="rId4" cstate="print"/>
          <a:stretch>
            <a:fillRect/>
          </a:stretch>
        </p:blipFill>
        <p:spPr>
          <a:xfrm>
            <a:off x="6215074" y="2357430"/>
            <a:ext cx="2532802" cy="928694"/>
          </a:xfrm>
          <a:prstGeom prst="rect">
            <a:avLst/>
          </a:prstGeom>
        </p:spPr>
      </p:pic>
      <p:sp>
        <p:nvSpPr>
          <p:cNvPr id="9" name="Right Arrow 8"/>
          <p:cNvSpPr/>
          <p:nvPr/>
        </p:nvSpPr>
        <p:spPr>
          <a:xfrm>
            <a:off x="2500298"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857884" y="278605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ate Placeholder 11"/>
          <p:cNvSpPr>
            <a:spLocks noGrp="1"/>
          </p:cNvSpPr>
          <p:nvPr>
            <p:ph type="dt" sz="half" idx="10"/>
          </p:nvPr>
        </p:nvSpPr>
        <p:spPr/>
        <p:txBody>
          <a:bodyPr/>
          <a:lstStyle/>
          <a:p>
            <a:fld id="{190E4137-7CF4-40DF-B3A4-3686C2D7344B}" type="datetime1">
              <a:rPr lang="en-US" smtClean="0"/>
              <a:t>1/19/2018</a:t>
            </a:fld>
            <a:endParaRPr lang="en-IN"/>
          </a:p>
        </p:txBody>
      </p:sp>
      <p:sp>
        <p:nvSpPr>
          <p:cNvPr id="13"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TotalTime>
  <Words>583</Words>
  <Application>Microsoft Office PowerPoint</Application>
  <PresentationFormat>On-screen Show (4:3)</PresentationFormat>
  <Paragraphs>180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 Used</vt:lpstr>
      <vt:lpstr>K-fold</vt:lpstr>
      <vt:lpstr>Naive Bayes</vt:lpstr>
      <vt:lpstr>KNN(Using Library Function)</vt:lpstr>
      <vt:lpstr>KNN Algorithm</vt:lpstr>
      <vt:lpstr>Random Forest Classification</vt:lpstr>
      <vt:lpstr>Random Forest Classification(contd.)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54</cp:revision>
  <dcterms:created xsi:type="dcterms:W3CDTF">2018-01-18T03:14:21Z</dcterms:created>
  <dcterms:modified xsi:type="dcterms:W3CDTF">2018-01-19T05:40:55Z</dcterms:modified>
</cp:coreProperties>
</file>