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4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C216-BACC-4520-92A9-5610B045CC1E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AF97-8039-49DA-863A-67984552B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2428869"/>
            <a:ext cx="8715436" cy="714379"/>
          </a:xfrm>
        </p:spPr>
        <p:txBody>
          <a:bodyPr>
            <a:noAutofit/>
          </a:bodyPr>
          <a:lstStyle/>
          <a:p>
            <a:r>
              <a:rPr lang="en-US" b="1" dirty="0" smtClean="0"/>
              <a:t>ICT Solutions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44" y="3571877"/>
            <a:ext cx="871543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 &amp; Web Solutions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Business Model for Bus Companies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929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 Fixed Commission for each Ticket Sold Online</a:t>
            </a:r>
            <a:endParaRPr lang="en-US" sz="2000" b="1" dirty="0" smtClean="0"/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u="sng" dirty="0" smtClean="0"/>
              <a:t>No Commission </a:t>
            </a:r>
            <a:r>
              <a:rPr lang="en-US" sz="2600" b="1" dirty="0" smtClean="0"/>
              <a:t>for Tickets Sold at the office </a:t>
            </a:r>
            <a:r>
              <a:rPr lang="en-US" sz="2600" b="1" dirty="0" smtClean="0">
                <a:solidFill>
                  <a:srgbClr val="FF0000"/>
                </a:solidFill>
              </a:rPr>
              <a:t>UNLESS paid via MPESA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Revenue Share with MNO for customer </a:t>
            </a:r>
            <a:r>
              <a:rPr lang="en-US" sz="2600" b="1" dirty="0"/>
              <a:t>f</a:t>
            </a:r>
            <a:r>
              <a:rPr lang="en-US" sz="2600" b="1" dirty="0" smtClean="0"/>
              <a:t>eedback via SMS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Advertising on courtesy </a:t>
            </a:r>
            <a:r>
              <a:rPr lang="en-US" sz="2600" b="1" dirty="0" err="1" smtClean="0"/>
              <a:t>SMSes</a:t>
            </a:r>
            <a:r>
              <a:rPr lang="en-US" sz="2600" b="1" dirty="0" smtClean="0"/>
              <a:t> sent to Travelers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Inclusion / invitation of Insurance 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Business Model for Events Tickets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92971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 Commission included in the Ticket Price</a:t>
            </a:r>
            <a:endParaRPr lang="en-US" sz="2000" b="1" dirty="0" smtClean="0"/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u="sng" dirty="0" smtClean="0"/>
              <a:t>No Commission </a:t>
            </a:r>
            <a:r>
              <a:rPr lang="en-US" sz="2600" b="1" dirty="0" smtClean="0"/>
              <a:t>for Tickets Sold at the office </a:t>
            </a:r>
            <a:r>
              <a:rPr lang="en-US" sz="2600" b="1" dirty="0" smtClean="0">
                <a:solidFill>
                  <a:srgbClr val="FF0000"/>
                </a:solidFill>
              </a:rPr>
              <a:t>UNLESS paid via MPESA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Revenue Share with MNO for customer </a:t>
            </a:r>
            <a:r>
              <a:rPr lang="en-US" sz="2600" b="1" dirty="0"/>
              <a:t>f</a:t>
            </a:r>
            <a:r>
              <a:rPr lang="en-US" sz="2600" b="1" dirty="0" smtClean="0"/>
              <a:t>eedback via SMS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Advertising on courtesy </a:t>
            </a:r>
            <a:r>
              <a:rPr lang="en-US" sz="2600" b="1" dirty="0" err="1" smtClean="0"/>
              <a:t>SMSes</a:t>
            </a:r>
            <a:r>
              <a:rPr lang="en-US" sz="2600" b="1" dirty="0" smtClean="0"/>
              <a:t> subscribed on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Revenue Projections – Bus Companies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464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chemeClr val="bg1">
                    <a:lumMod val="65000"/>
                  </a:schemeClr>
                </a:solidFill>
              </a:rPr>
              <a:t>Coast Bus, Akamba, Nyamira Express, Otange, MASH, Vanga, Simba Coach, Xerox Dreamline, Messina, MAslah, Amani coaches, West Coaches, Horizon, 2nK Sacco, Chania Comfort, Chania Genesis, Parrot line, x Calibur, Eldoret Express, Spanish Coach, Easy Coach, Transline Classic, Kampala Coach, Crown Buses, Modern Coast, MASH, Mbukinya, The Guardian, Kalita Coaches , Palmdam, Transline Msafiri, Transline classic, Premium shuttles, Nyanza shuttle, North Rift, Molo Line, Scandinavian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Cost of Implementation / Fee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1) Bus Companies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One-time fee per installation per station to cater for costs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Optional subscriptions for related services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2) Events 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/>
              <a:t>Free cloud account (?)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/>
              <a:t>SMS Advertising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Daily Revenue Projections – Bus Companies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1) Seat Bookings 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0 buses x 45 Seats = 2,250 seats x </a:t>
            </a:r>
            <a:r>
              <a:rPr lang="en-US" sz="2500" b="1" dirty="0" err="1" smtClean="0">
                <a:solidFill>
                  <a:schemeClr val="accent6">
                    <a:lumMod val="75000"/>
                  </a:schemeClr>
                </a:solidFill>
              </a:rPr>
              <a:t>Ksh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. 50 = </a:t>
            </a:r>
            <a:r>
              <a:rPr lang="en-US" sz="2500" b="1" dirty="0" err="1" smtClean="0">
                <a:solidFill>
                  <a:schemeClr val="accent6">
                    <a:lumMod val="75000"/>
                  </a:schemeClr>
                </a:solidFill>
              </a:rPr>
              <a:t>Ksh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. 112,500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2) Feedback </a:t>
            </a:r>
            <a:r>
              <a:rPr lang="en-US" sz="2500" b="1" dirty="0" err="1" smtClean="0"/>
              <a:t>SMSes</a:t>
            </a:r>
            <a:r>
              <a:rPr lang="en-US" sz="25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3) SMS Advertising Revenue ? </a:t>
            </a:r>
          </a:p>
          <a:p>
            <a:pPr>
              <a:lnSpc>
                <a:spcPct val="150000"/>
              </a:lnSpc>
            </a:pP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Dear Daniel, your bus will be leaving at 10:00pm, Accra Road. Incase of </a:t>
            </a: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anything,call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 0722123123 [Advert: Woolworths Mega Sale 50% Off Countywide]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Daily Revenue Projections – Events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1) Seat Bookings 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Depends on the Event (?)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2) Events Broadcast </a:t>
            </a:r>
            <a:r>
              <a:rPr lang="en-US" sz="2500" b="1" dirty="0" err="1" smtClean="0"/>
              <a:t>SMSes</a:t>
            </a:r>
            <a:r>
              <a:rPr lang="en-US" sz="25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3) SMS Advertising Revenue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Requirements &amp; Timelines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Requirements~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Stage 1. Development Team (2)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o Finalize on the Alpha Version (4 months )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Stage 2. Marketing / </a:t>
            </a:r>
            <a:r>
              <a:rPr lang="en-US" sz="2500" b="1" dirty="0" err="1" smtClean="0"/>
              <a:t>PreSales</a:t>
            </a:r>
            <a:r>
              <a:rPr lang="en-US" sz="2500" b="1" dirty="0" smtClean="0"/>
              <a:t> Team / Account Managers (2)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1400" dirty="0" smtClean="0"/>
              <a:t>(1) </a:t>
            </a:r>
            <a:r>
              <a:rPr lang="en-US" sz="2000" dirty="0" smtClean="0"/>
              <a:t>Pitch &amp; </a:t>
            </a:r>
            <a:r>
              <a:rPr lang="en-US" sz="1400" dirty="0" smtClean="0"/>
              <a:t>(2) </a:t>
            </a:r>
            <a:r>
              <a:rPr lang="en-US" sz="2000" dirty="0" smtClean="0"/>
              <a:t>Get finer business &amp; platform requirements ( From month 2 )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Stage 3. Launch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( From month 6 )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Joint Venture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Requirements~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214554"/>
            <a:ext cx="6186487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Brief History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0239" y="1857364"/>
            <a:ext cx="9397147" cy="400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Vision &amp; Strategy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000240"/>
            <a:ext cx="8715436" cy="3638560"/>
          </a:xfrm>
        </p:spPr>
        <p:txBody>
          <a:bodyPr/>
          <a:lstStyle/>
          <a:p>
            <a:pPr algn="l"/>
            <a:r>
              <a:rPr lang="en-US" sz="2600" b="1" i="1" dirty="0" smtClean="0">
                <a:solidFill>
                  <a:schemeClr val="tx1"/>
                </a:solidFill>
              </a:rPr>
              <a:t>To provide </a:t>
            </a:r>
            <a:r>
              <a:rPr lang="en-US" sz="2600" b="1" i="1" u="sng" dirty="0" smtClean="0">
                <a:solidFill>
                  <a:schemeClr val="tx1"/>
                </a:solidFill>
              </a:rPr>
              <a:t>relevant</a:t>
            </a:r>
            <a:r>
              <a:rPr lang="en-US" sz="2600" b="1" i="1" dirty="0" smtClean="0">
                <a:solidFill>
                  <a:schemeClr val="tx1"/>
                </a:solidFill>
              </a:rPr>
              <a:t>, </a:t>
            </a:r>
            <a:r>
              <a:rPr lang="en-US" sz="2600" b="1" i="1" u="sng" dirty="0" smtClean="0">
                <a:solidFill>
                  <a:schemeClr val="tx1"/>
                </a:solidFill>
              </a:rPr>
              <a:t>affordable,</a:t>
            </a:r>
            <a:r>
              <a:rPr lang="en-US" sz="2600" b="1" i="1" dirty="0" smtClean="0">
                <a:solidFill>
                  <a:schemeClr val="tx1"/>
                </a:solidFill>
              </a:rPr>
              <a:t> </a:t>
            </a:r>
            <a:r>
              <a:rPr lang="en-US" sz="2600" b="1" i="1" u="sng" dirty="0" smtClean="0">
                <a:solidFill>
                  <a:schemeClr val="tx1"/>
                </a:solidFill>
              </a:rPr>
              <a:t>scalable,</a:t>
            </a:r>
            <a:r>
              <a:rPr lang="en-US" sz="2600" b="1" i="1" dirty="0" smtClean="0">
                <a:solidFill>
                  <a:schemeClr val="tx1"/>
                </a:solidFill>
              </a:rPr>
              <a:t> </a:t>
            </a:r>
            <a:r>
              <a:rPr lang="en-US" sz="2600" b="1" i="1" u="sng" dirty="0" smtClean="0">
                <a:solidFill>
                  <a:schemeClr val="tx1"/>
                </a:solidFill>
              </a:rPr>
              <a:t>daily use</a:t>
            </a:r>
            <a:r>
              <a:rPr lang="en-US" sz="2600" b="1" i="1" dirty="0" smtClean="0">
                <a:solidFill>
                  <a:schemeClr val="tx1"/>
                </a:solidFill>
              </a:rPr>
              <a:t> tech tools for Africa</a:t>
            </a:r>
          </a:p>
          <a:p>
            <a:pPr marL="273050" indent="-273050" algn="l"/>
            <a:endParaRPr lang="en-US" sz="2600" b="1" dirty="0" smtClean="0">
              <a:solidFill>
                <a:schemeClr val="tx1"/>
              </a:solidFill>
            </a:endParaRPr>
          </a:p>
          <a:p>
            <a:pPr marL="273050" indent="-273050" algn="l"/>
            <a:r>
              <a:rPr lang="en-US" sz="2600" b="1" dirty="0" smtClean="0">
                <a:solidFill>
                  <a:schemeClr val="tx1"/>
                </a:solidFill>
              </a:rPr>
              <a:t>At Present, </a:t>
            </a:r>
            <a:r>
              <a:rPr lang="en-US" sz="2600" b="1" dirty="0" err="1" smtClean="0">
                <a:solidFill>
                  <a:schemeClr val="tx1"/>
                </a:solidFill>
              </a:rPr>
              <a:t>Wonderkid</a:t>
            </a:r>
            <a:r>
              <a:rPr lang="en-US" sz="2600" b="1" dirty="0" smtClean="0">
                <a:solidFill>
                  <a:schemeClr val="tx1"/>
                </a:solidFill>
              </a:rPr>
              <a:t> has…</a:t>
            </a:r>
            <a:endParaRPr lang="en-US" sz="2600" b="1" dirty="0">
              <a:solidFill>
                <a:schemeClr val="tx1"/>
              </a:solidFill>
            </a:endParaRP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Home Grown Enterprise Solutions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Joint Ventures / Partnership Projects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Strategic Partnerships with Governments / NGOs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Joint Ventures &amp; Partnerships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715436" cy="4429156"/>
          </a:xfrm>
        </p:spPr>
        <p:txBody>
          <a:bodyPr/>
          <a:lstStyle/>
          <a:p>
            <a:pPr algn="l"/>
            <a:r>
              <a:rPr lang="en-US" sz="2600" b="1" i="1" dirty="0" smtClean="0">
                <a:solidFill>
                  <a:schemeClr val="tx1"/>
                </a:solidFill>
              </a:rPr>
              <a:t>Why?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Leverage on strengths in partnerships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Foster innovation and specialty in the concerned sector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b="1" dirty="0" smtClean="0"/>
              <a:t>Opportunity in Commercial Ticketing Solutions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715436" cy="4429156"/>
          </a:xfrm>
        </p:spPr>
        <p:txBody>
          <a:bodyPr/>
          <a:lstStyle/>
          <a:p>
            <a:pPr algn="l"/>
            <a:r>
              <a:rPr lang="en-US" sz="2600" b="1" i="1" dirty="0" smtClean="0">
                <a:solidFill>
                  <a:schemeClr val="tx1"/>
                </a:solidFill>
              </a:rPr>
              <a:t>FACTS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Over 70% access to education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Over 63% mobile penetration in Kenya</a:t>
            </a:r>
            <a:r>
              <a:rPr lang="en-US" sz="1400" b="1" dirty="0" smtClean="0">
                <a:solidFill>
                  <a:schemeClr val="tx1"/>
                </a:solidFill>
              </a:rPr>
              <a:t> ( 30,429,351 in Dec 2012 )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Over 70% of Kenyan Population below 30 years old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Convenience of Mobile Money transactions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Internet accessibility via Mobile Phone</a:t>
            </a:r>
            <a:r>
              <a:rPr lang="en-US" sz="1300" b="1" dirty="0" smtClean="0">
                <a:solidFill>
                  <a:schemeClr val="tx1"/>
                </a:solidFill>
              </a:rPr>
              <a:t> (9,406,843 Dec 2012 - Up 11% a quarter 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Ticketing Solutions for…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3200" dirty="0" smtClean="0"/>
              <a:t>Events Ticketing</a:t>
            </a:r>
          </a:p>
          <a:p>
            <a:pPr lvl="1" indent="355600">
              <a:buFont typeface="Arial" pitchFamily="34" charset="0"/>
              <a:buChar char="•"/>
            </a:pPr>
            <a:r>
              <a:rPr lang="en-US" sz="2000" dirty="0" smtClean="0"/>
              <a:t>Movies, Shows, Seminars, Plays, Musicals etc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3200" dirty="0" smtClean="0"/>
              <a:t>Bus Ticketing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3643315"/>
            <a:ext cx="871543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4429132"/>
            <a:ext cx="8429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There is evidence of opportunity and gap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Both need back-end enterprise solution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Short cycles hence ensuring return usage/ sustainability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Replicable (territory &amp; concept)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1214422"/>
            <a:ext cx="871543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Competition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Leaders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000239"/>
            <a:ext cx="842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emanamba.com </a:t>
            </a:r>
            <a:r>
              <a:rPr lang="en-US" sz="2800" b="1" dirty="0" smtClean="0"/>
              <a:t> </a:t>
            </a:r>
            <a:r>
              <a:rPr lang="en-US" sz="1200" b="1" dirty="0" smtClean="0"/>
              <a:t>(2008)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ticketsasa.com</a:t>
            </a:r>
            <a:r>
              <a:rPr lang="en-US" sz="1200" b="1" dirty="0" smtClean="0"/>
              <a:t> (2011)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err="1" smtClean="0"/>
              <a:t>easytravel</a:t>
            </a:r>
            <a:r>
              <a:rPr lang="en-US" sz="2600" b="1" dirty="0" smtClean="0"/>
              <a:t> </a:t>
            </a:r>
            <a:r>
              <a:rPr lang="en-US" sz="1200" b="1" dirty="0" smtClean="0"/>
              <a:t>(2009 by </a:t>
            </a:r>
            <a:r>
              <a:rPr lang="en-US" sz="1200" b="1" dirty="0" err="1" smtClean="0"/>
              <a:t>Safaricom</a:t>
            </a:r>
            <a:r>
              <a:rPr lang="en-US" sz="1200" b="1" dirty="0" smtClean="0"/>
              <a:t>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Travelstart.co.ke </a:t>
            </a:r>
            <a:r>
              <a:rPr lang="en-US" sz="1200" b="1" dirty="0" smtClean="0"/>
              <a:t>(1999 by a Finish / South African Based)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142985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Market is still unexploited…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Opportunity~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1883994"/>
            <a:ext cx="8429684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TravelStart has no buses or event tickets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eManamba has only 3 bus companies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Easy Travel no longer operational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What will be different?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 &amp; Business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9297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Minimum Interruption to existing business model </a:t>
            </a:r>
            <a:r>
              <a:rPr lang="en-US" sz="2000" b="1" dirty="0" smtClean="0"/>
              <a:t>“interests”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Adjoin relevant services to increase usage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“Superior” Technology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Minimum entry costs / low entry barriers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Low Costs / High Volume Transactions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Complement – not Compete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</a:rPr>
              <a:t>(?)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Rapid Deployment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Viral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720</Words>
  <Application>Microsoft Office PowerPoint</Application>
  <PresentationFormat>On-screen Show (4:3)</PresentationFormat>
  <Paragraphs>120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ICT Solutions</vt:lpstr>
      <vt:lpstr>Brief History</vt:lpstr>
      <vt:lpstr>Vision &amp; Strategy</vt:lpstr>
      <vt:lpstr>Joint Ventures &amp; Partnerships</vt:lpstr>
      <vt:lpstr>Opportunity in Commercial Ticketing Solutions</vt:lpstr>
      <vt:lpstr>Ticketing Solutions for…</vt:lpstr>
      <vt:lpstr>Slide 7</vt:lpstr>
      <vt:lpstr>Market is still unexploited…</vt:lpstr>
      <vt:lpstr>What will be different?</vt:lpstr>
      <vt:lpstr>Business Model for Bus Companies</vt:lpstr>
      <vt:lpstr>Business Model for Events Tickets</vt:lpstr>
      <vt:lpstr>Revenue Projections – Bus Companies</vt:lpstr>
      <vt:lpstr>Cost of Implementation / Fee</vt:lpstr>
      <vt:lpstr>Daily Revenue Projections – Bus Companies</vt:lpstr>
      <vt:lpstr>Daily Revenue Projections – Events</vt:lpstr>
      <vt:lpstr>Requirements &amp; Timelines</vt:lpstr>
      <vt:lpstr>Joint Venture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Venture in an ICT Solution</dc:title>
  <dc:creator>D K M</dc:creator>
  <cp:lastModifiedBy>D K M</cp:lastModifiedBy>
  <cp:revision>15</cp:revision>
  <dcterms:created xsi:type="dcterms:W3CDTF">2013-07-20T05:20:35Z</dcterms:created>
  <dcterms:modified xsi:type="dcterms:W3CDTF">2013-07-31T09:37:42Z</dcterms:modified>
</cp:coreProperties>
</file>