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a80a7a6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80a7a6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80a7a6a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80a7a6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a80a7a6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a80a7a6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a80a7a6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a80a7a6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a80a7a6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a80a7a6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80a7a6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80a7a6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a80a7a6a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80a7a6a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a91013c6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a91013c6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91013c6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91013c6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a91013c6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a91013c6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80a7a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80a7a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91013c6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91013c6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91013c6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91013c6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977c395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977c39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a80a7a6a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a80a7a6a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a80a7a6a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a80a7a6a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80a7a6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80a7a6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80a7a6a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80a7a6a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80a7a6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80a7a6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a80a7a6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80a7a6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a80a7a6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a80a7a6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a80a7a6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80a7a6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a80a7a6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80a7a6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14975" y="1150050"/>
            <a:ext cx="8520600" cy="15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CRF with Viterbi decoding for Chunking</a:t>
            </a:r>
            <a:endParaRPr/>
          </a:p>
        </p:txBody>
      </p:sp>
      <p:sp>
        <p:nvSpPr>
          <p:cNvPr id="87" name="Google Shape;87;p13"/>
          <p:cNvSpPr txBox="1"/>
          <p:nvPr>
            <p:ph idx="1" type="subTitle"/>
          </p:nvPr>
        </p:nvSpPr>
        <p:spPr>
          <a:xfrm>
            <a:off x="214975" y="2658275"/>
            <a:ext cx="8520600" cy="22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t>Under the Guidance of:</a:t>
            </a:r>
            <a:endParaRPr b="1" sz="1200"/>
          </a:p>
          <a:p>
            <a:pPr indent="0" lvl="0" marL="0" rtl="0" algn="l">
              <a:spcBef>
                <a:spcPts val="0"/>
              </a:spcBef>
              <a:spcAft>
                <a:spcPts val="0"/>
              </a:spcAft>
              <a:buClr>
                <a:schemeClr val="dk1"/>
              </a:buClr>
              <a:buSzPts val="1100"/>
              <a:buFont typeface="Arial"/>
              <a:buNone/>
            </a:pPr>
            <a:r>
              <a:rPr b="1" lang="en-GB" sz="1200"/>
              <a:t>Dr. Anil Kumar Singh</a:t>
            </a:r>
            <a:endParaRPr b="1" sz="1200"/>
          </a:p>
          <a:p>
            <a:pPr indent="0" lvl="0" marL="0" rtl="0" algn="l">
              <a:spcBef>
                <a:spcPts val="0"/>
              </a:spcBef>
              <a:spcAft>
                <a:spcPts val="0"/>
              </a:spcAft>
              <a:buClr>
                <a:schemeClr val="dk1"/>
              </a:buClr>
              <a:buSzPts val="1100"/>
              <a:buFont typeface="Arial"/>
              <a:buNone/>
            </a:pPr>
            <a:r>
              <a:rPr b="1" lang="en-GB" sz="1200"/>
              <a:t>Associate Professor</a:t>
            </a:r>
            <a:endParaRPr b="1" sz="1200"/>
          </a:p>
          <a:p>
            <a:pPr indent="0" lvl="0" marL="0" rtl="0" algn="l">
              <a:spcBef>
                <a:spcPts val="0"/>
              </a:spcBef>
              <a:spcAft>
                <a:spcPts val="0"/>
              </a:spcAft>
              <a:buClr>
                <a:schemeClr val="dk1"/>
              </a:buClr>
              <a:buSzPts val="1100"/>
              <a:buFont typeface="Arial"/>
              <a:buNone/>
            </a:pPr>
            <a:r>
              <a:rPr b="1" lang="en-GB" sz="1200"/>
              <a:t>Department of Computer Science</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457200" lvl="0" marL="5486400" rtl="0" algn="l">
              <a:spcBef>
                <a:spcPts val="0"/>
              </a:spcBef>
              <a:spcAft>
                <a:spcPts val="0"/>
              </a:spcAft>
              <a:buNone/>
            </a:pPr>
            <a:r>
              <a:rPr b="1" lang="en-GB" sz="1200"/>
              <a:t>Anuraj Singh(17074003)</a:t>
            </a:r>
            <a:endParaRPr b="1" sz="1200"/>
          </a:p>
          <a:p>
            <a:pPr indent="457200" lvl="0" marL="5486400" rtl="0" algn="l">
              <a:spcBef>
                <a:spcPts val="0"/>
              </a:spcBef>
              <a:spcAft>
                <a:spcPts val="0"/>
              </a:spcAft>
              <a:buNone/>
            </a:pPr>
            <a:r>
              <a:rPr b="1" lang="en-GB" sz="1200"/>
              <a:t>Shivansh Saini(17075054)</a:t>
            </a:r>
            <a:endParaRPr b="1" sz="1200"/>
          </a:p>
          <a:p>
            <a:pPr indent="0" lvl="0" marL="5943600" rtl="0" algn="l">
              <a:spcBef>
                <a:spcPts val="0"/>
              </a:spcBef>
              <a:spcAft>
                <a:spcPts val="0"/>
              </a:spcAft>
              <a:buNone/>
            </a:pPr>
            <a:r>
              <a:rPr b="1" lang="en-GB" sz="1200"/>
              <a:t>Dipesh Kumar(17075021)</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596600" y="617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 Feature Selection</a:t>
            </a:r>
            <a:endParaRPr/>
          </a:p>
        </p:txBody>
      </p:sp>
      <p:sp>
        <p:nvSpPr>
          <p:cNvPr id="143" name="Google Shape;143;p22"/>
          <p:cNvSpPr txBox="1"/>
          <p:nvPr>
            <p:ph idx="1" type="body"/>
          </p:nvPr>
        </p:nvSpPr>
        <p:spPr>
          <a:xfrm>
            <a:off x="729450" y="1853850"/>
            <a:ext cx="7688700" cy="29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All features available- {Word,POS Tag,bigram Features(POS Tag of Next Word, POS Tag of the Previous Word),Morphological Features(Gender,Number,Person,Case,Root Word),Word==RootWord}</a:t>
            </a:r>
            <a:endParaRPr b="1" sz="1200"/>
          </a:p>
          <a:p>
            <a:pPr indent="0" lvl="0" marL="0" rtl="0" algn="l">
              <a:spcBef>
                <a:spcPts val="1600"/>
              </a:spcBef>
              <a:spcAft>
                <a:spcPts val="0"/>
              </a:spcAft>
              <a:buNone/>
            </a:pPr>
            <a:r>
              <a:rPr b="1" lang="en-GB" sz="1200"/>
              <a:t>Word, POS Tag and Bigram Features are Common for every feature set. Apart from them we choose the sets :</a:t>
            </a:r>
            <a:endParaRPr b="1" sz="1200"/>
          </a:p>
          <a:p>
            <a:pPr indent="-304800" lvl="0" marL="457200" rtl="0" algn="l">
              <a:spcBef>
                <a:spcPts val="1600"/>
              </a:spcBef>
              <a:spcAft>
                <a:spcPts val="0"/>
              </a:spcAft>
              <a:buSzPts val="1200"/>
              <a:buChar char="●"/>
            </a:pPr>
            <a:r>
              <a:rPr b="1" lang="en-GB" sz="1200"/>
              <a:t>Mode 0     -  {}</a:t>
            </a:r>
            <a:endParaRPr b="1" sz="1200"/>
          </a:p>
          <a:p>
            <a:pPr indent="-304800" lvl="0" marL="457200" rtl="0" algn="l">
              <a:spcBef>
                <a:spcPts val="0"/>
              </a:spcBef>
              <a:spcAft>
                <a:spcPts val="0"/>
              </a:spcAft>
              <a:buSzPts val="1200"/>
              <a:buChar char="●"/>
            </a:pPr>
            <a:r>
              <a:rPr b="1" lang="en-GB" sz="1200"/>
              <a:t>Mode 1     -  { </a:t>
            </a:r>
            <a:r>
              <a:rPr b="1" lang="en-GB" sz="1200"/>
              <a:t>Gender </a:t>
            </a:r>
            <a:r>
              <a:rPr b="1" lang="en-GB" sz="1200"/>
              <a:t>}</a:t>
            </a:r>
            <a:endParaRPr b="1" sz="1200"/>
          </a:p>
          <a:p>
            <a:pPr indent="-304800" lvl="0" marL="457200" rtl="0" algn="l">
              <a:spcBef>
                <a:spcPts val="0"/>
              </a:spcBef>
              <a:spcAft>
                <a:spcPts val="0"/>
              </a:spcAft>
              <a:buSzPts val="1200"/>
              <a:buChar char="●"/>
            </a:pPr>
            <a:r>
              <a:rPr b="1" lang="en-GB" sz="1200"/>
              <a:t>Mode 2     -  { </a:t>
            </a:r>
            <a:r>
              <a:rPr b="1" lang="en-GB" sz="1200"/>
              <a:t>Number </a:t>
            </a:r>
            <a:r>
              <a:rPr b="1" lang="en-GB" sz="1200"/>
              <a:t>}</a:t>
            </a:r>
            <a:endParaRPr b="1" sz="1200"/>
          </a:p>
          <a:p>
            <a:pPr indent="-304800" lvl="0" marL="457200" rtl="0" algn="l">
              <a:spcBef>
                <a:spcPts val="0"/>
              </a:spcBef>
              <a:spcAft>
                <a:spcPts val="0"/>
              </a:spcAft>
              <a:buSzPts val="1200"/>
              <a:buChar char="●"/>
            </a:pPr>
            <a:r>
              <a:rPr b="1" lang="en-GB" sz="1200"/>
              <a:t>Mode 3     -  { Gender, Number }</a:t>
            </a:r>
            <a:endParaRPr b="1" sz="1200"/>
          </a:p>
          <a:p>
            <a:pPr indent="-304800" lvl="0" marL="457200" rtl="0" algn="l">
              <a:spcBef>
                <a:spcPts val="0"/>
              </a:spcBef>
              <a:spcAft>
                <a:spcPts val="0"/>
              </a:spcAft>
              <a:buSzPts val="1200"/>
              <a:buChar char="●"/>
            </a:pPr>
            <a:r>
              <a:rPr b="1" lang="en-GB" sz="1200"/>
              <a:t>Mode 8     -  { Case }</a:t>
            </a:r>
            <a:endParaRPr b="1" sz="1200"/>
          </a:p>
          <a:p>
            <a:pPr indent="-304800" lvl="0" marL="457200" rtl="0" algn="l">
              <a:spcBef>
                <a:spcPts val="0"/>
              </a:spcBef>
              <a:spcAft>
                <a:spcPts val="0"/>
              </a:spcAft>
              <a:buSzPts val="1200"/>
              <a:buChar char="●"/>
            </a:pPr>
            <a:r>
              <a:rPr b="1" lang="en-GB" sz="1200"/>
              <a:t>Mode 11  -  { Gender, Number, Case }</a:t>
            </a:r>
            <a:endParaRPr b="1" sz="1200"/>
          </a:p>
          <a:p>
            <a:pPr indent="-304800" lvl="0" marL="457200" rtl="0" algn="l">
              <a:spcBef>
                <a:spcPts val="0"/>
              </a:spcBef>
              <a:spcAft>
                <a:spcPts val="0"/>
              </a:spcAft>
              <a:buSzPts val="1200"/>
              <a:buChar char="●"/>
            </a:pPr>
            <a:r>
              <a:rPr b="1" lang="en-GB" sz="1200"/>
              <a:t>Mode 16  -  { Root Word, Word==RootWord }</a:t>
            </a:r>
            <a:endParaRPr b="1" sz="1200"/>
          </a:p>
          <a:p>
            <a:pPr indent="-304800" lvl="0" marL="457200" rtl="0" algn="l">
              <a:spcBef>
                <a:spcPts val="0"/>
              </a:spcBef>
              <a:spcAft>
                <a:spcPts val="0"/>
              </a:spcAft>
              <a:buSzPts val="1200"/>
              <a:buChar char="●"/>
            </a:pPr>
            <a:r>
              <a:rPr b="1" lang="en-GB" sz="1200"/>
              <a:t>Mode 24  -  { Case, RootWord, Word==RootWord }</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04000" y="55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7. Model</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Model Name: Conditional Random Fields(CRF)</a:t>
            </a:r>
            <a:endParaRPr b="1"/>
          </a:p>
          <a:p>
            <a:pPr indent="-311150" lvl="0" marL="457200" rtl="0" algn="l">
              <a:spcBef>
                <a:spcPts val="1600"/>
              </a:spcBef>
              <a:spcAft>
                <a:spcPts val="0"/>
              </a:spcAft>
              <a:buSzPts val="1300"/>
              <a:buChar char="●"/>
            </a:pPr>
            <a:r>
              <a:rPr b="1" lang="en-GB"/>
              <a:t>Library Used: sklearn_crfsuite</a:t>
            </a:r>
            <a:endParaRPr b="1"/>
          </a:p>
          <a:p>
            <a:pPr indent="-311150" lvl="0" marL="457200" rtl="0" algn="l">
              <a:spcBef>
                <a:spcPts val="0"/>
              </a:spcBef>
              <a:spcAft>
                <a:spcPts val="0"/>
              </a:spcAft>
              <a:buSzPts val="1300"/>
              <a:buChar char="●"/>
            </a:pPr>
            <a:r>
              <a:rPr b="1" lang="en-GB"/>
              <a:t>Based on </a:t>
            </a:r>
            <a:r>
              <a:rPr b="1" lang="en-GB"/>
              <a:t>discriminative model</a:t>
            </a:r>
            <a:endParaRPr b="1"/>
          </a:p>
          <a:p>
            <a:pPr indent="-311150" lvl="0" marL="457200" rtl="0" algn="l">
              <a:spcBef>
                <a:spcPts val="0"/>
              </a:spcBef>
              <a:spcAft>
                <a:spcPts val="0"/>
              </a:spcAft>
              <a:buSzPts val="1300"/>
              <a:buChar char="●"/>
            </a:pPr>
            <a:r>
              <a:rPr b="1" lang="en-GB"/>
              <a:t>Uses Conditional Probability Distribution</a:t>
            </a:r>
            <a:endParaRPr b="1"/>
          </a:p>
          <a:p>
            <a:pPr indent="-311150" lvl="0" marL="457200" rtl="0" algn="l">
              <a:spcBef>
                <a:spcPts val="0"/>
              </a:spcBef>
              <a:spcAft>
                <a:spcPts val="0"/>
              </a:spcAft>
              <a:buSzPts val="1300"/>
              <a:buChar char="●"/>
            </a:pPr>
            <a:r>
              <a:rPr b="1" lang="en-GB"/>
              <a:t>Works better than generative model ( because generative models require stringent assumptions)</a:t>
            </a:r>
            <a:r>
              <a:rPr b="1" lang="en-GB"/>
              <a:t>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596625" y="60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 Results &amp; Analysis</a:t>
            </a:r>
            <a:endParaRPr/>
          </a:p>
        </p:txBody>
      </p:sp>
      <p:sp>
        <p:nvSpPr>
          <p:cNvPr id="155" name="Google Shape;155;p24"/>
          <p:cNvSpPr txBox="1"/>
          <p:nvPr/>
        </p:nvSpPr>
        <p:spPr>
          <a:xfrm>
            <a:off x="405675" y="1980850"/>
            <a:ext cx="8520600" cy="2722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GB" sz="1200">
                <a:solidFill>
                  <a:srgbClr val="434343"/>
                </a:solidFill>
                <a:latin typeface="Lato"/>
                <a:ea typeface="Lato"/>
                <a:cs typeface="Lato"/>
                <a:sym typeface="Lato"/>
              </a:rPr>
              <a:t>Mode              F1 Score</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0                        0.974332</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1                        0.974210</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2                        0.974696</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3                        0.974474</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8                        0.975352</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11                     0.975402</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16                     0.974329</a:t>
            </a:r>
            <a:endParaRPr b="1" sz="1200">
              <a:solidFill>
                <a:srgbClr val="434343"/>
              </a:solidFill>
              <a:latin typeface="Lato"/>
              <a:ea typeface="Lato"/>
              <a:cs typeface="Lato"/>
              <a:sym typeface="Lato"/>
            </a:endParaRPr>
          </a:p>
          <a:p>
            <a:pPr indent="0" lvl="0" marL="457200" rtl="0" algn="l">
              <a:spcBef>
                <a:spcPts val="0"/>
              </a:spcBef>
              <a:spcAft>
                <a:spcPts val="0"/>
              </a:spcAft>
              <a:buNone/>
            </a:pPr>
            <a:r>
              <a:rPr b="1" lang="en-GB" sz="1200">
                <a:solidFill>
                  <a:srgbClr val="434343"/>
                </a:solidFill>
                <a:latin typeface="Lato"/>
                <a:ea typeface="Lato"/>
                <a:cs typeface="Lato"/>
                <a:sym typeface="Lato"/>
              </a:rPr>
              <a:t>24                     0.975210</a:t>
            </a:r>
            <a:endParaRPr b="1" sz="1200">
              <a:solidFill>
                <a:srgbClr val="434343"/>
              </a:solidFill>
              <a:latin typeface="Lato"/>
              <a:ea typeface="Lato"/>
              <a:cs typeface="Lato"/>
              <a:sym typeface="Lato"/>
            </a:endParaRPr>
          </a:p>
          <a:p>
            <a:pPr indent="0" lvl="0" marL="457200" rtl="0" algn="l">
              <a:spcBef>
                <a:spcPts val="0"/>
              </a:spcBef>
              <a:spcAft>
                <a:spcPts val="0"/>
              </a:spcAft>
              <a:buNone/>
            </a:pPr>
            <a:r>
              <a:t/>
            </a:r>
            <a:endParaRPr b="1">
              <a:solidFill>
                <a:srgbClr val="434343"/>
              </a:solidFill>
              <a:latin typeface="Lato"/>
              <a:ea typeface="Lato"/>
              <a:cs typeface="Lato"/>
              <a:sym typeface="Lato"/>
            </a:endParaRPr>
          </a:p>
          <a:p>
            <a:pPr indent="-317500" lvl="0" marL="457200" rtl="0" algn="l">
              <a:spcBef>
                <a:spcPts val="0"/>
              </a:spcBef>
              <a:spcAft>
                <a:spcPts val="0"/>
              </a:spcAft>
              <a:buClr>
                <a:srgbClr val="434343"/>
              </a:buClr>
              <a:buSzPts val="1400"/>
              <a:buFont typeface="Lato"/>
              <a:buChar char="●"/>
            </a:pPr>
            <a:r>
              <a:rPr b="1" lang="en-GB">
                <a:solidFill>
                  <a:srgbClr val="434343"/>
                </a:solidFill>
                <a:latin typeface="Lato"/>
                <a:ea typeface="Lato"/>
                <a:cs typeface="Lato"/>
                <a:sym typeface="Lato"/>
              </a:rPr>
              <a:t>Analysis are done on the following levels:</a:t>
            </a:r>
            <a:endParaRPr b="1">
              <a:solidFill>
                <a:srgbClr val="434343"/>
              </a:solidFill>
              <a:latin typeface="Lato"/>
              <a:ea typeface="Lato"/>
              <a:cs typeface="Lato"/>
              <a:sym typeface="Lato"/>
            </a:endParaRPr>
          </a:p>
          <a:p>
            <a:pPr indent="-317500" lvl="1" marL="914400" rtl="0" algn="l">
              <a:spcBef>
                <a:spcPts val="0"/>
              </a:spcBef>
              <a:spcAft>
                <a:spcPts val="0"/>
              </a:spcAft>
              <a:buClr>
                <a:srgbClr val="434343"/>
              </a:buClr>
              <a:buSzPts val="1400"/>
              <a:buFont typeface="Lato"/>
              <a:buChar char="○"/>
            </a:pPr>
            <a:r>
              <a:rPr b="1" lang="en-GB">
                <a:solidFill>
                  <a:srgbClr val="434343"/>
                </a:solidFill>
                <a:latin typeface="Lato"/>
                <a:ea typeface="Lato"/>
                <a:cs typeface="Lato"/>
                <a:sym typeface="Lato"/>
              </a:rPr>
              <a:t>Data Level, POS Tag Level, Word Level, Sentence Level</a:t>
            </a:r>
            <a:endParaRPr b="1">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78550" y="580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8.1 Data-level analysis</a:t>
            </a:r>
            <a:endParaRPr/>
          </a:p>
        </p:txBody>
      </p:sp>
      <p:sp>
        <p:nvSpPr>
          <p:cNvPr id="161" name="Google Shape;161;p25"/>
          <p:cNvSpPr txBox="1"/>
          <p:nvPr>
            <p:ph idx="1" type="body"/>
          </p:nvPr>
        </p:nvSpPr>
        <p:spPr>
          <a:xfrm>
            <a:off x="1110450" y="4536725"/>
            <a:ext cx="73491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1200"/>
              <a:t>Learning Curve Graph</a:t>
            </a:r>
            <a:endParaRPr b="1" sz="1200"/>
          </a:p>
        </p:txBody>
      </p:sp>
      <p:pic>
        <p:nvPicPr>
          <p:cNvPr id="162" name="Google Shape;162;p25"/>
          <p:cNvPicPr preferRelativeResize="0"/>
          <p:nvPr/>
        </p:nvPicPr>
        <p:blipFill>
          <a:blip r:embed="rId3">
            <a:alphaModFix/>
          </a:blip>
          <a:stretch>
            <a:fillRect/>
          </a:stretch>
        </p:blipFill>
        <p:spPr>
          <a:xfrm>
            <a:off x="2705713" y="1783300"/>
            <a:ext cx="3819525"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7275" y="572850"/>
            <a:ext cx="56469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8.2 POS Tag Level Analysis</a:t>
            </a:r>
            <a:endParaRPr/>
          </a:p>
        </p:txBody>
      </p:sp>
      <p:pic>
        <p:nvPicPr>
          <p:cNvPr id="168" name="Google Shape;168;p26"/>
          <p:cNvPicPr preferRelativeResize="0"/>
          <p:nvPr/>
        </p:nvPicPr>
        <p:blipFill>
          <a:blip r:embed="rId3">
            <a:alphaModFix/>
          </a:blip>
          <a:stretch>
            <a:fillRect/>
          </a:stretch>
        </p:blipFill>
        <p:spPr>
          <a:xfrm>
            <a:off x="1114775" y="1266800"/>
            <a:ext cx="6822599" cy="3502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946700" y="1357575"/>
            <a:ext cx="7392976" cy="342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768288" y="1292900"/>
            <a:ext cx="7536874" cy="369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729450" y="1354675"/>
            <a:ext cx="3722700" cy="32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As in the above graphs it can be seen that, the performance of the tags FRAGP and NEGP are very staggering. </a:t>
            </a:r>
            <a:endParaRPr b="1" sz="1200"/>
          </a:p>
          <a:p>
            <a:pPr indent="-304800" lvl="0" marL="457200" rtl="0" algn="l">
              <a:spcBef>
                <a:spcPts val="1600"/>
              </a:spcBef>
              <a:spcAft>
                <a:spcPts val="0"/>
              </a:spcAft>
              <a:buSzPts val="1200"/>
              <a:buChar char="●"/>
            </a:pPr>
            <a:r>
              <a:rPr b="1" lang="en-GB" sz="1200"/>
              <a:t>The main reason for this error is that the probability of predicting a sequence to be NP or NP + FRAGP becomes quite similar in many cases and thus, it becomes hard to get the correct chunk tag.</a:t>
            </a:r>
            <a:endParaRPr b="1" sz="1200"/>
          </a:p>
          <a:p>
            <a:pPr indent="-304800" lvl="0" marL="457200" rtl="0" algn="l">
              <a:spcBef>
                <a:spcPts val="0"/>
              </a:spcBef>
              <a:spcAft>
                <a:spcPts val="0"/>
              </a:spcAft>
              <a:buSzPts val="1200"/>
              <a:buChar char="●"/>
            </a:pPr>
            <a:r>
              <a:rPr b="1" lang="en-GB" sz="1200"/>
              <a:t>Similarly is the case with NEGP, which in general combines with verb groups to form VGNF however due to presence of NP in between it is not possible and is often grouped with others.</a:t>
            </a:r>
            <a:endParaRPr b="1" sz="1200"/>
          </a:p>
        </p:txBody>
      </p:sp>
      <p:pic>
        <p:nvPicPr>
          <p:cNvPr id="184" name="Google Shape;184;p29"/>
          <p:cNvPicPr preferRelativeResize="0"/>
          <p:nvPr/>
        </p:nvPicPr>
        <p:blipFill>
          <a:blip r:embed="rId3">
            <a:alphaModFix/>
          </a:blip>
          <a:stretch>
            <a:fillRect/>
          </a:stretch>
        </p:blipFill>
        <p:spPr>
          <a:xfrm>
            <a:off x="4622800" y="2487800"/>
            <a:ext cx="4344450" cy="460900"/>
          </a:xfrm>
          <a:prstGeom prst="rect">
            <a:avLst/>
          </a:prstGeom>
          <a:noFill/>
          <a:ln>
            <a:noFill/>
          </a:ln>
        </p:spPr>
      </p:pic>
      <p:pic>
        <p:nvPicPr>
          <p:cNvPr id="185" name="Google Shape;185;p29"/>
          <p:cNvPicPr preferRelativeResize="0"/>
          <p:nvPr/>
        </p:nvPicPr>
        <p:blipFill>
          <a:blip r:embed="rId4">
            <a:alphaModFix/>
          </a:blip>
          <a:stretch>
            <a:fillRect/>
          </a:stretch>
        </p:blipFill>
        <p:spPr>
          <a:xfrm>
            <a:off x="4580457" y="3715450"/>
            <a:ext cx="4386781" cy="46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695575" y="654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8.3 Word Level Analysis</a:t>
            </a:r>
            <a:endParaRPr/>
          </a:p>
        </p:txBody>
      </p:sp>
      <p:pic>
        <p:nvPicPr>
          <p:cNvPr id="191" name="Google Shape;191;p30"/>
          <p:cNvPicPr preferRelativeResize="0"/>
          <p:nvPr/>
        </p:nvPicPr>
        <p:blipFill>
          <a:blip r:embed="rId3">
            <a:alphaModFix/>
          </a:blip>
          <a:stretch>
            <a:fillRect/>
          </a:stretch>
        </p:blipFill>
        <p:spPr>
          <a:xfrm>
            <a:off x="1787874" y="1487300"/>
            <a:ext cx="5355299" cy="3273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729450" y="1354675"/>
            <a:ext cx="7688700" cy="3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In  this  level  of  analysis,  we  understand  how  our  model  behaves  for  various  words. Since our corpus is very large so we will focus only certain words where the tags for the word have not been predicted well by the model.</a:t>
            </a:r>
            <a:endParaRPr b="1" sz="1200"/>
          </a:p>
          <a:p>
            <a:pPr indent="-304800" lvl="0" marL="457200" rtl="0" algn="l">
              <a:spcBef>
                <a:spcPts val="1600"/>
              </a:spcBef>
              <a:spcAft>
                <a:spcPts val="0"/>
              </a:spcAft>
              <a:buSzPts val="1200"/>
              <a:buChar char="●"/>
            </a:pPr>
            <a:r>
              <a:rPr b="1" lang="en-GB" sz="1200"/>
              <a:t>‘binA’ : In general this takes the NEG tag and combines with the verb group to form VGNF, however when some noun appears in between it is not able to form group with the verb and is tagged as NEGP. However, sometimes it is treated as part of NP which results in bad results for the word.</a:t>
            </a:r>
            <a:endParaRPr b="1" sz="1200"/>
          </a:p>
          <a:p>
            <a:pPr indent="-304800" lvl="0" marL="457200" rtl="0" algn="l">
              <a:spcBef>
                <a:spcPts val="0"/>
              </a:spcBef>
              <a:spcAft>
                <a:spcPts val="0"/>
              </a:spcAft>
              <a:buSzPts val="1200"/>
              <a:buChar char="●"/>
            </a:pPr>
            <a:r>
              <a:rPr b="1" lang="en-GB" sz="1200"/>
              <a:t>On the other hand, words like ‘khaana’ and ‘aur’ show very  good results as they don’t face the above problem and they have more or less the same chunk tag in every situation.</a:t>
            </a:r>
            <a:endParaRPr b="1" sz="1200"/>
          </a:p>
          <a:p>
            <a:pPr indent="0" lvl="0" marL="0" rtl="0" algn="l">
              <a:spcBef>
                <a:spcPts val="1600"/>
              </a:spcBef>
              <a:spcAft>
                <a:spcPts val="1600"/>
              </a:spcAft>
              <a:buNone/>
            </a:pPr>
            <a:r>
              <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1.PROBLEM STATEMENT:</a:t>
            </a:r>
            <a:endParaRPr/>
          </a:p>
        </p:txBody>
      </p:sp>
      <p:sp>
        <p:nvSpPr>
          <p:cNvPr id="93" name="Google Shape;93;p14"/>
          <p:cNvSpPr txBox="1"/>
          <p:nvPr>
            <p:ph idx="1" type="body"/>
          </p:nvPr>
        </p:nvSpPr>
        <p:spPr>
          <a:xfrm>
            <a:off x="729450" y="2071825"/>
            <a:ext cx="76887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	Perform the Conditional Random Field (CRF) with Viterbi decoding for sequential tagging (Chunking) by writing code using existing library for CRF.</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7650" y="59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8.4 Sentence Level Analysis</a:t>
            </a:r>
            <a:endParaRPr/>
          </a:p>
        </p:txBody>
      </p:sp>
      <p:pic>
        <p:nvPicPr>
          <p:cNvPr id="202" name="Google Shape;202;p32"/>
          <p:cNvPicPr preferRelativeResize="0"/>
          <p:nvPr/>
        </p:nvPicPr>
        <p:blipFill>
          <a:blip r:embed="rId3">
            <a:alphaModFix/>
          </a:blip>
          <a:stretch>
            <a:fillRect/>
          </a:stretch>
        </p:blipFill>
        <p:spPr>
          <a:xfrm>
            <a:off x="281750" y="1548000"/>
            <a:ext cx="3037949" cy="2619344"/>
          </a:xfrm>
          <a:prstGeom prst="rect">
            <a:avLst/>
          </a:prstGeom>
          <a:noFill/>
          <a:ln>
            <a:noFill/>
          </a:ln>
        </p:spPr>
      </p:pic>
      <p:pic>
        <p:nvPicPr>
          <p:cNvPr id="203" name="Google Shape;203;p32"/>
          <p:cNvPicPr preferRelativeResize="0"/>
          <p:nvPr/>
        </p:nvPicPr>
        <p:blipFill>
          <a:blip r:embed="rId4">
            <a:alphaModFix/>
          </a:blip>
          <a:stretch>
            <a:fillRect/>
          </a:stretch>
        </p:blipFill>
        <p:spPr>
          <a:xfrm>
            <a:off x="2998109" y="1524175"/>
            <a:ext cx="3093242" cy="2667000"/>
          </a:xfrm>
          <a:prstGeom prst="rect">
            <a:avLst/>
          </a:prstGeom>
          <a:noFill/>
          <a:ln>
            <a:noFill/>
          </a:ln>
        </p:spPr>
      </p:pic>
      <p:pic>
        <p:nvPicPr>
          <p:cNvPr id="204" name="Google Shape;204;p32"/>
          <p:cNvPicPr preferRelativeResize="0"/>
          <p:nvPr/>
        </p:nvPicPr>
        <p:blipFill>
          <a:blip r:embed="rId5">
            <a:alphaModFix/>
          </a:blip>
          <a:stretch>
            <a:fillRect/>
          </a:stretch>
        </p:blipFill>
        <p:spPr>
          <a:xfrm>
            <a:off x="5728675" y="1479900"/>
            <a:ext cx="3144597" cy="2711275"/>
          </a:xfrm>
          <a:prstGeom prst="rect">
            <a:avLst/>
          </a:prstGeom>
          <a:noFill/>
          <a:ln>
            <a:noFill/>
          </a:ln>
        </p:spPr>
      </p:pic>
      <p:sp>
        <p:nvSpPr>
          <p:cNvPr id="205" name="Google Shape;205;p32"/>
          <p:cNvSpPr txBox="1"/>
          <p:nvPr/>
        </p:nvSpPr>
        <p:spPr>
          <a:xfrm>
            <a:off x="1679225" y="4395600"/>
            <a:ext cx="60465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Comparison</a:t>
            </a:r>
            <a:r>
              <a:rPr b="1" lang="en-GB">
                <a:latin typeface="Lato"/>
                <a:ea typeface="Lato"/>
                <a:cs typeface="Lato"/>
                <a:sym typeface="Lato"/>
              </a:rPr>
              <a:t> of prediction of chunk tag sequence pairs for different mode</a:t>
            </a:r>
            <a:endParaRPr b="1">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7650" y="598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8.5 Chunk Boundary Analysis</a:t>
            </a:r>
            <a:endParaRPr/>
          </a:p>
        </p:txBody>
      </p:sp>
      <p:pic>
        <p:nvPicPr>
          <p:cNvPr id="211" name="Google Shape;211;p33"/>
          <p:cNvPicPr preferRelativeResize="0"/>
          <p:nvPr/>
        </p:nvPicPr>
        <p:blipFill>
          <a:blip r:embed="rId3">
            <a:alphaModFix/>
          </a:blip>
          <a:stretch>
            <a:fillRect/>
          </a:stretch>
        </p:blipFill>
        <p:spPr>
          <a:xfrm>
            <a:off x="105747" y="1699975"/>
            <a:ext cx="4311277" cy="2650224"/>
          </a:xfrm>
          <a:prstGeom prst="rect">
            <a:avLst/>
          </a:prstGeom>
          <a:noFill/>
          <a:ln>
            <a:noFill/>
          </a:ln>
        </p:spPr>
      </p:pic>
      <p:pic>
        <p:nvPicPr>
          <p:cNvPr id="212" name="Google Shape;212;p33"/>
          <p:cNvPicPr preferRelativeResize="0"/>
          <p:nvPr/>
        </p:nvPicPr>
        <p:blipFill>
          <a:blip r:embed="rId4">
            <a:alphaModFix/>
          </a:blip>
          <a:stretch>
            <a:fillRect/>
          </a:stretch>
        </p:blipFill>
        <p:spPr>
          <a:xfrm>
            <a:off x="4417026" y="1611063"/>
            <a:ext cx="4417799" cy="2739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648275" y="565950"/>
            <a:ext cx="825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Comparison of Predicted and Correct boundaries</a:t>
            </a:r>
            <a:endParaRPr/>
          </a:p>
        </p:txBody>
      </p:sp>
      <p:pic>
        <p:nvPicPr>
          <p:cNvPr id="218" name="Google Shape;218;p34"/>
          <p:cNvPicPr preferRelativeResize="0"/>
          <p:nvPr/>
        </p:nvPicPr>
        <p:blipFill>
          <a:blip r:embed="rId3">
            <a:alphaModFix/>
          </a:blip>
          <a:stretch>
            <a:fillRect/>
          </a:stretch>
        </p:blipFill>
        <p:spPr>
          <a:xfrm>
            <a:off x="1697275" y="1535225"/>
            <a:ext cx="5527225" cy="336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76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9. CONCLUSION:</a:t>
            </a:r>
            <a:endParaRPr/>
          </a:p>
        </p:txBody>
      </p:sp>
      <p:sp>
        <p:nvSpPr>
          <p:cNvPr id="224" name="Google Shape;224;p35"/>
          <p:cNvSpPr txBox="1"/>
          <p:nvPr>
            <p:ph idx="1" type="body"/>
          </p:nvPr>
        </p:nvSpPr>
        <p:spPr>
          <a:xfrm>
            <a:off x="729450" y="1432275"/>
            <a:ext cx="7688700" cy="3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After doing error analysis on various levels we come to the conclusion that, there occurs pattern in the dataset which are more prone to error, and certain feature sets perform distinctly better than the others.</a:t>
            </a:r>
            <a:endParaRPr b="1"/>
          </a:p>
          <a:p>
            <a:pPr indent="-311150" lvl="0" marL="457200" rtl="0" algn="l">
              <a:spcBef>
                <a:spcPts val="1600"/>
              </a:spcBef>
              <a:spcAft>
                <a:spcPts val="0"/>
              </a:spcAft>
              <a:buSzPts val="1300"/>
              <a:buChar char="●"/>
            </a:pPr>
            <a:r>
              <a:rPr b="1" lang="en-GB"/>
              <a:t>Predicting  NP  &lt;-&gt;  NP + FRAGP is a very common error that occurs. Apart from that, prediction of NEGP tag is also error prone.</a:t>
            </a:r>
            <a:endParaRPr b="1"/>
          </a:p>
          <a:p>
            <a:pPr indent="-311150" lvl="0" marL="457200" rtl="0" algn="l">
              <a:spcBef>
                <a:spcPts val="0"/>
              </a:spcBef>
              <a:spcAft>
                <a:spcPts val="0"/>
              </a:spcAft>
              <a:buSzPts val="1300"/>
              <a:buChar char="●"/>
            </a:pPr>
            <a:r>
              <a:rPr b="1" lang="en-GB"/>
              <a:t>Use of ‘case’ in the feature set shows better results in prediction of the results. Suffixes can also play a role in predicting the values correctly.</a:t>
            </a:r>
            <a:endParaRPr b="1"/>
          </a:p>
          <a:p>
            <a:pPr indent="-311150" lvl="0" marL="457200" rtl="0" algn="l">
              <a:spcBef>
                <a:spcPts val="0"/>
              </a:spcBef>
              <a:spcAft>
                <a:spcPts val="0"/>
              </a:spcAft>
              <a:buSzPts val="1300"/>
              <a:buChar char="●"/>
            </a:pPr>
            <a:r>
              <a:rPr b="1" lang="en-GB"/>
              <a:t>Some words like ‘binA’ are not predicted that well by the model.</a:t>
            </a:r>
            <a:endParaRPr b="1"/>
          </a:p>
          <a:p>
            <a:pPr indent="-311150" lvl="0" marL="457200" rtl="0" algn="l">
              <a:spcBef>
                <a:spcPts val="0"/>
              </a:spcBef>
              <a:spcAft>
                <a:spcPts val="0"/>
              </a:spcAft>
              <a:buSzPts val="1300"/>
              <a:buChar char="●"/>
            </a:pPr>
            <a:r>
              <a:rPr b="1" lang="en-GB"/>
              <a:t>At many places, NP and JJP boundaries are both skipped and created(extra). Although overall sequence order is maintained but such errors occur much more frequently.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1533875" y="2085625"/>
            <a:ext cx="5722200" cy="12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1.1 BRIEF DESCRIPTION OF THE PROJECT:</a:t>
            </a:r>
            <a:endParaRPr/>
          </a:p>
        </p:txBody>
      </p:sp>
      <p:sp>
        <p:nvSpPr>
          <p:cNvPr id="99" name="Google Shape;99;p15"/>
          <p:cNvSpPr txBox="1"/>
          <p:nvPr>
            <p:ph idx="1" type="body"/>
          </p:nvPr>
        </p:nvSpPr>
        <p:spPr>
          <a:xfrm>
            <a:off x="729450" y="2071825"/>
            <a:ext cx="7688700" cy="174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1400"/>
              <a:t>Conditional Random Field (CRF) is a discriminative probabilistic algorithm, used for the sequence to sequence problems, unlike HMM (a generative probabilistic algorithm). In this task, the students explore the efficient pre-compiled library of CRF with Viterbi decoding to solve the Chunking problem for Hindi. CRF is a feature-based algorithm, so the student must submit the comparative result, which obtained from different feature sets for all the metric level.</a:t>
            </a:r>
            <a:endParaRPr b="1"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2.INTRODUCTION:</a:t>
            </a:r>
            <a:endParaRPr/>
          </a:p>
        </p:txBody>
      </p:sp>
      <p:sp>
        <p:nvSpPr>
          <p:cNvPr id="105" name="Google Shape;105;p16"/>
          <p:cNvSpPr txBox="1"/>
          <p:nvPr>
            <p:ph idx="1" type="body"/>
          </p:nvPr>
        </p:nvSpPr>
        <p:spPr>
          <a:xfrm>
            <a:off x="729450" y="1853850"/>
            <a:ext cx="7688700" cy="10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Phrase chunking is a Natural Language Processing task that consists in dividing a text into syntactically correlated parts of words. Theses phrases are non-overlapping, i.e. a word can only be a member of one chunk.Chunking works on top of POS tagging, it uses pos-tags as input and provides chunks as output. Similar to POS tags, there are a standard set of Chunk tags like Noun Phrase(NP), Verb Phrase (VP), etc.</a:t>
            </a:r>
            <a:endParaRPr b="1"/>
          </a:p>
          <a:p>
            <a:pPr indent="0" lvl="0" marL="0" rtl="0" algn="l">
              <a:spcBef>
                <a:spcPts val="1600"/>
              </a:spcBef>
              <a:spcAft>
                <a:spcPts val="1600"/>
              </a:spcAft>
              <a:buNone/>
            </a:pPr>
            <a:r>
              <a:t/>
            </a:r>
            <a:endParaRPr b="1"/>
          </a:p>
        </p:txBody>
      </p:sp>
      <p:sp>
        <p:nvSpPr>
          <p:cNvPr id="106" name="Google Shape;106;p16"/>
          <p:cNvSpPr txBox="1"/>
          <p:nvPr/>
        </p:nvSpPr>
        <p:spPr>
          <a:xfrm>
            <a:off x="729450" y="2984525"/>
            <a:ext cx="33585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Conditional Random Fields (CRF)</a:t>
            </a:r>
            <a:endParaRPr b="1">
              <a:latin typeface="Lato"/>
              <a:ea typeface="Lato"/>
              <a:cs typeface="Lato"/>
              <a:sym typeface="Lato"/>
            </a:endParaRPr>
          </a:p>
        </p:txBody>
      </p:sp>
      <p:sp>
        <p:nvSpPr>
          <p:cNvPr id="107" name="Google Shape;107;p16"/>
          <p:cNvSpPr txBox="1"/>
          <p:nvPr/>
        </p:nvSpPr>
        <p:spPr>
          <a:xfrm>
            <a:off x="729450" y="3313125"/>
            <a:ext cx="7610100" cy="10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666666"/>
                </a:solidFill>
                <a:latin typeface="Lato"/>
                <a:ea typeface="Lato"/>
                <a:cs typeface="Lato"/>
                <a:sym typeface="Lato"/>
              </a:rPr>
              <a:t>Machine Learning models have two common categorizations, Generative and Discriminative. Conditional Random Fields are a type of Discriminative classifier, and as such, they model the decision boundary between the different classes. In CRFs, our input data is sequential, and we have to take previous context into account when making predictions on a data point.</a:t>
            </a:r>
            <a:endParaRPr b="1" sz="1200">
              <a:solidFill>
                <a:srgbClr val="666666"/>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3.RELATED WORK:</a:t>
            </a:r>
            <a:endParaRPr/>
          </a:p>
        </p:txBody>
      </p:sp>
      <p:sp>
        <p:nvSpPr>
          <p:cNvPr id="113" name="Google Shape;113;p17"/>
          <p:cNvSpPr txBox="1"/>
          <p:nvPr>
            <p:ph idx="1" type="body"/>
          </p:nvPr>
        </p:nvSpPr>
        <p:spPr>
          <a:xfrm>
            <a:off x="729450" y="2078875"/>
            <a:ext cx="7688700" cy="19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previous work used two main machine-learning approaches to sequence labeling. The first approach relies on k-order generative probabilistic models of paired input sequences and label sequences, for instance hidden Markov models (HMMs) (Freitag and McCallum, 2000). The second approach views the sequence labeling problem as a sequence of classification problems, one for each of the labels in the sequence. Previous work on Chunking for Hindi dataset had been done using CRF model (Himanshu, 2016).</a:t>
            </a:r>
            <a:endParaRPr b="1"/>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4.DATASET INFORMATION:</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Hindi Treebank data_IITH (POS Tagged Data).</a:t>
            </a:r>
            <a:endParaRPr b="1" sz="1400"/>
          </a:p>
          <a:p>
            <a:pPr indent="-317500" lvl="0" marL="457200" rtl="0" algn="l">
              <a:spcBef>
                <a:spcPts val="0"/>
              </a:spcBef>
              <a:spcAft>
                <a:spcPts val="0"/>
              </a:spcAft>
              <a:buSzPts val="1400"/>
              <a:buChar char="●"/>
            </a:pPr>
            <a:r>
              <a:rPr b="1" lang="en-GB" sz="1400"/>
              <a:t>Data in Shakti Standard Format(SSF).</a:t>
            </a:r>
            <a:endParaRPr b="1" sz="1400"/>
          </a:p>
          <a:p>
            <a:pPr indent="-317500" lvl="0" marL="457200" rtl="0" algn="l">
              <a:spcBef>
                <a:spcPts val="0"/>
              </a:spcBef>
              <a:spcAft>
                <a:spcPts val="0"/>
              </a:spcAft>
              <a:buSzPts val="1400"/>
              <a:buChar char="●"/>
            </a:pPr>
            <a:r>
              <a:rPr b="1" lang="en-GB" sz="1400"/>
              <a:t>SSF allows information in a sentence to be represented in a form of one or more trees.</a:t>
            </a:r>
            <a:endParaRPr b="1" sz="1400"/>
          </a:p>
          <a:p>
            <a:pPr indent="-317500" lvl="0" marL="457200" rtl="0" algn="l">
              <a:spcBef>
                <a:spcPts val="0"/>
              </a:spcBef>
              <a:spcAft>
                <a:spcPts val="0"/>
              </a:spcAft>
              <a:buSzPts val="1400"/>
              <a:buChar char="●"/>
            </a:pPr>
            <a:r>
              <a:rPr b="1" lang="en-GB" sz="1400"/>
              <a:t>Nodes of the trees are the set of attribute value pair.</a:t>
            </a:r>
            <a:endParaRPr b="1" sz="1400"/>
          </a:p>
          <a:p>
            <a:pPr indent="-317500" lvl="0" marL="457200" rtl="0" algn="l">
              <a:spcBef>
                <a:spcPts val="0"/>
              </a:spcBef>
              <a:spcAft>
                <a:spcPts val="0"/>
              </a:spcAft>
              <a:buSzPts val="1400"/>
              <a:buChar char="●"/>
            </a:pPr>
            <a:r>
              <a:rPr b="1" lang="en-GB" sz="1400"/>
              <a:t>Dataset size:50.8MB</a:t>
            </a:r>
            <a:endParaRPr b="1" sz="1400"/>
          </a:p>
          <a:p>
            <a:pPr indent="-317500" lvl="0" marL="457200" rtl="0" algn="l">
              <a:spcBef>
                <a:spcPts val="0"/>
              </a:spcBef>
              <a:spcAft>
                <a:spcPts val="0"/>
              </a:spcAft>
              <a:buSzPts val="1400"/>
              <a:buChar char="●"/>
            </a:pPr>
            <a:r>
              <a:rPr b="1" lang="en-GB" sz="1400"/>
              <a:t>Total sentences:21086</a:t>
            </a:r>
            <a:endParaRPr b="1" sz="1400"/>
          </a:p>
          <a:p>
            <a:pPr indent="0" lvl="0" marL="457200" rtl="0" algn="l">
              <a:spcBef>
                <a:spcPts val="1600"/>
              </a:spcBef>
              <a:spcAft>
                <a:spcPts val="0"/>
              </a:spcAft>
              <a:buNone/>
            </a:pPr>
            <a:r>
              <a:t/>
            </a:r>
            <a:endParaRPr sz="1400">
              <a:solidFill>
                <a:srgbClr val="434343"/>
              </a:solidFill>
              <a:highlight>
                <a:srgbClr val="FFFFFF"/>
              </a:highlight>
            </a:endParaRPr>
          </a:p>
          <a:p>
            <a:pPr indent="0" lvl="0" marL="457200" rtl="0" algn="l">
              <a:spcBef>
                <a:spcPts val="1600"/>
              </a:spcBef>
              <a:spcAft>
                <a:spcPts val="0"/>
              </a:spcAft>
              <a:buClr>
                <a:schemeClr val="dk1"/>
              </a:buClr>
              <a:buSzPts val="1100"/>
              <a:buFont typeface="Arial"/>
              <a:buNone/>
            </a:pPr>
            <a:r>
              <a:t/>
            </a:r>
            <a:endParaRPr sz="1400">
              <a:solidFill>
                <a:srgbClr val="333333"/>
              </a:solidFill>
              <a:highlight>
                <a:srgbClr val="FFFFFF"/>
              </a:highlight>
            </a:endParaRPr>
          </a:p>
          <a:p>
            <a:pPr indent="0" lvl="0" marL="457200" rtl="0" algn="l">
              <a:spcBef>
                <a:spcPts val="1600"/>
              </a:spcBef>
              <a:spcAft>
                <a:spcPts val="0"/>
              </a:spcAft>
              <a:buNone/>
            </a:pPr>
            <a:r>
              <a:t/>
            </a:r>
            <a:endParaRPr sz="1400">
              <a:solidFill>
                <a:srgbClr val="333333"/>
              </a:solidFill>
              <a:highlight>
                <a:srgbClr val="FFFFFF"/>
              </a:highlight>
            </a:endParaRPr>
          </a:p>
          <a:p>
            <a:pPr indent="0" lvl="0" marL="0" rtl="0" algn="l">
              <a:spcBef>
                <a:spcPts val="1600"/>
              </a:spcBef>
              <a:spcAft>
                <a:spcPts val="1600"/>
              </a:spcAft>
              <a:buNone/>
            </a:pPr>
            <a:r>
              <a:t/>
            </a:r>
            <a:endParaRPr sz="140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4.1 DATA SAMPLE:</a:t>
            </a:r>
            <a:endParaRPr/>
          </a:p>
        </p:txBody>
      </p:sp>
      <p:sp>
        <p:nvSpPr>
          <p:cNvPr id="125" name="Google Shape;125;p19"/>
          <p:cNvSpPr txBox="1"/>
          <p:nvPr>
            <p:ph idx="1" type="body"/>
          </p:nvPr>
        </p:nvSpPr>
        <p:spPr>
          <a:xfrm>
            <a:off x="729450" y="2078875"/>
            <a:ext cx="7688700" cy="2631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Clr>
                <a:schemeClr val="dk1"/>
              </a:buClr>
              <a:buSzPts val="1100"/>
              <a:buFont typeface="Arial"/>
              <a:buNone/>
            </a:pPr>
            <a:r>
              <a:rPr b="1" lang="en-GB" sz="1200">
                <a:solidFill>
                  <a:srgbClr val="434343"/>
                </a:solidFill>
                <a:highlight>
                  <a:srgbClr val="FFFFFF"/>
                </a:highlight>
              </a:rPr>
              <a:t>&lt;Sentence id='1'&gt;</a:t>
            </a:r>
            <a:endParaRPr b="1" sz="1200">
              <a:solidFill>
                <a:srgbClr val="434343"/>
              </a:solidFill>
              <a:highlight>
                <a:srgbClr val="FFFFFF"/>
              </a:highlight>
            </a:endParaRPr>
          </a:p>
          <a:p>
            <a:pPr indent="0" lvl="0" marL="0" rtl="0" algn="l">
              <a:lnSpc>
                <a:spcPct val="50000"/>
              </a:lnSpc>
              <a:spcBef>
                <a:spcPts val="1600"/>
              </a:spcBef>
              <a:spcAft>
                <a:spcPts val="0"/>
              </a:spcAft>
              <a:buClr>
                <a:schemeClr val="dk1"/>
              </a:buClr>
              <a:buSzPts val="1100"/>
              <a:buFont typeface="Arial"/>
              <a:buNone/>
            </a:pPr>
            <a:r>
              <a:rPr b="1" lang="en-GB" sz="1200">
                <a:solidFill>
                  <a:srgbClr val="434343"/>
                </a:solidFill>
                <a:highlight>
                  <a:srgbClr val="FFFFFF"/>
                </a:highlight>
              </a:rPr>
              <a:t>1	((	NP	&lt;fs name='NP' drel='k2:VGNF'&gt;</a:t>
            </a:r>
            <a:endParaRPr b="1" sz="1200">
              <a:solidFill>
                <a:srgbClr val="434343"/>
              </a:solidFill>
              <a:highlight>
                <a:srgbClr val="FFFFFF"/>
              </a:highlight>
            </a:endParaRPr>
          </a:p>
          <a:p>
            <a:pPr indent="0" lvl="0" marL="0" rtl="0" algn="l">
              <a:lnSpc>
                <a:spcPct val="50000"/>
              </a:lnSpc>
              <a:spcBef>
                <a:spcPts val="1600"/>
              </a:spcBef>
              <a:spcAft>
                <a:spcPts val="0"/>
              </a:spcAft>
              <a:buNone/>
            </a:pPr>
            <a:r>
              <a:rPr b="1" lang="en-GB" sz="1200">
                <a:solidFill>
                  <a:srgbClr val="434343"/>
                </a:solidFill>
                <a:highlight>
                  <a:srgbClr val="FFFFFF"/>
                </a:highlight>
              </a:rPr>
              <a:t>1.1	</a:t>
            </a:r>
            <a:r>
              <a:rPr b="1" lang="en-GB" sz="1200"/>
              <a:t>बौद्ध</a:t>
            </a:r>
            <a:r>
              <a:rPr b="1" lang="en-GB" sz="1200">
                <a:solidFill>
                  <a:srgbClr val="434343"/>
                </a:solidFill>
                <a:highlight>
                  <a:srgbClr val="FFFFFF"/>
                </a:highlight>
              </a:rPr>
              <a:t>	NNP	&lt;fs af=</a:t>
            </a:r>
            <a:r>
              <a:rPr b="1" lang="en-GB" sz="1200"/>
              <a:t>'बौद्ध', 'n', 'm', 'sg', '3', 'd', '0', "0' name='बौद्ध' posn='30"</a:t>
            </a:r>
            <a:r>
              <a:rPr b="1" lang="en-GB" sz="1200">
                <a:solidFill>
                  <a:srgbClr val="434343"/>
                </a:solidFill>
                <a:highlight>
                  <a:srgbClr val="FFFFFF"/>
                </a:highlight>
              </a:rPr>
              <a:t>&gt;</a:t>
            </a:r>
            <a:endParaRPr b="1" sz="1200">
              <a:solidFill>
                <a:srgbClr val="434343"/>
              </a:solidFill>
              <a:highlight>
                <a:srgbClr val="FFFFFF"/>
              </a:highlight>
            </a:endParaRPr>
          </a:p>
          <a:p>
            <a:pPr indent="0" lvl="0" marL="0" rtl="0" algn="l">
              <a:lnSpc>
                <a:spcPct val="50000"/>
              </a:lnSpc>
              <a:spcBef>
                <a:spcPts val="1600"/>
              </a:spcBef>
              <a:spcAft>
                <a:spcPts val="0"/>
              </a:spcAft>
              <a:buClr>
                <a:schemeClr val="dk1"/>
              </a:buClr>
              <a:buSzPts val="1100"/>
              <a:buFont typeface="Arial"/>
              <a:buNone/>
            </a:pPr>
            <a:r>
              <a:rPr b="1" lang="en-GB" sz="1200">
                <a:solidFill>
                  <a:srgbClr val="434343"/>
                </a:solidFill>
                <a:highlight>
                  <a:srgbClr val="FFFFFF"/>
                </a:highlight>
              </a:rPr>
              <a:t>1.2	</a:t>
            </a:r>
            <a:r>
              <a:rPr b="1" lang="en-GB" sz="1200"/>
              <a:t>तीर्थ	NN	&lt;fs af='तीर्थ', 'n', 'm', 'sg', '3', 'd', '0', "0' name='तीर्थ' posn='20"&gt;</a:t>
            </a:r>
            <a:endParaRPr b="1" sz="1200">
              <a:solidFill>
                <a:srgbClr val="434343"/>
              </a:solidFill>
              <a:highlight>
                <a:srgbClr val="FFFFFF"/>
              </a:highlight>
            </a:endParaRPr>
          </a:p>
          <a:p>
            <a:pPr indent="0" lvl="0" marL="0" rtl="0" algn="l">
              <a:lnSpc>
                <a:spcPct val="50000"/>
              </a:lnSpc>
              <a:spcBef>
                <a:spcPts val="1600"/>
              </a:spcBef>
              <a:spcAft>
                <a:spcPts val="0"/>
              </a:spcAft>
              <a:buClr>
                <a:schemeClr val="dk1"/>
              </a:buClr>
              <a:buSzPts val="1100"/>
              <a:buFont typeface="Arial"/>
              <a:buNone/>
            </a:pPr>
            <a:r>
              <a:rPr b="1" lang="en-GB" sz="1200">
                <a:solidFill>
                  <a:srgbClr val="434343"/>
                </a:solidFill>
                <a:highlight>
                  <a:srgbClr val="FFFFFF"/>
                </a:highlight>
              </a:rPr>
              <a:t>	))</a:t>
            </a:r>
            <a:endParaRPr b="1" sz="1200">
              <a:solidFill>
                <a:srgbClr val="434343"/>
              </a:solidFill>
            </a:endParaRPr>
          </a:p>
          <a:p>
            <a:pPr indent="0" lvl="0" marL="0" rtl="0" algn="l">
              <a:lnSpc>
                <a:spcPct val="50000"/>
              </a:lnSpc>
              <a:spcBef>
                <a:spcPts val="1600"/>
              </a:spcBef>
              <a:spcAft>
                <a:spcPts val="0"/>
              </a:spcAft>
              <a:buNone/>
            </a:pPr>
            <a:r>
              <a:rPr b="1" lang="en-GB" sz="1200">
                <a:solidFill>
                  <a:srgbClr val="434343"/>
                </a:solidFill>
              </a:rPr>
              <a:t>2	((	NP	&lt;fs voicetype='active' drel='ccof:CCP' stype='declarative' name='VGF2'&gt;</a:t>
            </a:r>
            <a:endParaRPr b="1" sz="1200">
              <a:solidFill>
                <a:srgbClr val="434343"/>
              </a:solidFill>
            </a:endParaRPr>
          </a:p>
          <a:p>
            <a:pPr indent="0" lvl="0" marL="0" rtl="0" algn="l">
              <a:lnSpc>
                <a:spcPct val="50000"/>
              </a:lnSpc>
              <a:spcBef>
                <a:spcPts val="1600"/>
              </a:spcBef>
              <a:spcAft>
                <a:spcPts val="0"/>
              </a:spcAft>
              <a:buNone/>
            </a:pPr>
            <a:r>
              <a:rPr b="1" lang="en-GB" sz="1200">
                <a:solidFill>
                  <a:srgbClr val="434343"/>
                </a:solidFill>
              </a:rPr>
              <a:t>2.1	</a:t>
            </a:r>
            <a:r>
              <a:rPr b="1" lang="en-GB" sz="1200"/>
              <a:t>कुशीनगर</a:t>
            </a:r>
            <a:r>
              <a:rPr b="1" lang="en-GB" sz="1200">
                <a:solidFill>
                  <a:srgbClr val="434343"/>
                </a:solidFill>
              </a:rPr>
              <a:t>	</a:t>
            </a:r>
            <a:r>
              <a:rPr b="1" lang="en-GB" sz="1200">
                <a:solidFill>
                  <a:srgbClr val="434343"/>
                </a:solidFill>
              </a:rPr>
              <a:t>NNP	&lt;fs af=</a:t>
            </a:r>
            <a:r>
              <a:rPr b="1" lang="en-GB" sz="1200"/>
              <a:t>'कुशीनगर', 'n', 'm', 'sg', '3', 'd', '0', "0' name='कुशीनगर' posn='30"</a:t>
            </a:r>
            <a:r>
              <a:rPr b="1" lang="en-GB" sz="1200">
                <a:solidFill>
                  <a:srgbClr val="434343"/>
                </a:solidFill>
              </a:rPr>
              <a:t>&gt;</a:t>
            </a:r>
            <a:endParaRPr b="1" sz="1200">
              <a:solidFill>
                <a:srgbClr val="434343"/>
              </a:solidFill>
            </a:endParaRPr>
          </a:p>
          <a:p>
            <a:pPr indent="0" lvl="0" marL="0" rtl="0" algn="l">
              <a:lnSpc>
                <a:spcPct val="50000"/>
              </a:lnSpc>
              <a:spcBef>
                <a:spcPts val="1600"/>
              </a:spcBef>
              <a:spcAft>
                <a:spcPts val="0"/>
              </a:spcAft>
              <a:buNone/>
            </a:pPr>
            <a:r>
              <a:rPr b="1" lang="en-GB" sz="1200">
                <a:solidFill>
                  <a:srgbClr val="434343"/>
                </a:solidFill>
              </a:rPr>
              <a:t>	))</a:t>
            </a:r>
            <a:endParaRPr b="1" sz="1200">
              <a:solidFill>
                <a:srgbClr val="434343"/>
              </a:solidFill>
            </a:endParaRPr>
          </a:p>
          <a:p>
            <a:pPr indent="0" lvl="0" marL="0" rtl="0" algn="l">
              <a:lnSpc>
                <a:spcPct val="50000"/>
              </a:lnSpc>
              <a:spcBef>
                <a:spcPts val="1600"/>
              </a:spcBef>
              <a:spcAft>
                <a:spcPts val="0"/>
              </a:spcAft>
              <a:buClr>
                <a:schemeClr val="dk1"/>
              </a:buClr>
              <a:buSzPts val="1100"/>
              <a:buFont typeface="Arial"/>
              <a:buNone/>
            </a:pPr>
            <a:r>
              <a:rPr b="1" lang="en-GB" sz="1200">
                <a:solidFill>
                  <a:srgbClr val="434343"/>
                </a:solidFill>
              </a:rPr>
              <a:t>&lt;/Sentence&gt;</a:t>
            </a:r>
            <a:endParaRPr b="1" sz="1200">
              <a:solidFill>
                <a:srgbClr val="434343"/>
              </a:solidFill>
            </a:endParaRPr>
          </a:p>
          <a:p>
            <a:pPr indent="0" lvl="0" marL="0" rtl="0" algn="l">
              <a:lnSpc>
                <a:spcPct val="50000"/>
              </a:lnSpc>
              <a:spcBef>
                <a:spcPts val="1600"/>
              </a:spcBef>
              <a:spcAft>
                <a:spcPts val="1600"/>
              </a:spcAft>
              <a:buNone/>
            </a:pPr>
            <a:r>
              <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5.PREPROCESSING:</a:t>
            </a:r>
            <a:endParaRPr/>
          </a:p>
        </p:txBody>
      </p:sp>
      <p:sp>
        <p:nvSpPr>
          <p:cNvPr id="131" name="Google Shape;131;p20"/>
          <p:cNvSpPr txBox="1"/>
          <p:nvPr>
            <p:ph idx="1" type="body"/>
          </p:nvPr>
        </p:nvSpPr>
        <p:spPr>
          <a:xfrm>
            <a:off x="7276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sz="1400"/>
              <a:t>Dataset is converted in IOB2 format. Here in this, each chunk is categorized by two prefixes B and I.</a:t>
            </a:r>
            <a:endParaRPr b="1" sz="1400"/>
          </a:p>
          <a:p>
            <a:pPr indent="-317500" lvl="0" marL="457200" rtl="0" algn="l">
              <a:spcBef>
                <a:spcPts val="0"/>
              </a:spcBef>
              <a:spcAft>
                <a:spcPts val="0"/>
              </a:spcAft>
              <a:buSzPts val="1400"/>
              <a:buChar char="●"/>
            </a:pPr>
            <a:r>
              <a:rPr b="1" lang="en-GB" sz="1400"/>
              <a:t>B-prefix means that tag marks the beginning of a chunk.</a:t>
            </a:r>
            <a:endParaRPr b="1" sz="1400"/>
          </a:p>
          <a:p>
            <a:pPr indent="-317500" lvl="0" marL="457200" rtl="0" algn="l">
              <a:spcBef>
                <a:spcPts val="0"/>
              </a:spcBef>
              <a:spcAft>
                <a:spcPts val="0"/>
              </a:spcAft>
              <a:buSzPts val="1400"/>
              <a:buChar char="●"/>
            </a:pPr>
            <a:r>
              <a:rPr b="1" lang="en-GB" sz="1400"/>
              <a:t>I-prefix means that the word is an internal part of the chunk.</a:t>
            </a:r>
            <a:endParaRPr b="1" sz="1400"/>
          </a:p>
          <a:p>
            <a:pPr indent="-317500" lvl="0" marL="457200" rtl="0" algn="l">
              <a:spcBef>
                <a:spcPts val="0"/>
              </a:spcBef>
              <a:spcAft>
                <a:spcPts val="0"/>
              </a:spcAft>
              <a:buSzPts val="1400"/>
              <a:buChar char="●"/>
            </a:pPr>
            <a:r>
              <a:rPr b="1" lang="en-GB" sz="1400"/>
              <a:t>O means the word is outside of any chunk in a sentence.</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5.1 SAMPLE AFTER PREPROCESSING</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a:t>
            </a:r>
            <a:endParaRPr b="1"/>
          </a:p>
          <a:p>
            <a:pPr indent="0" lvl="0" marL="0" rtl="0" algn="l">
              <a:lnSpc>
                <a:spcPct val="100000"/>
              </a:lnSpc>
              <a:spcBef>
                <a:spcPts val="1600"/>
              </a:spcBef>
              <a:spcAft>
                <a:spcPts val="0"/>
              </a:spcAft>
              <a:buNone/>
            </a:pPr>
            <a:r>
              <a:rPr b="1" lang="en-GB"/>
              <a:t>    {'word': 'बौद्ध', 'word_category': 'NNP', 'chunk_category': 'B-NP', 'morph_features': ['बौद्ध', 'n', 'm', 'sg', '3', 'd', '0', "0' name='बौद्ध' posn='30"]},</a:t>
            </a:r>
            <a:endParaRPr b="1"/>
          </a:p>
          <a:p>
            <a:pPr indent="0" lvl="0" marL="0" rtl="0" algn="l">
              <a:lnSpc>
                <a:spcPct val="100000"/>
              </a:lnSpc>
              <a:spcBef>
                <a:spcPts val="1600"/>
              </a:spcBef>
              <a:spcAft>
                <a:spcPts val="0"/>
              </a:spcAft>
              <a:buNone/>
            </a:pPr>
            <a:r>
              <a:rPr b="1" lang="en-GB"/>
              <a:t>    {'word': 'तीर्थ', 'word_category': 'NN', 'chunk_category': 'I-NP', 'morph_features': ['तीर्थ', 'n', 'm', 'sg', '3', 'd', '0', "0' name='तीर्थ' posn='20"]},</a:t>
            </a:r>
            <a:endParaRPr b="1"/>
          </a:p>
          <a:p>
            <a:pPr indent="0" lvl="0" marL="0" rtl="0" algn="l">
              <a:lnSpc>
                <a:spcPct val="100000"/>
              </a:lnSpc>
              <a:spcBef>
                <a:spcPts val="1600"/>
              </a:spcBef>
              <a:spcAft>
                <a:spcPts val="0"/>
              </a:spcAft>
              <a:buNone/>
            </a:pPr>
            <a:r>
              <a:rPr b="1" lang="en-GB"/>
              <a:t>   {'word': 'कुशीनगर', 'word_category': 'NNP', 'chunk_category': 'B-NP', 'morph_features': ['कुशीनगर',     'n', 'm', 'sg', '3', 'd', '0', "0' name='कुशीनगर' posn='30"]}</a:t>
            </a:r>
            <a:endParaRPr b="1"/>
          </a:p>
          <a:p>
            <a:pPr indent="0" lvl="0" marL="0" rtl="0" algn="l">
              <a:lnSpc>
                <a:spcPct val="100000"/>
              </a:lnSpc>
              <a:spcBef>
                <a:spcPts val="1600"/>
              </a:spcBef>
              <a:spcAft>
                <a:spcPts val="1600"/>
              </a:spcAft>
              <a:buNone/>
            </a:pPr>
            <a:r>
              <a:rPr b="1" lang="en-GB"/>
              <a:t>]</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