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63" r:id="rId3"/>
    <p:sldId id="264" r:id="rId4"/>
    <p:sldId id="265" r:id="rId5"/>
    <p:sldId id="266" r:id="rId6"/>
    <p:sldId id="267" r:id="rId7"/>
    <p:sldId id="274" r:id="rId8"/>
    <p:sldId id="268" r:id="rId9"/>
    <p:sldId id="269" r:id="rId10"/>
    <p:sldId id="270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671"/>
  </p:normalViewPr>
  <p:slideViewPr>
    <p:cSldViewPr snapToGrid="0">
      <p:cViewPr varScale="1">
        <p:scale>
          <a:sx n="125" d="100"/>
          <a:sy n="125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831-438A-1367-7394-8C9764B12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540C0-CF8E-6534-6F9E-DF8B5337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C8DD-7C6C-FE07-C419-C87640C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EE00-AA8F-705B-41AD-5B96FB05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E7BF-F71A-5F13-A521-54A7E58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A57D-A577-A812-23A0-0600CBB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F3DC4-E74F-AD87-7418-48AD9F75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E62B-352C-F8F4-2D2F-DD97FFAA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A7005-5373-FF64-A85C-F70AEA2F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DCD2-E179-8B18-BD54-91899D82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2DCF0-444C-C428-507B-6F9840F38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0EB17-1E5B-CF8B-28BB-296484AF0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95EB-1409-0B40-BC2A-8955B3B5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1E77-6379-8D88-2C69-573B83B3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74FF-8782-4CD4-ED6C-8962ACA7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DE02-2D07-7A3A-A6B9-A32E17BC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AC9C-2F09-6E18-D607-343B8656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1AE8-71AB-A263-5443-B1F108C3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2B19-2DE2-6179-D4BA-8F9E685D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ED6E-B9F3-63BE-7F72-0879D359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4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B74E-063C-B981-C4D0-5B0532BD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5F5B-3427-129E-EFA6-A5EE1D7D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540A-9109-7763-77A0-0F70CC12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4E0C-AD2F-A075-5BEE-49964F7B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FDED-C381-4070-C5B7-F557446C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5C3C-FF88-F4A9-EF9B-C7FCCE45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B374-60D0-8719-4CF1-82BA9B74F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205D-0A8B-6159-3140-B39FEC98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BCA4-7F01-555B-9BA8-F2C2A00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C4E7-A297-0A96-7A5E-F8FE02B1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8342-7A5E-B616-B9AB-7B1F47BD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3F1F-527E-4D1A-60EC-25FB0EC7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C5AB-024D-25D9-5B9E-9ED9D3BCC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7E63-0B04-173E-8E7D-519C89BF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84F7E-8B34-4E69-152A-CCB43A544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28F3D-D5D6-A18E-EABB-7EEB9562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BF7-108F-8AE5-D39B-37F7B0BE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F3376-C850-6F6E-3E70-2EB3FC77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3EC9F-490A-AF6A-2D07-8EE7128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3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F82-2A48-64DA-638F-D65E6BBD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5672-4BDE-AD3F-A824-CBE376AB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CAF3A-F63D-378C-D9D0-5C39ADB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B5A5-BC75-FA5F-C209-6211435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53BF5-5CB4-4A79-D467-3D630AB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5819A-ECD8-94F2-BA60-1B78459E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14C63-3127-FECD-0BCA-EE2F3F8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78C9-8A15-4E7E-EA9B-00DEEB14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9AFB-3F2C-F1AB-C1CC-3486E5CB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22996-DC43-A743-37D4-A1278B1C1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FDFD-46E0-22E3-6BAB-E032C91D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2B2B-A56C-1859-9CFF-3985F948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01D94-3DDE-9B10-DAEF-616B893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DC86-89D7-0FCA-2E21-88A28C4F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B480-4F62-5447-081E-478C2733E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E972-3CBF-9E54-2752-FA4EAFBF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8A5C0-CAF6-A207-CBA2-5DCAFCAB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5D47-49CA-2725-C244-ECB8433B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97B2-39E4-759C-AB34-856A22D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3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831BF-1914-DB92-0583-04D6138B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FACF-7724-3170-17B4-7E69FB66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B2AD-1FF5-E5C5-9E8A-C25F90D6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21251-3515-C44C-8F76-82C25925F70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42E3-85FE-E081-33DD-ABE441AFB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AFBF-7F4F-4E0D-ED80-00FCF06C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EF363-9476-724B-BEA7-C8B44D4142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458D-382D-4DFA-5FC3-12FF34BA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A600-640E-E288-A2ED-E9DDD0DB2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0" y="2108200"/>
            <a:ext cx="2387600" cy="8201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Garamond" panose="02020404030301010803" pitchFamily="18" charset="0"/>
              </a:rPr>
              <a:t>sc-Pipeline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24948-2823-E6DD-68F0-692D1AEA4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2913639"/>
            <a:ext cx="2387600" cy="5687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Feb.3.2025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62C6-5582-B4D9-AC12-D2359910C0BA}"/>
              </a:ext>
            </a:extLst>
          </p:cNvPr>
          <p:cNvSpPr txBox="1"/>
          <p:nvPr/>
        </p:nvSpPr>
        <p:spPr>
          <a:xfrm>
            <a:off x="5252927" y="748148"/>
            <a:ext cx="59637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Jan.28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Discussed pipeline steps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Jan.30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Updated pipelines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Finished running 297 skin data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Finished most visualization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Adding visualization code to pipeline…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PBMC meta (199) pending…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Feb.3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Discussed QC, Normalization details, updating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latin typeface="Garamond" panose="02020404030301010803" pitchFamily="18" charset="0"/>
              </a:rPr>
              <a:t>Streamlined code, added readme file, uploaded to GitHub</a:t>
            </a:r>
          </a:p>
        </p:txBody>
      </p:sp>
    </p:spTree>
    <p:extLst>
      <p:ext uri="{BB962C8B-B14F-4D97-AF65-F5344CB8AC3E}">
        <p14:creationId xmlns:p14="http://schemas.microsoft.com/office/powerpoint/2010/main" val="281923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4755-97BE-975A-5709-FF3A75DB7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AC01-7698-E25C-05C9-2C378593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Harmony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6A44F-B1CF-257D-1B9D-8EA17A494E6A}"/>
              </a:ext>
            </a:extLst>
          </p:cNvPr>
          <p:cNvSpPr txBox="1"/>
          <p:nvPr/>
        </p:nvSpPr>
        <p:spPr>
          <a:xfrm>
            <a:off x="832288" y="1304952"/>
            <a:ext cx="9663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Python, with default parameters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sc.external.pp.harmony_integrate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Visualization: Will be presented after the clustering step.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dirty="0"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99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CDDB-AD4D-4029-BF4F-B95C8CAA3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830D-150D-9BE0-73F9-0464E5B4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FD77D-8B42-0115-AC97-554645BE0115}"/>
              </a:ext>
            </a:extLst>
          </p:cNvPr>
          <p:cNvSpPr txBox="1"/>
          <p:nvPr/>
        </p:nvSpPr>
        <p:spPr>
          <a:xfrm>
            <a:off x="678355" y="1156659"/>
            <a:ext cx="96638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Python, with default parameters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sc.pp.neighbors: run twice using PCA before/after harmony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sc.tl.umap : run twice using neighbors before/after harmony</a:t>
            </a:r>
          </a:p>
          <a:p>
            <a:pPr marL="971550" lvl="1" indent="-514350">
              <a:buFont typeface="+mj-lt"/>
              <a:buAutoNum type="romanUcPeriod"/>
            </a:pPr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Visualization for Harmony:</a:t>
            </a: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~150 batches in meta, too much for visualization</a:t>
            </a:r>
          </a:p>
          <a:p>
            <a:pPr lvl="2"/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Solution: 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Sequencing Sites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: Michigan, Physioseq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13 </a:t>
            </a:r>
            <a:r>
              <a:rPr lang="en-US" sz="2000" dirty="0">
                <a:solidFill>
                  <a:srgbClr val="C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Pseudo Batches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 based on core name prefixes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Michigan: JF7(63), JF8(50), JF9(38), JF6(27), JF1(21), AB(18)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1600" dirty="0">
                <a:latin typeface="Garamond" panose="02020404030301010803" pitchFamily="18" charset="0"/>
                <a:cs typeface="Arial" panose="020B0604020202020204" pitchFamily="34" charset="0"/>
              </a:rPr>
              <a:t>Physioseq: E(18), C(17), J(13), G(12), H(11), D(8), r(1)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</a:t>
            </a:r>
            <a:endParaRPr lang="en-US" sz="2000" dirty="0"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b="0" dirty="0">
              <a:effectLst/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7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CA81-9B79-74C2-FCFE-111167E0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372C-DADD-191D-A35F-4947566E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Clustering, </a:t>
            </a: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Harmony Visualization</a:t>
            </a:r>
          </a:p>
        </p:txBody>
      </p:sp>
      <p:pic>
        <p:nvPicPr>
          <p:cNvPr id="4" name="Picture 3" descr="A blue and orange butterfly&#10;&#10;AI-generated content may be incorrect.">
            <a:extLst>
              <a:ext uri="{FF2B5EF4-FFF2-40B4-BE49-F238E27FC236}">
                <a16:creationId xmlns:a16="http://schemas.microsoft.com/office/drawing/2014/main" id="{21572E41-DAA9-3698-451A-DD514AC6A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8" y="1247557"/>
            <a:ext cx="5688891" cy="3712750"/>
          </a:xfrm>
          <a:prstGeom prst="rect">
            <a:avLst/>
          </a:prstGeom>
        </p:spPr>
      </p:pic>
      <p:pic>
        <p:nvPicPr>
          <p:cNvPr id="7" name="Picture 6" descr="A close-up of a flower&#10;&#10;AI-generated content may be incorrect.">
            <a:extLst>
              <a:ext uri="{FF2B5EF4-FFF2-40B4-BE49-F238E27FC236}">
                <a16:creationId xmlns:a16="http://schemas.microsoft.com/office/drawing/2014/main" id="{7E44AF02-744C-73C7-B926-5524F784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38" y="1247557"/>
            <a:ext cx="5802505" cy="37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3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19C01-ABB4-7E27-C89C-B491907C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1F15-FD4F-799B-C5C9-EA7652C3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Clustering, </a:t>
            </a:r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Harmony Visualization</a:t>
            </a:r>
          </a:p>
        </p:txBody>
      </p:sp>
      <p:pic>
        <p:nvPicPr>
          <p:cNvPr id="5" name="Picture 4" descr="A close-up of a flower&#10;&#10;AI-generated content may be incorrect.">
            <a:extLst>
              <a:ext uri="{FF2B5EF4-FFF2-40B4-BE49-F238E27FC236}">
                <a16:creationId xmlns:a16="http://schemas.microsoft.com/office/drawing/2014/main" id="{D124EDC2-007A-0AC4-DEE8-20F11448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2" y="1460500"/>
            <a:ext cx="5600700" cy="3937000"/>
          </a:xfrm>
          <a:prstGeom prst="rect">
            <a:avLst/>
          </a:prstGeom>
        </p:spPr>
      </p:pic>
      <p:pic>
        <p:nvPicPr>
          <p:cNvPr id="8" name="Picture 7" descr="A close-up of a flower&#10;&#10;AI-generated content may be incorrect.">
            <a:extLst>
              <a:ext uri="{FF2B5EF4-FFF2-40B4-BE49-F238E27FC236}">
                <a16:creationId xmlns:a16="http://schemas.microsoft.com/office/drawing/2014/main" id="{54C1AC71-5F42-BE6C-4F97-6F0B83C2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92" y="1560708"/>
            <a:ext cx="5600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32C1-A155-C8E1-B7BD-A4A6DBBD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2" y="119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sc-Pipeline steps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713A2-C583-616E-83D6-072A2256E9FA}"/>
              </a:ext>
            </a:extLst>
          </p:cNvPr>
          <p:cNvSpPr txBox="1"/>
          <p:nvPr/>
        </p:nvSpPr>
        <p:spPr>
          <a:xfrm>
            <a:off x="459830" y="1228235"/>
            <a:ext cx="10233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				         raw h5   </a:t>
            </a:r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</a:t>
            </a:r>
            <a:endParaRPr lang="en-US" b="1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				     filtered h5  </a:t>
            </a:r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   SoupX in R      matrix.mtx, barcodes.tsv, genes.tsv</a:t>
            </a:r>
          </a:p>
          <a:p>
            <a:r>
              <a:rPr lang="en-US" dirty="0">
                <a:latin typeface="Garamond" panose="02020404030301010803" pitchFamily="18" charset="0"/>
              </a:rPr>
              <a:t>filtered h5   </a:t>
            </a:r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   </a:t>
            </a:r>
            <a:r>
              <a:rPr lang="en-US" u="sng" dirty="0">
                <a:latin typeface="Garamond" panose="02020404030301010803" pitchFamily="18" charset="0"/>
                <a:sym typeface="Wingdings" pitchFamily="2" charset="2"/>
              </a:rPr>
              <a:t>Norm, PCA, Neighboring, Clustering</a:t>
            </a:r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   </a:t>
            </a:r>
          </a:p>
          <a:p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                              </a:t>
            </a:r>
            <a:r>
              <a:rPr lang="en-US" sz="1200" u="sng" dirty="0">
                <a:latin typeface="Garamond" panose="02020404030301010803" pitchFamily="18" charset="0"/>
                <a:sym typeface="Wingdings" pitchFamily="2" charset="2"/>
              </a:rPr>
              <a:t>(these steps can be skipped if cluster info given)</a:t>
            </a:r>
          </a:p>
          <a:p>
            <a:endParaRPr lang="en-US" dirty="0">
              <a:latin typeface="Garamond" panose="02020404030301010803" pitchFamily="18" charset="0"/>
              <a:sym typeface="Wingdings" pitchFamily="2" charset="2"/>
            </a:endParaRPr>
          </a:p>
          <a:p>
            <a:endParaRPr lang="en-US" dirty="0">
              <a:latin typeface="Garamond" panose="02020404030301010803" pitchFamily="18" charset="0"/>
              <a:sym typeface="Wingdings" pitchFamily="2" charset="2"/>
            </a:endParaRPr>
          </a:p>
          <a:p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  PCA      Norm      QC      merged h5ad        merging all samples        calculate doublet score    </a:t>
            </a:r>
          </a:p>
          <a:p>
            <a:endParaRPr lang="en-US" dirty="0">
              <a:latin typeface="Garamond" panose="02020404030301010803" pitchFamily="18" charset="0"/>
              <a:sym typeface="Wingdings" pitchFamily="2" charset="2"/>
            </a:endParaRPr>
          </a:p>
          <a:p>
            <a:endParaRPr lang="en-US" dirty="0">
              <a:latin typeface="Garamond" panose="02020404030301010803" pitchFamily="18" charset="0"/>
              <a:sym typeface="Wingdings" pitchFamily="2" charset="2"/>
            </a:endParaRPr>
          </a:p>
          <a:p>
            <a:endParaRPr lang="en-US" dirty="0">
              <a:latin typeface="Garamond" panose="02020404030301010803" pitchFamily="18" charset="0"/>
              <a:sym typeface="Wingdings" pitchFamily="2" charset="2"/>
            </a:endParaRPr>
          </a:p>
          <a:p>
            <a:r>
              <a:rPr lang="en-US" dirty="0">
                <a:latin typeface="Garamond" panose="02020404030301010803" pitchFamily="18" charset="0"/>
                <a:sym typeface="Wingdings" pitchFamily="2" charset="2"/>
              </a:rPr>
              <a:t>   Harmony       Neighboring, UMAP before/after harmony for visualization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F4178-7565-E699-892A-4340FE9CCDE1}"/>
              </a:ext>
            </a:extLst>
          </p:cNvPr>
          <p:cNvSpPr txBox="1"/>
          <p:nvPr/>
        </p:nvSpPr>
        <p:spPr>
          <a:xfrm>
            <a:off x="459830" y="5376442"/>
            <a:ext cx="8295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Performance: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Garamond" panose="02020404030301010803" pitchFamily="18" charset="0"/>
              </a:rPr>
              <a:t>Sample-wise steps (SoupX, Doublet, Merging) is paralleled, takes &lt;4h for 297 samples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Garamond" panose="02020404030301010803" pitchFamily="18" charset="0"/>
              </a:rPr>
              <a:t>Harmony converged after 5 iterations, ~3h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>
                <a:latin typeface="Garamond" panose="02020404030301010803" pitchFamily="18" charset="0"/>
              </a:rPr>
              <a:t>Rest steps are ~minutes</a:t>
            </a:r>
          </a:p>
        </p:txBody>
      </p:sp>
    </p:spTree>
    <p:extLst>
      <p:ext uri="{BB962C8B-B14F-4D97-AF65-F5344CB8AC3E}">
        <p14:creationId xmlns:p14="http://schemas.microsoft.com/office/powerpoint/2010/main" val="9153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AE24-0F95-F574-5750-4D1C2559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297 Skin Samples: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SoupX Step</a:t>
            </a:r>
            <a:endParaRPr lang="en-US" sz="2400" dirty="0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DA4B1-912B-A838-A6AA-8F961AA5A0E5}"/>
              </a:ext>
            </a:extLst>
          </p:cNvPr>
          <p:cNvSpPr txBox="1"/>
          <p:nvPr/>
        </p:nvSpPr>
        <p:spPr>
          <a:xfrm>
            <a:off x="825500" y="1311276"/>
            <a:ext cx="9906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R, with default parameters, for getting cluster info</a:t>
            </a:r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Normalize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FindVariableFeatures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ScaleData</a:t>
            </a:r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RunPCA</a:t>
            </a:r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FindNeighbors</a:t>
            </a:r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FindClusters</a:t>
            </a:r>
          </a:p>
          <a:p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Then Soup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X run in default parameters</a:t>
            </a:r>
          </a:p>
          <a:p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strike="sngStrike" dirty="0">
                <a:latin typeface="Garamond" panose="02020404030301010803" pitchFamily="18" charset="0"/>
                <a:cs typeface="Arial" panose="020B0604020202020204" pitchFamily="34" charset="0"/>
              </a:rPr>
              <a:t>Visualization: How much ambient RNA is removed TODO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strike="sngStrike" dirty="0">
                <a:latin typeface="Garamond" panose="02020404030301010803" pitchFamily="18" charset="0"/>
                <a:cs typeface="Arial" panose="020B0604020202020204" pitchFamily="34" charset="0"/>
              </a:rPr>
              <a:t>Boxplot for each cell on sample level (this will be 297 figures, thus require bathcing)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strike="sngStrike" dirty="0">
                <a:latin typeface="Garamond" panose="02020404030301010803" pitchFamily="18" charset="0"/>
                <a:cs typeface="Arial" panose="020B0604020202020204" pitchFamily="34" charset="0"/>
              </a:rPr>
              <a:t>Box plot for each sample’s stat metrics(mean, std, etc.), doable</a:t>
            </a:r>
          </a:p>
        </p:txBody>
      </p:sp>
    </p:spTree>
    <p:extLst>
      <p:ext uri="{BB962C8B-B14F-4D97-AF65-F5344CB8AC3E}">
        <p14:creationId xmlns:p14="http://schemas.microsoft.com/office/powerpoint/2010/main" val="18324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A521-959A-C9C8-21BA-FB50BF61A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E52-951B-874D-DF9E-445701AF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297 Skin Samples: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Doublet Removal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8EA75-35E6-71C4-8DBE-AC5BBB0817E8}"/>
              </a:ext>
            </a:extLst>
          </p:cNvPr>
          <p:cNvSpPr txBox="1"/>
          <p:nvPr/>
        </p:nvSpPr>
        <p:spPr>
          <a:xfrm>
            <a:off x="825500" y="1311276"/>
            <a:ext cx="990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Python, with default parameters</a:t>
            </a:r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scanpy.pp.scrublet</a:t>
            </a:r>
          </a:p>
          <a:p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Visualization for this step will be presented together with the QC step</a:t>
            </a:r>
          </a:p>
        </p:txBody>
      </p:sp>
    </p:spTree>
    <p:extLst>
      <p:ext uri="{BB962C8B-B14F-4D97-AF65-F5344CB8AC3E}">
        <p14:creationId xmlns:p14="http://schemas.microsoft.com/office/powerpoint/2010/main" val="210505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88748-FC5E-46F2-2966-96916F8F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8903-DBEE-320B-39D9-C3F484C5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297 Skin Samples: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Merging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F16D7-63AF-A010-DDC0-CC5EC076E0F6}"/>
              </a:ext>
            </a:extLst>
          </p:cNvPr>
          <p:cNvSpPr txBox="1"/>
          <p:nvPr/>
        </p:nvSpPr>
        <p:spPr>
          <a:xfrm>
            <a:off x="825500" y="1311276"/>
            <a:ext cx="990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Before merging</a:t>
            </a: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s</a:t>
            </a: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ample_i matrix: 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n_cells_i X n_genes_i (i = 1, 2, …, 297) 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After merging</a:t>
            </a: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merged matrix: n_cells X n_genes</a:t>
            </a:r>
          </a:p>
          <a:p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	n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_cells = sum(n_cells_i) = 2,383,734</a:t>
            </a: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n_genes = intersection(n_genes_i) = 23,412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Merged h5ad file is ~56G for 2.4m cells</a:t>
            </a:r>
          </a:p>
          <a:p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Note that n_cells is before any removal- doublet step is calculated but not actually removal at this moment</a:t>
            </a:r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4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9E61-5631-093F-D097-09B71D08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5D5B-8B67-BBF4-58E4-DE4A34F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QC step</a:t>
            </a:r>
            <a:endParaRPr lang="en-US" sz="2400" b="1" dirty="0">
              <a:solidFill>
                <a:srgbClr val="C00000"/>
              </a:solidFill>
              <a:highlight>
                <a:srgbClr val="FFFF00"/>
              </a:highlight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CFA67-C819-8C75-AED3-286A82635052}"/>
              </a:ext>
            </a:extLst>
          </p:cNvPr>
          <p:cNvSpPr txBox="1"/>
          <p:nvPr/>
        </p:nvSpPr>
        <p:spPr>
          <a:xfrm>
            <a:off x="406400" y="1042973"/>
            <a:ext cx="5992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Cells marked as failure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Doublet: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 doublet score &gt; </a:t>
            </a:r>
            <a:r>
              <a:rPr lang="en-US" sz="2000" dirty="0">
                <a:highlight>
                  <a:srgbClr val="FFFF00"/>
                </a:highlight>
                <a:latin typeface="Garamond" panose="02020404030301010803" pitchFamily="18" charset="0"/>
                <a:cs typeface="Arial" panose="020B0604020202020204" pitchFamily="34" charset="0"/>
              </a:rPr>
              <a:t>0.15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High_MT: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 mitochondria percentage </a:t>
            </a:r>
            <a:r>
              <a:rPr lang="en-US" sz="2000" dirty="0">
                <a:highlight>
                  <a:srgbClr val="FFFF00"/>
                </a:highlight>
                <a:latin typeface="Garamond" panose="02020404030301010803" pitchFamily="18" charset="0"/>
                <a:cs typeface="Arial" panose="020B0604020202020204" pitchFamily="34" charset="0"/>
              </a:rPr>
              <a:t>&gt; 0.10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Low_nFeature: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 active gene numbers per cell &lt; 200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Visualization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Merged-level: </a:t>
            </a:r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on the right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Cells that passed QC: 2,162,266 out of 2,383,734 (90.71%)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Venn Graph 3 types for failed cells</a:t>
            </a:r>
          </a:p>
          <a:p>
            <a:pPr lvl="1"/>
            <a:endParaRPr lang="en-US" sz="2000" dirty="0"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Sample-level: table 297 * 8: </a:t>
            </a:r>
            <a:r>
              <a:rPr lang="en-US" sz="2000" b="1" dirty="0">
                <a:latin typeface="Garamond" panose="02020404030301010803" pitchFamily="18" charset="0"/>
                <a:cs typeface="Arial" panose="020B0604020202020204" pitchFamily="34" charset="0"/>
              </a:rPr>
              <a:t>next slide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Each row is a sample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Each column is a state, 8 states: pass &amp; 7 areas in the Venn graph</a:t>
            </a:r>
          </a:p>
        </p:txBody>
      </p:sp>
      <p:pic>
        <p:nvPicPr>
          <p:cNvPr id="7" name="Picture 6" descr="A diagram of a double and double filter&#10;&#10;AI-generated content may be incorrect.">
            <a:extLst>
              <a:ext uri="{FF2B5EF4-FFF2-40B4-BE49-F238E27FC236}">
                <a16:creationId xmlns:a16="http://schemas.microsoft.com/office/drawing/2014/main" id="{9CA7354C-35BB-3282-35FF-36A822DF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43" y="732507"/>
            <a:ext cx="5903957" cy="50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6538F-1107-9D08-FB46-04662604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7232-D027-B828-0482-F7BFB0BE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QC step</a:t>
            </a:r>
            <a:endParaRPr lang="en-US" sz="2400" b="1" dirty="0">
              <a:solidFill>
                <a:srgbClr val="C00000"/>
              </a:solidFill>
              <a:highlight>
                <a:srgbClr val="FFFF00"/>
              </a:highlight>
              <a:latin typeface="Garamond" panose="02020404030301010803" pitchFamily="18" charset="0"/>
            </a:endParaRPr>
          </a:p>
        </p:txBody>
      </p:sp>
      <p:pic>
        <p:nvPicPr>
          <p:cNvPr id="9" name="Picture 8" descr="A diagram of a number of cells&#10;&#10;AI-generated content may be incorrect.">
            <a:extLst>
              <a:ext uri="{FF2B5EF4-FFF2-40B4-BE49-F238E27FC236}">
                <a16:creationId xmlns:a16="http://schemas.microsoft.com/office/drawing/2014/main" id="{11CE2894-8888-7866-CD97-26F7562A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97178"/>
            <a:ext cx="5630472" cy="5604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7F1C60-D2AA-04A7-3E5B-C5286F3007D3}"/>
              </a:ext>
            </a:extLst>
          </p:cNvPr>
          <p:cNvSpPr txBox="1"/>
          <p:nvPr/>
        </p:nvSpPr>
        <p:spPr>
          <a:xfrm>
            <a:off x="6425853" y="2598868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Three signs in column means: isDoublet, isLowFeature, isHighMT</a:t>
            </a:r>
          </a:p>
          <a:p>
            <a:r>
              <a:rPr lang="en-US" dirty="0">
                <a:latin typeface="Garamond" panose="02020404030301010803" pitchFamily="18" charset="0"/>
              </a:rPr>
              <a:t>E.G. the first column is the percentage of cells isHighMT but neither isLowFeature nor isDoublet </a:t>
            </a:r>
          </a:p>
        </p:txBody>
      </p:sp>
    </p:spTree>
    <p:extLst>
      <p:ext uri="{BB962C8B-B14F-4D97-AF65-F5344CB8AC3E}">
        <p14:creationId xmlns:p14="http://schemas.microsoft.com/office/powerpoint/2010/main" val="28402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7729-E3F8-D96F-C1EC-46409DF7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E79A-ACF4-86C6-52C0-CB2E3E24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Normalization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C9CCC-D564-3BD1-CED5-E8B36A2251CE}"/>
              </a:ext>
            </a:extLst>
          </p:cNvPr>
          <p:cNvSpPr txBox="1"/>
          <p:nvPr/>
        </p:nvSpPr>
        <p:spPr>
          <a:xfrm>
            <a:off x="825500" y="1311276"/>
            <a:ext cx="990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Python,</a:t>
            </a:r>
            <a:endParaRPr lang="en-US" sz="2000" b="0" dirty="0">
              <a:effectLst/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sc.pp.normalize_total: sum set to 1e6 thus CPM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sc.pp.log1p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>
                <a:highlight>
                  <a:srgbClr val="FFFF00"/>
                </a:highlight>
                <a:latin typeface="Garamond" panose="02020404030301010803" pitchFamily="18" charset="0"/>
                <a:cs typeface="Arial" panose="020B0604020202020204" pitchFamily="34" charset="0"/>
              </a:rPr>
              <a:t>SCT?</a:t>
            </a:r>
          </a:p>
        </p:txBody>
      </p:sp>
    </p:spTree>
    <p:extLst>
      <p:ext uri="{BB962C8B-B14F-4D97-AF65-F5344CB8AC3E}">
        <p14:creationId xmlns:p14="http://schemas.microsoft.com/office/powerpoint/2010/main" val="13914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6795-F97E-5429-2239-6E87D700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4911-B6AC-94FB-FD22-4FB059A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Garamond" panose="02020404030301010803" pitchFamily="18" charset="0"/>
              </a:rPr>
              <a:t>Merged Sample: </a:t>
            </a:r>
            <a:r>
              <a:rPr 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PCA Step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752A7-CD0D-5850-2EFD-2D0640C35FE7}"/>
              </a:ext>
            </a:extLst>
          </p:cNvPr>
          <p:cNvSpPr txBox="1"/>
          <p:nvPr/>
        </p:nvSpPr>
        <p:spPr>
          <a:xfrm>
            <a:off x="651964" y="1231494"/>
            <a:ext cx="54440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Following steps run in Python, with default parameters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sc.pp.highly_variable_genes, n_top_genes=2,000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sc.tl.pca, n_comps=50</a:t>
            </a:r>
          </a:p>
          <a:p>
            <a:endParaRPr lang="en-US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Visualization:</a:t>
            </a:r>
          </a:p>
          <a:p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</a:rPr>
              <a:t>	Variance Ratio Plot: </a:t>
            </a:r>
            <a:r>
              <a:rPr lang="en-US" sz="2000" dirty="0">
                <a:latin typeface="Garamond" panose="02020404030301010803" pitchFamily="18" charset="0"/>
                <a:cs typeface="Arial" panose="020B0604020202020204" pitchFamily="34" charset="0"/>
                <a:sym typeface="Wingdings" pitchFamily="2" charset="2"/>
              </a:rPr>
              <a:t>on the right</a:t>
            </a:r>
            <a:endParaRPr lang="en-US" sz="2000" dirty="0"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dirty="0"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endParaRPr lang="en-US" sz="2000" b="0" dirty="0">
              <a:effectLst/>
              <a:highlight>
                <a:srgbClr val="FFFF00"/>
              </a:highlight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b="0" dirty="0">
                <a:effectLst/>
                <a:latin typeface="Garamond" panose="02020404030301010803" pitchFamily="18" charset="0"/>
                <a:cs typeface="Arial" panose="020B0604020202020204" pitchFamily="34" charset="0"/>
              </a:rPr>
              <a:t>	Based on the graph, PC numbers cut to 20 for the sake of speeding up Harmony 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712AF-24FE-9B75-A9A1-C897A3DC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306"/>
            <a:ext cx="5819666" cy="46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5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783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Garamond</vt:lpstr>
      <vt:lpstr>Office Theme</vt:lpstr>
      <vt:lpstr>sc-Pipeline</vt:lpstr>
      <vt:lpstr>sc-Pipeline steps overview</vt:lpstr>
      <vt:lpstr>297 Skin Samples: SoupX Step</vt:lpstr>
      <vt:lpstr>297 Skin Samples: Doublet Removal Step</vt:lpstr>
      <vt:lpstr>297 Skin Samples: Merging</vt:lpstr>
      <vt:lpstr>Merged Sample: QC step</vt:lpstr>
      <vt:lpstr>Merged Sample: QC step</vt:lpstr>
      <vt:lpstr>Merged Sample: Normalization Step</vt:lpstr>
      <vt:lpstr>Merged Sample: PCA Step</vt:lpstr>
      <vt:lpstr>Merged Sample: Harmony Step</vt:lpstr>
      <vt:lpstr>Merged Sample: Clustering</vt:lpstr>
      <vt:lpstr>Merged Sample: Clustering, Harmony Visualization</vt:lpstr>
      <vt:lpstr>Merged Sample: Clustering, Harmony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Li</dc:creator>
  <cp:lastModifiedBy>Chen, Li</cp:lastModifiedBy>
  <cp:revision>25</cp:revision>
  <dcterms:created xsi:type="dcterms:W3CDTF">2025-01-28T12:07:19Z</dcterms:created>
  <dcterms:modified xsi:type="dcterms:W3CDTF">2025-02-03T20:03:12Z</dcterms:modified>
</cp:coreProperties>
</file>