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0" r:id="rId8"/>
    <p:sldId id="275" r:id="rId9"/>
    <p:sldId id="273" r:id="rId10"/>
    <p:sldId id="274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66" d="100"/>
          <a:sy n="66" d="100"/>
        </p:scale>
        <p:origin x="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2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8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3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0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B531-8063-49AE-9D41-1BF07D58A572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8FDC-805C-4960-87EC-6573A2097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eziya76&amp;logNo=221579703521&amp;proxyReferer=https:%2F%2Fwww.google.com%2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ziya76&amp;logNo=221466864342&amp;proxyReferer=https:%2F%2Fwww.google.com%2F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822036"/>
            <a:ext cx="12192000" cy="1759527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2020</a:t>
            </a:r>
            <a:r>
              <a:rPr lang="ko-KR" altLang="en-US" sz="4000" dirty="0"/>
              <a:t>년 실내자율주행 프로젝트 메뉴얼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6"/>
            <a:ext cx="3482642" cy="68585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0706" y="5456356"/>
            <a:ext cx="285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Professor: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Eui</a:t>
            </a:r>
            <a:r>
              <a:rPr lang="en-US" altLang="ko-KR" dirty="0">
                <a:solidFill>
                  <a:schemeClr val="tx1"/>
                </a:solidFill>
              </a:rPr>
              <a:t>-Nam HUH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944AB9-5342-4A44-AD04-1A06AD44C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759" y1="45417" x2="25741" y2="52431"/>
                        <a14:foregroundMark x1="25741" y1="52431" x2="34537" y2="55139"/>
                        <a14:foregroundMark x1="43726" y1="50462" x2="48019" y2="48277"/>
                        <a14:foregroundMark x1="63153" y1="50545" x2="68148" y2="50694"/>
                        <a14:foregroundMark x1="58889" y1="50417" x2="62928" y2="50538"/>
                        <a14:foregroundMark x1="68148" y1="50694" x2="75741" y2="54861"/>
                        <a14:foregroundMark x1="75741" y1="54861" x2="80741" y2="48958"/>
                        <a14:foregroundMark x1="80741" y1="48958" x2="71852" y2="45764"/>
                        <a14:foregroundMark x1="71852" y1="45764" x2="32685" y2="46111"/>
                        <a14:foregroundMark x1="32685" y1="46111" x2="43426" y2="48542"/>
                        <a14:foregroundMark x1="43426" y1="48542" x2="33981" y2="50694"/>
                        <a14:foregroundMark x1="33981" y1="50694" x2="42870" y2="47569"/>
                        <a14:foregroundMark x1="42870" y1="47569" x2="44630" y2="50417"/>
                        <a14:foregroundMark x1="54224" y1="46882" x2="65741" y2="46944"/>
                        <a14:foregroundMark x1="45833" y1="46736" x2="54167" y2="46875"/>
                        <a14:foregroundMark x1="64074" y1="20417" x2="56944" y2="20556"/>
                        <a14:foregroundMark x1="25093" y1="20764" x2="38796" y2="21528"/>
                        <a14:foregroundMark x1="37500" y1="20417" x2="47315" y2="20903"/>
                        <a14:foregroundMark x1="47315" y1="20903" x2="47593" y2="20764"/>
                        <a14:foregroundMark x1="65833" y1="20903" x2="75648" y2="19375"/>
                        <a14:foregroundMark x1="75648" y1="19375" x2="78426" y2="20208"/>
                        <a14:backgroundMark x1="19722" y1="30486" x2="17407" y2="16042"/>
                        <a14:backgroundMark x1="17407" y1="16042" x2="10741" y2="21736"/>
                        <a14:backgroundMark x1="10741" y1="21736" x2="11667" y2="14167"/>
                        <a14:backgroundMark x1="11667" y1="14167" x2="11667" y2="23889"/>
                        <a14:backgroundMark x1="11667" y1="23889" x2="17963" y2="16181"/>
                        <a14:backgroundMark x1="17963" y1="16181" x2="15556" y2="25347"/>
                        <a14:backgroundMark x1="15556" y1="25347" x2="25093" y2="11667"/>
                        <a14:backgroundMark x1="25093" y1="11667" x2="64722" y2="5625"/>
                        <a14:backgroundMark x1="64722" y1="5625" x2="37500" y2="10208"/>
                        <a14:backgroundMark x1="37500" y1="10208" x2="62315" y2="8819"/>
                        <a14:backgroundMark x1="62315" y1="8819" x2="26852" y2="10694"/>
                        <a14:backgroundMark x1="26852" y1="10694" x2="71759" y2="8542"/>
                        <a14:backgroundMark x1="71759" y1="8542" x2="37407" y2="12708"/>
                        <a14:backgroundMark x1="37407" y1="12708" x2="71389" y2="12153"/>
                        <a14:backgroundMark x1="71389" y1="12153" x2="10648" y2="14792"/>
                        <a14:backgroundMark x1="10648" y1="14792" x2="81667" y2="10069"/>
                        <a14:backgroundMark x1="81667" y1="10069" x2="24444" y2="14792"/>
                        <a14:backgroundMark x1="24444" y1="14792" x2="60648" y2="14236"/>
                        <a14:backgroundMark x1="60648" y1="14236" x2="22222" y2="15694"/>
                        <a14:backgroundMark x1="22222" y1="15694" x2="51759" y2="14236"/>
                        <a14:backgroundMark x1="51759" y1="14236" x2="78333" y2="14306"/>
                        <a14:backgroundMark x1="78333" y1="14306" x2="42315" y2="14931"/>
                        <a14:backgroundMark x1="42315" y1="14931" x2="67315" y2="15000"/>
                        <a14:backgroundMark x1="67315" y1="15000" x2="15648" y2="17292"/>
                        <a14:backgroundMark x1="15648" y1="17292" x2="75741" y2="16319"/>
                        <a14:backgroundMark x1="75741" y1="16319" x2="20926" y2="17569"/>
                        <a14:backgroundMark x1="20926" y1="17569" x2="56204" y2="16250"/>
                        <a14:backgroundMark x1="56204" y1="16250" x2="78056" y2="16319"/>
                        <a14:backgroundMark x1="78056" y1="16319" x2="15000" y2="17500"/>
                        <a14:backgroundMark x1="15000" y1="17500" x2="30648" y2="17708"/>
                        <a14:backgroundMark x1="30648" y1="17708" x2="49722" y2="17569"/>
                        <a14:backgroundMark x1="49722" y1="17569" x2="23333" y2="16667"/>
                        <a14:backgroundMark x1="23333" y1="16667" x2="32685" y2="19306"/>
                        <a14:backgroundMark x1="32685" y1="19306" x2="64537" y2="16944"/>
                        <a14:backgroundMark x1="64537" y1="16944" x2="74537" y2="17292"/>
                        <a14:backgroundMark x1="74537" y1="17292" x2="84167" y2="17222"/>
                        <a14:backgroundMark x1="84167" y1="17222" x2="89537" y2="23125"/>
                        <a14:backgroundMark x1="89537" y1="23125" x2="89722" y2="25069"/>
                        <a14:backgroundMark x1="34352" y1="55764" x2="43148" y2="52569"/>
                        <a14:backgroundMark x1="43148" y1="52569" x2="53148" y2="52847"/>
                        <a14:backgroundMark x1="53148" y1="52847" x2="62407" y2="51528"/>
                        <a14:backgroundMark x1="62407" y1="51528" x2="55741" y2="56667"/>
                        <a14:backgroundMark x1="55741" y1="56667" x2="46667" y2="53819"/>
                        <a14:backgroundMark x1="46667" y1="53819" x2="55926" y2="55972"/>
                        <a14:backgroundMark x1="55926" y1="55972" x2="38889" y2="55764"/>
                        <a14:backgroundMark x1="38889" y1="55764" x2="54352" y2="55347"/>
                        <a14:backgroundMark x1="54352" y1="55347" x2="61667" y2="55556"/>
                        <a14:backgroundMark x1="48704" y1="48542" x2="50370" y2="52847"/>
                        <a14:backgroundMark x1="49537" y1="47917" x2="50556" y2="52708"/>
                        <a14:backgroundMark x1="51389" y1="49444" x2="52130" y2="53611"/>
                        <a14:backgroundMark x1="54167" y1="47917" x2="53981" y2="52708"/>
                        <a14:backgroundMark x1="56759" y1="48958" x2="57222" y2="52986"/>
                        <a14:backgroundMark x1="56574" y1="48958" x2="57222" y2="51528"/>
                        <a14:backgroundMark x1="36667" y1="51736" x2="47963" y2="51250"/>
                        <a14:backgroundMark x1="39907" y1="51250" x2="35556" y2="55556"/>
                        <a14:backgroundMark x1="61019" y1="51736" x2="70185" y2="53472"/>
                        <a14:backgroundMark x1="70185" y1="53472" x2="70741" y2="57847"/>
                        <a14:backgroundMark x1="82500" y1="18125" x2="85278" y2="19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9379" y="97312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6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4 True studio SWV</a:t>
            </a:r>
            <a:r>
              <a:rPr lang="ko-KR" altLang="en-US" sz="3500" b="1" dirty="0"/>
              <a:t> 사용법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000E5-B884-494C-B73B-913C57D6CDA6}"/>
              </a:ext>
            </a:extLst>
          </p:cNvPr>
          <p:cNvSpPr txBox="1"/>
          <p:nvPr/>
        </p:nvSpPr>
        <p:spPr>
          <a:xfrm>
            <a:off x="604006" y="1132514"/>
            <a:ext cx="9857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 studio SWV(</a:t>
            </a:r>
            <a:r>
              <a:rPr lang="ko-KR" altLang="en-US" dirty="0"/>
              <a:t>내부 콘솔</a:t>
            </a:r>
            <a:r>
              <a:rPr lang="en-US" altLang="ko-KR" dirty="0"/>
              <a:t>) </a:t>
            </a:r>
            <a:r>
              <a:rPr lang="ko-KR" altLang="en-US" dirty="0"/>
              <a:t>사용법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링크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https://m.blog.naver.com/PostView.nhn?blogId=eziya76&amp;logNo=221579703521&amp;proxyReferer=https:%2F%2Fwww.google.com%2F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설명대로 실행하면 </a:t>
            </a:r>
            <a:r>
              <a:rPr lang="en-US" altLang="ko-KR" dirty="0"/>
              <a:t>SWV</a:t>
            </a:r>
            <a:r>
              <a:rPr lang="ko-KR" altLang="en-US" dirty="0"/>
              <a:t> 쉽게 사용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SWV</a:t>
            </a:r>
            <a:r>
              <a:rPr lang="ko-KR" altLang="en-US" dirty="0"/>
              <a:t>를 통해 </a:t>
            </a:r>
            <a:r>
              <a:rPr lang="ko-KR" altLang="en-US" dirty="0" err="1"/>
              <a:t>엔코더를</a:t>
            </a:r>
            <a:r>
              <a:rPr lang="ko-KR" altLang="en-US" dirty="0"/>
              <a:t> 이용하여 얻은 </a:t>
            </a:r>
            <a:r>
              <a:rPr lang="ko-KR" altLang="en-US" dirty="0" err="1"/>
              <a:t>엔코더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속도 등을 직접 눈으로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7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784252"/>
            <a:ext cx="12192000" cy="1136073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5855" y="2550936"/>
            <a:ext cx="440029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2500" b="1" dirty="0"/>
              <a:t>모터 </a:t>
            </a:r>
            <a:r>
              <a:rPr lang="en-US" altLang="ko-KR" sz="2500" b="1" dirty="0"/>
              <a:t>PWM</a:t>
            </a:r>
          </a:p>
          <a:p>
            <a:pPr marL="342900" indent="-342900" algn="ctr">
              <a:buAutoNum type="arabicPeriod"/>
            </a:pPr>
            <a:endParaRPr lang="en-US" altLang="ko-KR" sz="2500" b="1" dirty="0"/>
          </a:p>
          <a:p>
            <a:pPr marL="342900" indent="-342900" algn="ctr">
              <a:buAutoNum type="arabicPeriod"/>
            </a:pPr>
            <a:r>
              <a:rPr lang="ko-KR" altLang="en-US" sz="2500" b="1" dirty="0" err="1"/>
              <a:t>메카넘</a:t>
            </a:r>
            <a:r>
              <a:rPr lang="ko-KR" altLang="en-US" sz="2500" b="1" dirty="0"/>
              <a:t> 휠 원리</a:t>
            </a:r>
            <a:endParaRPr lang="en-US" altLang="ko-KR" sz="2500" b="1" dirty="0"/>
          </a:p>
          <a:p>
            <a:pPr marL="342900" indent="-342900" algn="ctr">
              <a:buAutoNum type="arabicPeriod"/>
            </a:pPr>
            <a:endParaRPr lang="en-US" altLang="ko-KR" sz="2500" b="1" dirty="0"/>
          </a:p>
          <a:p>
            <a:pPr marL="342900" indent="-342900" algn="ctr">
              <a:buAutoNum type="arabicPeriod"/>
            </a:pPr>
            <a:r>
              <a:rPr lang="ko-KR" altLang="en-US" sz="2500" b="1" dirty="0" err="1"/>
              <a:t>엔코더</a:t>
            </a:r>
            <a:endParaRPr lang="en-US" altLang="ko-KR" sz="2500" b="1" dirty="0"/>
          </a:p>
          <a:p>
            <a:pPr marL="342900" indent="-342900" algn="ctr">
              <a:buAutoNum type="arabicPeriod"/>
            </a:pPr>
            <a:endParaRPr lang="en-US" altLang="ko-KR" sz="2500" b="1" dirty="0"/>
          </a:p>
          <a:p>
            <a:pPr marL="342900" indent="-342900" algn="ctr">
              <a:buAutoNum type="arabicPeriod"/>
            </a:pPr>
            <a:r>
              <a:rPr lang="ko-KR" altLang="en-US" sz="2500" b="1" dirty="0"/>
              <a:t> </a:t>
            </a:r>
            <a:r>
              <a:rPr lang="en-US" altLang="ko-KR" sz="2500" b="1" dirty="0"/>
              <a:t>True studio SWV</a:t>
            </a:r>
            <a:r>
              <a:rPr lang="ko-KR" altLang="en-US" sz="2500" b="1" dirty="0"/>
              <a:t> 사용법 </a:t>
            </a:r>
            <a:endParaRPr lang="en-US" altLang="ko-KR" sz="2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6"/>
            <a:ext cx="348264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1-(1) </a:t>
            </a:r>
            <a:r>
              <a:rPr lang="ko-KR" altLang="en-US" sz="3500" b="1" dirty="0"/>
              <a:t>모터 </a:t>
            </a:r>
            <a:r>
              <a:rPr lang="en-US" altLang="ko-KR" sz="3500" b="1" dirty="0"/>
              <a:t>PWM</a:t>
            </a:r>
            <a:r>
              <a:rPr lang="ko-KR" altLang="en-US" sz="3500" b="1" dirty="0"/>
              <a:t>제어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94511" y="2068348"/>
            <a:ext cx="655536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PWM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Pulse Width Modulation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약자로 </a:t>
            </a:r>
            <a:r>
              <a:rPr lang="ko-KR" altLang="en-US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펄스폭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변조를 뜻한다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좌측 그림의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개의 펄스 파형은 모두 주기와 주파수는 같지만 펄스의 폭이 다르다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즉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신호가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High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 시간과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Low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 시간의 비율이 다르다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비율을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Duty Cycle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이라고 한다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PWM </a:t>
            </a:r>
            <a:r>
              <a:rPr lang="ko-KR" altLang="en-US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제어란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결국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On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시간과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Off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시간의 비율을 변화시켜 전체적인 평균값을 조절해서 모터의 속도 흑은 </a:t>
            </a:r>
            <a:r>
              <a:rPr lang="ko-KR" altLang="en-US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서보모터의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각도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LED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b="1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밝기등을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제어하는 것이다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Picture 2" descr="PWM제어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93" y="1641741"/>
            <a:ext cx="4353161" cy="37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071667" y="4157401"/>
            <a:ext cx="898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71667" y="3268880"/>
            <a:ext cx="898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71667" y="2440744"/>
            <a:ext cx="898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7623" y="4203342"/>
            <a:ext cx="10265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</a:rPr>
              <a:t>평균 전압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7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1-(2) </a:t>
            </a:r>
            <a:r>
              <a:rPr lang="ko-KR" altLang="en-US" sz="3500" b="1" dirty="0"/>
              <a:t>모터드라이버 </a:t>
            </a:r>
            <a:r>
              <a:rPr lang="en-US" altLang="ko-KR" sz="3500" b="1" dirty="0"/>
              <a:t>H-Bridge</a:t>
            </a:r>
            <a:endParaRPr lang="ko-KR" altLang="en-US" sz="3500" b="1" dirty="0"/>
          </a:p>
        </p:txBody>
      </p:sp>
      <p:sp>
        <p:nvSpPr>
          <p:cNvPr id="6" name="직사각형 5"/>
          <p:cNvSpPr/>
          <p:nvPr/>
        </p:nvSpPr>
        <p:spPr>
          <a:xfrm>
            <a:off x="5194511" y="2201698"/>
            <a:ext cx="655536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좌측과 같은 회로를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H-bridge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라고 하며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보통의 모터드라이버에 내장된 회로이다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Input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High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나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Low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줌으로써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부하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모터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 -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공급할 수도 있고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극성을 바꾸어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+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공급할 수도 있다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즉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모터드라이버를 통해 모터의 정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역회전을 쉽게 설정할 수 있다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35" y="1768116"/>
            <a:ext cx="2571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ostfiles.pstatic.net/20150626_178/nasu0210_14352840723146xByV_PNG/mo00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2" y="4397974"/>
            <a:ext cx="3928795" cy="59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1-(3) </a:t>
            </a:r>
            <a:r>
              <a:rPr lang="ko-KR" altLang="en-US" sz="3500" b="1" dirty="0"/>
              <a:t>카트에 적용되어 있는 모터 제어도</a:t>
            </a:r>
          </a:p>
        </p:txBody>
      </p:sp>
      <p:pic>
        <p:nvPicPr>
          <p:cNvPr id="19" name="Picture 2" descr="https://k.kakaocdn.net/dn/bQ9xva/btqugDCG2Wn/xcTgxiq8YRXrKC4MQFrDK0/im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77" y="3873990"/>
            <a:ext cx="2361570" cy="25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4" y="831746"/>
            <a:ext cx="3448143" cy="2399480"/>
          </a:xfrm>
          <a:prstGeom prst="rect">
            <a:avLst/>
          </a:prstGeom>
        </p:spPr>
      </p:pic>
      <p:pic>
        <p:nvPicPr>
          <p:cNvPr id="21" name="Picture 6" descr="stm32f4 discovery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64" y="826413"/>
            <a:ext cx="1862265" cy="2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vctec.co.kr/web/product/big/vctmall_105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42" y="787310"/>
            <a:ext cx="2443916" cy="24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21061" y="3231226"/>
            <a:ext cx="1997471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/>
              <a:t>STM32F4-Discovery</a:t>
            </a:r>
            <a:endParaRPr lang="ko-KR" altLang="en-US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5199956" y="3231226"/>
            <a:ext cx="1376660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/>
              <a:t>Motor Driver</a:t>
            </a:r>
            <a:endParaRPr lang="ko-KR" altLang="en-US" sz="1500" b="1" dirty="0"/>
          </a:p>
        </p:txBody>
      </p:sp>
      <p:sp>
        <p:nvSpPr>
          <p:cNvPr id="25" name="직사각형 24"/>
          <p:cNvSpPr/>
          <p:nvPr/>
        </p:nvSpPr>
        <p:spPr>
          <a:xfrm>
            <a:off x="9333208" y="3231226"/>
            <a:ext cx="756104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500" b="1" dirty="0"/>
              <a:t>Motor</a:t>
            </a:r>
            <a:endParaRPr lang="ko-KR" altLang="en-US" sz="1500" b="1" dirty="0"/>
          </a:p>
        </p:txBody>
      </p:sp>
      <p:sp>
        <p:nvSpPr>
          <p:cNvPr id="27" name="오른쪽 화살표 26"/>
          <p:cNvSpPr/>
          <p:nvPr/>
        </p:nvSpPr>
        <p:spPr>
          <a:xfrm>
            <a:off x="3345820" y="1601793"/>
            <a:ext cx="723502" cy="35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707248" y="1852321"/>
            <a:ext cx="723502" cy="35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988387" y="6463846"/>
            <a:ext cx="656718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500" dirty="0"/>
              <a:t>PWM</a:t>
            </a:r>
            <a:endParaRPr lang="ko-KR" altLang="en-US" sz="1500" dirty="0"/>
          </a:p>
        </p:txBody>
      </p:sp>
      <p:sp>
        <p:nvSpPr>
          <p:cNvPr id="31" name="직사각형 30"/>
          <p:cNvSpPr/>
          <p:nvPr/>
        </p:nvSpPr>
        <p:spPr>
          <a:xfrm>
            <a:off x="3445933" y="40586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0V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42237" y="460211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1.25V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42865" y="506021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2.5V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442237" y="55329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3.75V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42237" y="6033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rcRect r="41350"/>
          <a:stretch/>
        </p:blipFill>
        <p:spPr>
          <a:xfrm>
            <a:off x="9533323" y="1601638"/>
            <a:ext cx="2258986" cy="105088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440712" y="4038690"/>
            <a:ext cx="723502" cy="242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16" idx="0"/>
          </p:cNvCxnSpPr>
          <p:nvPr/>
        </p:nvCxnSpPr>
        <p:spPr>
          <a:xfrm flipH="1" flipV="1">
            <a:off x="3800475" y="2205317"/>
            <a:ext cx="1988" cy="1833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34333" y="2303608"/>
            <a:ext cx="1233119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설정한 </a:t>
            </a:r>
            <a:r>
              <a:rPr lang="en-US" altLang="ko-KR" sz="1000" b="1" dirty="0"/>
              <a:t>PWM</a:t>
            </a:r>
            <a:r>
              <a:rPr lang="ko-KR" altLang="en-US" sz="1000" b="1" dirty="0"/>
              <a:t> 펄스를 모터드라이버로 전달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입력된 </a:t>
            </a:r>
            <a:r>
              <a:rPr lang="en-US" altLang="ko-KR" sz="1000" b="1" dirty="0"/>
              <a:t>H-bridge</a:t>
            </a:r>
            <a:r>
              <a:rPr lang="ko-KR" altLang="en-US" sz="1000" b="1" dirty="0"/>
              <a:t>상의 </a:t>
            </a:r>
            <a:r>
              <a:rPr lang="en-US" altLang="ko-KR" sz="1000" b="1" dirty="0"/>
              <a:t>High, Low </a:t>
            </a:r>
            <a:r>
              <a:rPr lang="ko-KR" altLang="en-US" sz="1000" b="1" dirty="0"/>
              <a:t>신호에 따라서 모터가 </a:t>
            </a:r>
            <a:r>
              <a:rPr lang="ko-KR" altLang="en-US" sz="1000" b="1" dirty="0" err="1"/>
              <a:t>정방향</a:t>
            </a:r>
            <a:r>
              <a:rPr lang="ko-KR" altLang="en-US" sz="1000" b="1" dirty="0"/>
              <a:t> 회전 혹은 역방향 회전</a:t>
            </a:r>
          </a:p>
          <a:p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>
            <a:off x="5199956" y="4424986"/>
            <a:ext cx="6096000" cy="1477328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즉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보드를 통해 입력된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PWM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값을 통해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Duty Cycle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결정되고 이에 따른 평균 전압이 모터드라이버를 통해 모터에 인가되며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속도 제어에 활용한다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또한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보드를 통해 입력된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GPIO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신호를 통해 모터드라이버 상의 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H-Bridge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통해 모터의 정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역회전을 설정할 수 있다</a:t>
            </a:r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31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1-(4) PWM</a:t>
            </a:r>
            <a:r>
              <a:rPr lang="ko-KR" altLang="en-US" sz="3500" b="1" dirty="0"/>
              <a:t>제어 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1" y="1599481"/>
            <a:ext cx="666750" cy="2228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841" y="1230149"/>
            <a:ext cx="1384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Pin </a:t>
            </a:r>
            <a:r>
              <a:rPr lang="ko-KR" altLang="en-US" b="1" dirty="0"/>
              <a:t>세팅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979" y="1230149"/>
            <a:ext cx="1562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TIM3 </a:t>
            </a:r>
            <a:r>
              <a:rPr lang="ko-KR" altLang="en-US" b="1" dirty="0"/>
              <a:t>세팅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4422" y="1230149"/>
            <a:ext cx="2093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TIM3 </a:t>
            </a:r>
            <a:r>
              <a:rPr lang="ko-KR" altLang="en-US" b="1" dirty="0"/>
              <a:t>변수 세팅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79" y="1616733"/>
            <a:ext cx="2657475" cy="2362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23" y="1616733"/>
            <a:ext cx="4146684" cy="306741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595660" y="2648068"/>
            <a:ext cx="414779" cy="273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276549" y="2648068"/>
            <a:ext cx="414779" cy="273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341079" y="2815085"/>
            <a:ext cx="22891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103026" y="2760453"/>
            <a:ext cx="1167714" cy="62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33978" y="2372802"/>
            <a:ext cx="767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841" y="4279553"/>
            <a:ext cx="5287942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돋움체" panose="020B0609000101010101" pitchFamily="49" charset="-127"/>
              </a:rPr>
              <a:t>Main</a:t>
            </a:r>
            <a:r>
              <a:rPr lang="ko-KR" altLang="en-US" sz="1500" b="1" dirty="0">
                <a:ea typeface="돋움체" panose="020B0609000101010101" pitchFamily="49" charset="-127"/>
              </a:rPr>
              <a:t>함수에 </a:t>
            </a:r>
            <a:r>
              <a:rPr lang="en-US" altLang="ko-KR" sz="1500" b="1" dirty="0">
                <a:ea typeface="돋움체" panose="020B0609000101010101" pitchFamily="49" charset="-127"/>
              </a:rPr>
              <a:t>While</a:t>
            </a:r>
            <a:r>
              <a:rPr lang="ko-KR" altLang="en-US" sz="1500" b="1" dirty="0">
                <a:ea typeface="돋움체" panose="020B0609000101010101" pitchFamily="49" charset="-127"/>
              </a:rPr>
              <a:t>문 시작 전에 잊지 말고 초기화 해야함</a:t>
            </a:r>
            <a:r>
              <a:rPr lang="en-US" altLang="ko-KR" sz="1500" b="1" dirty="0">
                <a:ea typeface="돋움체" panose="020B0609000101010101" pitchFamily="49" charset="-127"/>
              </a:rPr>
              <a:t>(PWM</a:t>
            </a:r>
            <a:r>
              <a:rPr lang="ko-KR" altLang="en-US" sz="1500" b="1" dirty="0">
                <a:ea typeface="돋움체" panose="020B0609000101010101" pitchFamily="49" charset="-127"/>
              </a:rPr>
              <a:t>신호 인가 하도록 하는 함수</a:t>
            </a:r>
            <a:r>
              <a:rPr lang="en-US" altLang="ko-KR" sz="1500" b="1" dirty="0">
                <a:ea typeface="돋움체" panose="020B0609000101010101" pitchFamily="49" charset="-127"/>
              </a:rPr>
              <a:t>)</a:t>
            </a:r>
            <a:endParaRPr lang="ko-KR" altLang="en-US" sz="1500" dirty="0"/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HAL_TIM_PWM_Start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(&amp;htim3, TIM_CHANNEL_1);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HAL_TIM_PWM_Start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(&amp;htim3, TIM_CHANNEL_2);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103026" y="2563497"/>
            <a:ext cx="1167714" cy="62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AD9F78-D60F-4B32-9C06-C263D8EF1300}"/>
              </a:ext>
            </a:extLst>
          </p:cNvPr>
          <p:cNvGrpSpPr/>
          <p:nvPr/>
        </p:nvGrpSpPr>
        <p:grpSpPr>
          <a:xfrm>
            <a:off x="604306" y="5983885"/>
            <a:ext cx="10798295" cy="553998"/>
            <a:chOff x="778512" y="5965168"/>
            <a:chExt cx="10798295" cy="553998"/>
          </a:xfrm>
        </p:grpSpPr>
        <p:sp>
          <p:nvSpPr>
            <p:cNvPr id="20" name="직사각형 19"/>
            <p:cNvSpPr/>
            <p:nvPr/>
          </p:nvSpPr>
          <p:spPr>
            <a:xfrm>
              <a:off x="778512" y="5968839"/>
              <a:ext cx="8579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목적 </a:t>
              </a:r>
              <a:r>
                <a:rPr lang="en-US" altLang="ko-KR" b="1" dirty="0"/>
                <a:t>:</a:t>
              </a:r>
              <a:endParaRPr lang="ko-KR" altLang="en-US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567511" y="5965168"/>
              <a:ext cx="100092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500" b="1" i="0" dirty="0">
                  <a:effectLst/>
                  <a:latin typeface="+mj-lt"/>
                  <a:ea typeface="돋움체" panose="020B0609000101010101" pitchFamily="49" charset="-127"/>
                </a:rPr>
                <a:t>타이머</a:t>
              </a:r>
              <a:r>
                <a:rPr lang="en-US" altLang="ko-KR" sz="1500" b="1" i="0" dirty="0">
                  <a:effectLst/>
                  <a:latin typeface="+mj-lt"/>
                  <a:ea typeface="돋움체" panose="020B0609000101010101" pitchFamily="49" charset="-127"/>
                </a:rPr>
                <a:t>3</a:t>
              </a:r>
              <a:r>
                <a:rPr lang="ko-KR" altLang="en-US" sz="1500" b="1" i="0" dirty="0">
                  <a:effectLst/>
                  <a:latin typeface="+mj-lt"/>
                  <a:ea typeface="돋움체" panose="020B0609000101010101" pitchFamily="49" charset="-127"/>
                </a:rPr>
                <a:t>의 </a:t>
              </a:r>
              <a:r>
                <a:rPr lang="en-US" altLang="ko-KR" sz="1500" b="1" i="0" dirty="0">
                  <a:effectLst/>
                  <a:latin typeface="+mj-lt"/>
                  <a:ea typeface="돋움체" panose="020B0609000101010101" pitchFamily="49" charset="-127"/>
                </a:rPr>
                <a:t>PWM</a:t>
              </a:r>
              <a:r>
                <a:rPr lang="ko-KR" altLang="en-US" sz="1500" b="1" i="0" dirty="0">
                  <a:effectLst/>
                  <a:latin typeface="+mj-lt"/>
                  <a:ea typeface="돋움체" panose="020B0609000101010101" pitchFamily="49" charset="-127"/>
                </a:rPr>
                <a:t>을 사용해서</a:t>
              </a:r>
              <a:r>
                <a:rPr lang="en-US" altLang="ko-KR" sz="1500" b="1" dirty="0">
                  <a:latin typeface="+mj-lt"/>
                  <a:ea typeface="돋움체" panose="020B0609000101010101" pitchFamily="49" charset="-127"/>
                </a:rPr>
                <a:t> 0~1000 </a:t>
              </a:r>
              <a:r>
                <a:rPr lang="ko-KR" altLang="en-US" sz="1500" b="1" dirty="0">
                  <a:latin typeface="+mj-lt"/>
                  <a:ea typeface="돋움체" panose="020B0609000101010101" pitchFamily="49" charset="-127"/>
                </a:rPr>
                <a:t>범위의</a:t>
              </a:r>
              <a:r>
                <a:rPr lang="en-US" altLang="ko-KR" sz="1500" b="1" dirty="0">
                  <a:latin typeface="+mj-lt"/>
                  <a:ea typeface="돋움체" panose="020B0609000101010101" pitchFamily="49" charset="-127"/>
                </a:rPr>
                <a:t> PWM</a:t>
              </a:r>
              <a:r>
                <a:rPr lang="ko-KR" altLang="en-US" sz="1500" b="1" dirty="0">
                  <a:latin typeface="+mj-lt"/>
                  <a:ea typeface="돋움체" panose="020B0609000101010101" pitchFamily="49" charset="-127"/>
                </a:rPr>
                <a:t>을 사용하겠다는 의미 </a:t>
              </a:r>
              <a:r>
                <a:rPr lang="en-US" altLang="ko-KR" sz="1500" b="1" dirty="0">
                  <a:latin typeface="+mj-lt"/>
                  <a:ea typeface="돋움체" panose="020B0609000101010101" pitchFamily="49" charset="-127"/>
                </a:rPr>
                <a:t>(2</a:t>
              </a:r>
              <a:r>
                <a:rPr lang="ko-KR" altLang="en-US" sz="1500" b="1" dirty="0">
                  <a:latin typeface="+mj-lt"/>
                  <a:ea typeface="돋움체" panose="020B0609000101010101" pitchFamily="49" charset="-127"/>
                </a:rPr>
                <a:t>개를 응용하여 </a:t>
              </a:r>
              <a:r>
                <a:rPr lang="en-US" altLang="ko-KR" sz="1500" b="1" dirty="0">
                  <a:latin typeface="+mj-lt"/>
                  <a:ea typeface="돋움체" panose="020B0609000101010101" pitchFamily="49" charset="-127"/>
                </a:rPr>
                <a:t>4</a:t>
              </a:r>
              <a:r>
                <a:rPr lang="ko-KR" altLang="en-US" sz="1500" b="1" dirty="0">
                  <a:latin typeface="+mj-lt"/>
                  <a:ea typeface="돋움체" panose="020B0609000101010101" pitchFamily="49" charset="-127"/>
                </a:rPr>
                <a:t>개로 확장하여 사용</a:t>
              </a:r>
              <a:r>
                <a:rPr lang="en-US" altLang="ko-KR" sz="1500" b="1" dirty="0">
                  <a:latin typeface="+mj-lt"/>
                  <a:ea typeface="돋움체" panose="020B0609000101010101" pitchFamily="49" charset="-127"/>
                </a:rPr>
                <a:t>)</a:t>
              </a:r>
            </a:p>
            <a:p>
              <a:pPr algn="just"/>
              <a:endParaRPr lang="en-US" altLang="ko-KR" sz="1500" b="1" dirty="0">
                <a:latin typeface="+mj-lt"/>
                <a:ea typeface="돋움체" panose="020B0609000101010101" pitchFamily="49" charset="-127"/>
              </a:endParaRPr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>
              <a:off x="888532" y="6338171"/>
              <a:ext cx="1042821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5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1-(4) PWM</a:t>
            </a:r>
            <a:r>
              <a:rPr lang="ko-KR" altLang="en-US" sz="3500" b="1" dirty="0"/>
              <a:t>제어 적용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841" y="1230149"/>
            <a:ext cx="1384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Pin </a:t>
            </a:r>
            <a:r>
              <a:rPr lang="ko-KR" altLang="en-US" b="1" dirty="0"/>
              <a:t>세팅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639520" y="1956294"/>
            <a:ext cx="414779" cy="2733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8705" y="3739697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목적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907704" y="3785863"/>
            <a:ext cx="9312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현재 </a:t>
            </a:r>
            <a:r>
              <a:rPr lang="ko-KR" altLang="en-US" sz="1200" b="1" dirty="0" err="1">
                <a:latin typeface="+mj-lt"/>
                <a:ea typeface="돋움체" panose="020B0609000101010101" pitchFamily="49" charset="-127"/>
              </a:rPr>
              <a:t>세팅된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Pin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번호 상 해당 코드는 모터의 </a:t>
            </a:r>
            <a:r>
              <a:rPr lang="ko-KR" altLang="en-US" sz="1200" b="1" dirty="0" err="1">
                <a:latin typeface="+mj-lt"/>
                <a:ea typeface="돋움체" panose="020B0609000101010101" pitchFamily="49" charset="-127"/>
              </a:rPr>
              <a:t>정방향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 회전을 </a:t>
            </a:r>
            <a:r>
              <a:rPr lang="ko-KR" altLang="en-US" sz="1200" b="1" dirty="0" err="1">
                <a:latin typeface="+mj-lt"/>
                <a:ea typeface="돋움체" panose="020B0609000101010101" pitchFamily="49" charset="-127"/>
              </a:rPr>
              <a:t>세팅해둔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 것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모터의 역회전을 활용하고 싶다면 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Set/Reset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만 바꿔주면 됨</a:t>
            </a:r>
            <a:endParaRPr lang="en-US" altLang="ko-KR" sz="1200" b="1" i="0" dirty="0">
              <a:effectLst/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33698" y="1238903"/>
            <a:ext cx="8125284" cy="17081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1" dirty="0">
                <a:ea typeface="돋움체" panose="020B0609000101010101" pitchFamily="49" charset="-127"/>
              </a:rPr>
              <a:t>Main</a:t>
            </a:r>
            <a:r>
              <a:rPr lang="ko-KR" altLang="en-US" sz="1500" b="1" dirty="0">
                <a:ea typeface="돋움체" panose="020B0609000101010101" pitchFamily="49" charset="-127"/>
              </a:rPr>
              <a:t>함수에 </a:t>
            </a:r>
            <a:r>
              <a:rPr lang="en-US" altLang="ko-KR" sz="1500" b="1" dirty="0">
                <a:ea typeface="돋움체" panose="020B0609000101010101" pitchFamily="49" charset="-127"/>
              </a:rPr>
              <a:t>While</a:t>
            </a:r>
            <a:r>
              <a:rPr lang="ko-KR" altLang="en-US" sz="1500" b="1" dirty="0">
                <a:ea typeface="돋움체" panose="020B0609000101010101" pitchFamily="49" charset="-127"/>
              </a:rPr>
              <a:t>문 시작 전에 잊지 말고 초기화 해야함</a:t>
            </a:r>
            <a:r>
              <a:rPr lang="en-US" altLang="ko-KR" sz="1500" b="1" dirty="0">
                <a:ea typeface="돋움체" panose="020B0609000101010101" pitchFamily="49" charset="-127"/>
              </a:rPr>
              <a:t>(SET = High(1), RESET = Low(0))</a:t>
            </a:r>
            <a:endParaRPr lang="ko-KR" altLang="en-US" sz="1500" dirty="0"/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  </a:t>
            </a:r>
            <a:r>
              <a:rPr lang="en-US" altLang="ko-KR" dirty="0" err="1"/>
              <a:t>HAL_GPIO_WritePin</a:t>
            </a:r>
            <a:r>
              <a:rPr lang="en-US" altLang="ko-KR" dirty="0"/>
              <a:t>(GPIOD, GPIO_PIN_10, </a:t>
            </a:r>
            <a:r>
              <a:rPr lang="en-US" altLang="ko-KR" i="1" dirty="0"/>
              <a:t>SET);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HAL_GPIO_WritePin</a:t>
            </a:r>
            <a:r>
              <a:rPr lang="en-US" altLang="ko-KR" dirty="0"/>
              <a:t>(GPIOD, GPIO_PIN_11, </a:t>
            </a:r>
            <a:r>
              <a:rPr lang="en-US" altLang="ko-KR" i="1" dirty="0"/>
              <a:t>RESET);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HAL_GPIO_WritePin</a:t>
            </a:r>
            <a:r>
              <a:rPr lang="en-US" altLang="ko-KR" dirty="0"/>
              <a:t>(GPIOD, GPIO_PIN_12, </a:t>
            </a:r>
            <a:r>
              <a:rPr lang="en-US" altLang="ko-KR" i="1" dirty="0"/>
              <a:t>SET);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HAL_GPIO_WritePin</a:t>
            </a:r>
            <a:r>
              <a:rPr lang="en-US" altLang="ko-KR" dirty="0"/>
              <a:t>(GPIOD, GPIO_PIN_13, </a:t>
            </a:r>
            <a:r>
              <a:rPr lang="en-US" altLang="ko-KR" i="1" dirty="0"/>
              <a:t>RESET);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353" r="15951"/>
          <a:stretch/>
        </p:blipFill>
        <p:spPr>
          <a:xfrm>
            <a:off x="875841" y="1616733"/>
            <a:ext cx="1495425" cy="1085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62262" y="5045221"/>
            <a:ext cx="244792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TIM3-&gt;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CCR1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XXX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TIM3-&gt;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CCR2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XXX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53019" y="5229887"/>
            <a:ext cx="4746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dirty="0">
                <a:solidFill>
                  <a:srgbClr val="FF0000"/>
                </a:solidFill>
                <a:latin typeface="+mj-lt"/>
                <a:ea typeface="돋움체" panose="020B0609000101010101" pitchFamily="49" charset="-127"/>
              </a:rPr>
              <a:t>XXX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에 원하는 변수 혹은 값을 넣어주면서 활용하면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됨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(0~999) </a:t>
            </a:r>
            <a:endParaRPr lang="en-US" altLang="ko-KR" sz="1200" b="1" i="0" dirty="0">
              <a:effectLst/>
              <a:latin typeface="+mj-lt"/>
              <a:ea typeface="돋움체" panose="020B0609000101010101" pitchFamily="49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209675" y="4109029"/>
            <a:ext cx="9820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FC519A-102C-4A50-8772-82ED22708088}"/>
              </a:ext>
            </a:extLst>
          </p:cNvPr>
          <p:cNvSpPr/>
          <p:nvPr/>
        </p:nvSpPr>
        <p:spPr>
          <a:xfrm>
            <a:off x="1914963" y="4214036"/>
            <a:ext cx="9312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모터의 회전 역회전을 통해 직진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후진</a:t>
            </a:r>
            <a:r>
              <a:rPr lang="en-US" altLang="ko-KR" sz="1200" b="1" dirty="0">
                <a:latin typeface="+mj-lt"/>
                <a:ea typeface="돋움체" panose="020B0609000101010101" pitchFamily="49" charset="-127"/>
              </a:rPr>
              <a:t>, </a:t>
            </a:r>
            <a:r>
              <a:rPr lang="ko-KR" altLang="en-US" sz="1200" b="1" dirty="0">
                <a:latin typeface="+mj-lt"/>
                <a:ea typeface="돋움체" panose="020B0609000101010101" pitchFamily="49" charset="-127"/>
              </a:rPr>
              <a:t>회전 등등 설정 가능</a:t>
            </a:r>
            <a:endParaRPr lang="en-US" altLang="ko-KR" sz="1200" b="1" i="0" dirty="0">
              <a:effectLst/>
              <a:latin typeface="+mj-lt"/>
              <a:ea typeface="돋움체" panose="020B0609000101010101" pitchFamily="49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DC060B8-D7E6-4EF4-85F1-9CA2563897A0}"/>
              </a:ext>
            </a:extLst>
          </p:cNvPr>
          <p:cNvCxnSpPr/>
          <p:nvPr/>
        </p:nvCxnSpPr>
        <p:spPr>
          <a:xfrm>
            <a:off x="1961894" y="4491035"/>
            <a:ext cx="4164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/>
              <a:t>2 </a:t>
            </a:r>
            <a:r>
              <a:rPr lang="ko-KR" altLang="en-US" sz="3500" b="1"/>
              <a:t>메카넘 휠 원리</a:t>
            </a:r>
            <a:endParaRPr lang="ko-KR" altLang="en-US" sz="3500" b="1" dirty="0"/>
          </a:p>
        </p:txBody>
      </p:sp>
      <p:pic>
        <p:nvPicPr>
          <p:cNvPr id="1026" name="Picture 2" descr="메카넘 구동형 전-방향 시스템 개요와 메카넘 휠의 역사">
            <a:extLst>
              <a:ext uri="{FF2B5EF4-FFF2-40B4-BE49-F238E27FC236}">
                <a16:creationId xmlns:a16="http://schemas.microsoft.com/office/drawing/2014/main" id="{095DBF9C-CB16-4727-B60B-C41BFA00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" y="1071562"/>
            <a:ext cx="48768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8F3DA-ED34-44DB-BC93-7F867355F9EA}"/>
              </a:ext>
            </a:extLst>
          </p:cNvPr>
          <p:cNvSpPr txBox="1"/>
          <p:nvPr/>
        </p:nvSpPr>
        <p:spPr>
          <a:xfrm>
            <a:off x="6095999" y="1127124"/>
            <a:ext cx="6096001" cy="5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바퀴의 형태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CEB0BC-24B5-4BC4-B0B7-E9167F9A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700439"/>
            <a:ext cx="5791201" cy="17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648C6-830C-4142-A813-1EAEA4F2EEF8}"/>
              </a:ext>
            </a:extLst>
          </p:cNvPr>
          <p:cNvSpPr txBox="1"/>
          <p:nvPr/>
        </p:nvSpPr>
        <p:spPr>
          <a:xfrm>
            <a:off x="5943597" y="3699551"/>
            <a:ext cx="6096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롤러 및 축이 </a:t>
            </a:r>
            <a:r>
              <a:rPr lang="ko-KR" altLang="en-US" dirty="0" err="1"/>
              <a:t>림휠</a:t>
            </a:r>
            <a:r>
              <a:rPr lang="ko-KR" altLang="en-US" dirty="0"/>
              <a:t> 주위에 사선으로 둘러싸인 형태이고 이를 통해 회전 조합으로 원하는 방향으로 차량 구동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모터의 </a:t>
            </a:r>
            <a:r>
              <a:rPr lang="ko-KR" altLang="en-US" dirty="0" err="1"/>
              <a:t>정회전</a:t>
            </a:r>
            <a:r>
              <a:rPr lang="en-US" altLang="ko-KR" dirty="0"/>
              <a:t>/</a:t>
            </a:r>
            <a:r>
              <a:rPr lang="ko-KR" altLang="en-US" dirty="0"/>
              <a:t>역회전의 설정을 응용하여 원하는 방향으로 주행</a:t>
            </a:r>
          </a:p>
        </p:txBody>
      </p:sp>
    </p:spTree>
    <p:extLst>
      <p:ext uri="{BB962C8B-B14F-4D97-AF65-F5344CB8AC3E}">
        <p14:creationId xmlns:p14="http://schemas.microsoft.com/office/powerpoint/2010/main" val="32789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943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500" b="1" dirty="0"/>
              <a:t>3 </a:t>
            </a:r>
            <a:r>
              <a:rPr lang="ko-KR" altLang="en-US" sz="3500" b="1" dirty="0"/>
              <a:t>엔코더의 원리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8657" y="1212663"/>
            <a:ext cx="655536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ko-KR" altLang="en-US" dirty="0"/>
            </a:br>
            <a:endParaRPr lang="en-US" altLang="ko-KR" dirty="0"/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dirty="0"/>
              <a:t> </a:t>
            </a:r>
            <a:r>
              <a:rPr lang="ko-KR" altLang="en-US" dirty="0" err="1"/>
              <a:t>분해능은</a:t>
            </a:r>
            <a:r>
              <a:rPr lang="ko-KR" altLang="en-US" dirty="0"/>
              <a:t> 엔코더의 성능 중 가장 중요한 요소로서 사용되는 기기의 특성 및 사양에 따라 달리 사용될 수 있습니다</a:t>
            </a:r>
            <a:r>
              <a:rPr lang="en-US" altLang="ko-KR" dirty="0"/>
              <a:t>. </a:t>
            </a:r>
            <a:r>
              <a:rPr lang="ko-KR" altLang="en-US" dirty="0" err="1"/>
              <a:t>분해능이</a:t>
            </a:r>
            <a:r>
              <a:rPr lang="ko-KR" altLang="en-US" dirty="0"/>
              <a:t> 높을수록 축의 회전 속도 및 위치를 미세하게 측정할 수 있는데 </a:t>
            </a:r>
            <a:r>
              <a:rPr lang="ko-KR" altLang="en-US" dirty="0" err="1"/>
              <a:t>엔코더가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회전하였을 때 발생 신호는 </a:t>
            </a:r>
            <a:r>
              <a:rPr lang="ko-KR" altLang="en-US" dirty="0" err="1"/>
              <a:t>분해능의</a:t>
            </a:r>
            <a:r>
              <a:rPr lang="ko-KR" altLang="en-US" dirty="0"/>
              <a:t> </a:t>
            </a:r>
            <a:r>
              <a:rPr lang="ko-KR" altLang="en-US" dirty="0" err="1"/>
              <a:t>갯수만큼</a:t>
            </a:r>
            <a:r>
              <a:rPr lang="ko-KR" altLang="en-US" dirty="0"/>
              <a:t> 출력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b="1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dirty="0" err="1"/>
              <a:t>분해능이</a:t>
            </a:r>
            <a:r>
              <a:rPr lang="ko-KR" altLang="en-US" dirty="0"/>
              <a:t> </a:t>
            </a:r>
            <a:r>
              <a:rPr lang="en-US" altLang="ko-KR" dirty="0"/>
              <a:t>360</a:t>
            </a:r>
            <a:r>
              <a:rPr lang="ko-KR" altLang="en-US" dirty="0"/>
              <a:t>인 </a:t>
            </a:r>
            <a:r>
              <a:rPr lang="ko-KR" altLang="en-US" dirty="0" err="1"/>
              <a:t>엔코더에</a:t>
            </a:r>
            <a:r>
              <a:rPr lang="ko-KR" altLang="en-US" dirty="0"/>
              <a:t> 연결된 기기가 </a:t>
            </a:r>
            <a:r>
              <a:rPr lang="en-US" altLang="ko-KR" dirty="0"/>
              <a:t>1</a:t>
            </a:r>
            <a:r>
              <a:rPr lang="ko-KR" altLang="en-US" dirty="0"/>
              <a:t>바퀴를 정확히 돌았을 때 총 </a:t>
            </a:r>
            <a:r>
              <a:rPr lang="en-US" altLang="ko-KR" dirty="0"/>
              <a:t>360</a:t>
            </a:r>
            <a:r>
              <a:rPr lang="ko-KR" altLang="en-US" dirty="0"/>
              <a:t>개의 펄스가 발생합니다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바퀴를 정확히 회전하였을 때 </a:t>
            </a:r>
            <a:r>
              <a:rPr lang="en-US" altLang="ko-KR" dirty="0"/>
              <a:t>360°</a:t>
            </a:r>
            <a:r>
              <a:rPr lang="ko-KR" altLang="en-US" dirty="0"/>
              <a:t>이므로 </a:t>
            </a:r>
            <a:r>
              <a:rPr lang="en-US" altLang="ko-KR" dirty="0"/>
              <a:t>360/360 =1° </a:t>
            </a:r>
            <a:r>
              <a:rPr lang="ko-KR" altLang="en-US" dirty="0"/>
              <a:t>이동할 때 마다 </a:t>
            </a:r>
            <a:r>
              <a:rPr lang="en-US" altLang="ko-KR" dirty="0"/>
              <a:t>1</a:t>
            </a:r>
            <a:r>
              <a:rPr lang="ko-KR" altLang="en-US" dirty="0"/>
              <a:t>개의 펄스가 발생되는 것</a:t>
            </a:r>
            <a:r>
              <a:rPr lang="en-US" altLang="ko-KR" dirty="0"/>
              <a:t> (</a:t>
            </a:r>
            <a:r>
              <a:rPr lang="ko-KR" altLang="en-US" dirty="0"/>
              <a:t>현재 부착된 </a:t>
            </a:r>
            <a:r>
              <a:rPr lang="ko-KR" altLang="en-US" dirty="0" err="1"/>
              <a:t>엔코더는</a:t>
            </a:r>
            <a:r>
              <a:rPr lang="ko-KR" altLang="en-US" dirty="0"/>
              <a:t> </a:t>
            </a:r>
            <a:r>
              <a:rPr lang="en-US" altLang="ko-KR" dirty="0"/>
              <a:t>360° </a:t>
            </a:r>
            <a:r>
              <a:rPr lang="ko-KR" altLang="en-US" dirty="0"/>
              <a:t>회전하면 </a:t>
            </a:r>
            <a:r>
              <a:rPr lang="en-US" altLang="ko-KR" dirty="0"/>
              <a:t>40</a:t>
            </a:r>
            <a:r>
              <a:rPr lang="ko-KR" altLang="en-US" dirty="0"/>
              <a:t>개의 펄스가 생김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9°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개의 펄스가 발생됨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b="1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040378-FE2F-4DF1-ABE4-E0817DD9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1" y="794328"/>
            <a:ext cx="4572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A9E2F-0446-465A-85EA-04AAF284D8EB}"/>
              </a:ext>
            </a:extLst>
          </p:cNvPr>
          <p:cNvSpPr txBox="1"/>
          <p:nvPr/>
        </p:nvSpPr>
        <p:spPr>
          <a:xfrm>
            <a:off x="513127" y="5515644"/>
            <a:ext cx="6187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https://m.blog.naver.com/PostView.nhn?blogId=eziya76&amp;logNo=221466864342&amp;proxyReferer=https:%2F%2Fwww.google.com%2F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A8281-DBCB-4DF3-A70F-CD7ACB6EC004}"/>
              </a:ext>
            </a:extLst>
          </p:cNvPr>
          <p:cNvSpPr txBox="1"/>
          <p:nvPr/>
        </p:nvSpPr>
        <p:spPr>
          <a:xfrm>
            <a:off x="513127" y="4998315"/>
            <a:ext cx="40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엔코더</a:t>
            </a:r>
            <a:r>
              <a:rPr lang="ko-KR" altLang="en-US" dirty="0"/>
              <a:t> 모터 관련 예제 및 적용 링크</a:t>
            </a:r>
          </a:p>
        </p:txBody>
      </p:sp>
    </p:spTree>
    <p:extLst>
      <p:ext uri="{BB962C8B-B14F-4D97-AF65-F5344CB8AC3E}">
        <p14:creationId xmlns:p14="http://schemas.microsoft.com/office/powerpoint/2010/main" val="390638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771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맑은 고딕</vt:lpstr>
      <vt:lpstr>Arial</vt:lpstr>
      <vt:lpstr>Consolas</vt:lpstr>
      <vt:lpstr>Office 테마</vt:lpstr>
      <vt:lpstr>2020년 실내자율주행 프로젝트 메뉴얼</vt:lpstr>
      <vt:lpstr>목차</vt:lpstr>
      <vt:lpstr>1-(1) 모터 PWM제어</vt:lpstr>
      <vt:lpstr>1-(2) 모터드라이버 H-Bridge</vt:lpstr>
      <vt:lpstr>1-(3) 카트에 적용되어 있는 모터 제어도</vt:lpstr>
      <vt:lpstr>1-(4) PWM제어 적용</vt:lpstr>
      <vt:lpstr>1-(4) PWM제어 적용</vt:lpstr>
      <vt:lpstr>2 메카넘 휠 원리</vt:lpstr>
      <vt:lpstr>3 엔코더의 원리</vt:lpstr>
      <vt:lpstr>4 True studio SWV 사용법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 실내자율주행 프로젝트 메뉴얼</dc:title>
  <dc:creator>유 제현</dc:creator>
  <cp:lastModifiedBy>KIM SEUNG JIK</cp:lastModifiedBy>
  <cp:revision>63</cp:revision>
  <dcterms:created xsi:type="dcterms:W3CDTF">2020-01-12T12:53:43Z</dcterms:created>
  <dcterms:modified xsi:type="dcterms:W3CDTF">2020-10-13T11:52:05Z</dcterms:modified>
</cp:coreProperties>
</file>