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9" r:id="rId4"/>
    <p:sldId id="274" r:id="rId5"/>
    <p:sldId id="264" r:id="rId6"/>
    <p:sldId id="271" r:id="rId7"/>
    <p:sldId id="279" r:id="rId8"/>
    <p:sldId id="280" r:id="rId9"/>
    <p:sldId id="26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2020/8/28</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2020/8/28</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2020/8/28</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2020/8/28</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en-US" altLang="zh-CN">
                <a:latin typeface="Roboto Mono Light" pitchFamily="2" charset="0"/>
              </a:rPr>
              <a:t>Linux</a:t>
            </a:r>
            <a:r>
              <a:rPr lang="zh-CN" altLang="en-US">
                <a:latin typeface="Roboto Mono Light" pitchFamily="2" charset="0"/>
              </a:rPr>
              <a:t>进程管理和守护进程</a:t>
            </a:r>
            <a:endParaRPr lang="zh-CN" altLang="en-US" dirty="0">
              <a:latin typeface="Roboto Mono Light" pitchFamily="2" charset="0"/>
            </a:endParaRPr>
          </a:p>
        </p:txBody>
      </p:sp>
    </p:spTree>
    <p:extLst>
      <p:ext uri="{BB962C8B-B14F-4D97-AF65-F5344CB8AC3E}">
        <p14:creationId xmlns:p14="http://schemas.microsoft.com/office/powerpoint/2010/main" val="414863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316A7-C113-4E3B-B63F-E5F95F0FDEE4}"/>
              </a:ext>
            </a:extLst>
          </p:cNvPr>
          <p:cNvSpPr>
            <a:spLocks noGrp="1"/>
          </p:cNvSpPr>
          <p:nvPr>
            <p:ph type="title"/>
          </p:nvPr>
        </p:nvSpPr>
        <p:spPr/>
        <p:txBody>
          <a:bodyPr/>
          <a:lstStyle/>
          <a:p>
            <a:r>
              <a:rPr lang="zh-CN" altLang="en-US"/>
              <a:t>进程和信号</a:t>
            </a:r>
          </a:p>
        </p:txBody>
      </p:sp>
      <p:sp>
        <p:nvSpPr>
          <p:cNvPr id="3" name="内容占位符 2">
            <a:extLst>
              <a:ext uri="{FF2B5EF4-FFF2-40B4-BE49-F238E27FC236}">
                <a16:creationId xmlns:a16="http://schemas.microsoft.com/office/drawing/2014/main" id="{985709F1-043C-4EAF-9103-29708F2D9735}"/>
              </a:ext>
            </a:extLst>
          </p:cNvPr>
          <p:cNvSpPr>
            <a:spLocks noGrp="1"/>
          </p:cNvSpPr>
          <p:nvPr>
            <p:ph idx="1"/>
          </p:nvPr>
        </p:nvSpPr>
        <p:spPr/>
        <p:txBody>
          <a:bodyPr/>
          <a:lstStyle/>
          <a:p>
            <a:r>
              <a:rPr lang="zh-CN" altLang="en-US"/>
              <a:t>系统有一套复杂的信号机制，用于控制进程。</a:t>
            </a:r>
            <a:endParaRPr lang="en-US" altLang="zh-CN"/>
          </a:p>
          <a:p>
            <a:r>
              <a:rPr lang="zh-CN" altLang="en-US"/>
              <a:t>进程可以通过捕获一些信号并做相关处理。</a:t>
            </a:r>
            <a:endParaRPr lang="en-US" altLang="zh-CN"/>
          </a:p>
          <a:p>
            <a:r>
              <a:rPr lang="zh-CN" altLang="en-US"/>
              <a:t>信号实现了一个异步通信的机制。</a:t>
            </a:r>
            <a:endParaRPr lang="en-US" altLang="zh-CN"/>
          </a:p>
          <a:p>
            <a:r>
              <a:rPr lang="zh-CN" altLang="en-US"/>
              <a:t>在</a:t>
            </a:r>
            <a:r>
              <a:rPr lang="en-US" altLang="zh-CN"/>
              <a:t>Linux</a:t>
            </a:r>
            <a:r>
              <a:rPr lang="zh-CN" altLang="en-US"/>
              <a:t>上，使用信号管理进程，或进程通过信号实现异步的事件处理是做进程管理必须要掌握的技能。</a:t>
            </a:r>
            <a:endParaRPr lang="en-US" altLang="zh-CN"/>
          </a:p>
          <a:p>
            <a:endParaRPr lang="en-US" altLang="zh-CN"/>
          </a:p>
          <a:p>
            <a:r>
              <a:rPr lang="zh-CN" altLang="en-US"/>
              <a:t>信号是软中断，</a:t>
            </a:r>
            <a:r>
              <a:rPr lang="en-US" altLang="zh-CN"/>
              <a:t>Linux</a:t>
            </a:r>
            <a:r>
              <a:rPr lang="zh-CN" altLang="en-US"/>
              <a:t>内核会收集从各方面捕获的信号，可以是软件的信号请求，也可以是硬件的中断信号。最终相关的进程会收到信号。</a:t>
            </a:r>
          </a:p>
        </p:txBody>
      </p:sp>
    </p:spTree>
    <p:extLst>
      <p:ext uri="{BB962C8B-B14F-4D97-AF65-F5344CB8AC3E}">
        <p14:creationId xmlns:p14="http://schemas.microsoft.com/office/powerpoint/2010/main" val="64888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控制进程退出</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normAutofit/>
          </a:bodyPr>
          <a:lstStyle/>
          <a:p>
            <a:r>
              <a:rPr lang="en-US" altLang="zh-CN"/>
              <a:t>Linux</a:t>
            </a:r>
            <a:r>
              <a:rPr lang="zh-CN" altLang="en-US"/>
              <a:t>提供了命令</a:t>
            </a:r>
            <a:r>
              <a:rPr lang="en-US" altLang="zh-CN"/>
              <a:t>kill</a:t>
            </a:r>
            <a:r>
              <a:rPr lang="zh-CN" altLang="en-US"/>
              <a:t>来给进程发送信号，同时还有同名的系统调用</a:t>
            </a:r>
            <a:r>
              <a:rPr lang="en-US" altLang="zh-CN"/>
              <a:t>kill</a:t>
            </a:r>
            <a:r>
              <a:rPr lang="zh-CN" altLang="en-US"/>
              <a:t>实现相同的功能。</a:t>
            </a:r>
            <a:endParaRPr lang="en-US" altLang="zh-CN"/>
          </a:p>
          <a:p>
            <a:r>
              <a:rPr lang="en-US" altLang="zh-CN"/>
              <a:t>kill</a:t>
            </a:r>
            <a:r>
              <a:rPr lang="zh-CN" altLang="en-US"/>
              <a:t>命令就是基于</a:t>
            </a:r>
            <a:r>
              <a:rPr lang="en-US" altLang="zh-CN"/>
              <a:t>kill</a:t>
            </a:r>
            <a:r>
              <a:rPr lang="zh-CN" altLang="en-US"/>
              <a:t>系统调用实现的。</a:t>
            </a:r>
            <a:endParaRPr lang="en-US" altLang="zh-CN"/>
          </a:p>
          <a:p>
            <a:endParaRPr lang="en-US" altLang="zh-CN"/>
          </a:p>
          <a:p>
            <a:r>
              <a:rPr lang="en-US" altLang="zh-CN"/>
              <a:t>kill</a:t>
            </a:r>
            <a:r>
              <a:rPr lang="zh-CN" altLang="en-US"/>
              <a:t>是给进程发送信号，默认是</a:t>
            </a:r>
            <a:r>
              <a:rPr lang="en-US" altLang="zh-CN"/>
              <a:t>SIGTERM</a:t>
            </a:r>
            <a:r>
              <a:rPr lang="zh-CN" altLang="en-US"/>
              <a:t>信号，表示要终止进程。在终端，使用</a:t>
            </a:r>
            <a:r>
              <a:rPr lang="en-US" altLang="zh-CN"/>
              <a:t>Ctrl+C</a:t>
            </a:r>
            <a:r>
              <a:rPr lang="zh-CN" altLang="en-US"/>
              <a:t>快捷键可以发送</a:t>
            </a:r>
            <a:r>
              <a:rPr lang="en-US" altLang="zh-CN"/>
              <a:t>SIGINT</a:t>
            </a:r>
            <a:r>
              <a:rPr lang="zh-CN" altLang="en-US"/>
              <a:t>信号终止进程，这两个信号进程是可以捕获的，并且捕获信号后可以选择不退出。</a:t>
            </a:r>
            <a:endParaRPr lang="en-US" altLang="zh-CN"/>
          </a:p>
          <a:p>
            <a:endParaRPr lang="en-US" altLang="zh-CN"/>
          </a:p>
          <a:p>
            <a:r>
              <a:rPr lang="en-US" altLang="zh-CN"/>
              <a:t>kill -s SIGKILL [PID] </a:t>
            </a:r>
            <a:r>
              <a:rPr lang="zh-CN" altLang="en-US"/>
              <a:t>等同于 </a:t>
            </a:r>
            <a:r>
              <a:rPr lang="en-US" altLang="zh-CN"/>
              <a:t>kill -9 [PID] </a:t>
            </a:r>
            <a:r>
              <a:rPr lang="zh-CN" altLang="en-US"/>
              <a:t>表示给进程发送</a:t>
            </a:r>
            <a:r>
              <a:rPr lang="en-US" altLang="zh-CN"/>
              <a:t>SIGKILL</a:t>
            </a:r>
            <a:r>
              <a:rPr lang="zh-CN" altLang="en-US"/>
              <a:t>信号，会直接杀死进程，这个信号，进程是不能捕获的。</a:t>
            </a:r>
          </a:p>
        </p:txBody>
      </p:sp>
    </p:spTree>
    <p:extLst>
      <p:ext uri="{BB962C8B-B14F-4D97-AF65-F5344CB8AC3E}">
        <p14:creationId xmlns:p14="http://schemas.microsoft.com/office/powerpoint/2010/main" val="319368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en-US" altLang="zh-CN"/>
              <a:t>Node.js</a:t>
            </a:r>
            <a:r>
              <a:rPr lang="zh-CN" altLang="en-US"/>
              <a:t>处理信号</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在</a:t>
            </a:r>
            <a:r>
              <a:rPr lang="en-US" altLang="zh-CN"/>
              <a:t>Node.js</a:t>
            </a:r>
            <a:r>
              <a:rPr lang="zh-CN" altLang="en-US"/>
              <a:t>中，通过</a:t>
            </a:r>
            <a:r>
              <a:rPr lang="en-US" altLang="zh-CN"/>
              <a:t>process.on</a:t>
            </a:r>
            <a:r>
              <a:rPr lang="zh-CN" altLang="en-US"/>
              <a:t>就可以处理信号。</a:t>
            </a:r>
            <a:endParaRPr lang="en-US" altLang="zh-CN"/>
          </a:p>
          <a:p>
            <a:endParaRPr lang="en-US" altLang="zh-CN"/>
          </a:p>
          <a:p>
            <a:r>
              <a:rPr lang="zh-CN" altLang="en-US"/>
              <a:t>信号的名称和</a:t>
            </a:r>
            <a:r>
              <a:rPr lang="en-US" altLang="zh-CN"/>
              <a:t>kill –l</a:t>
            </a:r>
            <a:r>
              <a:rPr lang="zh-CN" altLang="en-US"/>
              <a:t>列出的一致。</a:t>
            </a:r>
            <a:endParaRPr lang="en-US" altLang="zh-CN"/>
          </a:p>
          <a:p>
            <a:endParaRPr lang="en-US" altLang="zh-CN"/>
          </a:p>
          <a:p>
            <a:r>
              <a:rPr lang="zh-CN" altLang="en-US"/>
              <a:t>具体的处理请参考课件配套的示例代码。</a:t>
            </a:r>
          </a:p>
        </p:txBody>
      </p:sp>
    </p:spTree>
    <p:extLst>
      <p:ext uri="{BB962C8B-B14F-4D97-AF65-F5344CB8AC3E}">
        <p14:creationId xmlns:p14="http://schemas.microsoft.com/office/powerpoint/2010/main" val="410300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守护进程（</a:t>
            </a:r>
            <a:r>
              <a:rPr lang="en-US" altLang="zh-CN"/>
              <a:t>daemon</a:t>
            </a:r>
            <a:r>
              <a:rPr lang="zh-CN" altLang="en-US"/>
              <a:t>）</a:t>
            </a:r>
            <a:endParaRPr lang="zh-CN" altLang="en-US" dirty="0"/>
          </a:p>
        </p:txBody>
      </p:sp>
      <p:sp>
        <p:nvSpPr>
          <p:cNvPr id="10" name="内容占位符 9">
            <a:extLst>
              <a:ext uri="{FF2B5EF4-FFF2-40B4-BE49-F238E27FC236}">
                <a16:creationId xmlns:a16="http://schemas.microsoft.com/office/drawing/2014/main" id="{6491841B-3357-4BCF-8DA0-0EAD0E04D1BE}"/>
              </a:ext>
            </a:extLst>
          </p:cNvPr>
          <p:cNvSpPr>
            <a:spLocks noGrp="1"/>
          </p:cNvSpPr>
          <p:nvPr>
            <p:ph idx="1"/>
          </p:nvPr>
        </p:nvSpPr>
        <p:spPr/>
        <p:txBody>
          <a:bodyPr/>
          <a:lstStyle/>
          <a:p>
            <a:r>
              <a:rPr lang="zh-CN" altLang="en-US"/>
              <a:t>守护进程其实就是在后台静默运行的进程，其父进程</a:t>
            </a:r>
            <a:r>
              <a:rPr lang="en-US" altLang="zh-CN"/>
              <a:t>ID</a:t>
            </a:r>
            <a:r>
              <a:rPr lang="zh-CN" altLang="en-US"/>
              <a:t>为</a:t>
            </a:r>
            <a:r>
              <a:rPr lang="en-US" altLang="zh-CN"/>
              <a:t>1</a:t>
            </a:r>
            <a:r>
              <a:rPr lang="zh-CN" altLang="en-US"/>
              <a:t>，当然也可能不是，这在之前一些</a:t>
            </a:r>
            <a:r>
              <a:rPr lang="en-US" altLang="zh-CN"/>
              <a:t>Linux</a:t>
            </a:r>
            <a:r>
              <a:rPr lang="zh-CN" altLang="en-US"/>
              <a:t>桌面发行版中出现过，在开发测试中，其父进程变成了桌面管理的进程。</a:t>
            </a:r>
            <a:endParaRPr lang="en-US" altLang="zh-CN"/>
          </a:p>
          <a:p>
            <a:r>
              <a:rPr lang="zh-CN" altLang="en-US"/>
              <a:t>在服务器上，因为没有桌面环境的影响，其父进程一定是</a:t>
            </a:r>
            <a:r>
              <a:rPr lang="en-US" altLang="zh-CN"/>
              <a:t>1</a:t>
            </a:r>
            <a:r>
              <a:rPr lang="zh-CN" altLang="en-US"/>
              <a:t>，就是系统启动后内核创建的第一个进程。（进程</a:t>
            </a:r>
            <a:r>
              <a:rPr lang="en-US" altLang="zh-CN"/>
              <a:t>0</a:t>
            </a:r>
            <a:r>
              <a:rPr lang="zh-CN" altLang="en-US"/>
              <a:t>是内核，这在</a:t>
            </a:r>
            <a:r>
              <a:rPr lang="en-US" altLang="zh-CN"/>
              <a:t>Linux</a:t>
            </a:r>
            <a:r>
              <a:rPr lang="zh-CN" altLang="en-US"/>
              <a:t>上不显示，但是在类</a:t>
            </a:r>
            <a:r>
              <a:rPr lang="en-US" altLang="zh-CN"/>
              <a:t>Unix</a:t>
            </a:r>
            <a:r>
              <a:rPr lang="zh-CN" altLang="en-US"/>
              <a:t>系统上，</a:t>
            </a:r>
            <a:r>
              <a:rPr lang="en-US" altLang="zh-CN"/>
              <a:t>ps</a:t>
            </a:r>
            <a:r>
              <a:rPr lang="zh-CN" altLang="en-US"/>
              <a:t>是会显示进程</a:t>
            </a:r>
            <a:r>
              <a:rPr lang="en-US" altLang="zh-CN"/>
              <a:t>0</a:t>
            </a:r>
            <a:r>
              <a:rPr lang="zh-CN" altLang="en-US"/>
              <a:t>的）</a:t>
            </a:r>
            <a:endParaRPr lang="en-US" altLang="zh-CN"/>
          </a:p>
          <a:p>
            <a:endParaRPr lang="en-US" altLang="zh-CN"/>
          </a:p>
          <a:p>
            <a:r>
              <a:rPr lang="zh-CN" altLang="en-US"/>
              <a:t>在网络服务中，服务器上程序是要变成守护进程运行在后台的。直观的操作体验就是，当你通过</a:t>
            </a:r>
            <a:r>
              <a:rPr lang="en-US" altLang="zh-CN"/>
              <a:t>ssh</a:t>
            </a:r>
            <a:r>
              <a:rPr lang="zh-CN" altLang="en-US"/>
              <a:t>客户端远程登录服务器系统，启动</a:t>
            </a:r>
            <a:r>
              <a:rPr lang="en-US" altLang="zh-CN"/>
              <a:t>http</a:t>
            </a:r>
            <a:r>
              <a:rPr lang="zh-CN" altLang="en-US"/>
              <a:t>服务程序，退出</a:t>
            </a:r>
            <a:r>
              <a:rPr lang="en-US" altLang="zh-CN"/>
              <a:t>shell</a:t>
            </a:r>
            <a:r>
              <a:rPr lang="zh-CN" altLang="en-US"/>
              <a:t>并关闭</a:t>
            </a:r>
            <a:r>
              <a:rPr lang="en-US" altLang="zh-CN"/>
              <a:t>ssh</a:t>
            </a:r>
            <a:r>
              <a:rPr lang="zh-CN" altLang="en-US"/>
              <a:t>客户端以后，服务进程是不退出的。</a:t>
            </a:r>
          </a:p>
        </p:txBody>
      </p:sp>
    </p:spTree>
    <p:extLst>
      <p:ext uri="{BB962C8B-B14F-4D97-AF65-F5344CB8AC3E}">
        <p14:creationId xmlns:p14="http://schemas.microsoft.com/office/powerpoint/2010/main" val="372228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1DB66-8CF6-4B09-B21E-32ACBB76D009}"/>
              </a:ext>
            </a:extLst>
          </p:cNvPr>
          <p:cNvSpPr>
            <a:spLocks noGrp="1"/>
          </p:cNvSpPr>
          <p:nvPr>
            <p:ph type="title"/>
          </p:nvPr>
        </p:nvSpPr>
        <p:spPr/>
        <p:txBody>
          <a:bodyPr/>
          <a:lstStyle/>
          <a:p>
            <a:r>
              <a:rPr lang="zh-CN" altLang="en-US"/>
              <a:t>如何创建守护进程</a:t>
            </a:r>
          </a:p>
        </p:txBody>
      </p:sp>
      <p:sp>
        <p:nvSpPr>
          <p:cNvPr id="3" name="内容占位符 2">
            <a:extLst>
              <a:ext uri="{FF2B5EF4-FFF2-40B4-BE49-F238E27FC236}">
                <a16:creationId xmlns:a16="http://schemas.microsoft.com/office/drawing/2014/main" id="{4657DACF-A999-4081-AAC3-B29D00F52CEE}"/>
              </a:ext>
            </a:extLst>
          </p:cNvPr>
          <p:cNvSpPr>
            <a:spLocks noGrp="1"/>
          </p:cNvSpPr>
          <p:nvPr>
            <p:ph idx="1"/>
          </p:nvPr>
        </p:nvSpPr>
        <p:spPr/>
        <p:txBody>
          <a:bodyPr/>
          <a:lstStyle/>
          <a:p>
            <a:r>
              <a:rPr lang="en-US" altLang="zh-CN"/>
              <a:t>Linux</a:t>
            </a:r>
            <a:r>
              <a:rPr lang="zh-CN" altLang="en-US"/>
              <a:t>和</a:t>
            </a:r>
            <a:r>
              <a:rPr lang="en-US" altLang="zh-CN"/>
              <a:t>Unix</a:t>
            </a:r>
            <a:r>
              <a:rPr lang="zh-CN" altLang="en-US"/>
              <a:t>都不提供专门的创建守护进程的接口，事实上，由于设计机制，这个过程其实根本不必通过一个接口来完成。只需要一些编程技巧或者是直接通过</a:t>
            </a:r>
            <a:r>
              <a:rPr lang="en-US" altLang="zh-CN"/>
              <a:t>setsid</a:t>
            </a:r>
            <a:r>
              <a:rPr lang="zh-CN" altLang="en-US"/>
              <a:t>命令。</a:t>
            </a:r>
            <a:endParaRPr lang="en-US" altLang="zh-CN"/>
          </a:p>
          <a:p>
            <a:endParaRPr lang="en-US" altLang="zh-CN"/>
          </a:p>
          <a:p>
            <a:r>
              <a:rPr lang="zh-CN" altLang="en-US"/>
              <a:t>创建守护进程的方式有很多种，利用</a:t>
            </a:r>
            <a:r>
              <a:rPr lang="en-US" altLang="zh-CN"/>
              <a:t>setsid</a:t>
            </a:r>
            <a:r>
              <a:rPr lang="zh-CN" altLang="en-US"/>
              <a:t>、</a:t>
            </a:r>
            <a:r>
              <a:rPr lang="en-US" altLang="zh-CN"/>
              <a:t>nohup</a:t>
            </a:r>
            <a:r>
              <a:rPr lang="zh-CN" altLang="en-US"/>
              <a:t>、程序自我创建、利用</a:t>
            </a:r>
            <a:r>
              <a:rPr lang="en-US" altLang="zh-CN"/>
              <a:t>systemd</a:t>
            </a:r>
            <a:r>
              <a:rPr lang="zh-CN" altLang="en-US"/>
              <a:t>等。</a:t>
            </a:r>
          </a:p>
        </p:txBody>
      </p:sp>
    </p:spTree>
    <p:extLst>
      <p:ext uri="{BB962C8B-B14F-4D97-AF65-F5344CB8AC3E}">
        <p14:creationId xmlns:p14="http://schemas.microsoft.com/office/powerpoint/2010/main" val="376724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74828-64B6-4C32-B35B-D025E6426C20}"/>
              </a:ext>
            </a:extLst>
          </p:cNvPr>
          <p:cNvSpPr>
            <a:spLocks noGrp="1"/>
          </p:cNvSpPr>
          <p:nvPr>
            <p:ph type="title"/>
          </p:nvPr>
        </p:nvSpPr>
        <p:spPr/>
        <p:txBody>
          <a:bodyPr/>
          <a:lstStyle/>
          <a:p>
            <a:r>
              <a:rPr lang="zh-CN" altLang="en-US"/>
              <a:t>如何查找相关进程</a:t>
            </a:r>
          </a:p>
        </p:txBody>
      </p:sp>
      <p:sp>
        <p:nvSpPr>
          <p:cNvPr id="3" name="内容占位符 2">
            <a:extLst>
              <a:ext uri="{FF2B5EF4-FFF2-40B4-BE49-F238E27FC236}">
                <a16:creationId xmlns:a16="http://schemas.microsoft.com/office/drawing/2014/main" id="{A652301B-06FD-4058-9A45-5A37D3BA95F4}"/>
              </a:ext>
            </a:extLst>
          </p:cNvPr>
          <p:cNvSpPr>
            <a:spLocks noGrp="1"/>
          </p:cNvSpPr>
          <p:nvPr>
            <p:ph idx="1"/>
          </p:nvPr>
        </p:nvSpPr>
        <p:spPr/>
        <p:txBody>
          <a:bodyPr>
            <a:normAutofit/>
          </a:bodyPr>
          <a:lstStyle/>
          <a:p>
            <a:r>
              <a:rPr lang="zh-CN" altLang="en-US"/>
              <a:t>利用</a:t>
            </a:r>
            <a:r>
              <a:rPr lang="en-US" altLang="zh-CN"/>
              <a:t>ps</a:t>
            </a:r>
            <a:r>
              <a:rPr lang="zh-CN" altLang="en-US"/>
              <a:t>和</a:t>
            </a:r>
            <a:r>
              <a:rPr lang="en-US" altLang="zh-CN"/>
              <a:t>grep</a:t>
            </a:r>
            <a:r>
              <a:rPr lang="zh-CN" altLang="en-US"/>
              <a:t>通过管道就可以实现进程的精确查找。</a:t>
            </a:r>
            <a:endParaRPr lang="en-US" altLang="zh-CN"/>
          </a:p>
          <a:p>
            <a:r>
              <a:rPr lang="zh-CN" altLang="en-US"/>
              <a:t>再利用</a:t>
            </a:r>
            <a:r>
              <a:rPr lang="en-US" altLang="zh-CN"/>
              <a:t>awk</a:t>
            </a:r>
            <a:r>
              <a:rPr lang="zh-CN" altLang="en-US"/>
              <a:t>可以切分字符串，最终找到进程的</a:t>
            </a:r>
            <a:r>
              <a:rPr lang="en-US" altLang="zh-CN"/>
              <a:t>pid</a:t>
            </a:r>
            <a:r>
              <a:rPr lang="zh-CN" altLang="en-US"/>
              <a:t>。以下示例就是综合利用几个命令来精确找到进程的</a:t>
            </a:r>
            <a:r>
              <a:rPr lang="en-US" altLang="zh-CN"/>
              <a:t>PID</a:t>
            </a:r>
            <a:r>
              <a:rPr lang="zh-CN" altLang="en-US"/>
              <a:t>。</a:t>
            </a:r>
            <a:endParaRPr lang="en-US" altLang="zh-CN"/>
          </a:p>
          <a:p>
            <a:pPr marL="0" indent="0">
              <a:buNone/>
            </a:pPr>
            <a:endParaRPr lang="en-US" altLang="zh-CN"/>
          </a:p>
          <a:p>
            <a:endParaRPr lang="en-US" altLang="zh-CN"/>
          </a:p>
          <a:p>
            <a:r>
              <a:rPr lang="zh-CN" altLang="en-US"/>
              <a:t>以上示例通常会用在脚本中，精确解析出</a:t>
            </a:r>
            <a:r>
              <a:rPr lang="en-US" altLang="zh-CN"/>
              <a:t>PID</a:t>
            </a:r>
            <a:r>
              <a:rPr lang="zh-CN" altLang="en-US"/>
              <a:t>后，可以</a:t>
            </a:r>
            <a:r>
              <a:rPr lang="en-US" altLang="zh-CN"/>
              <a:t>kill</a:t>
            </a:r>
            <a:r>
              <a:rPr lang="zh-CN" altLang="en-US"/>
              <a:t>终止进程。</a:t>
            </a:r>
            <a:endParaRPr lang="en-US" altLang="zh-CN"/>
          </a:p>
          <a:p>
            <a:endParaRPr lang="en-US" altLang="zh-CN"/>
          </a:p>
          <a:p>
            <a:r>
              <a:rPr lang="en-US" altLang="zh-CN"/>
              <a:t>pgrep</a:t>
            </a:r>
            <a:r>
              <a:rPr lang="zh-CN" altLang="en-US"/>
              <a:t>可以直接匹配查找进程，但在实际使用中，文档描述的正则表达式匹配根本无法正确运行，只能匹配简单的字符串。</a:t>
            </a:r>
          </a:p>
        </p:txBody>
      </p:sp>
      <p:sp>
        <p:nvSpPr>
          <p:cNvPr id="4" name="文本框 3">
            <a:extLst>
              <a:ext uri="{FF2B5EF4-FFF2-40B4-BE49-F238E27FC236}">
                <a16:creationId xmlns:a16="http://schemas.microsoft.com/office/drawing/2014/main" id="{199C9ABB-9D73-4FDD-81BA-8D4B49356EF4}"/>
              </a:ext>
            </a:extLst>
          </p:cNvPr>
          <p:cNvSpPr txBox="1"/>
          <p:nvPr/>
        </p:nvSpPr>
        <p:spPr>
          <a:xfrm>
            <a:off x="1024638" y="3090446"/>
            <a:ext cx="9974797" cy="338554"/>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en-US" altLang="zh-CN" sz="1600">
                <a:latin typeface="Ubuntu Mono" panose="020B0509030602030204" pitchFamily="49" charset="0"/>
              </a:rPr>
              <a:t>ps -e -o pid,user,ppid,comm,args | grep 'root.*1 node' | grep -v grep | awk -F ' ' '{printf $1}'</a:t>
            </a:r>
            <a:endParaRPr lang="zh-CN" altLang="en-US" sz="1600">
              <a:latin typeface="Ubuntu Mono" panose="020B0509030602030204" pitchFamily="49" charset="0"/>
            </a:endParaRPr>
          </a:p>
        </p:txBody>
      </p:sp>
    </p:spTree>
    <p:extLst>
      <p:ext uri="{BB962C8B-B14F-4D97-AF65-F5344CB8AC3E}">
        <p14:creationId xmlns:p14="http://schemas.microsoft.com/office/powerpoint/2010/main" val="344413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A4C32-2D07-491A-9190-44FE76CECCA0}"/>
              </a:ext>
            </a:extLst>
          </p:cNvPr>
          <p:cNvSpPr>
            <a:spLocks noGrp="1"/>
          </p:cNvSpPr>
          <p:nvPr>
            <p:ph type="title"/>
          </p:nvPr>
        </p:nvSpPr>
        <p:spPr/>
        <p:txBody>
          <a:bodyPr/>
          <a:lstStyle/>
          <a:p>
            <a:r>
              <a:rPr lang="en-US" altLang="zh-CN"/>
              <a:t>systemd</a:t>
            </a:r>
            <a:r>
              <a:rPr lang="zh-CN" altLang="en-US"/>
              <a:t>服务管理</a:t>
            </a:r>
          </a:p>
        </p:txBody>
      </p:sp>
      <p:sp>
        <p:nvSpPr>
          <p:cNvPr id="3" name="内容占位符 2">
            <a:extLst>
              <a:ext uri="{FF2B5EF4-FFF2-40B4-BE49-F238E27FC236}">
                <a16:creationId xmlns:a16="http://schemas.microsoft.com/office/drawing/2014/main" id="{0492D64B-2AFB-4C17-9E2B-0D7E42DFF5F3}"/>
              </a:ext>
            </a:extLst>
          </p:cNvPr>
          <p:cNvSpPr>
            <a:spLocks noGrp="1"/>
          </p:cNvSpPr>
          <p:nvPr>
            <p:ph idx="1"/>
          </p:nvPr>
        </p:nvSpPr>
        <p:spPr/>
        <p:txBody>
          <a:bodyPr/>
          <a:lstStyle/>
          <a:p>
            <a:r>
              <a:rPr lang="en-US" altLang="zh-CN"/>
              <a:t>systemd</a:t>
            </a:r>
            <a:r>
              <a:rPr lang="zh-CN" altLang="en-US"/>
              <a:t>是当前多数</a:t>
            </a:r>
            <a:r>
              <a:rPr lang="en-US" altLang="zh-CN"/>
              <a:t>Linux</a:t>
            </a:r>
            <a:r>
              <a:rPr lang="zh-CN" altLang="en-US"/>
              <a:t>发行版采用的初始化服务进程。</a:t>
            </a:r>
            <a:endParaRPr lang="en-US" altLang="zh-CN"/>
          </a:p>
          <a:p>
            <a:endParaRPr lang="en-US" altLang="zh-CN"/>
          </a:p>
          <a:p>
            <a:r>
              <a:rPr lang="en-US" altLang="zh-CN"/>
              <a:t>systemd</a:t>
            </a:r>
            <a:r>
              <a:rPr lang="zh-CN" altLang="en-US"/>
              <a:t>作为第一个内核子进程，承担了最重要的任务，初始化各项服务，并管理它们。</a:t>
            </a:r>
            <a:endParaRPr lang="en-US" altLang="zh-CN"/>
          </a:p>
          <a:p>
            <a:endParaRPr lang="en-US" altLang="zh-CN"/>
          </a:p>
          <a:p>
            <a:r>
              <a:rPr lang="zh-CN" altLang="en-US"/>
              <a:t>编写简单的</a:t>
            </a:r>
            <a:r>
              <a:rPr lang="en-US" altLang="zh-CN"/>
              <a:t>systemd</a:t>
            </a:r>
            <a:r>
              <a:rPr lang="zh-CN" altLang="en-US"/>
              <a:t>脚本可以实现服务的开机启动，意外退出的自动重启。</a:t>
            </a:r>
          </a:p>
        </p:txBody>
      </p:sp>
    </p:spTree>
    <p:extLst>
      <p:ext uri="{BB962C8B-B14F-4D97-AF65-F5344CB8AC3E}">
        <p14:creationId xmlns:p14="http://schemas.microsoft.com/office/powerpoint/2010/main" val="36459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en-US" altLang="zh-CN">
                <a:latin typeface="Ubuntu Mono" panose="020B0509030602030204" pitchFamily="49" charset="0"/>
              </a:rPr>
              <a:t>Node.js</a:t>
            </a:r>
            <a:r>
              <a:rPr lang="zh-CN" altLang="en-US">
                <a:latin typeface="Ubuntu Mono" panose="020B0509030602030204" pitchFamily="49" charset="0"/>
              </a:rPr>
              <a:t>的</a:t>
            </a:r>
            <a:r>
              <a:rPr lang="en-US" altLang="zh-CN">
                <a:latin typeface="Ubuntu Mono" panose="020B0509030602030204" pitchFamily="49" charset="0"/>
              </a:rPr>
              <a:t>cluster</a:t>
            </a:r>
            <a:r>
              <a:rPr lang="zh-CN" altLang="en-US">
                <a:latin typeface="Ubuntu Mono" panose="020B0509030602030204" pitchFamily="49" charset="0"/>
              </a:rPr>
              <a:t>模式</a:t>
            </a:r>
            <a:endParaRPr lang="zh-CN" altLang="en-US"/>
          </a:p>
        </p:txBody>
      </p:sp>
      <p:sp>
        <p:nvSpPr>
          <p:cNvPr id="4" name="内容占位符 3">
            <a:extLst>
              <a:ext uri="{FF2B5EF4-FFF2-40B4-BE49-F238E27FC236}">
                <a16:creationId xmlns:a16="http://schemas.microsoft.com/office/drawing/2014/main" id="{E6A195CC-4C34-4399-978E-AE33AF0A2196}"/>
              </a:ext>
            </a:extLst>
          </p:cNvPr>
          <p:cNvSpPr>
            <a:spLocks noGrp="1"/>
          </p:cNvSpPr>
          <p:nvPr>
            <p:ph idx="1"/>
          </p:nvPr>
        </p:nvSpPr>
        <p:spPr/>
        <p:txBody>
          <a:bodyPr/>
          <a:lstStyle/>
          <a:p>
            <a:r>
              <a:rPr lang="zh-CN" altLang="en-US"/>
              <a:t>在多核设备上，</a:t>
            </a:r>
            <a:r>
              <a:rPr lang="en-US" altLang="zh-CN"/>
              <a:t>Node.js</a:t>
            </a:r>
            <a:r>
              <a:rPr lang="zh-CN" altLang="en-US"/>
              <a:t>使用</a:t>
            </a:r>
            <a:r>
              <a:rPr lang="en-US" altLang="zh-CN"/>
              <a:t>cluster</a:t>
            </a:r>
            <a:r>
              <a:rPr lang="zh-CN" altLang="en-US"/>
              <a:t>开启多进程进行负载均衡执行请求比单一进程效率要高很多。</a:t>
            </a:r>
            <a:endParaRPr lang="en-US" altLang="zh-CN"/>
          </a:p>
          <a:p>
            <a:endParaRPr lang="en-US" altLang="zh-CN"/>
          </a:p>
          <a:p>
            <a:r>
              <a:rPr lang="en-US" altLang="zh-CN"/>
              <a:t>Node.js</a:t>
            </a:r>
            <a:r>
              <a:rPr lang="zh-CN" altLang="en-US"/>
              <a:t>虽然在异步的事件循环上执行高效，但是一旦同步代码的计算比较耗时，整个服务的并发能力就下降很多。而多个进程正好可以缓解一些计算耗时带来的并发能力下降。</a:t>
            </a:r>
            <a:endParaRPr lang="en-US" altLang="zh-CN"/>
          </a:p>
          <a:p>
            <a:endParaRPr lang="en-US" altLang="zh-CN"/>
          </a:p>
          <a:p>
            <a:r>
              <a:rPr lang="zh-CN" altLang="en-US"/>
              <a:t>千万不要在主线程中进行大量的同步计算，这会阻塞事件循环，导致服务服务正常运行。</a:t>
            </a:r>
            <a:endParaRPr lang="en-US" altLang="zh-CN"/>
          </a:p>
        </p:txBody>
      </p:sp>
    </p:spTree>
    <p:extLst>
      <p:ext uri="{BB962C8B-B14F-4D97-AF65-F5344CB8AC3E}">
        <p14:creationId xmlns:p14="http://schemas.microsoft.com/office/powerpoint/2010/main" val="21891755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801</Words>
  <Application>Microsoft Office PowerPoint</Application>
  <PresentationFormat>宽屏</PresentationFormat>
  <Paragraphs>52</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思源黑体 CN Light</vt:lpstr>
      <vt:lpstr>思源黑体 CN Normal</vt:lpstr>
      <vt:lpstr>幼圆</vt:lpstr>
      <vt:lpstr>Arial</vt:lpstr>
      <vt:lpstr>JetBrains Mono</vt:lpstr>
      <vt:lpstr>Roboto Mono Light</vt:lpstr>
      <vt:lpstr>Ubuntu Mono</vt:lpstr>
      <vt:lpstr>Office 主题​​</vt:lpstr>
      <vt:lpstr>微信和小程序开发</vt:lpstr>
      <vt:lpstr>进程和信号</vt:lpstr>
      <vt:lpstr>控制进程退出</vt:lpstr>
      <vt:lpstr>Node.js处理信号</vt:lpstr>
      <vt:lpstr>守护进程（daemon）</vt:lpstr>
      <vt:lpstr>如何创建守护进程</vt:lpstr>
      <vt:lpstr>如何查找相关进程</vt:lpstr>
      <vt:lpstr>systemd服务管理</vt:lpstr>
      <vt:lpstr>Node.js的cluster模式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153</cp:revision>
  <dcterms:created xsi:type="dcterms:W3CDTF">2020-03-16T09:08:30Z</dcterms:created>
  <dcterms:modified xsi:type="dcterms:W3CDTF">2020-08-28T09:12:52Z</dcterms:modified>
</cp:coreProperties>
</file>