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87" r:id="rId4"/>
    <p:sldId id="288" r:id="rId5"/>
    <p:sldId id="275" r:id="rId6"/>
    <p:sldId id="259" r:id="rId7"/>
    <p:sldId id="285" r:id="rId8"/>
    <p:sldId id="286" r:id="rId9"/>
    <p:sldId id="279" r:id="rId10"/>
    <p:sldId id="264" r:id="rId11"/>
    <p:sldId id="271" r:id="rId12"/>
    <p:sldId id="289" r:id="rId13"/>
    <p:sldId id="290" r:id="rId14"/>
    <p:sldId id="291" r:id="rId15"/>
    <p:sldId id="292" r:id="rId16"/>
    <p:sldId id="293" r:id="rId17"/>
    <p:sldId id="257" r:id="rId18"/>
    <p:sldId id="260" r:id="rId19"/>
    <p:sldId id="261" r:id="rId20"/>
    <p:sldId id="269" r:id="rId21"/>
    <p:sldId id="265" r:id="rId22"/>
    <p:sldId id="270" r:id="rId23"/>
    <p:sldId id="284" r:id="rId24"/>
    <p:sldId id="282" r:id="rId25"/>
    <p:sldId id="266" r:id="rId26"/>
    <p:sldId id="283" r:id="rId27"/>
    <p:sldId id="277" r:id="rId28"/>
    <p:sldId id="27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2020/9/3</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服务端和远程请求</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申请</a:t>
            </a:r>
            <a:r>
              <a:rPr lang="en-US" altLang="zh-CN"/>
              <a:t>SSL</a:t>
            </a:r>
            <a:r>
              <a:rPr lang="zh-CN" altLang="en-US"/>
              <a:t>证书</a:t>
            </a:r>
            <a:endParaRPr lang="zh-CN" altLang="en-US" dirty="0"/>
          </a:p>
        </p:txBody>
      </p:sp>
      <p:sp>
        <p:nvSpPr>
          <p:cNvPr id="10" name="内容占位符 9">
            <a:extLst>
              <a:ext uri="{FF2B5EF4-FFF2-40B4-BE49-F238E27FC236}">
                <a16:creationId xmlns:a16="http://schemas.microsoft.com/office/drawing/2014/main" id="{6491841B-3357-4BCF-8DA0-0EAD0E04D1BE}"/>
              </a:ext>
            </a:extLst>
          </p:cNvPr>
          <p:cNvSpPr>
            <a:spLocks noGrp="1"/>
          </p:cNvSpPr>
          <p:nvPr>
            <p:ph idx="1"/>
          </p:nvPr>
        </p:nvSpPr>
        <p:spPr/>
        <p:txBody>
          <a:bodyPr/>
          <a:lstStyle/>
          <a:p>
            <a:r>
              <a:rPr lang="zh-CN" altLang="en-US"/>
              <a:t>购买云服务器和域名后，就可以申请免费的</a:t>
            </a:r>
            <a:r>
              <a:rPr lang="en-US" altLang="zh-CN"/>
              <a:t>SSL</a:t>
            </a:r>
            <a:r>
              <a:rPr lang="zh-CN" altLang="en-US"/>
              <a:t>证书。</a:t>
            </a:r>
            <a:endParaRPr lang="en-US" altLang="zh-CN"/>
          </a:p>
          <a:p>
            <a:r>
              <a:rPr lang="zh-CN" altLang="en-US"/>
              <a:t>在云产品</a:t>
            </a:r>
            <a:r>
              <a:rPr lang="en-US" altLang="zh-CN"/>
              <a:t>》SSL</a:t>
            </a:r>
            <a:r>
              <a:rPr lang="zh-CN" altLang="en-US"/>
              <a:t>证书 一项中按照要求操作即可。</a:t>
            </a:r>
            <a:endParaRPr lang="en-US" altLang="zh-CN"/>
          </a:p>
          <a:p>
            <a:r>
              <a:rPr lang="zh-CN" altLang="en-US"/>
              <a:t>在签发之后下载对应软件的证书格式。</a:t>
            </a:r>
            <a:endParaRPr lang="en-US" altLang="zh-CN"/>
          </a:p>
          <a:p>
            <a:r>
              <a:rPr lang="en-US" altLang="zh-CN"/>
              <a:t>Nginx</a:t>
            </a:r>
            <a:r>
              <a:rPr lang="zh-CN" altLang="en-US"/>
              <a:t>使用的证书格式，</a:t>
            </a:r>
            <a:r>
              <a:rPr lang="en-US" altLang="zh-CN"/>
              <a:t>Node.js</a:t>
            </a:r>
            <a:r>
              <a:rPr lang="zh-CN" altLang="en-US"/>
              <a:t>是完全可以兼容的。</a:t>
            </a:r>
            <a:endParaRPr lang="en-US" altLang="zh-CN"/>
          </a:p>
          <a:p>
            <a:endParaRPr lang="en-US" altLang="zh-CN"/>
          </a:p>
          <a:p>
            <a:r>
              <a:rPr lang="zh-CN" altLang="en-US"/>
              <a:t>免费的证书不支持通用子域名的签发（</a:t>
            </a:r>
            <a:r>
              <a:rPr lang="en-US" altLang="zh-CN"/>
              <a:t>*.abc.cn</a:t>
            </a:r>
            <a:r>
              <a:rPr lang="zh-CN" altLang="en-US"/>
              <a:t>）。仅支持固定子域名的签发，比如</a:t>
            </a:r>
            <a:r>
              <a:rPr lang="en-US" altLang="zh-CN"/>
              <a:t>api.abc.cn</a:t>
            </a:r>
            <a:r>
              <a:rPr lang="zh-CN" altLang="en-US"/>
              <a:t>。</a:t>
            </a:r>
          </a:p>
        </p:txBody>
      </p:sp>
    </p:spTree>
    <p:extLst>
      <p:ext uri="{BB962C8B-B14F-4D97-AF65-F5344CB8AC3E}">
        <p14:creationId xmlns:p14="http://schemas.microsoft.com/office/powerpoint/2010/main" val="372228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1DB66-8CF6-4B09-B21E-32ACBB76D009}"/>
              </a:ext>
            </a:extLst>
          </p:cNvPr>
          <p:cNvSpPr>
            <a:spLocks noGrp="1"/>
          </p:cNvSpPr>
          <p:nvPr>
            <p:ph type="title"/>
          </p:nvPr>
        </p:nvSpPr>
        <p:spPr/>
        <p:txBody>
          <a:bodyPr/>
          <a:lstStyle/>
          <a:p>
            <a:r>
              <a:rPr lang="zh-CN" altLang="en-US"/>
              <a:t>如何部署</a:t>
            </a:r>
            <a:r>
              <a:rPr lang="en-US" altLang="zh-CN"/>
              <a:t>Node.js</a:t>
            </a:r>
            <a:r>
              <a:rPr lang="zh-CN" altLang="en-US"/>
              <a:t>环境</a:t>
            </a:r>
          </a:p>
        </p:txBody>
      </p:sp>
      <p:sp>
        <p:nvSpPr>
          <p:cNvPr id="3" name="内容占位符 2">
            <a:extLst>
              <a:ext uri="{FF2B5EF4-FFF2-40B4-BE49-F238E27FC236}">
                <a16:creationId xmlns:a16="http://schemas.microsoft.com/office/drawing/2014/main" id="{4657DACF-A999-4081-AAC3-B29D00F52CEE}"/>
              </a:ext>
            </a:extLst>
          </p:cNvPr>
          <p:cNvSpPr>
            <a:spLocks noGrp="1"/>
          </p:cNvSpPr>
          <p:nvPr>
            <p:ph idx="1"/>
          </p:nvPr>
        </p:nvSpPr>
        <p:spPr/>
        <p:txBody>
          <a:bodyPr/>
          <a:lstStyle/>
          <a:p>
            <a:r>
              <a:rPr lang="zh-CN" altLang="en-US"/>
              <a:t>在</a:t>
            </a:r>
            <a:r>
              <a:rPr lang="en-US" altLang="zh-CN"/>
              <a:t>Linux</a:t>
            </a:r>
            <a:r>
              <a:rPr lang="zh-CN" altLang="en-US"/>
              <a:t>上部署</a:t>
            </a:r>
            <a:r>
              <a:rPr lang="en-US" altLang="zh-CN"/>
              <a:t>Node.js</a:t>
            </a:r>
            <a:r>
              <a:rPr lang="zh-CN" altLang="en-US"/>
              <a:t>其实就是下载对应版本，并解压，之后把目录中放在指定位置。</a:t>
            </a:r>
            <a:endParaRPr lang="en-US" altLang="zh-CN"/>
          </a:p>
          <a:p>
            <a:r>
              <a:rPr lang="zh-CN" altLang="en-US"/>
              <a:t>比如放在</a:t>
            </a:r>
            <a:r>
              <a:rPr lang="en-US" altLang="zh-CN"/>
              <a:t>/usr/local/node</a:t>
            </a:r>
            <a:r>
              <a:rPr lang="zh-CN" altLang="en-US"/>
              <a:t>，之后把</a:t>
            </a:r>
            <a:r>
              <a:rPr lang="en-US" altLang="zh-CN"/>
              <a:t>/usr/local/node/bin</a:t>
            </a:r>
            <a:r>
              <a:rPr lang="zh-CN" altLang="en-US"/>
              <a:t>加入到</a:t>
            </a:r>
            <a:r>
              <a:rPr lang="en-US" altLang="zh-CN"/>
              <a:t>PATH</a:t>
            </a:r>
            <a:r>
              <a:rPr lang="zh-CN" altLang="en-US"/>
              <a:t>环境变量。</a:t>
            </a:r>
            <a:endParaRPr lang="en-US" altLang="zh-CN"/>
          </a:p>
          <a:p>
            <a:r>
              <a:rPr lang="zh-CN" altLang="en-US"/>
              <a:t>如果你需要多个版本，就把多个版本放在指定的目录，之后使用符号链接指向默认版本，切换版本的本质就是让符号链接文件指向对应版本的目录。</a:t>
            </a:r>
            <a:endParaRPr lang="en-US" altLang="zh-CN"/>
          </a:p>
          <a:p>
            <a:endParaRPr lang="en-US" altLang="zh-CN"/>
          </a:p>
          <a:p>
            <a:r>
              <a:rPr lang="zh-CN" altLang="en-US"/>
              <a:t>这个自动化过程有对应的工具，对于不了解</a:t>
            </a:r>
            <a:r>
              <a:rPr lang="en-US" altLang="zh-CN"/>
              <a:t>Linux</a:t>
            </a:r>
            <a:r>
              <a:rPr lang="zh-CN" altLang="en-US"/>
              <a:t>，甚至连基本命令使用都有困难的开发者来说，使用自动化工具相对来说方便点。</a:t>
            </a:r>
            <a:endParaRPr lang="en-US" altLang="zh-CN"/>
          </a:p>
        </p:txBody>
      </p:sp>
    </p:spTree>
    <p:extLst>
      <p:ext uri="{BB962C8B-B14F-4D97-AF65-F5344CB8AC3E}">
        <p14:creationId xmlns:p14="http://schemas.microsoft.com/office/powerpoint/2010/main" val="376724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88117-AA03-4DA9-A05D-89E5F2453FCF}"/>
              </a:ext>
            </a:extLst>
          </p:cNvPr>
          <p:cNvSpPr>
            <a:spLocks noGrp="1"/>
          </p:cNvSpPr>
          <p:nvPr>
            <p:ph type="title"/>
          </p:nvPr>
        </p:nvSpPr>
        <p:spPr/>
        <p:txBody>
          <a:bodyPr/>
          <a:lstStyle/>
          <a:p>
            <a:r>
              <a:rPr lang="zh-CN" altLang="en-US"/>
              <a:t>自动部署</a:t>
            </a:r>
            <a:r>
              <a:rPr lang="en-US" altLang="zh-CN"/>
              <a:t>Node.js</a:t>
            </a:r>
            <a:r>
              <a:rPr lang="zh-CN" altLang="en-US"/>
              <a:t>环境</a:t>
            </a:r>
          </a:p>
        </p:txBody>
      </p:sp>
      <p:pic>
        <p:nvPicPr>
          <p:cNvPr id="9" name="内容占位符 8">
            <a:extLst>
              <a:ext uri="{FF2B5EF4-FFF2-40B4-BE49-F238E27FC236}">
                <a16:creationId xmlns:a16="http://schemas.microsoft.com/office/drawing/2014/main" id="{70BD7EBF-F017-465D-9F19-A9FD845D6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348" y="1490235"/>
            <a:ext cx="8645303" cy="4209229"/>
          </a:xfrm>
        </p:spPr>
      </p:pic>
    </p:spTree>
    <p:extLst>
      <p:ext uri="{BB962C8B-B14F-4D97-AF65-F5344CB8AC3E}">
        <p14:creationId xmlns:p14="http://schemas.microsoft.com/office/powerpoint/2010/main" val="237554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88117-AA03-4DA9-A05D-89E5F2453FCF}"/>
              </a:ext>
            </a:extLst>
          </p:cNvPr>
          <p:cNvSpPr>
            <a:spLocks noGrp="1"/>
          </p:cNvSpPr>
          <p:nvPr>
            <p:ph type="title"/>
          </p:nvPr>
        </p:nvSpPr>
        <p:spPr/>
        <p:txBody>
          <a:bodyPr/>
          <a:lstStyle/>
          <a:p>
            <a:r>
              <a:rPr lang="zh-CN" altLang="en-US"/>
              <a:t>自动部署</a:t>
            </a:r>
            <a:r>
              <a:rPr lang="en-US" altLang="zh-CN"/>
              <a:t>Node.js</a:t>
            </a:r>
            <a:r>
              <a:rPr lang="zh-CN" altLang="en-US"/>
              <a:t>环境</a:t>
            </a:r>
          </a:p>
        </p:txBody>
      </p:sp>
      <p:pic>
        <p:nvPicPr>
          <p:cNvPr id="6" name="内容占位符 5">
            <a:extLst>
              <a:ext uri="{FF2B5EF4-FFF2-40B4-BE49-F238E27FC236}">
                <a16:creationId xmlns:a16="http://schemas.microsoft.com/office/drawing/2014/main" id="{B41087A7-E6E4-46A0-A5F5-5E1CF4E5E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711" y="1241660"/>
            <a:ext cx="6342578" cy="5302261"/>
          </a:xfrm>
        </p:spPr>
      </p:pic>
    </p:spTree>
    <p:extLst>
      <p:ext uri="{BB962C8B-B14F-4D97-AF65-F5344CB8AC3E}">
        <p14:creationId xmlns:p14="http://schemas.microsoft.com/office/powerpoint/2010/main" val="164330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7314C-D0AB-4791-A340-C5776F0BFE8E}"/>
              </a:ext>
            </a:extLst>
          </p:cNvPr>
          <p:cNvSpPr>
            <a:spLocks noGrp="1"/>
          </p:cNvSpPr>
          <p:nvPr>
            <p:ph type="title"/>
          </p:nvPr>
        </p:nvSpPr>
        <p:spPr/>
        <p:txBody>
          <a:bodyPr/>
          <a:lstStyle/>
          <a:p>
            <a:r>
              <a:rPr lang="en-US" altLang="zh-CN"/>
              <a:t>mno</a:t>
            </a:r>
            <a:r>
              <a:rPr lang="zh-CN" altLang="en-US"/>
              <a:t>基本介绍</a:t>
            </a:r>
          </a:p>
        </p:txBody>
      </p:sp>
      <p:sp>
        <p:nvSpPr>
          <p:cNvPr id="3" name="内容占位符 2">
            <a:extLst>
              <a:ext uri="{FF2B5EF4-FFF2-40B4-BE49-F238E27FC236}">
                <a16:creationId xmlns:a16="http://schemas.microsoft.com/office/drawing/2014/main" id="{EB201925-7868-4E13-94D4-245AD4F3D847}"/>
              </a:ext>
            </a:extLst>
          </p:cNvPr>
          <p:cNvSpPr>
            <a:spLocks noGrp="1"/>
          </p:cNvSpPr>
          <p:nvPr>
            <p:ph idx="1"/>
          </p:nvPr>
        </p:nvSpPr>
        <p:spPr/>
        <p:txBody>
          <a:bodyPr>
            <a:normAutofit/>
          </a:bodyPr>
          <a:lstStyle/>
          <a:p>
            <a:r>
              <a:rPr lang="zh-CN" altLang="en-US"/>
              <a:t>刚刚用于自动部署</a:t>
            </a:r>
            <a:r>
              <a:rPr lang="en-US" altLang="zh-CN"/>
              <a:t>node.js</a:t>
            </a:r>
            <a:r>
              <a:rPr lang="zh-CN" altLang="en-US"/>
              <a:t>环境的工具，因为提供了</a:t>
            </a:r>
            <a:r>
              <a:rPr lang="en-US" altLang="zh-CN"/>
              <a:t>mno</a:t>
            </a:r>
            <a:r>
              <a:rPr lang="zh-CN" altLang="en-US"/>
              <a:t>命令作为管理，就叫它</a:t>
            </a:r>
            <a:r>
              <a:rPr lang="en-US" altLang="zh-CN"/>
              <a:t>mno</a:t>
            </a:r>
            <a:r>
              <a:rPr lang="zh-CN" altLang="en-US"/>
              <a:t>。</a:t>
            </a:r>
            <a:endParaRPr lang="en-US" altLang="zh-CN"/>
          </a:p>
          <a:p>
            <a:r>
              <a:rPr lang="en-US" altLang="zh-CN"/>
              <a:t>mno</a:t>
            </a:r>
            <a:r>
              <a:rPr lang="zh-CN" altLang="en-US"/>
              <a:t>为了方便部署</a:t>
            </a:r>
            <a:r>
              <a:rPr lang="en-US" altLang="zh-CN"/>
              <a:t>Node.js</a:t>
            </a:r>
            <a:r>
              <a:rPr lang="zh-CN" altLang="en-US"/>
              <a:t>环境而设计，只支持</a:t>
            </a:r>
            <a:r>
              <a:rPr lang="en-US" altLang="zh-CN"/>
              <a:t>Linux</a:t>
            </a:r>
            <a:r>
              <a:rPr lang="zh-CN" altLang="en-US"/>
              <a:t>平台，因为使用了</a:t>
            </a:r>
            <a:r>
              <a:rPr lang="en-US" altLang="zh-CN"/>
              <a:t>Shell</a:t>
            </a:r>
            <a:r>
              <a:rPr lang="zh-CN" altLang="en-US"/>
              <a:t>脚本。并且只下载</a:t>
            </a:r>
            <a:r>
              <a:rPr lang="en-US" altLang="zh-CN"/>
              <a:t>Linux</a:t>
            </a:r>
            <a:r>
              <a:rPr lang="zh-CN" altLang="en-US"/>
              <a:t>版本。</a:t>
            </a:r>
            <a:endParaRPr lang="en-US" altLang="zh-CN"/>
          </a:p>
          <a:p>
            <a:endParaRPr lang="en-US" altLang="zh-CN"/>
          </a:p>
          <a:p>
            <a:r>
              <a:rPr lang="en-US" altLang="zh-CN"/>
              <a:t>mno</a:t>
            </a:r>
            <a:r>
              <a:rPr lang="zh-CN" altLang="en-US"/>
              <a:t>非常简单，会把</a:t>
            </a:r>
            <a:r>
              <a:rPr lang="en-US" altLang="zh-CN"/>
              <a:t>Node.js</a:t>
            </a:r>
            <a:r>
              <a:rPr lang="zh-CN" altLang="en-US"/>
              <a:t>每个版本安装到</a:t>
            </a:r>
            <a:r>
              <a:rPr lang="en-US" altLang="zh-CN"/>
              <a:t>/usr/local/ns</a:t>
            </a:r>
            <a:r>
              <a:rPr lang="zh-CN" altLang="en-US"/>
              <a:t>。版本的切换全局有效，没有针对不同用户做专门的处理，每个用户都会使用同一个版本。切换版本只有具备</a:t>
            </a:r>
            <a:r>
              <a:rPr lang="en-US" altLang="zh-CN"/>
              <a:t>sudo</a:t>
            </a:r>
            <a:r>
              <a:rPr lang="zh-CN" altLang="en-US"/>
              <a:t>权限的用户可以操作。</a:t>
            </a:r>
            <a:endParaRPr lang="en-US" altLang="zh-CN"/>
          </a:p>
          <a:p>
            <a:endParaRPr lang="en-US" altLang="zh-CN"/>
          </a:p>
          <a:p>
            <a:r>
              <a:rPr lang="en-US" altLang="zh-CN"/>
              <a:t>mno</a:t>
            </a:r>
            <a:r>
              <a:rPr lang="zh-CN" altLang="en-US"/>
              <a:t>默认安装的最低版本是</a:t>
            </a:r>
            <a:r>
              <a:rPr lang="en-US" altLang="zh-CN"/>
              <a:t>v10</a:t>
            </a:r>
            <a:r>
              <a:rPr lang="zh-CN" altLang="en-US"/>
              <a:t>。</a:t>
            </a:r>
            <a:endParaRPr lang="en-US" altLang="zh-CN"/>
          </a:p>
        </p:txBody>
      </p:sp>
    </p:spTree>
    <p:extLst>
      <p:ext uri="{BB962C8B-B14F-4D97-AF65-F5344CB8AC3E}">
        <p14:creationId xmlns:p14="http://schemas.microsoft.com/office/powerpoint/2010/main" val="403570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11C96-D405-49BA-B204-174910943263}"/>
              </a:ext>
            </a:extLst>
          </p:cNvPr>
          <p:cNvSpPr>
            <a:spLocks noGrp="1"/>
          </p:cNvSpPr>
          <p:nvPr>
            <p:ph type="title"/>
          </p:nvPr>
        </p:nvSpPr>
        <p:spPr/>
        <p:txBody>
          <a:bodyPr/>
          <a:lstStyle/>
          <a:p>
            <a:r>
              <a:rPr lang="zh-CN" altLang="en-US"/>
              <a:t>注意的问题</a:t>
            </a:r>
          </a:p>
        </p:txBody>
      </p:sp>
      <p:sp>
        <p:nvSpPr>
          <p:cNvPr id="3" name="内容占位符 2">
            <a:extLst>
              <a:ext uri="{FF2B5EF4-FFF2-40B4-BE49-F238E27FC236}">
                <a16:creationId xmlns:a16="http://schemas.microsoft.com/office/drawing/2014/main" id="{E423E4EF-1FBC-4D7C-B58A-AAB7CA4F5C73}"/>
              </a:ext>
            </a:extLst>
          </p:cNvPr>
          <p:cNvSpPr>
            <a:spLocks noGrp="1"/>
          </p:cNvSpPr>
          <p:nvPr>
            <p:ph idx="1"/>
          </p:nvPr>
        </p:nvSpPr>
        <p:spPr/>
        <p:txBody>
          <a:bodyPr/>
          <a:lstStyle/>
          <a:p>
            <a:r>
              <a:rPr lang="zh-CN" altLang="en-US"/>
              <a:t>如果你们是多个用户使用一台服务器，并且每个用户还需要不同版本，需要自己做符号链接，或者设定</a:t>
            </a:r>
            <a:r>
              <a:rPr lang="en-US" altLang="zh-CN"/>
              <a:t>PATH</a:t>
            </a:r>
            <a:r>
              <a:rPr lang="zh-CN" altLang="en-US"/>
              <a:t>环境变量。</a:t>
            </a:r>
            <a:endParaRPr lang="en-US" altLang="zh-CN"/>
          </a:p>
          <a:p>
            <a:endParaRPr lang="en-US" altLang="zh-CN" sz="2000"/>
          </a:p>
          <a:p>
            <a:r>
              <a:rPr lang="zh-CN" altLang="en-US" sz="2000"/>
              <a:t>尽管可以做到兼顾不同</a:t>
            </a:r>
            <a:r>
              <a:rPr lang="en-US" altLang="zh-CN" sz="2000"/>
              <a:t>Linux</a:t>
            </a:r>
            <a:r>
              <a:rPr lang="zh-CN" altLang="en-US" sz="2000"/>
              <a:t>发行版的差异，并通过命令做到能精确控制是全局启用还是针对当前用户，但是这其实是个伪需求，不要为此耗费太多精力。</a:t>
            </a:r>
            <a:endParaRPr lang="en-US" altLang="zh-CN" sz="2000"/>
          </a:p>
          <a:p>
            <a:endParaRPr lang="en-US" altLang="zh-CN"/>
          </a:p>
          <a:p>
            <a:r>
              <a:rPr lang="zh-CN" altLang="en-US" sz="2000"/>
              <a:t>在你们多人使用一台服务器的时候，除了会带来问题，并不会真的解决什么需求。</a:t>
            </a:r>
            <a:endParaRPr lang="en-US" altLang="zh-CN" sz="2000"/>
          </a:p>
          <a:p>
            <a:endParaRPr lang="en-US" altLang="zh-CN" sz="2000"/>
          </a:p>
          <a:p>
            <a:r>
              <a:rPr lang="zh-CN" altLang="en-US">
                <a:solidFill>
                  <a:schemeClr val="tx1">
                    <a:lumMod val="85000"/>
                    <a:lumOff val="15000"/>
                  </a:schemeClr>
                </a:solidFill>
              </a:rPr>
              <a:t>最好的情况是大家可以不依赖于它们而自己部署环境，明白真实的过程才是最重要的。</a:t>
            </a:r>
            <a:endParaRPr lang="en-US" altLang="zh-CN">
              <a:solidFill>
                <a:schemeClr val="tx1">
                  <a:lumMod val="85000"/>
                  <a:lumOff val="15000"/>
                </a:schemeClr>
              </a:solidFill>
            </a:endParaRPr>
          </a:p>
        </p:txBody>
      </p:sp>
    </p:spTree>
    <p:extLst>
      <p:ext uri="{BB962C8B-B14F-4D97-AF65-F5344CB8AC3E}">
        <p14:creationId xmlns:p14="http://schemas.microsoft.com/office/powerpoint/2010/main" val="425386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B6E8C-721C-4F1B-9BEA-2ED1413747B2}"/>
              </a:ext>
            </a:extLst>
          </p:cNvPr>
          <p:cNvSpPr>
            <a:spLocks noGrp="1"/>
          </p:cNvSpPr>
          <p:nvPr>
            <p:ph type="title"/>
          </p:nvPr>
        </p:nvSpPr>
        <p:spPr/>
        <p:txBody>
          <a:bodyPr/>
          <a:lstStyle/>
          <a:p>
            <a:r>
              <a:rPr lang="zh-CN" altLang="en-US"/>
              <a:t>其他自动部署工具</a:t>
            </a:r>
          </a:p>
        </p:txBody>
      </p:sp>
      <p:sp>
        <p:nvSpPr>
          <p:cNvPr id="3" name="内容占位符 2">
            <a:extLst>
              <a:ext uri="{FF2B5EF4-FFF2-40B4-BE49-F238E27FC236}">
                <a16:creationId xmlns:a16="http://schemas.microsoft.com/office/drawing/2014/main" id="{9C391675-BAFA-4EE3-8B6A-A3B311992A43}"/>
              </a:ext>
            </a:extLst>
          </p:cNvPr>
          <p:cNvSpPr>
            <a:spLocks noGrp="1"/>
          </p:cNvSpPr>
          <p:nvPr>
            <p:ph idx="1"/>
          </p:nvPr>
        </p:nvSpPr>
        <p:spPr/>
        <p:txBody>
          <a:bodyPr>
            <a:normAutofit/>
          </a:bodyPr>
          <a:lstStyle/>
          <a:p>
            <a:r>
              <a:rPr lang="en-US" altLang="zh-CN"/>
              <a:t>nvm</a:t>
            </a:r>
            <a:r>
              <a:rPr lang="zh-CN" altLang="en-US"/>
              <a:t>是功能更全面的工具，安装起来麻烦点，使用并不困难。</a:t>
            </a:r>
            <a:endParaRPr lang="en-US" altLang="zh-CN"/>
          </a:p>
          <a:p>
            <a:r>
              <a:rPr lang="en-US" altLang="zh-CN"/>
              <a:t>nvm</a:t>
            </a:r>
            <a:r>
              <a:rPr lang="zh-CN" altLang="en-US"/>
              <a:t>的</a:t>
            </a:r>
            <a:r>
              <a:rPr lang="en-US" altLang="zh-CN"/>
              <a:t>windows</a:t>
            </a:r>
            <a:r>
              <a:rPr lang="zh-CN" altLang="en-US"/>
              <a:t>版本是</a:t>
            </a:r>
            <a:r>
              <a:rPr lang="en-US" altLang="zh-CN"/>
              <a:t>nvm-windows</a:t>
            </a:r>
            <a:r>
              <a:rPr lang="zh-CN" altLang="en-US"/>
              <a:t>，二者并没有什么关系，不过使用命令基本一致。</a:t>
            </a:r>
            <a:endParaRPr lang="en-US" altLang="zh-CN"/>
          </a:p>
          <a:p>
            <a:r>
              <a:rPr lang="zh-CN" altLang="en-US"/>
              <a:t>如果</a:t>
            </a:r>
            <a:r>
              <a:rPr lang="en-US" altLang="zh-CN"/>
              <a:t>mno</a:t>
            </a:r>
            <a:r>
              <a:rPr lang="zh-CN" altLang="en-US"/>
              <a:t>不能满足需求，你应该使用</a:t>
            </a:r>
            <a:r>
              <a:rPr lang="en-US" altLang="zh-CN"/>
              <a:t>nvm</a:t>
            </a:r>
            <a:r>
              <a:rPr lang="zh-CN" altLang="en-US"/>
              <a:t>，比如要安装特别古老的版本。</a:t>
            </a:r>
            <a:endParaRPr lang="en-US" altLang="zh-CN"/>
          </a:p>
          <a:p>
            <a:r>
              <a:rPr lang="zh-CN" altLang="en-US"/>
              <a:t>在</a:t>
            </a:r>
            <a:r>
              <a:rPr lang="en-US" altLang="zh-CN"/>
              <a:t>mno</a:t>
            </a:r>
            <a:r>
              <a:rPr lang="zh-CN" altLang="en-US"/>
              <a:t>中，修改</a:t>
            </a:r>
            <a:r>
              <a:rPr lang="en-US" altLang="zh-CN"/>
              <a:t>install.sh</a:t>
            </a:r>
            <a:r>
              <a:rPr lang="zh-CN" altLang="en-US"/>
              <a:t>中的版本变量，也可以安装更多版本。</a:t>
            </a:r>
            <a:endParaRPr lang="en-US" altLang="zh-CN"/>
          </a:p>
          <a:p>
            <a:endParaRPr lang="en-US" altLang="zh-CN"/>
          </a:p>
          <a:p>
            <a:r>
              <a:rPr lang="en-US" altLang="zh-CN">
                <a:solidFill>
                  <a:schemeClr val="bg2">
                    <a:lumMod val="75000"/>
                  </a:schemeClr>
                </a:solidFill>
              </a:rPr>
              <a:t>n</a:t>
            </a:r>
            <a:r>
              <a:rPr lang="zh-CN" altLang="en-US">
                <a:solidFill>
                  <a:schemeClr val="bg2">
                    <a:lumMod val="75000"/>
                  </a:schemeClr>
                </a:solidFill>
              </a:rPr>
              <a:t>是</a:t>
            </a:r>
            <a:r>
              <a:rPr lang="en-US" altLang="zh-CN">
                <a:solidFill>
                  <a:schemeClr val="bg2">
                    <a:lumMod val="75000"/>
                  </a:schemeClr>
                </a:solidFill>
              </a:rPr>
              <a:t>npm</a:t>
            </a:r>
            <a:r>
              <a:rPr lang="zh-CN" altLang="en-US">
                <a:solidFill>
                  <a:schemeClr val="bg2">
                    <a:lumMod val="75000"/>
                  </a:schemeClr>
                </a:solidFill>
              </a:rPr>
              <a:t>的一个扩展，也是一个用于管理版本工具，但是从描述来看你就能知道，为了管理版本，你得先有一个</a:t>
            </a:r>
            <a:r>
              <a:rPr lang="en-US" altLang="zh-CN">
                <a:solidFill>
                  <a:schemeClr val="bg2">
                    <a:lumMod val="75000"/>
                  </a:schemeClr>
                </a:solidFill>
              </a:rPr>
              <a:t>node</a:t>
            </a:r>
            <a:r>
              <a:rPr lang="zh-CN" altLang="en-US">
                <a:solidFill>
                  <a:schemeClr val="bg2">
                    <a:lumMod val="75000"/>
                  </a:schemeClr>
                </a:solidFill>
              </a:rPr>
              <a:t>环境，然后使用</a:t>
            </a:r>
            <a:r>
              <a:rPr lang="en-US" altLang="zh-CN">
                <a:solidFill>
                  <a:schemeClr val="bg2">
                    <a:lumMod val="75000"/>
                  </a:schemeClr>
                </a:solidFill>
              </a:rPr>
              <a:t>npm</a:t>
            </a:r>
            <a:r>
              <a:rPr lang="zh-CN" altLang="en-US">
                <a:solidFill>
                  <a:schemeClr val="bg2">
                    <a:lumMod val="75000"/>
                  </a:schemeClr>
                </a:solidFill>
              </a:rPr>
              <a:t>安装此扩展，并且其局限性很大，当然还有其他问题。</a:t>
            </a:r>
            <a:endParaRPr lang="en-US" altLang="zh-CN">
              <a:solidFill>
                <a:schemeClr val="bg2">
                  <a:lumMod val="75000"/>
                </a:schemeClr>
              </a:solidFill>
            </a:endParaRPr>
          </a:p>
        </p:txBody>
      </p:sp>
    </p:spTree>
    <p:extLst>
      <p:ext uri="{BB962C8B-B14F-4D97-AF65-F5344CB8AC3E}">
        <p14:creationId xmlns:p14="http://schemas.microsoft.com/office/powerpoint/2010/main" val="3188505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Node</a:t>
            </a:r>
            <a:r>
              <a:rPr lang="zh-CN" altLang="en-US"/>
              <a:t>服务启用</a:t>
            </a:r>
            <a:r>
              <a:rPr lang="en-US" altLang="zh-CN"/>
              <a:t>HTTPS</a:t>
            </a:r>
            <a:endParaRPr lang="zh-CN" altLang="en-US" dirty="0"/>
          </a:p>
        </p:txBody>
      </p:sp>
      <p:sp>
        <p:nvSpPr>
          <p:cNvPr id="6" name="内容占位符 5">
            <a:extLst>
              <a:ext uri="{FF2B5EF4-FFF2-40B4-BE49-F238E27FC236}">
                <a16:creationId xmlns:a16="http://schemas.microsoft.com/office/drawing/2014/main" id="{78A678BD-13FF-466B-96CB-620F6A85ABDA}"/>
              </a:ext>
            </a:extLst>
          </p:cNvPr>
          <p:cNvSpPr>
            <a:spLocks noGrp="1"/>
          </p:cNvSpPr>
          <p:nvPr>
            <p:ph idx="1"/>
          </p:nvPr>
        </p:nvSpPr>
        <p:spPr/>
        <p:txBody>
          <a:bodyPr/>
          <a:lstStyle/>
          <a:p>
            <a:r>
              <a:rPr lang="zh-CN" altLang="en-US"/>
              <a:t>两个选项</a:t>
            </a:r>
            <a:r>
              <a:rPr lang="en-US" altLang="zh-CN"/>
              <a:t>cert</a:t>
            </a:r>
            <a:r>
              <a:rPr lang="zh-CN" altLang="en-US"/>
              <a:t>和</a:t>
            </a:r>
            <a:r>
              <a:rPr lang="en-US" altLang="zh-CN"/>
              <a:t>key</a:t>
            </a:r>
            <a:r>
              <a:rPr lang="zh-CN" altLang="en-US"/>
              <a:t>传递的是证书和密钥文件的数据。</a:t>
            </a:r>
            <a:endParaRPr lang="en-US" altLang="zh-CN"/>
          </a:p>
          <a:p>
            <a:r>
              <a:rPr lang="zh-CN" altLang="en-US"/>
              <a:t>在接下来使用的框架，会更方便，只需要传递文件路径，框架会自动处理。</a:t>
            </a:r>
          </a:p>
        </p:txBody>
      </p:sp>
      <p:pic>
        <p:nvPicPr>
          <p:cNvPr id="8" name="内容占位符 3">
            <a:extLst>
              <a:ext uri="{FF2B5EF4-FFF2-40B4-BE49-F238E27FC236}">
                <a16:creationId xmlns:a16="http://schemas.microsoft.com/office/drawing/2014/main" id="{49B1BFEC-28CD-47E3-8A00-73950DF9B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615" y="3427539"/>
            <a:ext cx="5748769" cy="2861685"/>
          </a:xfrm>
          <a:prstGeom prst="rect">
            <a:avLst/>
          </a:prstGeom>
        </p:spPr>
      </p:pic>
    </p:spTree>
    <p:extLst>
      <p:ext uri="{BB962C8B-B14F-4D97-AF65-F5344CB8AC3E}">
        <p14:creationId xmlns:p14="http://schemas.microsoft.com/office/powerpoint/2010/main" val="205249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en-US" altLang="zh-CN">
                <a:latin typeface="Ubuntu Mono" panose="020B0509030602030204" pitchFamily="49" charset="0"/>
              </a:rPr>
              <a:t>HTTP</a:t>
            </a:r>
            <a:r>
              <a:rPr lang="zh-CN" altLang="en-US">
                <a:latin typeface="Ubuntu Mono" panose="020B0509030602030204" pitchFamily="49" charset="0"/>
              </a:rPr>
              <a:t>服务和路由</a:t>
            </a:r>
            <a:endParaRPr lang="zh-CN" altLang="en-US"/>
          </a:p>
        </p:txBody>
      </p:sp>
      <p:sp>
        <p:nvSpPr>
          <p:cNvPr id="4" name="内容占位符 3">
            <a:extLst>
              <a:ext uri="{FF2B5EF4-FFF2-40B4-BE49-F238E27FC236}">
                <a16:creationId xmlns:a16="http://schemas.microsoft.com/office/drawing/2014/main" id="{E6A195CC-4C34-4399-978E-AE33AF0A219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8917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HTTP</a:t>
            </a:r>
            <a:r>
              <a:rPr lang="zh-CN" altLang="en-US"/>
              <a:t>请求方法</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内容占位符 5">
            <a:extLst>
              <a:ext uri="{FF2B5EF4-FFF2-40B4-BE49-F238E27FC236}">
                <a16:creationId xmlns:a16="http://schemas.microsoft.com/office/drawing/2014/main" id="{B25B91AD-98A9-404C-BCC4-0CC307F3608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1970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前后端</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normAutofit/>
          </a:bodyPr>
          <a:lstStyle/>
          <a:p>
            <a:r>
              <a:rPr lang="zh-CN" altLang="en-US"/>
              <a:t>在</a:t>
            </a:r>
            <a:r>
              <a:rPr lang="en-US" altLang="zh-CN"/>
              <a:t>Web</a:t>
            </a:r>
            <a:r>
              <a:rPr lang="zh-CN" altLang="en-US"/>
              <a:t>领域，前端主要是页面应用的开发。而后端和前端交互，并且后端要操作数据库。</a:t>
            </a:r>
            <a:endParaRPr lang="en-US" altLang="zh-CN"/>
          </a:p>
          <a:p>
            <a:endParaRPr lang="en-US" altLang="zh-CN"/>
          </a:p>
          <a:p>
            <a:r>
              <a:rPr lang="zh-CN" altLang="en-US"/>
              <a:t>从一开始发展，非常简单，前端不需要特别关心服务端的问题。</a:t>
            </a:r>
            <a:endParaRPr lang="en-US" altLang="zh-CN"/>
          </a:p>
          <a:p>
            <a:r>
              <a:rPr lang="zh-CN" altLang="en-US"/>
              <a:t>现在的前端已经是非常复杂的一个领域，整个互联网技术的发展以及需求的增长和快速变化，导致前端也需要能够应对各种复杂的需求。</a:t>
            </a:r>
            <a:endParaRPr lang="en-US" altLang="zh-CN"/>
          </a:p>
          <a:p>
            <a:endParaRPr lang="en-US" altLang="zh-CN"/>
          </a:p>
          <a:p>
            <a:r>
              <a:rPr lang="en-US" altLang="zh-CN"/>
              <a:t>Web</a:t>
            </a:r>
            <a:r>
              <a:rPr lang="zh-CN" altLang="en-US"/>
              <a:t>标准化发展、浏览器接口的统一、浏览器功能的更新给前端带来了非常大的发挥空间。</a:t>
            </a:r>
            <a:endParaRPr lang="en-US" altLang="zh-CN"/>
          </a:p>
          <a:p>
            <a:endParaRPr lang="en-US" altLang="zh-CN"/>
          </a:p>
        </p:txBody>
      </p:sp>
    </p:spTree>
    <p:extLst>
      <p:ext uri="{BB962C8B-B14F-4D97-AF65-F5344CB8AC3E}">
        <p14:creationId xmlns:p14="http://schemas.microsoft.com/office/powerpoint/2010/main" val="4103007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042A4-1EAC-4485-86C0-9B7603EE26CD}"/>
              </a:ext>
            </a:extLst>
          </p:cNvPr>
          <p:cNvSpPr>
            <a:spLocks noGrp="1"/>
          </p:cNvSpPr>
          <p:nvPr>
            <p:ph type="title"/>
          </p:nvPr>
        </p:nvSpPr>
        <p:spPr/>
        <p:txBody>
          <a:bodyPr/>
          <a:lstStyle/>
          <a:p>
            <a:r>
              <a:rPr lang="zh-CN" altLang="en-US"/>
              <a:t>如何处理</a:t>
            </a:r>
            <a:r>
              <a:rPr lang="en-US" altLang="zh-CN"/>
              <a:t>body</a:t>
            </a:r>
            <a:r>
              <a:rPr lang="zh-CN" altLang="en-US"/>
              <a:t>数据</a:t>
            </a:r>
          </a:p>
        </p:txBody>
      </p:sp>
      <p:sp>
        <p:nvSpPr>
          <p:cNvPr id="3" name="内容占位符 2">
            <a:extLst>
              <a:ext uri="{FF2B5EF4-FFF2-40B4-BE49-F238E27FC236}">
                <a16:creationId xmlns:a16="http://schemas.microsoft.com/office/drawing/2014/main" id="{A46E088E-EA5F-4D34-98D1-454ACD3A357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62283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p:txBody>
          <a:bodyPr/>
          <a:lstStyle/>
          <a:p>
            <a:r>
              <a:rPr lang="zh-CN" altLang="en-US"/>
              <a:t>使用框架</a:t>
            </a:r>
          </a:p>
        </p:txBody>
      </p:sp>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内容占位符 8">
            <a:extLst>
              <a:ext uri="{FF2B5EF4-FFF2-40B4-BE49-F238E27FC236}">
                <a16:creationId xmlns:a16="http://schemas.microsoft.com/office/drawing/2014/main" id="{525C1010-6113-4C8D-AAEF-7765BCC28DB0}"/>
              </a:ext>
            </a:extLst>
          </p:cNvPr>
          <p:cNvSpPr>
            <a:spLocks noGrp="1"/>
          </p:cNvSpPr>
          <p:nvPr>
            <p:ph idx="1"/>
          </p:nvPr>
        </p:nvSpPr>
        <p:spPr/>
        <p:txBody>
          <a:bodyPr/>
          <a:lstStyle/>
          <a:p>
            <a:r>
              <a:rPr lang="zh-CN" altLang="en-US"/>
              <a:t>在这里使用的</a:t>
            </a:r>
            <a:r>
              <a:rPr lang="en-US" altLang="zh-CN"/>
              <a:t>Web</a:t>
            </a:r>
            <a:r>
              <a:rPr lang="zh-CN" altLang="en-US"/>
              <a:t>后端框架为</a:t>
            </a:r>
            <a:r>
              <a:rPr lang="en-US" altLang="zh-CN"/>
              <a:t>titbit</a:t>
            </a:r>
            <a:r>
              <a:rPr lang="zh-CN" altLang="en-US"/>
              <a:t>。</a:t>
            </a:r>
            <a:endParaRPr lang="en-US" altLang="zh-CN"/>
          </a:p>
          <a:p>
            <a:r>
              <a:rPr lang="en-US" altLang="zh-CN"/>
              <a:t>titbit</a:t>
            </a:r>
            <a:r>
              <a:rPr lang="zh-CN" altLang="en-US"/>
              <a:t>支持强大的中间件机制，并且对</a:t>
            </a:r>
            <a:r>
              <a:rPr lang="en-US" altLang="zh-CN"/>
              <a:t>http</a:t>
            </a:r>
            <a:r>
              <a:rPr lang="zh-CN" altLang="en-US"/>
              <a:t>、</a:t>
            </a:r>
            <a:r>
              <a:rPr lang="en-US" altLang="zh-CN"/>
              <a:t>https</a:t>
            </a:r>
            <a:r>
              <a:rPr lang="zh-CN" altLang="en-US"/>
              <a:t>、</a:t>
            </a:r>
            <a:r>
              <a:rPr lang="en-US" altLang="zh-CN"/>
              <a:t>http2</a:t>
            </a:r>
            <a:r>
              <a:rPr lang="zh-CN" altLang="en-US"/>
              <a:t>模块做了封装。</a:t>
            </a:r>
            <a:endParaRPr lang="en-US" altLang="zh-CN"/>
          </a:p>
          <a:p>
            <a:r>
              <a:rPr lang="zh-CN" altLang="en-US"/>
              <a:t>通过一个被称为‘请求上下文’的设计方案，方便切换</a:t>
            </a:r>
            <a:r>
              <a:rPr lang="en-US" altLang="zh-CN"/>
              <a:t>http</a:t>
            </a:r>
            <a:r>
              <a:rPr lang="zh-CN" altLang="en-US"/>
              <a:t>、</a:t>
            </a:r>
            <a:r>
              <a:rPr lang="en-US" altLang="zh-CN"/>
              <a:t>https</a:t>
            </a:r>
            <a:r>
              <a:rPr lang="zh-CN" altLang="en-US"/>
              <a:t>、</a:t>
            </a:r>
            <a:r>
              <a:rPr lang="en-US" altLang="zh-CN"/>
              <a:t>http2</a:t>
            </a:r>
            <a:r>
              <a:rPr lang="zh-CN" altLang="en-US"/>
              <a:t>。</a:t>
            </a:r>
            <a:endParaRPr lang="en-US" altLang="zh-CN"/>
          </a:p>
          <a:p>
            <a:r>
              <a:rPr lang="zh-CN" altLang="en-US"/>
              <a:t>示例代码中有详细的说明。</a:t>
            </a:r>
            <a:endParaRPr lang="en-US" altLang="zh-CN"/>
          </a:p>
        </p:txBody>
      </p:sp>
    </p:spTree>
    <p:extLst>
      <p:ext uri="{BB962C8B-B14F-4D97-AF65-F5344CB8AC3E}">
        <p14:creationId xmlns:p14="http://schemas.microsoft.com/office/powerpoint/2010/main" val="352763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0A82B-F6DB-4FAE-B7D7-F000178C3333}"/>
              </a:ext>
            </a:extLst>
          </p:cNvPr>
          <p:cNvSpPr>
            <a:spLocks noGrp="1"/>
          </p:cNvSpPr>
          <p:nvPr>
            <p:ph type="title"/>
          </p:nvPr>
        </p:nvSpPr>
        <p:spPr/>
        <p:txBody>
          <a:bodyPr/>
          <a:lstStyle/>
          <a:p>
            <a:r>
              <a:rPr lang="zh-CN" altLang="en-US"/>
              <a:t>框架的请求上下文</a:t>
            </a:r>
          </a:p>
        </p:txBody>
      </p:sp>
      <p:sp>
        <p:nvSpPr>
          <p:cNvPr id="3" name="内容占位符 2">
            <a:extLst>
              <a:ext uri="{FF2B5EF4-FFF2-40B4-BE49-F238E27FC236}">
                <a16:creationId xmlns:a16="http://schemas.microsoft.com/office/drawing/2014/main" id="{2AC8977D-2B84-4B79-8A13-8A2994F7D552}"/>
              </a:ext>
            </a:extLst>
          </p:cNvPr>
          <p:cNvSpPr>
            <a:spLocks noGrp="1"/>
          </p:cNvSpPr>
          <p:nvPr>
            <p:ph idx="1"/>
          </p:nvPr>
        </p:nvSpPr>
        <p:spPr/>
        <p:txBody>
          <a:bodyPr/>
          <a:lstStyle/>
          <a:p>
            <a:r>
              <a:rPr lang="zh-CN" altLang="en-US"/>
              <a:t>框架的请求上下文本质就是一个封装了各种请求和响应的数据的对象。</a:t>
            </a:r>
            <a:endParaRPr lang="en-US" altLang="zh-CN"/>
          </a:p>
          <a:p>
            <a:r>
              <a:rPr lang="zh-CN" altLang="en-US"/>
              <a:t>在处理请求时，一个请求的函数能访问的各种数据构成了上下文环境。</a:t>
            </a:r>
            <a:endParaRPr lang="en-US" altLang="zh-CN"/>
          </a:p>
        </p:txBody>
      </p:sp>
    </p:spTree>
    <p:extLst>
      <p:ext uri="{BB962C8B-B14F-4D97-AF65-F5344CB8AC3E}">
        <p14:creationId xmlns:p14="http://schemas.microsoft.com/office/powerpoint/2010/main" val="3229121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0A82B-F6DB-4FAE-B7D7-F000178C3333}"/>
              </a:ext>
            </a:extLst>
          </p:cNvPr>
          <p:cNvSpPr>
            <a:spLocks noGrp="1"/>
          </p:cNvSpPr>
          <p:nvPr>
            <p:ph type="title"/>
          </p:nvPr>
        </p:nvSpPr>
        <p:spPr/>
        <p:txBody>
          <a:bodyPr/>
          <a:lstStyle/>
          <a:p>
            <a:r>
              <a:rPr lang="zh-CN" altLang="en-US"/>
              <a:t>代理服务</a:t>
            </a:r>
          </a:p>
        </p:txBody>
      </p:sp>
      <p:sp>
        <p:nvSpPr>
          <p:cNvPr id="3" name="内容占位符 2">
            <a:extLst>
              <a:ext uri="{FF2B5EF4-FFF2-40B4-BE49-F238E27FC236}">
                <a16:creationId xmlns:a16="http://schemas.microsoft.com/office/drawing/2014/main" id="{2AC8977D-2B84-4B79-8A13-8A2994F7D552}"/>
              </a:ext>
            </a:extLst>
          </p:cNvPr>
          <p:cNvSpPr>
            <a:spLocks noGrp="1"/>
          </p:cNvSpPr>
          <p:nvPr>
            <p:ph idx="1"/>
          </p:nvPr>
        </p:nvSpPr>
        <p:spPr/>
        <p:txBody>
          <a:bodyPr/>
          <a:lstStyle/>
          <a:p>
            <a:r>
              <a:rPr lang="zh-CN" altLang="en-US"/>
              <a:t>服务端的代理其本质就是既要做为服务端处理请求，也要作为客户端发起请求。</a:t>
            </a:r>
            <a:endParaRPr lang="en-US" altLang="zh-CN"/>
          </a:p>
          <a:p>
            <a:endParaRPr lang="en-US" altLang="zh-CN"/>
          </a:p>
          <a:p>
            <a:r>
              <a:rPr lang="zh-CN" altLang="en-US"/>
              <a:t>代理服务要接收请求，并作为客户端请求真正的后端服务，然后转发请求。</a:t>
            </a:r>
            <a:endParaRPr lang="en-US" altLang="zh-CN"/>
          </a:p>
          <a:p>
            <a:endParaRPr lang="en-US" altLang="zh-CN"/>
          </a:p>
          <a:p>
            <a:r>
              <a:rPr lang="zh-CN" altLang="en-US"/>
              <a:t>在请求有响应时，把响应结果返回给真正请求的客户端。</a:t>
            </a:r>
          </a:p>
        </p:txBody>
      </p:sp>
    </p:spTree>
    <p:extLst>
      <p:ext uri="{BB962C8B-B14F-4D97-AF65-F5344CB8AC3E}">
        <p14:creationId xmlns:p14="http://schemas.microsoft.com/office/powerpoint/2010/main" val="3846098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D66C0-3260-4DD6-853D-3E3F23288FB6}"/>
              </a:ext>
            </a:extLst>
          </p:cNvPr>
          <p:cNvSpPr>
            <a:spLocks noGrp="1"/>
          </p:cNvSpPr>
          <p:nvPr>
            <p:ph type="title"/>
          </p:nvPr>
        </p:nvSpPr>
        <p:spPr/>
        <p:txBody>
          <a:bodyPr/>
          <a:lstStyle/>
          <a:p>
            <a:r>
              <a:rPr lang="zh-CN" altLang="en-US"/>
              <a:t>反向代理和正向代理</a:t>
            </a:r>
          </a:p>
        </p:txBody>
      </p:sp>
      <p:pic>
        <p:nvPicPr>
          <p:cNvPr id="9" name="内容占位符 8">
            <a:extLst>
              <a:ext uri="{FF2B5EF4-FFF2-40B4-BE49-F238E27FC236}">
                <a16:creationId xmlns:a16="http://schemas.microsoft.com/office/drawing/2014/main" id="{16FC9D7B-2BCB-4C94-891A-7687C960D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1663" y="1241660"/>
            <a:ext cx="9548674" cy="5325028"/>
          </a:xfrm>
        </p:spPr>
      </p:pic>
    </p:spTree>
    <p:extLst>
      <p:ext uri="{BB962C8B-B14F-4D97-AF65-F5344CB8AC3E}">
        <p14:creationId xmlns:p14="http://schemas.microsoft.com/office/powerpoint/2010/main" val="3806310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CDFC2-83EA-4805-AA5C-5B91B52E1154}"/>
              </a:ext>
            </a:extLst>
          </p:cNvPr>
          <p:cNvSpPr>
            <a:spLocks noGrp="1"/>
          </p:cNvSpPr>
          <p:nvPr>
            <p:ph type="title"/>
          </p:nvPr>
        </p:nvSpPr>
        <p:spPr/>
        <p:txBody>
          <a:bodyPr>
            <a:normAutofit/>
          </a:bodyPr>
          <a:lstStyle/>
          <a:p>
            <a:r>
              <a:rPr lang="zh-CN" altLang="en-US"/>
              <a:t>多人共用一台服务器</a:t>
            </a:r>
          </a:p>
        </p:txBody>
      </p:sp>
      <p:sp>
        <p:nvSpPr>
          <p:cNvPr id="3" name="内容占位符 2">
            <a:extLst>
              <a:ext uri="{FF2B5EF4-FFF2-40B4-BE49-F238E27FC236}">
                <a16:creationId xmlns:a16="http://schemas.microsoft.com/office/drawing/2014/main" id="{8F2FD246-6F9A-4DCD-9438-95A8D67E6C67}"/>
              </a:ext>
            </a:extLst>
          </p:cNvPr>
          <p:cNvSpPr>
            <a:spLocks noGrp="1"/>
          </p:cNvSpPr>
          <p:nvPr>
            <p:ph idx="1"/>
          </p:nvPr>
        </p:nvSpPr>
        <p:spPr/>
        <p:txBody>
          <a:bodyPr/>
          <a:lstStyle/>
          <a:p>
            <a:r>
              <a:rPr lang="zh-CN" altLang="en-US"/>
              <a:t>使用反向代理可以让多个人共用一台服务器。基本方案就是每个用户启动服务都监听指定的端口。反向代理服务监听</a:t>
            </a:r>
            <a:r>
              <a:rPr lang="en-US" altLang="zh-CN"/>
              <a:t>80/443</a:t>
            </a:r>
            <a:r>
              <a:rPr lang="zh-CN" altLang="en-US"/>
              <a:t>，并转发请求到对应的服务端口。</a:t>
            </a:r>
            <a:endParaRPr lang="en-US" altLang="zh-CN"/>
          </a:p>
          <a:p>
            <a:endParaRPr lang="en-US" altLang="zh-CN"/>
          </a:p>
          <a:p>
            <a:r>
              <a:rPr lang="zh-CN" altLang="en-US"/>
              <a:t>反向代理服务通过请求的</a:t>
            </a:r>
            <a:r>
              <a:rPr lang="en-US" altLang="zh-CN"/>
              <a:t>host</a:t>
            </a:r>
            <a:r>
              <a:rPr lang="zh-CN" altLang="en-US"/>
              <a:t>来确定需要去请求哪个服务。</a:t>
            </a:r>
            <a:endParaRPr lang="en-US" altLang="zh-CN"/>
          </a:p>
          <a:p>
            <a:endParaRPr lang="en-US" altLang="zh-CN"/>
          </a:p>
          <a:p>
            <a:r>
              <a:rPr lang="zh-CN" altLang="en-US"/>
              <a:t>在基于</a:t>
            </a:r>
            <a:r>
              <a:rPr lang="en-US" altLang="zh-CN"/>
              <a:t>HTTP</a:t>
            </a:r>
            <a:r>
              <a:rPr lang="zh-CN" altLang="en-US"/>
              <a:t>的通信过程中，消息头会带有</a:t>
            </a:r>
            <a:r>
              <a:rPr lang="en-US" altLang="zh-CN"/>
              <a:t>host</a:t>
            </a:r>
            <a:r>
              <a:rPr lang="zh-CN" altLang="en-US"/>
              <a:t>字段，通过这个字段，服务端知道请求是从哪里过来的。</a:t>
            </a:r>
            <a:endParaRPr lang="en-US" altLang="zh-CN"/>
          </a:p>
        </p:txBody>
      </p:sp>
    </p:spTree>
    <p:extLst>
      <p:ext uri="{BB962C8B-B14F-4D97-AF65-F5344CB8AC3E}">
        <p14:creationId xmlns:p14="http://schemas.microsoft.com/office/powerpoint/2010/main" val="1916644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CDFC2-83EA-4805-AA5C-5B91B52E1154}"/>
              </a:ext>
            </a:extLst>
          </p:cNvPr>
          <p:cNvSpPr>
            <a:spLocks noGrp="1"/>
          </p:cNvSpPr>
          <p:nvPr>
            <p:ph type="title"/>
          </p:nvPr>
        </p:nvSpPr>
        <p:spPr/>
        <p:txBody>
          <a:bodyPr>
            <a:normAutofit/>
          </a:bodyPr>
          <a:lstStyle/>
          <a:p>
            <a:r>
              <a:rPr lang="zh-CN" altLang="en-US"/>
              <a:t>多人共用一台服务器</a:t>
            </a:r>
          </a:p>
        </p:txBody>
      </p:sp>
      <p:sp>
        <p:nvSpPr>
          <p:cNvPr id="3" name="内容占位符 2">
            <a:extLst>
              <a:ext uri="{FF2B5EF4-FFF2-40B4-BE49-F238E27FC236}">
                <a16:creationId xmlns:a16="http://schemas.microsoft.com/office/drawing/2014/main" id="{8F2FD246-6F9A-4DCD-9438-95A8D67E6C67}"/>
              </a:ext>
            </a:extLst>
          </p:cNvPr>
          <p:cNvSpPr>
            <a:spLocks noGrp="1"/>
          </p:cNvSpPr>
          <p:nvPr>
            <p:ph idx="1"/>
          </p:nvPr>
        </p:nvSpPr>
        <p:spPr/>
        <p:txBody>
          <a:bodyPr/>
          <a:lstStyle/>
          <a:p>
            <a:r>
              <a:rPr lang="en-US" altLang="zh-CN"/>
              <a:t>host</a:t>
            </a:r>
            <a:r>
              <a:rPr lang="zh-CN" altLang="en-US"/>
              <a:t>字段并不是必须的，在很多不使用代理的服务中，可能根本不理会这个字段。</a:t>
            </a:r>
            <a:endParaRPr lang="en-US" altLang="zh-CN"/>
          </a:p>
          <a:p>
            <a:r>
              <a:rPr lang="zh-CN" altLang="en-US"/>
              <a:t>通过访问站点的域名</a:t>
            </a:r>
            <a:r>
              <a:rPr lang="en-US" altLang="zh-CN"/>
              <a:t>a.com</a:t>
            </a:r>
            <a:r>
              <a:rPr lang="zh-CN" altLang="en-US"/>
              <a:t>和</a:t>
            </a:r>
            <a:r>
              <a:rPr lang="en-US" altLang="zh-CN"/>
              <a:t>IP</a:t>
            </a:r>
            <a:r>
              <a:rPr lang="zh-CN" altLang="en-US"/>
              <a:t>地址，都可以获取页面，但是</a:t>
            </a:r>
            <a:r>
              <a:rPr lang="en-US" altLang="zh-CN"/>
              <a:t>host</a:t>
            </a:r>
            <a:r>
              <a:rPr lang="zh-CN" altLang="en-US"/>
              <a:t>值是不同的。</a:t>
            </a:r>
            <a:endParaRPr lang="en-US" altLang="zh-CN"/>
          </a:p>
          <a:p>
            <a:r>
              <a:rPr lang="zh-CN" altLang="en-US"/>
              <a:t>客户端的</a:t>
            </a:r>
            <a:r>
              <a:rPr lang="en-US" altLang="zh-CN"/>
              <a:t>HTTP</a:t>
            </a:r>
            <a:r>
              <a:rPr lang="zh-CN" altLang="en-US"/>
              <a:t>协议数据是完全可以由用户构造出来的。如果你更改</a:t>
            </a:r>
            <a:r>
              <a:rPr lang="en-US" altLang="zh-CN"/>
              <a:t>host</a:t>
            </a:r>
            <a:r>
              <a:rPr lang="zh-CN" altLang="en-US"/>
              <a:t>为一个代理服务没有识别的值，正常的代理服务就无法运行。</a:t>
            </a:r>
            <a:endParaRPr lang="en-US" altLang="zh-CN"/>
          </a:p>
        </p:txBody>
      </p:sp>
      <p:pic>
        <p:nvPicPr>
          <p:cNvPr id="5" name="图片 4">
            <a:extLst>
              <a:ext uri="{FF2B5EF4-FFF2-40B4-BE49-F238E27FC236}">
                <a16:creationId xmlns:a16="http://schemas.microsoft.com/office/drawing/2014/main" id="{21B318D4-9046-4D18-B087-9E507187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572" y="4426439"/>
            <a:ext cx="3438063" cy="1751120"/>
          </a:xfrm>
          <a:prstGeom prst="rect">
            <a:avLst/>
          </a:prstGeom>
        </p:spPr>
      </p:pic>
      <p:pic>
        <p:nvPicPr>
          <p:cNvPr id="7" name="图片 6">
            <a:extLst>
              <a:ext uri="{FF2B5EF4-FFF2-40B4-BE49-F238E27FC236}">
                <a16:creationId xmlns:a16="http://schemas.microsoft.com/office/drawing/2014/main" id="{CCF7EFE1-D36B-4722-A670-E7D72360D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433" y="4435317"/>
            <a:ext cx="3511360" cy="1751120"/>
          </a:xfrm>
          <a:prstGeom prst="rect">
            <a:avLst/>
          </a:prstGeom>
        </p:spPr>
      </p:pic>
      <p:sp>
        <p:nvSpPr>
          <p:cNvPr id="8" name="矩形 7">
            <a:extLst>
              <a:ext uri="{FF2B5EF4-FFF2-40B4-BE49-F238E27FC236}">
                <a16:creationId xmlns:a16="http://schemas.microsoft.com/office/drawing/2014/main" id="{2887E635-D587-4423-B63F-A691CC8910E5}"/>
              </a:ext>
            </a:extLst>
          </p:cNvPr>
          <p:cNvSpPr/>
          <p:nvPr/>
        </p:nvSpPr>
        <p:spPr>
          <a:xfrm>
            <a:off x="1722267" y="5477523"/>
            <a:ext cx="6320901" cy="301840"/>
          </a:xfrm>
          <a:prstGeom prst="rect">
            <a:avLst/>
          </a:prstGeom>
          <a:noFill/>
          <a:ln>
            <a:solidFill>
              <a:schemeClr val="tx1">
                <a:lumMod val="85000"/>
                <a:lumOff val="15000"/>
              </a:schemeClr>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lumMod val="65000"/>
                    <a:lumOff val="35000"/>
                  </a:schemeClr>
                </a:solidFill>
              </a:rPr>
              <a:t>通过编辑</a:t>
            </a:r>
            <a:r>
              <a:rPr lang="en-US" altLang="zh-CN" sz="1600">
                <a:solidFill>
                  <a:schemeClr val="tx1">
                    <a:lumMod val="65000"/>
                    <a:lumOff val="35000"/>
                  </a:schemeClr>
                </a:solidFill>
              </a:rPr>
              <a:t>hosts</a:t>
            </a:r>
            <a:r>
              <a:rPr lang="zh-CN" altLang="en-US" sz="1600">
                <a:solidFill>
                  <a:schemeClr val="tx1">
                    <a:lumMod val="65000"/>
                    <a:lumOff val="35000"/>
                  </a:schemeClr>
                </a:solidFill>
              </a:rPr>
              <a:t>文件让</a:t>
            </a:r>
            <a:r>
              <a:rPr lang="en-US" altLang="zh-CN" sz="1600">
                <a:solidFill>
                  <a:schemeClr val="tx1">
                    <a:lumMod val="65000"/>
                    <a:lumOff val="35000"/>
                  </a:schemeClr>
                </a:solidFill>
              </a:rPr>
              <a:t>a.com</a:t>
            </a:r>
            <a:r>
              <a:rPr lang="zh-CN" altLang="en-US" sz="1600">
                <a:solidFill>
                  <a:schemeClr val="tx1">
                    <a:lumMod val="65000"/>
                    <a:lumOff val="35000"/>
                  </a:schemeClr>
                </a:solidFill>
              </a:rPr>
              <a:t>解析到</a:t>
            </a:r>
            <a:r>
              <a:rPr lang="en-US" altLang="zh-CN" sz="1600">
                <a:solidFill>
                  <a:schemeClr val="tx1">
                    <a:lumMod val="65000"/>
                    <a:lumOff val="35000"/>
                  </a:schemeClr>
                </a:solidFill>
              </a:rPr>
              <a:t>127.0.0.1</a:t>
            </a:r>
            <a:endParaRPr lang="zh-CN" altLang="en-US" sz="1600">
              <a:solidFill>
                <a:schemeClr val="tx1">
                  <a:lumMod val="65000"/>
                  <a:lumOff val="35000"/>
                </a:schemeClr>
              </a:solidFill>
            </a:endParaRPr>
          </a:p>
        </p:txBody>
      </p:sp>
    </p:spTree>
    <p:extLst>
      <p:ext uri="{BB962C8B-B14F-4D97-AF65-F5344CB8AC3E}">
        <p14:creationId xmlns:p14="http://schemas.microsoft.com/office/powerpoint/2010/main" val="972381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98A34-6B20-459C-AEF7-6ABBA19A7F75}"/>
              </a:ext>
            </a:extLst>
          </p:cNvPr>
          <p:cNvSpPr>
            <a:spLocks noGrp="1"/>
          </p:cNvSpPr>
          <p:nvPr>
            <p:ph type="title"/>
          </p:nvPr>
        </p:nvSpPr>
        <p:spPr/>
        <p:txBody>
          <a:bodyPr/>
          <a:lstStyle/>
          <a:p>
            <a:r>
              <a:rPr lang="zh-CN" altLang="en-US"/>
              <a:t>反向代理的技术选择</a:t>
            </a:r>
          </a:p>
        </p:txBody>
      </p:sp>
      <p:sp>
        <p:nvSpPr>
          <p:cNvPr id="3" name="内容占位符 2">
            <a:extLst>
              <a:ext uri="{FF2B5EF4-FFF2-40B4-BE49-F238E27FC236}">
                <a16:creationId xmlns:a16="http://schemas.microsoft.com/office/drawing/2014/main" id="{FFCA60E3-C30A-461C-A3C5-B6636518824C}"/>
              </a:ext>
            </a:extLst>
          </p:cNvPr>
          <p:cNvSpPr>
            <a:spLocks noGrp="1"/>
          </p:cNvSpPr>
          <p:nvPr>
            <p:ph idx="1"/>
          </p:nvPr>
        </p:nvSpPr>
        <p:spPr/>
        <p:txBody>
          <a:bodyPr/>
          <a:lstStyle/>
          <a:p>
            <a:r>
              <a:rPr lang="zh-CN" altLang="en-US"/>
              <a:t>在代理服务中，</a:t>
            </a:r>
            <a:r>
              <a:rPr lang="en-US" altLang="zh-CN"/>
              <a:t>Nginx</a:t>
            </a:r>
            <a:r>
              <a:rPr lang="zh-CN" altLang="en-US"/>
              <a:t>算得上是使用最多的软件，被广泛用于</a:t>
            </a:r>
            <a:r>
              <a:rPr lang="en-US" altLang="zh-CN"/>
              <a:t>Web</a:t>
            </a:r>
            <a:r>
              <a:rPr lang="zh-CN" altLang="en-US"/>
              <a:t>服务中。</a:t>
            </a:r>
            <a:endParaRPr lang="en-US" altLang="zh-CN"/>
          </a:p>
          <a:p>
            <a:r>
              <a:rPr lang="en-US" altLang="zh-CN"/>
              <a:t>Nginx</a:t>
            </a:r>
            <a:r>
              <a:rPr lang="zh-CN" altLang="en-US"/>
              <a:t>采用异步</a:t>
            </a:r>
            <a:r>
              <a:rPr lang="en-US" altLang="zh-CN"/>
              <a:t>IO</a:t>
            </a:r>
            <a:r>
              <a:rPr lang="zh-CN" altLang="en-US"/>
              <a:t>的方式提供高性能的</a:t>
            </a:r>
            <a:r>
              <a:rPr lang="en-US" altLang="zh-CN"/>
              <a:t>IO</a:t>
            </a:r>
            <a:r>
              <a:rPr lang="zh-CN" altLang="en-US"/>
              <a:t>密集型服务。除了代理服务之外也被用于静态文件服务，</a:t>
            </a:r>
            <a:r>
              <a:rPr lang="en-US" altLang="zh-CN"/>
              <a:t>fastcgi</a:t>
            </a:r>
            <a:r>
              <a:rPr lang="zh-CN" altLang="en-US"/>
              <a:t>协议请求（比如</a:t>
            </a:r>
            <a:r>
              <a:rPr lang="en-US" altLang="zh-CN"/>
              <a:t>PHP</a:t>
            </a:r>
            <a:r>
              <a:rPr lang="zh-CN" altLang="en-US"/>
              <a:t>领域的</a:t>
            </a:r>
            <a:r>
              <a:rPr lang="en-US" altLang="zh-CN"/>
              <a:t>LNMP</a:t>
            </a:r>
            <a:r>
              <a:rPr lang="zh-CN" altLang="en-US"/>
              <a:t>架构），代理负载均衡等领域。</a:t>
            </a:r>
            <a:endParaRPr lang="en-US" altLang="zh-CN"/>
          </a:p>
          <a:p>
            <a:endParaRPr lang="en-US" altLang="zh-CN"/>
          </a:p>
          <a:p>
            <a:r>
              <a:rPr lang="en-US" altLang="zh-CN"/>
              <a:t>Node.js</a:t>
            </a:r>
            <a:r>
              <a:rPr lang="zh-CN" altLang="en-US"/>
              <a:t>本来就可以提供同样基于异步</a:t>
            </a:r>
            <a:r>
              <a:rPr lang="en-US" altLang="zh-CN"/>
              <a:t>IO</a:t>
            </a:r>
            <a:r>
              <a:rPr lang="zh-CN" altLang="en-US"/>
              <a:t>的</a:t>
            </a:r>
            <a:r>
              <a:rPr lang="en-US" altLang="zh-CN"/>
              <a:t>Web</a:t>
            </a:r>
            <a:r>
              <a:rPr lang="zh-CN" altLang="en-US"/>
              <a:t>服务，所以使用</a:t>
            </a:r>
            <a:r>
              <a:rPr lang="en-US" altLang="zh-CN"/>
              <a:t>Node.js</a:t>
            </a:r>
            <a:r>
              <a:rPr lang="zh-CN" altLang="en-US"/>
              <a:t>也可以实现代理。</a:t>
            </a:r>
            <a:endParaRPr lang="en-US" altLang="zh-CN"/>
          </a:p>
          <a:p>
            <a:endParaRPr lang="en-US" altLang="zh-CN"/>
          </a:p>
          <a:p>
            <a:r>
              <a:rPr lang="zh-CN" altLang="en-US"/>
              <a:t>除此之外，其他编程语言与</a:t>
            </a:r>
            <a:r>
              <a:rPr lang="en-US" altLang="zh-CN"/>
              <a:t>Web</a:t>
            </a:r>
            <a:r>
              <a:rPr lang="zh-CN" altLang="en-US"/>
              <a:t>服务软件也有相关的工具。</a:t>
            </a:r>
            <a:endParaRPr lang="en-US" altLang="zh-CN"/>
          </a:p>
        </p:txBody>
      </p:sp>
    </p:spTree>
    <p:extLst>
      <p:ext uri="{BB962C8B-B14F-4D97-AF65-F5344CB8AC3E}">
        <p14:creationId xmlns:p14="http://schemas.microsoft.com/office/powerpoint/2010/main" val="113203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7BC22-2256-4443-A88D-C2661196BBB6}"/>
              </a:ext>
            </a:extLst>
          </p:cNvPr>
          <p:cNvSpPr>
            <a:spLocks noGrp="1"/>
          </p:cNvSpPr>
          <p:nvPr>
            <p:ph type="title"/>
          </p:nvPr>
        </p:nvSpPr>
        <p:spPr/>
        <p:txBody>
          <a:bodyPr/>
          <a:lstStyle/>
          <a:p>
            <a:r>
              <a:rPr lang="zh-CN" altLang="en-US"/>
              <a:t>使用</a:t>
            </a:r>
            <a:r>
              <a:rPr lang="en-US" altLang="zh-CN"/>
              <a:t>doio-proxy</a:t>
            </a:r>
            <a:endParaRPr lang="zh-CN" altLang="en-US"/>
          </a:p>
        </p:txBody>
      </p:sp>
      <p:sp>
        <p:nvSpPr>
          <p:cNvPr id="3" name="内容占位符 2">
            <a:extLst>
              <a:ext uri="{FF2B5EF4-FFF2-40B4-BE49-F238E27FC236}">
                <a16:creationId xmlns:a16="http://schemas.microsoft.com/office/drawing/2014/main" id="{FEC794EE-7F04-4496-80F2-40F56D0DE782}"/>
              </a:ext>
            </a:extLst>
          </p:cNvPr>
          <p:cNvSpPr>
            <a:spLocks noGrp="1"/>
          </p:cNvSpPr>
          <p:nvPr>
            <p:ph idx="1"/>
          </p:nvPr>
        </p:nvSpPr>
        <p:spPr/>
        <p:txBody>
          <a:bodyPr/>
          <a:lstStyle/>
          <a:p>
            <a:r>
              <a:rPr lang="en-US" altLang="zh-CN"/>
              <a:t>doio-proxy</a:t>
            </a:r>
            <a:r>
              <a:rPr lang="zh-CN" altLang="en-US"/>
              <a:t>是基于</a:t>
            </a:r>
            <a:r>
              <a:rPr lang="en-US" altLang="zh-CN"/>
              <a:t>Node.js</a:t>
            </a:r>
            <a:r>
              <a:rPr lang="zh-CN" altLang="en-US"/>
              <a:t>的一个简单的代理扩展，兼容</a:t>
            </a:r>
            <a:r>
              <a:rPr lang="en-US" altLang="zh-CN"/>
              <a:t>titbit</a:t>
            </a:r>
            <a:r>
              <a:rPr lang="zh-CN" altLang="en-US"/>
              <a:t>和</a:t>
            </a:r>
            <a:r>
              <a:rPr lang="en-US" altLang="zh-CN"/>
              <a:t>doio</a:t>
            </a:r>
            <a:r>
              <a:rPr lang="zh-CN" altLang="en-US"/>
              <a:t>框架。</a:t>
            </a:r>
            <a:endParaRPr lang="en-US" altLang="zh-CN"/>
          </a:p>
          <a:p>
            <a:r>
              <a:rPr lang="zh-CN" altLang="en-US"/>
              <a:t>这个工具本身就是作为一个框架的组件存在的，其核心代码就是一个中间件扩展。</a:t>
            </a:r>
            <a:endParaRPr lang="en-US" altLang="zh-CN"/>
          </a:p>
          <a:p>
            <a:endParaRPr lang="en-US" altLang="zh-CN"/>
          </a:p>
          <a:p>
            <a:r>
              <a:rPr lang="zh-CN" altLang="en-US"/>
              <a:t>它的工作方式很简单，每次请求过来，检测</a:t>
            </a:r>
            <a:r>
              <a:rPr lang="en-US" altLang="zh-CN"/>
              <a:t>host</a:t>
            </a:r>
            <a:r>
              <a:rPr lang="zh-CN" altLang="en-US"/>
              <a:t>并找到对应的后端服务</a:t>
            </a:r>
            <a:r>
              <a:rPr lang="en-US" altLang="zh-CN"/>
              <a:t>url</a:t>
            </a:r>
            <a:r>
              <a:rPr lang="zh-CN" altLang="en-US"/>
              <a:t>。然后向后端服务发起请求。</a:t>
            </a:r>
            <a:endParaRPr lang="en-US" altLang="zh-CN"/>
          </a:p>
          <a:p>
            <a:endParaRPr lang="en-US" altLang="zh-CN"/>
          </a:p>
          <a:p>
            <a:r>
              <a:rPr lang="zh-CN" altLang="en-US"/>
              <a:t>连接建立后，监听</a:t>
            </a:r>
            <a:r>
              <a:rPr lang="en-US" altLang="zh-CN"/>
              <a:t>data</a:t>
            </a:r>
            <a:r>
              <a:rPr lang="zh-CN" altLang="en-US"/>
              <a:t>事件并实时转发数据，并且在响应的</a:t>
            </a:r>
            <a:r>
              <a:rPr lang="en-US" altLang="zh-CN"/>
              <a:t>data</a:t>
            </a:r>
            <a:r>
              <a:rPr lang="zh-CN" altLang="en-US"/>
              <a:t>事件中，实时返回数据。整个过程充当了一个管道的角色。</a:t>
            </a:r>
            <a:endParaRPr lang="en-US" altLang="zh-CN"/>
          </a:p>
        </p:txBody>
      </p:sp>
    </p:spTree>
    <p:extLst>
      <p:ext uri="{BB962C8B-B14F-4D97-AF65-F5344CB8AC3E}">
        <p14:creationId xmlns:p14="http://schemas.microsoft.com/office/powerpoint/2010/main" val="419219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前后端</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早期的前后端很多都是耦合的，前端的页面交给后端开发者，而后端开发者必须要知道一些前端的开发甚至是精通前端的开发，然后要根据功能来修改页面，改成动态渲染。</a:t>
            </a:r>
            <a:endParaRPr lang="en-US" altLang="zh-CN"/>
          </a:p>
          <a:p>
            <a:endParaRPr lang="en-US" altLang="zh-CN"/>
          </a:p>
          <a:p>
            <a:r>
              <a:rPr lang="zh-CN" altLang="en-US"/>
              <a:t>更改后的页面通常会存在大量框架所支持的模板语法，并且因此还要做缓存，因为模板语法的解析和页面的渲染都是比较耗费时间的。</a:t>
            </a:r>
            <a:endParaRPr lang="en-US" altLang="zh-CN"/>
          </a:p>
          <a:p>
            <a:endParaRPr lang="en-US" altLang="zh-CN"/>
          </a:p>
          <a:p>
            <a:r>
              <a:rPr lang="zh-CN" altLang="en-US"/>
              <a:t>现在的主流开发是前后端分离的，现在的小程序就是，小程序作为前端通过</a:t>
            </a:r>
            <a:r>
              <a:rPr lang="en-US" altLang="zh-CN"/>
              <a:t>wx.request</a:t>
            </a:r>
            <a:r>
              <a:rPr lang="zh-CN" altLang="en-US"/>
              <a:t>来请求后台数据，并根据结果动态改变页面。一些解析工作和所有页面的渲染工作都交给前端来做，而服务端还会提高一些并发处理能力。</a:t>
            </a:r>
            <a:endParaRPr lang="en-US" altLang="zh-CN"/>
          </a:p>
        </p:txBody>
      </p:sp>
    </p:spTree>
    <p:extLst>
      <p:ext uri="{BB962C8B-B14F-4D97-AF65-F5344CB8AC3E}">
        <p14:creationId xmlns:p14="http://schemas.microsoft.com/office/powerpoint/2010/main" val="387469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前后端</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前端的主要环境就是浏览器，小程序本身也是运行在一个浏览器内核上的。</a:t>
            </a:r>
            <a:endParaRPr lang="en-US" altLang="zh-CN"/>
          </a:p>
          <a:p>
            <a:endParaRPr lang="en-US" altLang="zh-CN"/>
          </a:p>
          <a:p>
            <a:r>
              <a:rPr lang="zh-CN" altLang="en-US"/>
              <a:t>因为前端开发方式的变化，目前一些流行的单页应用等，都需要一个编译打包发布的过程，并且在规模比较大的系统上，前端也是很大的一部分，会独立出来，并且也有专门的服务器作为前端页面的服务。</a:t>
            </a:r>
            <a:endParaRPr lang="en-US" altLang="zh-CN"/>
          </a:p>
          <a:p>
            <a:endParaRPr lang="en-US" altLang="zh-CN"/>
          </a:p>
          <a:p>
            <a:r>
              <a:rPr lang="zh-CN" altLang="en-US"/>
              <a:t>通常所说的大前端，就会把浏览器加服务器作为前端层。另外还有一部分服务器是提供后端接口服务的，更加复杂的系统上，数据库也会抽离出一层。看起来就非常复杂，但是整体是分层的。</a:t>
            </a:r>
            <a:endParaRPr lang="en-US" altLang="zh-CN"/>
          </a:p>
        </p:txBody>
      </p:sp>
    </p:spTree>
    <p:extLst>
      <p:ext uri="{BB962C8B-B14F-4D97-AF65-F5344CB8AC3E}">
        <p14:creationId xmlns:p14="http://schemas.microsoft.com/office/powerpoint/2010/main" val="22740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0AA4C-488A-4AAD-94EF-B1988083690E}"/>
              </a:ext>
            </a:extLst>
          </p:cNvPr>
          <p:cNvSpPr>
            <a:spLocks noGrp="1"/>
          </p:cNvSpPr>
          <p:nvPr>
            <p:ph type="title"/>
          </p:nvPr>
        </p:nvSpPr>
        <p:spPr/>
        <p:txBody>
          <a:bodyPr/>
          <a:lstStyle/>
          <a:p>
            <a:r>
              <a:rPr lang="en-US" altLang="zh-CN"/>
              <a:t>Web</a:t>
            </a:r>
            <a:r>
              <a:rPr lang="zh-CN" altLang="en-US"/>
              <a:t>和协议</a:t>
            </a:r>
          </a:p>
        </p:txBody>
      </p:sp>
      <p:sp>
        <p:nvSpPr>
          <p:cNvPr id="3" name="内容占位符 2">
            <a:extLst>
              <a:ext uri="{FF2B5EF4-FFF2-40B4-BE49-F238E27FC236}">
                <a16:creationId xmlns:a16="http://schemas.microsoft.com/office/drawing/2014/main" id="{97085026-6C03-498C-998E-FB0B7B216CCD}"/>
              </a:ext>
            </a:extLst>
          </p:cNvPr>
          <p:cNvSpPr>
            <a:spLocks noGrp="1"/>
          </p:cNvSpPr>
          <p:nvPr>
            <p:ph idx="1"/>
          </p:nvPr>
        </p:nvSpPr>
        <p:spPr/>
        <p:txBody>
          <a:bodyPr>
            <a:normAutofit/>
          </a:bodyPr>
          <a:lstStyle/>
          <a:p>
            <a:r>
              <a:rPr lang="zh-CN" altLang="en-US"/>
              <a:t>前后端的传输使用的协议是</a:t>
            </a:r>
            <a:r>
              <a:rPr lang="en-US" altLang="zh-CN"/>
              <a:t>HTTP</a:t>
            </a:r>
            <a:r>
              <a:rPr lang="zh-CN" altLang="en-US"/>
              <a:t>。</a:t>
            </a:r>
            <a:r>
              <a:rPr lang="en-US" altLang="zh-CN"/>
              <a:t>HTTP</a:t>
            </a:r>
            <a:r>
              <a:rPr lang="zh-CN" altLang="en-US"/>
              <a:t>当前的主流版本是</a:t>
            </a:r>
            <a:r>
              <a:rPr lang="en-US" altLang="zh-CN"/>
              <a:t>HTTP/1.1</a:t>
            </a:r>
            <a:r>
              <a:rPr lang="zh-CN" altLang="en-US"/>
              <a:t>和</a:t>
            </a:r>
            <a:r>
              <a:rPr lang="en-US" altLang="zh-CN"/>
              <a:t>HTTP/2</a:t>
            </a:r>
            <a:r>
              <a:rPr lang="zh-CN" altLang="en-US"/>
              <a:t>。它们都基于</a:t>
            </a:r>
            <a:r>
              <a:rPr lang="en-US" altLang="zh-CN"/>
              <a:t>TCP</a:t>
            </a:r>
            <a:r>
              <a:rPr lang="zh-CN" altLang="en-US"/>
              <a:t>协议。</a:t>
            </a:r>
            <a:endParaRPr lang="en-US" altLang="zh-CN"/>
          </a:p>
          <a:p>
            <a:endParaRPr lang="en-US" altLang="zh-CN"/>
          </a:p>
          <a:p>
            <a:r>
              <a:rPr lang="en-US" altLang="zh-CN"/>
              <a:t>HTTP/1.1</a:t>
            </a:r>
            <a:r>
              <a:rPr lang="zh-CN" altLang="en-US"/>
              <a:t>因为每个请求都要发起一个连接，比较浪费资源，尤其是一些碎片化的小文件请求，可能消息头比文件还大，并且协议几次更新变得十分复杂，没有任何一个客户端完全实现了协议的所有方案，这其中包括一些设计的缺陷、不必要的设计等。</a:t>
            </a:r>
            <a:endParaRPr lang="en-US" altLang="zh-CN"/>
          </a:p>
          <a:p>
            <a:endParaRPr lang="en-US" altLang="zh-CN"/>
          </a:p>
          <a:p>
            <a:r>
              <a:rPr lang="en-US" altLang="zh-CN"/>
              <a:t>HTTP/2</a:t>
            </a:r>
            <a:r>
              <a:rPr lang="zh-CN" altLang="en-US"/>
              <a:t>整个协议使用了二进制形式传输，采用帧作为传输单元（它们给这个起了一个名字叫：二进制分帧层），整体来说</a:t>
            </a:r>
            <a:r>
              <a:rPr lang="en-US" altLang="zh-CN"/>
              <a:t>HTTP/2</a:t>
            </a:r>
            <a:r>
              <a:rPr lang="zh-CN" altLang="en-US"/>
              <a:t>是要比</a:t>
            </a:r>
            <a:r>
              <a:rPr lang="en-US" altLang="zh-CN"/>
              <a:t>HTTP/1.1</a:t>
            </a:r>
            <a:r>
              <a:rPr lang="zh-CN" altLang="en-US"/>
              <a:t>传输性能好的。因为就是为了解决</a:t>
            </a:r>
            <a:r>
              <a:rPr lang="en-US" altLang="zh-CN"/>
              <a:t>HTTP/1.1</a:t>
            </a:r>
            <a:r>
              <a:rPr lang="zh-CN" altLang="en-US"/>
              <a:t>的问题而研究的。但是</a:t>
            </a:r>
            <a:r>
              <a:rPr lang="en-US" altLang="zh-CN"/>
              <a:t>HTTP/2</a:t>
            </a:r>
            <a:r>
              <a:rPr lang="zh-CN" altLang="en-US"/>
              <a:t>也存在一些问题。</a:t>
            </a:r>
            <a:endParaRPr lang="en-US" altLang="zh-CN"/>
          </a:p>
        </p:txBody>
      </p:sp>
    </p:spTree>
    <p:extLst>
      <p:ext uri="{BB962C8B-B14F-4D97-AF65-F5344CB8AC3E}">
        <p14:creationId xmlns:p14="http://schemas.microsoft.com/office/powerpoint/2010/main" val="393095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HTTP</a:t>
            </a:r>
            <a:r>
              <a:rPr lang="zh-CN" altLang="en-US"/>
              <a:t>协议和</a:t>
            </a:r>
            <a:r>
              <a:rPr lang="en-US" altLang="zh-CN"/>
              <a:t>HTTPS</a:t>
            </a:r>
            <a:r>
              <a:rPr lang="zh-CN" altLang="en-US"/>
              <a:t>协议</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normAutofit/>
          </a:bodyPr>
          <a:lstStyle/>
          <a:p>
            <a:r>
              <a:rPr lang="zh-CN" altLang="en-US"/>
              <a:t>整个</a:t>
            </a:r>
            <a:r>
              <a:rPr lang="en-US" altLang="zh-CN"/>
              <a:t>Web</a:t>
            </a:r>
            <a:r>
              <a:rPr lang="zh-CN" altLang="en-US"/>
              <a:t>领域的通信协议主要就是靠</a:t>
            </a:r>
            <a:r>
              <a:rPr lang="en-US" altLang="zh-CN"/>
              <a:t>HTTP</a:t>
            </a:r>
            <a:r>
              <a:rPr lang="zh-CN" altLang="en-US"/>
              <a:t>来支撑的。但是</a:t>
            </a:r>
            <a:r>
              <a:rPr lang="en-US" altLang="zh-CN"/>
              <a:t>HTTP</a:t>
            </a:r>
            <a:r>
              <a:rPr lang="zh-CN" altLang="en-US"/>
              <a:t>是不安全的，简单来说，网络数据都是可以被截获的，能被截获，也就能被篡改。而在这中间传输的密码也容易被捕获。</a:t>
            </a:r>
            <a:endParaRPr lang="en-US" altLang="zh-CN"/>
          </a:p>
          <a:p>
            <a:r>
              <a:rPr lang="zh-CN" altLang="en-US"/>
              <a:t>如果要利用密钥对传输数据进行加密，可是密钥被截获，加密也就失去了意义。除了</a:t>
            </a:r>
            <a:r>
              <a:rPr lang="en-US" altLang="zh-CN"/>
              <a:t>HTTP</a:t>
            </a:r>
            <a:r>
              <a:rPr lang="zh-CN" altLang="en-US"/>
              <a:t>，其他协议的传输都是面临这样的问题。</a:t>
            </a:r>
            <a:endParaRPr lang="en-US" altLang="zh-CN"/>
          </a:p>
          <a:p>
            <a:endParaRPr lang="en-US" altLang="zh-CN"/>
          </a:p>
          <a:p>
            <a:r>
              <a:rPr lang="zh-CN" altLang="en-US"/>
              <a:t>针对这样的问题，出现了</a:t>
            </a:r>
            <a:r>
              <a:rPr lang="en-US" altLang="zh-CN"/>
              <a:t>SSL</a:t>
            </a:r>
            <a:r>
              <a:rPr lang="zh-CN" altLang="en-US"/>
              <a:t>协议（</a:t>
            </a:r>
            <a:r>
              <a:rPr lang="en-US" altLang="zh-CN"/>
              <a:t>Secure Socket Layer</a:t>
            </a:r>
            <a:r>
              <a:rPr lang="zh-CN" altLang="en-US"/>
              <a:t>），</a:t>
            </a:r>
            <a:r>
              <a:rPr lang="en-US" altLang="zh-CN"/>
              <a:t>TLS</a:t>
            </a:r>
            <a:r>
              <a:rPr lang="zh-CN" altLang="en-US"/>
              <a:t>是其升级版，到目前</a:t>
            </a:r>
            <a:r>
              <a:rPr lang="en-US" altLang="zh-CN"/>
              <a:t>TLS</a:t>
            </a:r>
            <a:r>
              <a:rPr lang="zh-CN" altLang="en-US"/>
              <a:t>最新版是</a:t>
            </a:r>
            <a:r>
              <a:rPr lang="en-US" altLang="zh-CN"/>
              <a:t>1.3</a:t>
            </a:r>
            <a:r>
              <a:rPr lang="zh-CN" altLang="en-US"/>
              <a:t>。基本思想就是，利用</a:t>
            </a:r>
            <a:r>
              <a:rPr lang="en-US" altLang="zh-CN"/>
              <a:t>hash</a:t>
            </a:r>
            <a:r>
              <a:rPr lang="zh-CN" altLang="en-US"/>
              <a:t>散列函数，对称加密和</a:t>
            </a:r>
            <a:r>
              <a:rPr lang="zh-CN" altLang="en-US" b="1"/>
              <a:t>非对称加密</a:t>
            </a:r>
            <a:r>
              <a:rPr lang="zh-CN" altLang="en-US"/>
              <a:t>来保证数据安全。</a:t>
            </a:r>
            <a:endParaRPr lang="en-US" altLang="zh-CN"/>
          </a:p>
          <a:p>
            <a:r>
              <a:rPr lang="zh-CN" altLang="en-US"/>
              <a:t>加密的过程都是利用数学理论实现的算法。非对称加密利用一对公钥和私钥实现加解密。公钥加密，私钥解密；私钥加密，公钥解密。</a:t>
            </a:r>
            <a:endParaRPr lang="en-US" altLang="zh-CN"/>
          </a:p>
        </p:txBody>
      </p:sp>
    </p:spTree>
    <p:extLst>
      <p:ext uri="{BB962C8B-B14F-4D97-AF65-F5344CB8AC3E}">
        <p14:creationId xmlns:p14="http://schemas.microsoft.com/office/powerpoint/2010/main" val="319368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HTTP</a:t>
            </a:r>
            <a:r>
              <a:rPr lang="zh-CN" altLang="en-US"/>
              <a:t>协议和</a:t>
            </a:r>
            <a:r>
              <a:rPr lang="en-US" altLang="zh-CN"/>
              <a:t>HTTPS</a:t>
            </a:r>
            <a:r>
              <a:rPr lang="zh-CN" altLang="en-US"/>
              <a:t>协议</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由于非对称加密这种方式传输的数据有限，并且计算耗费性能比较高，所以非对称加密最终是为双方协商一个用于对称加密的密钥做服务。</a:t>
            </a:r>
            <a:endParaRPr lang="en-US" altLang="zh-CN"/>
          </a:p>
          <a:p>
            <a:r>
              <a:rPr lang="zh-CN" altLang="en-US"/>
              <a:t>浏览器可以获取公钥，然后利用公钥进行加解密。但是在这之前，数据传输还是没有加密的。为了避免中间人攻击，仅仅利用一对公钥和私钥是不够的。需要一个能够对公钥进行判别的方式。</a:t>
            </a:r>
            <a:endParaRPr lang="en-US" altLang="zh-CN"/>
          </a:p>
          <a:p>
            <a:pPr marL="0" indent="0">
              <a:buNone/>
            </a:pPr>
            <a:endParaRPr lang="en-US" altLang="zh-CN"/>
          </a:p>
          <a:p>
            <a:r>
              <a:rPr lang="zh-CN" altLang="en-US"/>
              <a:t>于是出现了</a:t>
            </a:r>
            <a:r>
              <a:rPr lang="en-US" altLang="zh-CN"/>
              <a:t>CA</a:t>
            </a:r>
            <a:r>
              <a:rPr lang="zh-CN" altLang="en-US"/>
              <a:t>证书，同时有全球认可的颁发机构对公钥、域名等一些信息通过散列函数金酸摘要，之后使用</a:t>
            </a:r>
            <a:r>
              <a:rPr lang="en-US" altLang="zh-CN"/>
              <a:t>CA</a:t>
            </a:r>
            <a:r>
              <a:rPr lang="zh-CN" altLang="en-US"/>
              <a:t>机构的公钥对摘要进行加密作为数字签名。</a:t>
            </a:r>
            <a:endParaRPr lang="en-US" altLang="zh-CN"/>
          </a:p>
        </p:txBody>
      </p:sp>
      <p:sp>
        <p:nvSpPr>
          <p:cNvPr id="3" name="文本框 2">
            <a:extLst>
              <a:ext uri="{FF2B5EF4-FFF2-40B4-BE49-F238E27FC236}">
                <a16:creationId xmlns:a16="http://schemas.microsoft.com/office/drawing/2014/main" id="{92AD15D6-171A-4B2D-807A-F5E1B4B74216}"/>
              </a:ext>
            </a:extLst>
          </p:cNvPr>
          <p:cNvSpPr txBox="1"/>
          <p:nvPr/>
        </p:nvSpPr>
        <p:spPr>
          <a:xfrm>
            <a:off x="838200" y="5969654"/>
            <a:ext cx="10515600" cy="523220"/>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400">
                <a:latin typeface="Ubuntu Mono" panose="020B0509030602030204" pitchFamily="49" charset="0"/>
                <a:ea typeface="思源黑体 CN Light" panose="020B0300000000000000" pitchFamily="34" charset="-122"/>
              </a:rPr>
              <a:t>中间人截获公钥并把自己的公钥发送给浏览器，最终浏览器利用攻击者的公钥加密，中间人就可以获取到用于对称加密的密钥，之后把密钥通过截获的公钥加密发送给服务端，之后传输的数据，中间人也可以通过对称密钥来解密。</a:t>
            </a:r>
          </a:p>
        </p:txBody>
      </p:sp>
    </p:spTree>
    <p:extLst>
      <p:ext uri="{BB962C8B-B14F-4D97-AF65-F5344CB8AC3E}">
        <p14:creationId xmlns:p14="http://schemas.microsoft.com/office/powerpoint/2010/main" val="232413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en-US" altLang="zh-CN"/>
              <a:t>HTTP</a:t>
            </a:r>
            <a:r>
              <a:rPr lang="zh-CN" altLang="en-US"/>
              <a:t>协议和</a:t>
            </a:r>
            <a:r>
              <a:rPr lang="en-US" altLang="zh-CN"/>
              <a:t>HTTPS</a:t>
            </a:r>
            <a:r>
              <a:rPr lang="zh-CN" altLang="en-US"/>
              <a:t>协议</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浏览器内置了</a:t>
            </a:r>
            <a:r>
              <a:rPr lang="en-US" altLang="zh-CN"/>
              <a:t>CA</a:t>
            </a:r>
            <a:r>
              <a:rPr lang="zh-CN" altLang="en-US"/>
              <a:t>机构的公钥，通过使用相同的散列函数计算信息摘要，并利用</a:t>
            </a:r>
            <a:r>
              <a:rPr lang="en-US" altLang="zh-CN"/>
              <a:t>CA</a:t>
            </a:r>
            <a:r>
              <a:rPr lang="zh-CN" altLang="en-US"/>
              <a:t>机构的公钥对证书签名数据解密，对比摘要即可知道证书的合法性。</a:t>
            </a:r>
            <a:endParaRPr lang="en-US" altLang="zh-CN"/>
          </a:p>
          <a:p>
            <a:r>
              <a:rPr lang="zh-CN" altLang="en-US"/>
              <a:t>所以一些自签名的证书，浏览器是识别为非法的。</a:t>
            </a:r>
            <a:endParaRPr lang="en-US" altLang="zh-CN"/>
          </a:p>
          <a:p>
            <a:r>
              <a:rPr lang="zh-CN" altLang="en-US"/>
              <a:t>到目前来说，以现在的技术手段，完全不借助人力而做到通用的安全传输保证是不可能的。</a:t>
            </a:r>
            <a:endParaRPr lang="en-US" altLang="zh-CN"/>
          </a:p>
          <a:p>
            <a:r>
              <a:rPr lang="zh-CN" altLang="en-US"/>
              <a:t>在最开始的阶段，证书颁发机构发挥了重要的作用，这个过程现在有一些技术手段可以提高效率，减少人力成本，但是并没有从根本上改变问题。</a:t>
            </a:r>
            <a:endParaRPr lang="en-US" altLang="zh-CN"/>
          </a:p>
        </p:txBody>
      </p:sp>
    </p:spTree>
    <p:extLst>
      <p:ext uri="{BB962C8B-B14F-4D97-AF65-F5344CB8AC3E}">
        <p14:creationId xmlns:p14="http://schemas.microsoft.com/office/powerpoint/2010/main" val="296010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EF207-8400-4DD2-A2A1-BA745EB1056E}"/>
              </a:ext>
            </a:extLst>
          </p:cNvPr>
          <p:cNvSpPr>
            <a:spLocks noGrp="1"/>
          </p:cNvSpPr>
          <p:nvPr>
            <p:ph type="title"/>
          </p:nvPr>
        </p:nvSpPr>
        <p:spPr/>
        <p:txBody>
          <a:bodyPr/>
          <a:lstStyle/>
          <a:p>
            <a:r>
              <a:rPr lang="en-US" altLang="zh-CN"/>
              <a:t>DNS</a:t>
            </a:r>
            <a:r>
              <a:rPr lang="zh-CN" altLang="en-US"/>
              <a:t>解析</a:t>
            </a:r>
          </a:p>
        </p:txBody>
      </p:sp>
      <p:sp>
        <p:nvSpPr>
          <p:cNvPr id="3" name="内容占位符 2">
            <a:extLst>
              <a:ext uri="{FF2B5EF4-FFF2-40B4-BE49-F238E27FC236}">
                <a16:creationId xmlns:a16="http://schemas.microsoft.com/office/drawing/2014/main" id="{38B754BB-8F63-45AB-B9C7-22AA89AEF598}"/>
              </a:ext>
            </a:extLst>
          </p:cNvPr>
          <p:cNvSpPr>
            <a:spLocks noGrp="1"/>
          </p:cNvSpPr>
          <p:nvPr>
            <p:ph idx="1"/>
          </p:nvPr>
        </p:nvSpPr>
        <p:spPr/>
        <p:txBody>
          <a:bodyPr/>
          <a:lstStyle/>
          <a:p>
            <a:r>
              <a:rPr lang="zh-CN" altLang="en-US"/>
              <a:t>域名要绑定一个</a:t>
            </a:r>
            <a:r>
              <a:rPr lang="en-US" altLang="zh-CN"/>
              <a:t>IP</a:t>
            </a:r>
            <a:r>
              <a:rPr lang="zh-CN" altLang="en-US"/>
              <a:t>地址，这个过程被称为</a:t>
            </a:r>
            <a:r>
              <a:rPr lang="en-US" altLang="zh-CN"/>
              <a:t>DNS</a:t>
            </a:r>
            <a:r>
              <a:rPr lang="zh-CN" altLang="en-US"/>
              <a:t>解析。</a:t>
            </a:r>
            <a:endParaRPr lang="en-US" altLang="zh-CN"/>
          </a:p>
          <a:p>
            <a:r>
              <a:rPr lang="zh-CN" altLang="en-US"/>
              <a:t>在注册域名后，子域名是可以自己随意分配的。</a:t>
            </a:r>
            <a:endParaRPr lang="en-US" altLang="zh-CN"/>
          </a:p>
          <a:p>
            <a:r>
              <a:rPr lang="zh-CN" altLang="en-US"/>
              <a:t>比如</a:t>
            </a:r>
            <a:r>
              <a:rPr lang="en-US" altLang="zh-CN"/>
              <a:t>www</a:t>
            </a:r>
            <a:r>
              <a:rPr lang="zh-CN" altLang="en-US"/>
              <a:t>子域名，就是需要分配的。</a:t>
            </a:r>
            <a:endParaRPr lang="en-US" altLang="zh-CN"/>
          </a:p>
          <a:p>
            <a:r>
              <a:rPr lang="zh-CN" altLang="en-US"/>
              <a:t>示例：</a:t>
            </a:r>
            <a:endParaRPr lang="en-US" altLang="zh-CN"/>
          </a:p>
          <a:p>
            <a:pPr lvl="1"/>
            <a:r>
              <a:rPr lang="zh-CN" altLang="en-US"/>
              <a:t>注册域名</a:t>
            </a:r>
            <a:r>
              <a:rPr lang="en-US" altLang="zh-CN"/>
              <a:t>abc.cn</a:t>
            </a:r>
          </a:p>
          <a:p>
            <a:pPr lvl="1"/>
            <a:r>
              <a:rPr lang="en-US" altLang="zh-CN"/>
              <a:t>abc.cn </a:t>
            </a:r>
            <a:r>
              <a:rPr lang="zh-CN" altLang="en-US"/>
              <a:t>解析到服务器的公网</a:t>
            </a:r>
            <a:r>
              <a:rPr lang="en-US" altLang="zh-CN"/>
              <a:t>IP</a:t>
            </a:r>
            <a:r>
              <a:rPr lang="zh-CN" altLang="en-US"/>
              <a:t>地址。</a:t>
            </a:r>
            <a:endParaRPr lang="en-US" altLang="zh-CN"/>
          </a:p>
          <a:p>
            <a:pPr lvl="1"/>
            <a:r>
              <a:rPr lang="en-US" altLang="zh-CN"/>
              <a:t>www.abc.cn </a:t>
            </a:r>
            <a:r>
              <a:rPr lang="zh-CN" altLang="en-US"/>
              <a:t>也解析到服务器公网</a:t>
            </a:r>
            <a:r>
              <a:rPr lang="en-US" altLang="zh-CN"/>
              <a:t>IP</a:t>
            </a:r>
            <a:r>
              <a:rPr lang="zh-CN" altLang="en-US"/>
              <a:t>地址。</a:t>
            </a:r>
            <a:endParaRPr lang="en-US" altLang="zh-CN"/>
          </a:p>
          <a:p>
            <a:pPr lvl="1"/>
            <a:r>
              <a:rPr lang="zh-CN" altLang="en-US"/>
              <a:t>还可以再分配其他子域名，比如</a:t>
            </a:r>
            <a:r>
              <a:rPr lang="en-US" altLang="zh-CN"/>
              <a:t>api.abc.cn</a:t>
            </a:r>
            <a:r>
              <a:rPr lang="zh-CN" altLang="en-US"/>
              <a:t>用于接口服务。</a:t>
            </a:r>
          </a:p>
        </p:txBody>
      </p:sp>
    </p:spTree>
    <p:extLst>
      <p:ext uri="{BB962C8B-B14F-4D97-AF65-F5344CB8AC3E}">
        <p14:creationId xmlns:p14="http://schemas.microsoft.com/office/powerpoint/2010/main" val="40199727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2205</TotalTime>
  <Words>2383</Words>
  <Application>Microsoft Office PowerPoint</Application>
  <PresentationFormat>宽屏</PresentationFormat>
  <Paragraphs>136</Paragraphs>
  <Slides>28</Slides>
  <Notes>0</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思源黑体 CN Light</vt:lpstr>
      <vt:lpstr>思源黑体 CN Normal</vt:lpstr>
      <vt:lpstr>幼圆</vt:lpstr>
      <vt:lpstr>Arial</vt:lpstr>
      <vt:lpstr>JetBrains Mono</vt:lpstr>
      <vt:lpstr>Ubuntu Mono</vt:lpstr>
      <vt:lpstr>Office 主题​​</vt:lpstr>
      <vt:lpstr>微信和小程序开发</vt:lpstr>
      <vt:lpstr>前后端</vt:lpstr>
      <vt:lpstr>前后端</vt:lpstr>
      <vt:lpstr>前后端</vt:lpstr>
      <vt:lpstr>Web和协议</vt:lpstr>
      <vt:lpstr>HTTP协议和HTTPS协议</vt:lpstr>
      <vt:lpstr>HTTP协议和HTTPS协议</vt:lpstr>
      <vt:lpstr>HTTP协议和HTTPS协议</vt:lpstr>
      <vt:lpstr>DNS解析</vt:lpstr>
      <vt:lpstr>申请SSL证书</vt:lpstr>
      <vt:lpstr>如何部署Node.js环境</vt:lpstr>
      <vt:lpstr>自动部署Node.js环境</vt:lpstr>
      <vt:lpstr>自动部署Node.js环境</vt:lpstr>
      <vt:lpstr>mno基本介绍</vt:lpstr>
      <vt:lpstr>注意的问题</vt:lpstr>
      <vt:lpstr>其他自动部署工具</vt:lpstr>
      <vt:lpstr>Node服务启用HTTPS</vt:lpstr>
      <vt:lpstr>HTTP服务和路由</vt:lpstr>
      <vt:lpstr>HTTP请求方法</vt:lpstr>
      <vt:lpstr>如何处理body数据</vt:lpstr>
      <vt:lpstr>使用框架</vt:lpstr>
      <vt:lpstr>框架的请求上下文</vt:lpstr>
      <vt:lpstr>代理服务</vt:lpstr>
      <vt:lpstr>反向代理和正向代理</vt:lpstr>
      <vt:lpstr>多人共用一台服务器</vt:lpstr>
      <vt:lpstr>多人共用一台服务器</vt:lpstr>
      <vt:lpstr>反向代理的技术选择</vt:lpstr>
      <vt:lpstr>使用doio-proxy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220</cp:revision>
  <dcterms:created xsi:type="dcterms:W3CDTF">2020-03-16T09:08:30Z</dcterms:created>
  <dcterms:modified xsi:type="dcterms:W3CDTF">2020-09-03T08:00:57Z</dcterms:modified>
</cp:coreProperties>
</file>