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3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74" r:id="rId12"/>
    <p:sldId id="284" r:id="rId13"/>
    <p:sldId id="283" r:id="rId14"/>
    <p:sldId id="285" r:id="rId15"/>
    <p:sldId id="286" r:id="rId16"/>
    <p:sldId id="287" r:id="rId17"/>
    <p:sldId id="288" r:id="rId18"/>
    <p:sldId id="289" r:id="rId19"/>
    <p:sldId id="290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DDD90CD-6404-4460-8736-BDFE45A3C485}">
          <p14:sldIdLst>
            <p14:sldId id="256"/>
            <p14:sldId id="275"/>
            <p14:sldId id="273"/>
            <p14:sldId id="276"/>
            <p14:sldId id="277"/>
            <p14:sldId id="278"/>
            <p14:sldId id="279"/>
            <p14:sldId id="280"/>
            <p14:sldId id="281"/>
            <p14:sldId id="282"/>
            <p14:sldId id="274"/>
            <p14:sldId id="284"/>
            <p14:sldId id="283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无标题节" id="{70FD2762-EEE5-4F2A-ADA9-74F2D228DBD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ve Wang" initials="BW" lastIdx="1" clrIdx="0">
    <p:extLst>
      <p:ext uri="{19B8F6BF-5375-455C-9EA6-DF929625EA0E}">
        <p15:presenceInfo xmlns:p15="http://schemas.microsoft.com/office/powerpoint/2012/main" userId="7d0f22b9aebee8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5113"/>
    <a:srgbClr val="F47A0C"/>
    <a:srgbClr val="BA24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503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6122B-FB0E-47CA-A2F0-7E1EDABDE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F31720-7DCF-44CC-8103-08E7B3C78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336E18-A034-4E5C-A530-B2FCFAE5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B24C53-C69E-4A8F-BB44-4C39DA5A5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B666C-540F-4ADF-8CEB-D54462B85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07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0EFE0-EDEB-4000-A1E3-C4868554B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21D2A1-D615-4F54-9C5E-2856E0744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6D6932-DF2D-4BA1-9C48-7D4A72A2A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ECE605-7868-47EF-B0DE-8AA41A5B0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4768A1-E60E-41EE-8F6E-6719B0A5F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66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1F76CA-17C4-4786-9393-7B73C0444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83A225-6CBD-4F9B-80BA-05F51BA71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231601-CD8A-4F14-853A-CA8F160B1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3F282C-FE79-4F44-854A-18F14A74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530432-5737-4DA1-B9E0-6E3D0FEB1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07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2B05E-831F-44B5-A191-BED3204AC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A4341F-F435-4E92-AB41-AD123EE71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53CB8A-89AA-4067-A3FE-4D758B5B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F543CA-DD89-43BB-BDE2-43CFB12E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3C2434-CFB1-414F-BF53-09B3038F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15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6AC0B-7F69-4CAB-9842-33C08F2B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452445-633A-478B-9E14-55E042776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7711B-DCC3-4B93-B8B4-1CD749C19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AEC8CB-1DCF-48CF-97FB-195F0292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9F4FA7-9132-4B50-82BD-D3677041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18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F8357-E613-4B83-B0C1-A3504C9F7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C5CD88-FA5B-42B0-AC38-61C5DAC2B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912F85-EA5B-446B-937F-B6B03605A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18DF89-5804-432C-BC10-2AE8189F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41A474-892A-4AF1-B957-9526220B5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21D8D4-4D6A-4376-B115-AC5FCFBB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0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7EEA5-470E-4E04-AC8F-300B5C1EB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CBDF5F-8C00-41E2-A29B-BA8A8A7B6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95F981-556A-4E8B-828A-56D4571E9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834D2B-5587-4BD5-A2F6-F48B8CD4C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0CB3B3-EC95-4D3C-820D-EF20AD0EC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C8025D-2EBC-4CB5-A3C0-390D74B4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6B40C4-1578-49AC-9AB7-54A421B69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1F1D7D-7FD4-4954-85C6-26AD8320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50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D3AD4-1E52-482B-A2FF-8D2150D67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81F6EE-F130-4711-AC25-102B79CB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564DB9-3023-4239-8813-AD6EB553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16E6E4-BC55-4954-A6BE-6A1B090C1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45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C820E0-C59B-4BA6-A7BD-94D1ECAB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790E94-A775-4C05-836C-4781D99C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BA0EC8-60E1-4211-AC79-D8CA3F91E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74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9E031-70C5-41C1-9CC1-9926E5E7C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456C80-3BDA-4C06-B51A-B6FD18994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3F1DBA-9EDF-4A71-AF8F-FF79FF74E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BCCE52-701B-4341-85E7-8F8C1617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D7BD68-2741-432B-9766-E3C8322D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80F82A-F73F-45B1-A444-EBB32679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9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A35F7-9F04-4294-B5B5-9A2BD45D4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59608C-DDB9-420D-AFAE-D5FF12339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F44E2A-10E7-474D-BBB7-D412B94ED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48B690-6CB2-4413-AAA1-21171E7BD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3683C2-F5D2-44F3-A5FB-7999918C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439C26-5D75-4CC4-81AE-8E7939AC6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62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AFBADB-3431-46A9-9EFF-D2521EB43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58BAE7-ADAC-4199-9DF3-E776F3A0C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4A980D-01D6-4413-9796-039D36178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6169D-416D-4C06-B08B-5CE62A64198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D8D9AB-FE8D-414A-AC0B-C4B2D0498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710560-FBCC-4A29-93FA-B6FB2F027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979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E4A95-9411-4D71-8AB2-60D2781DAD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微信小程序开发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96DA70-9226-4B36-B159-CD3AAD145F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zh-CN" altLang="en-US" sz="4000"/>
              <a:t>配置小程序服务端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05728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6E5AC7-1B78-449C-879F-CB87F3EFC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FF4ABD-5E5B-4ED3-8E70-7BBC729BB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明确了以上过程，接下来就是逐步完成相关操作：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zh-CN" altLang="en-US" dirty="0"/>
              <a:t>分配二级域名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zh-CN" altLang="en-US" dirty="0"/>
              <a:t>安装</a:t>
            </a:r>
            <a:r>
              <a:rPr lang="en-US" altLang="zh-CN" dirty="0"/>
              <a:t>Nginx</a:t>
            </a:r>
            <a:r>
              <a:rPr lang="zh-CN" altLang="en-US" dirty="0"/>
              <a:t>作为反向代理服务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zh-CN" altLang="en-US" dirty="0"/>
              <a:t>配置</a:t>
            </a:r>
            <a:r>
              <a:rPr lang="en-US" altLang="zh-CN" dirty="0"/>
              <a:t>Nginx</a:t>
            </a:r>
            <a:r>
              <a:rPr lang="zh-CN" altLang="en-US" dirty="0"/>
              <a:t>代理不同的服务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zh-CN" altLang="en-US" dirty="0"/>
              <a:t>运行</a:t>
            </a:r>
            <a:r>
              <a:rPr lang="en-US" altLang="zh-CN" dirty="0"/>
              <a:t>Node</a:t>
            </a:r>
            <a:r>
              <a:rPr lang="zh-CN" altLang="en-US" dirty="0"/>
              <a:t>服务并测试</a:t>
            </a:r>
          </a:p>
        </p:txBody>
      </p:sp>
    </p:spTree>
    <p:extLst>
      <p:ext uri="{BB962C8B-B14F-4D97-AF65-F5344CB8AC3E}">
        <p14:creationId xmlns:p14="http://schemas.microsoft.com/office/powerpoint/2010/main" val="4050444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AB9B5-E4BF-438B-883B-B19B12737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二级域名和</a:t>
            </a:r>
            <a:r>
              <a:rPr lang="en-US" altLang="zh-CN" dirty="0"/>
              <a:t>DNS</a:t>
            </a:r>
            <a:r>
              <a:rPr lang="zh-CN" altLang="en-US" dirty="0"/>
              <a:t>解析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1B6F3A20-69E7-4770-961C-3B92F2E66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800"/>
              </a:lnSpc>
            </a:pPr>
            <a:r>
              <a:rPr lang="zh-CN" altLang="en-US" dirty="0"/>
              <a:t>在多人共用一台服务器的情况下，已注册域名并备案后，每个人都可以有一个自己的域名，在注册域名之下，称为二级域名。</a:t>
            </a:r>
            <a:endParaRPr lang="en-US" altLang="zh-CN" dirty="0"/>
          </a:p>
          <a:p>
            <a:pPr>
              <a:lnSpc>
                <a:spcPts val="3800"/>
              </a:lnSpc>
            </a:pPr>
            <a:r>
              <a:rPr lang="zh-CN" altLang="en-US" dirty="0"/>
              <a:t>云服务器管理员可以在登录管理控制台，在域名解析页面给每个人分配二级域名并解析到服务器公网</a:t>
            </a:r>
            <a:r>
              <a:rPr lang="en-US" altLang="zh-CN" dirty="0"/>
              <a:t>IP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ts val="3800"/>
              </a:lnSpc>
            </a:pPr>
            <a:endParaRPr lang="en-US" altLang="zh-CN" dirty="0"/>
          </a:p>
          <a:p>
            <a:pPr>
              <a:lnSpc>
                <a:spcPts val="3800"/>
              </a:lnSpc>
            </a:pPr>
            <a:r>
              <a:rPr lang="zh-CN" altLang="en-US" dirty="0"/>
              <a:t>这样一来，大家共用一台服务器，但是每个人拥有不同的域名。这个关键的一步使得后续的操作成为可能。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15627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6EC89-02B2-44A4-A958-616A5C2C1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Nginx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5E8979-1620-45C4-A83A-D1E8F4EBE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700"/>
              </a:lnSpc>
              <a:spcBef>
                <a:spcPts val="1200"/>
              </a:spcBef>
            </a:pPr>
            <a:r>
              <a:rPr lang="en-US" altLang="zh-CN" dirty="0"/>
              <a:t>Nginx</a:t>
            </a:r>
            <a:r>
              <a:rPr lang="zh-CN" altLang="en-US" dirty="0"/>
              <a:t>是一个高性能的</a:t>
            </a:r>
            <a:r>
              <a:rPr lang="en-US" altLang="zh-CN" dirty="0"/>
              <a:t>Web</a:t>
            </a:r>
            <a:r>
              <a:rPr lang="zh-CN" altLang="en-US" dirty="0"/>
              <a:t>服务程序。除了</a:t>
            </a:r>
            <a:r>
              <a:rPr lang="en-US" altLang="zh-CN" dirty="0"/>
              <a:t>HTTP</a:t>
            </a:r>
            <a:r>
              <a:rPr lang="zh-CN" altLang="en-US" dirty="0"/>
              <a:t>、</a:t>
            </a:r>
            <a:r>
              <a:rPr lang="en-US" altLang="zh-CN" dirty="0"/>
              <a:t>HTTPS</a:t>
            </a:r>
            <a:r>
              <a:rPr lang="zh-CN" altLang="en-US" dirty="0"/>
              <a:t>、</a:t>
            </a:r>
            <a:r>
              <a:rPr lang="en-US" altLang="zh-CN" dirty="0"/>
              <a:t>HTTP/2</a:t>
            </a:r>
            <a:r>
              <a:rPr lang="zh-CN" altLang="en-US" dirty="0"/>
              <a:t>、</a:t>
            </a:r>
            <a:r>
              <a:rPr lang="en-US" altLang="zh-CN" dirty="0" err="1"/>
              <a:t>FastCGI</a:t>
            </a:r>
            <a:r>
              <a:rPr lang="zh-CN" altLang="en-US" dirty="0"/>
              <a:t>协议之外，还支持邮件常用协议等。</a:t>
            </a:r>
            <a:endParaRPr lang="en-US" altLang="zh-CN" dirty="0"/>
          </a:p>
          <a:p>
            <a:pPr>
              <a:lnSpc>
                <a:spcPts val="3700"/>
              </a:lnSpc>
              <a:spcBef>
                <a:spcPts val="1200"/>
              </a:spcBef>
            </a:pPr>
            <a:endParaRPr lang="en-US" altLang="zh-CN" dirty="0"/>
          </a:p>
          <a:p>
            <a:pPr>
              <a:lnSpc>
                <a:spcPts val="3700"/>
              </a:lnSpc>
              <a:spcBef>
                <a:spcPts val="1200"/>
              </a:spcBef>
            </a:pPr>
            <a:r>
              <a:rPr lang="en-US" altLang="zh-CN" dirty="0"/>
              <a:t>Nginx</a:t>
            </a:r>
            <a:r>
              <a:rPr lang="zh-CN" altLang="en-US" dirty="0"/>
              <a:t>源代码用</a:t>
            </a:r>
            <a:r>
              <a:rPr lang="en-US" altLang="zh-CN" dirty="0"/>
              <a:t>C</a:t>
            </a:r>
            <a:r>
              <a:rPr lang="zh-CN" altLang="en-US" dirty="0"/>
              <a:t>编写，在</a:t>
            </a:r>
            <a:r>
              <a:rPr lang="en-US" altLang="zh-CN" dirty="0"/>
              <a:t>Linux</a:t>
            </a:r>
            <a:r>
              <a:rPr lang="zh-CN" altLang="en-US" dirty="0"/>
              <a:t>上，</a:t>
            </a:r>
            <a:r>
              <a:rPr lang="en-US" altLang="zh-CN" dirty="0"/>
              <a:t>Nginx</a:t>
            </a:r>
            <a:r>
              <a:rPr lang="zh-CN" altLang="en-US" dirty="0"/>
              <a:t>使用了系统底层的</a:t>
            </a:r>
            <a:r>
              <a:rPr lang="en-US" altLang="zh-CN" dirty="0" err="1"/>
              <a:t>epoll</a:t>
            </a:r>
            <a:r>
              <a:rPr lang="zh-CN" altLang="en-US" dirty="0"/>
              <a:t>异步</a:t>
            </a:r>
            <a:r>
              <a:rPr lang="en-US" altLang="zh-CN" dirty="0"/>
              <a:t>IO</a:t>
            </a:r>
            <a:r>
              <a:rPr lang="zh-CN" altLang="en-US" dirty="0"/>
              <a:t>接口处理请求，所以在处理</a:t>
            </a:r>
            <a:r>
              <a:rPr lang="en-US" altLang="zh-CN" dirty="0"/>
              <a:t>IO</a:t>
            </a:r>
            <a:r>
              <a:rPr lang="zh-CN" altLang="en-US" dirty="0"/>
              <a:t>密集型任务时，性能极高。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7693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C18BB-C19A-489E-86E3-3916769E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Nginx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304D7F-F6B6-42F3-8D01-D6B808786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Debian/Ubuntu</a:t>
            </a:r>
            <a:r>
              <a:rPr lang="zh-CN" altLang="en-US" dirty="0"/>
              <a:t>上，安装</a:t>
            </a:r>
            <a:r>
              <a:rPr lang="en-US" altLang="zh-CN" dirty="0"/>
              <a:t>Nginx</a:t>
            </a:r>
            <a:r>
              <a:rPr lang="zh-CN" altLang="en-US" dirty="0"/>
              <a:t>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>
                <a:latin typeface="Courier 10 Pitch" panose="02000509000000000000" pitchFamily="49" charset="0"/>
              </a:rPr>
              <a:t>sudo</a:t>
            </a:r>
            <a:r>
              <a:rPr lang="en-US" altLang="zh-CN" dirty="0">
                <a:latin typeface="Courier 10 Pitch" panose="02000509000000000000" pitchFamily="49" charset="0"/>
              </a:rPr>
              <a:t> apt install </a:t>
            </a:r>
            <a:r>
              <a:rPr lang="en-US" altLang="zh-CN" dirty="0" err="1">
                <a:latin typeface="Courier 10 Pitch" panose="02000509000000000000" pitchFamily="49" charset="0"/>
              </a:rPr>
              <a:t>nginx</a:t>
            </a:r>
            <a:endParaRPr lang="en-US" altLang="zh-CN" dirty="0">
              <a:latin typeface="Courier 10 Pitch" panose="02000509000000000000" pitchFamily="49" charset="0"/>
            </a:endParaRP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CentOS</a:t>
            </a:r>
            <a:r>
              <a:rPr lang="zh-CN" altLang="en-US" dirty="0"/>
              <a:t>上安装</a:t>
            </a:r>
            <a:r>
              <a:rPr lang="en-US" altLang="zh-CN" dirty="0"/>
              <a:t>Nginx</a:t>
            </a:r>
            <a:r>
              <a:rPr lang="zh-CN" altLang="en-US" dirty="0"/>
              <a:t>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>
                <a:latin typeface="Courier 10 Pitch" panose="02000509000000000000" pitchFamily="49" charset="0"/>
              </a:rPr>
              <a:t>sudo</a:t>
            </a:r>
            <a:r>
              <a:rPr lang="en-US" altLang="zh-CN" dirty="0">
                <a:latin typeface="Courier 10 Pitch" panose="02000509000000000000" pitchFamily="49" charset="0"/>
              </a:rPr>
              <a:t> yum install </a:t>
            </a:r>
            <a:r>
              <a:rPr lang="en-US" altLang="zh-CN" dirty="0" err="1">
                <a:latin typeface="Courier 10 Pitch" panose="02000509000000000000" pitchFamily="49" charset="0"/>
              </a:rPr>
              <a:t>nginx</a:t>
            </a:r>
            <a:endParaRPr lang="en-US" altLang="zh-CN" dirty="0">
              <a:latin typeface="Courier 10 Pitch" panose="02000509000000000000" pitchFamily="49" charset="0"/>
            </a:endParaRPr>
          </a:p>
          <a:p>
            <a:pPr marL="457200" lvl="1" indent="0">
              <a:buNone/>
            </a:pPr>
            <a:endParaRPr lang="en-US" altLang="zh-CN" dirty="0">
              <a:latin typeface="Courier 10 Pitch" panose="02000509000000000000" pitchFamily="49" charset="0"/>
            </a:endParaRPr>
          </a:p>
          <a:p>
            <a:r>
              <a:rPr lang="zh-CN" altLang="en-US" dirty="0">
                <a:latin typeface="Courier 10 Pitch" panose="02000509000000000000" pitchFamily="49" charset="0"/>
              </a:rPr>
              <a:t>如果你是</a:t>
            </a:r>
            <a:r>
              <a:rPr lang="en-US" altLang="zh-CN" dirty="0">
                <a:latin typeface="Courier 10 Pitch" panose="02000509000000000000" pitchFamily="49" charset="0"/>
              </a:rPr>
              <a:t>root</a:t>
            </a:r>
            <a:r>
              <a:rPr lang="zh-CN" altLang="en-US" dirty="0">
                <a:latin typeface="Courier 10 Pitch" panose="02000509000000000000" pitchFamily="49" charset="0"/>
              </a:rPr>
              <a:t>用户则不需要使用</a:t>
            </a:r>
            <a:r>
              <a:rPr lang="en-US" altLang="zh-CN" dirty="0" err="1">
                <a:latin typeface="Courier 10 Pitch" panose="02000509000000000000" pitchFamily="49" charset="0"/>
              </a:rPr>
              <a:t>sudo</a:t>
            </a:r>
            <a:r>
              <a:rPr lang="zh-CN" altLang="en-US" dirty="0">
                <a:latin typeface="Courier 10 Pitch" panose="02000509000000000000" pitchFamily="49" charset="0"/>
              </a:rPr>
              <a:t>，只需要具备</a:t>
            </a:r>
            <a:r>
              <a:rPr lang="en-US" altLang="zh-CN" dirty="0">
                <a:latin typeface="Courier 10 Pitch" panose="02000509000000000000" pitchFamily="49" charset="0"/>
              </a:rPr>
              <a:t>root</a:t>
            </a:r>
            <a:r>
              <a:rPr lang="zh-CN" altLang="en-US" dirty="0">
                <a:latin typeface="Courier 10 Pitch" panose="02000509000000000000" pitchFamily="49" charset="0"/>
              </a:rPr>
              <a:t>权限的管理员安装</a:t>
            </a:r>
            <a:r>
              <a:rPr lang="en-US" altLang="zh-CN" dirty="0" err="1">
                <a:latin typeface="Courier 10 Pitch" panose="02000509000000000000" pitchFamily="49" charset="0"/>
              </a:rPr>
              <a:t>nginx</a:t>
            </a:r>
            <a:r>
              <a:rPr lang="zh-CN" altLang="en-US" dirty="0">
                <a:latin typeface="Courier 10 Pitch" panose="02000509000000000000" pitchFamily="49" charset="0"/>
              </a:rPr>
              <a:t>并配置即可。</a:t>
            </a:r>
            <a:endParaRPr lang="en-US" altLang="zh-CN" dirty="0">
              <a:latin typeface="Courier 10 Pitch" panose="02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26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52E6B-9677-46D6-9E0E-D001BDFE9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快速了解</a:t>
            </a:r>
            <a:r>
              <a:rPr lang="en-US" altLang="zh-CN" dirty="0"/>
              <a:t>Nginx</a:t>
            </a:r>
            <a:r>
              <a:rPr lang="zh-CN" altLang="en-US" dirty="0"/>
              <a:t>配置文件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9BE057-B8B6-498B-8B90-40A33DB2E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700"/>
              </a:lnSpc>
              <a:spcBef>
                <a:spcPts val="1200"/>
              </a:spcBef>
            </a:pPr>
            <a:r>
              <a:rPr lang="zh-CN" altLang="en-US" dirty="0"/>
              <a:t>通过命令安装的</a:t>
            </a:r>
            <a:r>
              <a:rPr lang="en-US" altLang="zh-CN" dirty="0" err="1"/>
              <a:t>nginx</a:t>
            </a:r>
            <a:r>
              <a:rPr lang="zh-CN" altLang="en-US" dirty="0"/>
              <a:t>，默认其配置文件在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nginx</a:t>
            </a:r>
            <a:r>
              <a:rPr lang="zh-CN" altLang="en-US" dirty="0"/>
              <a:t>目录中。</a:t>
            </a:r>
            <a:endParaRPr lang="en-US" altLang="zh-CN" dirty="0"/>
          </a:p>
          <a:p>
            <a:pPr>
              <a:lnSpc>
                <a:spcPts val="3700"/>
              </a:lnSpc>
              <a:spcBef>
                <a:spcPts val="1200"/>
              </a:spcBef>
            </a:pPr>
            <a:endParaRPr lang="en-US" altLang="zh-CN" dirty="0"/>
          </a:p>
          <a:p>
            <a:pPr>
              <a:lnSpc>
                <a:spcPts val="3700"/>
              </a:lnSpc>
              <a:spcBef>
                <a:spcPts val="1200"/>
              </a:spcBef>
            </a:pPr>
            <a:r>
              <a:rPr lang="zh-CN" altLang="en-US" dirty="0"/>
              <a:t>因发行版的不同，具体的配置文件可能在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nginx</a:t>
            </a:r>
            <a:r>
              <a:rPr lang="en-US" altLang="zh-CN" dirty="0"/>
              <a:t>/</a:t>
            </a:r>
            <a:r>
              <a:rPr lang="en-US" altLang="zh-CN" dirty="0" err="1"/>
              <a:t>nginx.conf</a:t>
            </a:r>
            <a:r>
              <a:rPr lang="zh-CN" altLang="en-US" dirty="0"/>
              <a:t>，也可能在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nginx</a:t>
            </a:r>
            <a:r>
              <a:rPr lang="en-US" altLang="zh-CN" dirty="0"/>
              <a:t>/conf/</a:t>
            </a:r>
            <a:r>
              <a:rPr lang="en-US" altLang="zh-CN" dirty="0" err="1"/>
              <a:t>nginx.conf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ts val="3700"/>
              </a:lnSpc>
              <a:spcBef>
                <a:spcPts val="1200"/>
              </a:spcBef>
            </a:pPr>
            <a:r>
              <a:rPr lang="en-US" altLang="zh-CN" dirty="0" err="1"/>
              <a:t>nginx.conf</a:t>
            </a:r>
            <a:r>
              <a:rPr lang="zh-CN" altLang="en-US" dirty="0"/>
              <a:t>是</a:t>
            </a:r>
            <a:r>
              <a:rPr lang="en-US" altLang="zh-CN" dirty="0" err="1"/>
              <a:t>nginx</a:t>
            </a:r>
            <a:r>
              <a:rPr lang="zh-CN" altLang="en-US" dirty="0"/>
              <a:t>启动时读取的配置文件。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3539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91BE8-2FAC-48CC-8783-72815C341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快速了解</a:t>
            </a:r>
            <a:r>
              <a:rPr lang="en-US" altLang="zh-CN" dirty="0"/>
              <a:t>Nginx</a:t>
            </a:r>
            <a:r>
              <a:rPr lang="zh-CN" altLang="en-US" dirty="0"/>
              <a:t>配置文件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35F89E-F288-48EA-8492-3BD1362A3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700"/>
              </a:lnSpc>
              <a:spcBef>
                <a:spcPts val="1200"/>
              </a:spcBef>
            </a:pPr>
            <a:r>
              <a:rPr lang="zh-CN" altLang="en-US" dirty="0"/>
              <a:t>在</a:t>
            </a:r>
            <a:r>
              <a:rPr lang="en-US" altLang="zh-CN" dirty="0" err="1"/>
              <a:t>nginx.conf</a:t>
            </a:r>
            <a:r>
              <a:rPr lang="zh-CN" altLang="en-US" dirty="0"/>
              <a:t>中，配置是分块的，其中有</a:t>
            </a:r>
            <a:r>
              <a:rPr lang="en-US" altLang="zh-CN" dirty="0"/>
              <a:t>http {…}</a:t>
            </a:r>
            <a:r>
              <a:rPr lang="zh-CN" altLang="en-US" dirty="0"/>
              <a:t>配置块。配置的是对</a:t>
            </a:r>
            <a:r>
              <a:rPr lang="en-US" altLang="zh-CN" dirty="0"/>
              <a:t>HTTP</a:t>
            </a:r>
            <a:r>
              <a:rPr lang="zh-CN" altLang="en-US" dirty="0"/>
              <a:t>服务起作用的项。</a:t>
            </a:r>
            <a:endParaRPr lang="en-US" altLang="zh-CN" dirty="0"/>
          </a:p>
          <a:p>
            <a:pPr>
              <a:lnSpc>
                <a:spcPts val="3700"/>
              </a:lnSpc>
              <a:spcBef>
                <a:spcPts val="1200"/>
              </a:spcBef>
            </a:pPr>
            <a:r>
              <a:rPr lang="zh-CN" altLang="en-US" dirty="0"/>
              <a:t>反向代理的配置也在这里面，在</a:t>
            </a:r>
            <a:r>
              <a:rPr lang="en-US" altLang="zh-CN" dirty="0"/>
              <a:t>http</a:t>
            </a:r>
            <a:r>
              <a:rPr lang="zh-CN" altLang="en-US" dirty="0"/>
              <a:t>配置块中，每个服务都是一个</a:t>
            </a:r>
            <a:r>
              <a:rPr lang="en-US" altLang="zh-CN" dirty="0"/>
              <a:t>server</a:t>
            </a:r>
            <a:r>
              <a:rPr lang="zh-CN" altLang="en-US" dirty="0"/>
              <a:t>配置块。</a:t>
            </a:r>
            <a:endParaRPr lang="en-US" altLang="zh-CN" dirty="0"/>
          </a:p>
          <a:p>
            <a:pPr>
              <a:lnSpc>
                <a:spcPts val="3700"/>
              </a:lnSpc>
              <a:spcBef>
                <a:spcPts val="1200"/>
              </a:spcBef>
            </a:pPr>
            <a:r>
              <a:rPr lang="zh-CN" altLang="en-US" dirty="0"/>
              <a:t>默认</a:t>
            </a:r>
            <a:r>
              <a:rPr lang="en-US" altLang="zh-CN" dirty="0"/>
              <a:t>Nginx</a:t>
            </a:r>
            <a:r>
              <a:rPr lang="zh-CN" altLang="en-US" dirty="0"/>
              <a:t>已经有一个</a:t>
            </a:r>
            <a:r>
              <a:rPr lang="en-US" altLang="zh-CN" dirty="0"/>
              <a:t>server</a:t>
            </a:r>
            <a:r>
              <a:rPr lang="zh-CN" altLang="en-US" dirty="0"/>
              <a:t>块，并且会有相关注释给出示例说明。</a:t>
            </a:r>
          </a:p>
        </p:txBody>
      </p:sp>
    </p:spTree>
    <p:extLst>
      <p:ext uri="{BB962C8B-B14F-4D97-AF65-F5344CB8AC3E}">
        <p14:creationId xmlns:p14="http://schemas.microsoft.com/office/powerpoint/2010/main" val="193654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9CFE4-AC53-4223-831A-4232BACBB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添加反向代理</a:t>
            </a:r>
            <a:r>
              <a:rPr lang="en-US" altLang="zh-CN" dirty="0"/>
              <a:t>server</a:t>
            </a:r>
            <a:r>
              <a:rPr lang="zh-CN" altLang="en-US" dirty="0"/>
              <a:t>配置块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63D050-40E7-4F71-B613-FE9FA1004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800"/>
              </a:lnSpc>
              <a:spcBef>
                <a:spcPts val="1200"/>
              </a:spcBef>
            </a:pPr>
            <a:r>
              <a:rPr lang="zh-CN" altLang="en-US" dirty="0"/>
              <a:t>在</a:t>
            </a:r>
            <a:r>
              <a:rPr lang="en-US" altLang="zh-CN" dirty="0"/>
              <a:t>http</a:t>
            </a:r>
            <a:r>
              <a:rPr lang="zh-CN" altLang="en-US" dirty="0"/>
              <a:t>配置块中，添加以下</a:t>
            </a:r>
            <a:r>
              <a:rPr lang="en-US" altLang="zh-CN" dirty="0"/>
              <a:t>server</a:t>
            </a:r>
            <a:r>
              <a:rPr lang="zh-CN" altLang="en-US" dirty="0"/>
              <a:t>块就添加了到</a:t>
            </a:r>
            <a:r>
              <a:rPr lang="en-US" altLang="zh-CN" dirty="0"/>
              <a:t>8000</a:t>
            </a:r>
            <a:r>
              <a:rPr lang="zh-CN" altLang="en-US" dirty="0"/>
              <a:t>端口的反向代理。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8AFEABF-6B7D-42E9-BD49-E479F2999561}"/>
              </a:ext>
            </a:extLst>
          </p:cNvPr>
          <p:cNvSpPr txBox="1"/>
          <p:nvPr/>
        </p:nvSpPr>
        <p:spPr>
          <a:xfrm>
            <a:off x="2092570" y="2971799"/>
            <a:ext cx="74295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Noto Mono" panose="020B0609030804020204" pitchFamily="49" charset="0"/>
              </a:rPr>
              <a:t>server {</a:t>
            </a:r>
          </a:p>
          <a:p>
            <a:r>
              <a:rPr lang="en-US" altLang="zh-CN" dirty="0">
                <a:latin typeface="Noto Mono" panose="020B0609030804020204" pitchFamily="49" charset="0"/>
              </a:rPr>
              <a:t>    listen  80; #</a:t>
            </a:r>
            <a:r>
              <a:rPr lang="zh-CN" altLang="en-US" dirty="0">
                <a:latin typeface="Noto Mono" panose="020B0609030804020204" pitchFamily="49" charset="0"/>
              </a:rPr>
              <a:t>监听</a:t>
            </a:r>
            <a:r>
              <a:rPr lang="en-US" altLang="zh-CN" dirty="0">
                <a:latin typeface="Noto Mono" panose="020B0609030804020204" pitchFamily="49" charset="0"/>
              </a:rPr>
              <a:t>80</a:t>
            </a:r>
            <a:r>
              <a:rPr lang="zh-CN" altLang="en-US" dirty="0">
                <a:latin typeface="Noto Mono" panose="020B0609030804020204" pitchFamily="49" charset="0"/>
              </a:rPr>
              <a:t>端口</a:t>
            </a:r>
            <a:endParaRPr lang="en-US" altLang="zh-CN" dirty="0">
              <a:latin typeface="Noto Mono" panose="020B0609030804020204" pitchFamily="49" charset="0"/>
            </a:endParaRPr>
          </a:p>
          <a:p>
            <a:r>
              <a:rPr lang="en-US" altLang="zh-CN" dirty="0">
                <a:latin typeface="Noto Mono" panose="020B0609030804020204" pitchFamily="49" charset="0"/>
              </a:rPr>
              <a:t>    </a:t>
            </a:r>
            <a:r>
              <a:rPr lang="en-US" altLang="zh-CN" dirty="0" err="1">
                <a:latin typeface="Noto Mono" panose="020B0609030804020204" pitchFamily="49" charset="0"/>
              </a:rPr>
              <a:t>server_name</a:t>
            </a:r>
            <a:r>
              <a:rPr lang="en-US" altLang="zh-CN" dirty="0">
                <a:latin typeface="Noto Mono" panose="020B0609030804020204" pitchFamily="49" charset="0"/>
              </a:rPr>
              <a:t>  www.a.com; #</a:t>
            </a:r>
            <a:r>
              <a:rPr lang="zh-CN" altLang="en-US" dirty="0">
                <a:latin typeface="Noto Mono" panose="020B0609030804020204" pitchFamily="49" charset="0"/>
              </a:rPr>
              <a:t>要代理的域名</a:t>
            </a:r>
            <a:endParaRPr lang="en-US" altLang="zh-CN" dirty="0">
              <a:latin typeface="Noto Mono" panose="020B0609030804020204" pitchFamily="49" charset="0"/>
            </a:endParaRPr>
          </a:p>
          <a:p>
            <a:r>
              <a:rPr lang="en-US" altLang="zh-CN" dirty="0">
                <a:latin typeface="Noto Mono" panose="020B0609030804020204" pitchFamily="49" charset="0"/>
              </a:rPr>
              <a:t>    location {</a:t>
            </a:r>
          </a:p>
          <a:p>
            <a:r>
              <a:rPr lang="en-US" altLang="zh-CN" dirty="0">
                <a:latin typeface="Noto Mono" panose="020B0609030804020204" pitchFamily="49" charset="0"/>
              </a:rPr>
              <a:t>        #</a:t>
            </a:r>
            <a:r>
              <a:rPr lang="zh-CN" altLang="en-US" dirty="0">
                <a:latin typeface="Noto Mono" panose="020B0609030804020204" pitchFamily="49" charset="0"/>
              </a:rPr>
              <a:t>代理的本地地址</a:t>
            </a:r>
            <a:endParaRPr lang="en-US" altLang="zh-CN" dirty="0">
              <a:latin typeface="Noto Mono" panose="020B0609030804020204" pitchFamily="49" charset="0"/>
            </a:endParaRPr>
          </a:p>
          <a:p>
            <a:r>
              <a:rPr lang="en-US" altLang="zh-CN" dirty="0">
                <a:latin typeface="Noto Mono" panose="020B0609030804020204" pitchFamily="49" charset="0"/>
              </a:rPr>
              <a:t>        </a:t>
            </a:r>
            <a:r>
              <a:rPr lang="en-US" altLang="zh-CN" dirty="0" err="1">
                <a:latin typeface="Noto Mono" panose="020B0609030804020204" pitchFamily="49" charset="0"/>
              </a:rPr>
              <a:t>proxy_pass</a:t>
            </a:r>
            <a:r>
              <a:rPr lang="en-US" altLang="zh-CN" dirty="0">
                <a:latin typeface="Noto Mono" panose="020B0609030804020204" pitchFamily="49" charset="0"/>
              </a:rPr>
              <a:t>        http://localhost:8000;</a:t>
            </a:r>
          </a:p>
          <a:p>
            <a:r>
              <a:rPr lang="en-US" altLang="zh-CN" dirty="0">
                <a:latin typeface="Noto Mono" panose="020B0609030804020204" pitchFamily="49" charset="0"/>
              </a:rPr>
              <a:t>        #</a:t>
            </a:r>
            <a:r>
              <a:rPr lang="zh-CN" altLang="en-US" dirty="0">
                <a:latin typeface="Noto Mono" panose="020B0609030804020204" pitchFamily="49" charset="0"/>
              </a:rPr>
              <a:t>设置请求头数据</a:t>
            </a:r>
            <a:endParaRPr lang="en-US" altLang="zh-CN" dirty="0">
              <a:latin typeface="Noto Mono" panose="020B0609030804020204" pitchFamily="49" charset="0"/>
            </a:endParaRPr>
          </a:p>
          <a:p>
            <a:r>
              <a:rPr lang="en-US" altLang="zh-CN" dirty="0">
                <a:latin typeface="Noto Mono" panose="020B0609030804020204" pitchFamily="49" charset="0"/>
              </a:rPr>
              <a:t>        </a:t>
            </a:r>
            <a:r>
              <a:rPr lang="en-US" altLang="zh-CN" dirty="0" err="1">
                <a:latin typeface="Noto Mono" panose="020B0609030804020204" pitchFamily="49" charset="0"/>
              </a:rPr>
              <a:t>proxy_set_header</a:t>
            </a:r>
            <a:r>
              <a:rPr lang="en-US" altLang="zh-CN" dirty="0">
                <a:latin typeface="Noto Mono" panose="020B0609030804020204" pitchFamily="49" charset="0"/>
              </a:rPr>
              <a:t>  Host       $host;</a:t>
            </a:r>
          </a:p>
          <a:p>
            <a:r>
              <a:rPr lang="en-US" altLang="zh-CN" dirty="0">
                <a:latin typeface="Noto Mono" panose="020B0609030804020204" pitchFamily="49" charset="0"/>
              </a:rPr>
              <a:t>        </a:t>
            </a:r>
            <a:r>
              <a:rPr lang="en-US" altLang="zh-CN" dirty="0" err="1">
                <a:latin typeface="Noto Mono" panose="020B0609030804020204" pitchFamily="49" charset="0"/>
              </a:rPr>
              <a:t>proxy_set_header</a:t>
            </a:r>
            <a:r>
              <a:rPr lang="en-US" altLang="zh-CN" dirty="0">
                <a:latin typeface="Noto Mono" panose="020B0609030804020204" pitchFamily="49" charset="0"/>
              </a:rPr>
              <a:t>  X-Real-IP  $</a:t>
            </a:r>
            <a:r>
              <a:rPr lang="en-US" altLang="zh-CN" dirty="0" err="1">
                <a:latin typeface="Noto Mono" panose="020B0609030804020204" pitchFamily="49" charset="0"/>
              </a:rPr>
              <a:t>remote_addr</a:t>
            </a:r>
            <a:r>
              <a:rPr lang="en-US" altLang="zh-CN" dirty="0">
                <a:latin typeface="Noto Mono" panose="020B0609030804020204" pitchFamily="49" charset="0"/>
              </a:rPr>
              <a:t>;</a:t>
            </a:r>
          </a:p>
          <a:p>
            <a:r>
              <a:rPr lang="en-US" altLang="zh-CN" dirty="0">
                <a:latin typeface="Noto Mono" panose="020B0609030804020204" pitchFamily="49" charset="0"/>
              </a:rPr>
              <a:t>    }</a:t>
            </a:r>
          </a:p>
          <a:p>
            <a:r>
              <a:rPr lang="en-US" altLang="zh-CN" dirty="0">
                <a:latin typeface="Noto Mono" panose="020B0609030804020204" pitchFamily="49" charset="0"/>
              </a:rPr>
              <a:t>}</a:t>
            </a:r>
            <a:endParaRPr lang="zh-CN" altLang="en-US" dirty="0">
              <a:latin typeface="Noto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9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DDF155-0BE9-42DD-A166-27FC073A0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添加多个块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CF911B-72D5-4D41-A145-987ED18EE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700"/>
              </a:lnSpc>
            </a:pPr>
            <a:r>
              <a:rPr lang="zh-CN" altLang="en-US" dirty="0"/>
              <a:t>给每个用户添加一个</a:t>
            </a:r>
            <a:r>
              <a:rPr lang="en-US" altLang="zh-CN" dirty="0"/>
              <a:t>server</a:t>
            </a:r>
            <a:r>
              <a:rPr lang="zh-CN" altLang="en-US" dirty="0"/>
              <a:t>配置块。配置不同的域名和代理端口。</a:t>
            </a:r>
            <a:endParaRPr lang="en-US" altLang="zh-CN" dirty="0"/>
          </a:p>
          <a:p>
            <a:pPr>
              <a:lnSpc>
                <a:spcPts val="3700"/>
              </a:lnSpc>
            </a:pPr>
            <a:endParaRPr lang="en-US" altLang="zh-CN" dirty="0"/>
          </a:p>
          <a:p>
            <a:pPr>
              <a:lnSpc>
                <a:spcPts val="3700"/>
              </a:lnSpc>
            </a:pPr>
            <a:r>
              <a:rPr lang="zh-CN" altLang="en-US" dirty="0"/>
              <a:t>注意，</a:t>
            </a:r>
            <a:r>
              <a:rPr lang="en-US" altLang="zh-CN" dirty="0"/>
              <a:t>listen </a:t>
            </a:r>
            <a:r>
              <a:rPr lang="zh-CN" altLang="en-US" dirty="0"/>
              <a:t>是统一端口，对于</a:t>
            </a:r>
            <a:r>
              <a:rPr lang="en-US" altLang="zh-CN" dirty="0"/>
              <a:t>HTTP</a:t>
            </a:r>
            <a:r>
              <a:rPr lang="zh-CN" altLang="en-US" dirty="0"/>
              <a:t>来说是</a:t>
            </a:r>
            <a:r>
              <a:rPr lang="en-US" altLang="zh-CN" dirty="0"/>
              <a:t>80</a:t>
            </a:r>
            <a:r>
              <a:rPr lang="zh-CN" altLang="en-US" dirty="0"/>
              <a:t>，对于</a:t>
            </a:r>
            <a:r>
              <a:rPr lang="en-US" altLang="zh-CN" dirty="0"/>
              <a:t>HTTPS</a:t>
            </a:r>
            <a:r>
              <a:rPr lang="zh-CN" altLang="en-US" dirty="0"/>
              <a:t>来说是</a:t>
            </a:r>
            <a:r>
              <a:rPr lang="en-US" altLang="zh-CN" dirty="0"/>
              <a:t>443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ts val="3700"/>
              </a:lnSpc>
            </a:pPr>
            <a:endParaRPr lang="en-US" altLang="zh-CN" dirty="0"/>
          </a:p>
          <a:p>
            <a:pPr>
              <a:lnSpc>
                <a:spcPts val="3700"/>
              </a:lnSpc>
            </a:pPr>
            <a:r>
              <a:rPr lang="zh-CN" altLang="en-US" dirty="0"/>
              <a:t>而</a:t>
            </a:r>
            <a:r>
              <a:rPr lang="en-US" altLang="zh-CN" dirty="0" err="1"/>
              <a:t>proxy_pass</a:t>
            </a:r>
            <a:r>
              <a:rPr lang="en-US" altLang="zh-CN" dirty="0"/>
              <a:t> </a:t>
            </a:r>
            <a:r>
              <a:rPr lang="zh-CN" altLang="en-US" dirty="0"/>
              <a:t>配置的本地地址端口则不同。</a:t>
            </a:r>
          </a:p>
        </p:txBody>
      </p:sp>
    </p:spTree>
    <p:extLst>
      <p:ext uri="{BB962C8B-B14F-4D97-AF65-F5344CB8AC3E}">
        <p14:creationId xmlns:p14="http://schemas.microsoft.com/office/powerpoint/2010/main" val="56747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DE996-0DC1-4C74-B682-A1D79346C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重启</a:t>
            </a:r>
            <a:r>
              <a:rPr lang="en-US" altLang="zh-CN" dirty="0"/>
              <a:t>Nginx</a:t>
            </a:r>
            <a:r>
              <a:rPr lang="zh-CN" altLang="en-US" dirty="0"/>
              <a:t>服务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623084-5004-4144-8A47-2292C7802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 err="1">
                <a:latin typeface="Courier 10 Pitch" panose="02000509000000000000" pitchFamily="49" charset="0"/>
              </a:rPr>
              <a:t>systemctl</a:t>
            </a:r>
            <a:r>
              <a:rPr lang="zh-CN" altLang="en-US" dirty="0"/>
              <a:t>重启服务：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>
                <a:latin typeface="Courier 10 Pitch" panose="02000509000000000000" pitchFamily="49" charset="0"/>
              </a:rPr>
              <a:t>sudo</a:t>
            </a:r>
            <a:r>
              <a:rPr lang="en-US" altLang="zh-CN" dirty="0">
                <a:latin typeface="Courier 10 Pitch" panose="02000509000000000000" pitchFamily="49" charset="0"/>
              </a:rPr>
              <a:t> </a:t>
            </a:r>
            <a:r>
              <a:rPr lang="en-US" altLang="zh-CN" dirty="0" err="1">
                <a:latin typeface="Courier 10 Pitch" panose="02000509000000000000" pitchFamily="49" charset="0"/>
              </a:rPr>
              <a:t>systemctl</a:t>
            </a:r>
            <a:r>
              <a:rPr lang="en-US" altLang="zh-CN" dirty="0">
                <a:latin typeface="Courier 10 Pitch" panose="02000509000000000000" pitchFamily="49" charset="0"/>
              </a:rPr>
              <a:t> restart </a:t>
            </a:r>
            <a:r>
              <a:rPr lang="en-US" altLang="zh-CN" dirty="0" err="1">
                <a:latin typeface="Courier 10 Pitch" panose="02000509000000000000" pitchFamily="49" charset="0"/>
              </a:rPr>
              <a:t>nginx</a:t>
            </a:r>
            <a:endParaRPr lang="en-US" altLang="zh-CN" dirty="0">
              <a:latin typeface="Courier 10 Pitch" panose="02000509000000000000" pitchFamily="49" charset="0"/>
            </a:endParaRPr>
          </a:p>
          <a:p>
            <a:endParaRPr lang="en-US" altLang="zh-CN" dirty="0"/>
          </a:p>
          <a:p>
            <a:r>
              <a:rPr lang="zh-CN" altLang="en-US" dirty="0"/>
              <a:t>通过启动脚本重启服务：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>
                <a:latin typeface="Courier 10 Pitch" panose="02000509000000000000" pitchFamily="49" charset="0"/>
              </a:rPr>
              <a:t>sudo</a:t>
            </a:r>
            <a:r>
              <a:rPr lang="en-US" altLang="zh-CN" dirty="0">
                <a:latin typeface="Courier 10 Pitch" panose="02000509000000000000" pitchFamily="49" charset="0"/>
              </a:rPr>
              <a:t> /</a:t>
            </a:r>
            <a:r>
              <a:rPr lang="en-US" altLang="zh-CN" dirty="0" err="1">
                <a:latin typeface="Courier 10 Pitch" panose="02000509000000000000" pitchFamily="49" charset="0"/>
              </a:rPr>
              <a:t>etc</a:t>
            </a:r>
            <a:r>
              <a:rPr lang="en-US" altLang="zh-CN" dirty="0">
                <a:latin typeface="Courier 10 Pitch" panose="02000509000000000000" pitchFamily="49" charset="0"/>
              </a:rPr>
              <a:t>/</a:t>
            </a:r>
            <a:r>
              <a:rPr lang="en-US" altLang="zh-CN" dirty="0" err="1">
                <a:latin typeface="Courier 10 Pitch" panose="02000509000000000000" pitchFamily="49" charset="0"/>
              </a:rPr>
              <a:t>init.d</a:t>
            </a:r>
            <a:r>
              <a:rPr lang="en-US" altLang="zh-CN" dirty="0">
                <a:latin typeface="Courier 10 Pitch" panose="02000509000000000000" pitchFamily="49" charset="0"/>
              </a:rPr>
              <a:t>/</a:t>
            </a:r>
            <a:r>
              <a:rPr lang="en-US" altLang="zh-CN" dirty="0" err="1">
                <a:latin typeface="Courier 10 Pitch" panose="02000509000000000000" pitchFamily="49" charset="0"/>
              </a:rPr>
              <a:t>nginx</a:t>
            </a:r>
            <a:r>
              <a:rPr lang="en-US" altLang="zh-CN" dirty="0">
                <a:latin typeface="Courier 10 Pitch" panose="02000509000000000000" pitchFamily="49" charset="0"/>
              </a:rPr>
              <a:t> restart</a:t>
            </a:r>
            <a:endParaRPr lang="zh-CN" altLang="en-US" dirty="0">
              <a:latin typeface="Courier 10 Pitch" panose="02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687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638BF5-F177-4697-B3A5-963432B3C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</a:t>
            </a:r>
            <a:r>
              <a:rPr lang="en-US" altLang="zh-CN" dirty="0"/>
              <a:t>Node.js</a:t>
            </a:r>
            <a:r>
              <a:rPr lang="zh-CN" altLang="en-US" dirty="0"/>
              <a:t>测试服务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6939AA-89BC-4975-A7E0-0D1E57291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800"/>
              </a:lnSpc>
              <a:spcBef>
                <a:spcPts val="1200"/>
              </a:spcBef>
            </a:pPr>
            <a:r>
              <a:rPr lang="zh-CN" altLang="en-US" dirty="0"/>
              <a:t>比如，</a:t>
            </a:r>
            <a:r>
              <a:rPr lang="en-US" altLang="zh-CN" dirty="0"/>
              <a:t>2</a:t>
            </a:r>
            <a:r>
              <a:rPr lang="zh-CN" altLang="en-US" dirty="0"/>
              <a:t>个用户代理端口分别为</a:t>
            </a:r>
            <a:r>
              <a:rPr lang="en-US" altLang="zh-CN" dirty="0"/>
              <a:t>8000</a:t>
            </a:r>
            <a:r>
              <a:rPr lang="zh-CN" altLang="en-US" dirty="0"/>
              <a:t>和</a:t>
            </a:r>
            <a:r>
              <a:rPr lang="en-US" altLang="zh-CN" dirty="0"/>
              <a:t>8001</a:t>
            </a:r>
            <a:r>
              <a:rPr lang="zh-CN" altLang="en-US" dirty="0"/>
              <a:t>。</a:t>
            </a:r>
            <a:r>
              <a:rPr lang="en-US" altLang="zh-CN" dirty="0"/>
              <a:t>Nginx</a:t>
            </a:r>
            <a:r>
              <a:rPr lang="zh-CN" altLang="en-US" dirty="0"/>
              <a:t>已经配置好域名分别为</a:t>
            </a:r>
            <a:r>
              <a:rPr lang="en-US" altLang="zh-CN" dirty="0"/>
              <a:t>x.a.com</a:t>
            </a:r>
            <a:r>
              <a:rPr lang="zh-CN" altLang="en-US" dirty="0"/>
              <a:t>和</a:t>
            </a:r>
            <a:r>
              <a:rPr lang="en-US" altLang="zh-CN" dirty="0"/>
              <a:t>y.a.com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ts val="3800"/>
              </a:lnSpc>
              <a:spcBef>
                <a:spcPts val="1200"/>
              </a:spcBef>
            </a:pPr>
            <a:endParaRPr lang="en-US" altLang="zh-CN" dirty="0"/>
          </a:p>
          <a:p>
            <a:pPr>
              <a:lnSpc>
                <a:spcPts val="3800"/>
              </a:lnSpc>
              <a:spcBef>
                <a:spcPts val="1200"/>
              </a:spcBef>
            </a:pPr>
            <a:r>
              <a:rPr lang="zh-CN" altLang="en-US" dirty="0"/>
              <a:t>则</a:t>
            </a:r>
            <a:r>
              <a:rPr lang="en-US" altLang="zh-CN" dirty="0"/>
              <a:t>A</a:t>
            </a:r>
            <a:r>
              <a:rPr lang="zh-CN" altLang="en-US" dirty="0"/>
              <a:t>用户运行服务监听</a:t>
            </a:r>
            <a:r>
              <a:rPr lang="en-US" altLang="zh-CN" dirty="0"/>
              <a:t>8000</a:t>
            </a:r>
            <a:r>
              <a:rPr lang="zh-CN" altLang="en-US" dirty="0"/>
              <a:t>端口，</a:t>
            </a:r>
            <a:r>
              <a:rPr lang="en-US" altLang="zh-CN" dirty="0"/>
              <a:t>B</a:t>
            </a:r>
            <a:r>
              <a:rPr lang="zh-CN" altLang="en-US" dirty="0"/>
              <a:t>用户运行服务监听</a:t>
            </a:r>
            <a:r>
              <a:rPr lang="en-US" altLang="zh-CN" dirty="0"/>
              <a:t>8001</a:t>
            </a:r>
            <a:r>
              <a:rPr lang="zh-CN" altLang="en-US" dirty="0"/>
              <a:t>端口。</a:t>
            </a:r>
            <a:endParaRPr lang="en-US" altLang="zh-CN" dirty="0"/>
          </a:p>
          <a:p>
            <a:pPr>
              <a:lnSpc>
                <a:spcPts val="3800"/>
              </a:lnSpc>
              <a:spcBef>
                <a:spcPts val="1200"/>
              </a:spcBef>
            </a:pPr>
            <a:r>
              <a:rPr lang="zh-CN" altLang="en-US" dirty="0"/>
              <a:t>通过浏览器访问</a:t>
            </a:r>
            <a:r>
              <a:rPr lang="en-US" altLang="zh-CN" dirty="0"/>
              <a:t>http://x.a.com</a:t>
            </a:r>
            <a:r>
              <a:rPr lang="zh-CN" altLang="en-US" dirty="0"/>
              <a:t>则可以访问到</a:t>
            </a:r>
            <a:r>
              <a:rPr lang="en-US" altLang="zh-CN" dirty="0"/>
              <a:t>A</a:t>
            </a:r>
            <a:r>
              <a:rPr lang="zh-CN" altLang="en-US" dirty="0"/>
              <a:t>的服务。</a:t>
            </a:r>
            <a:endParaRPr lang="en-US" altLang="zh-CN" dirty="0"/>
          </a:p>
          <a:p>
            <a:pPr>
              <a:lnSpc>
                <a:spcPts val="3800"/>
              </a:lnSpc>
              <a:spcBef>
                <a:spcPts val="1200"/>
              </a:spcBef>
            </a:pPr>
            <a:r>
              <a:rPr lang="zh-CN" altLang="en-US" dirty="0"/>
              <a:t>通过浏览器访问</a:t>
            </a:r>
            <a:r>
              <a:rPr lang="en-US" altLang="zh-CN" dirty="0"/>
              <a:t>http://y.a.com</a:t>
            </a:r>
            <a:r>
              <a:rPr lang="zh-CN" altLang="en-US" dirty="0"/>
              <a:t>则可以访问到</a:t>
            </a:r>
            <a:r>
              <a:rPr lang="en-US" altLang="zh-CN" dirty="0"/>
              <a:t>B</a:t>
            </a:r>
            <a:r>
              <a:rPr lang="zh-CN" altLang="en-US" dirty="0"/>
              <a:t>的服务。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63127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AB9B5-E4BF-438B-883B-B19B12737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一个比较复杂的示例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805EEE3-A3E0-42BF-B072-3BBA2F2397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33" y="1690687"/>
            <a:ext cx="4632390" cy="5023151"/>
          </a:xfr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2A63643-5FC3-42F3-B01B-D608B0F6CB50}"/>
              </a:ext>
            </a:extLst>
          </p:cNvPr>
          <p:cNvSpPr txBox="1"/>
          <p:nvPr/>
        </p:nvSpPr>
        <p:spPr>
          <a:xfrm>
            <a:off x="6031523" y="1573826"/>
            <a:ext cx="5207977" cy="4563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5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dirty="0"/>
              <a:t>左侧这段代码在拍照时触发。</a:t>
            </a:r>
            <a:endParaRPr lang="en-US" altLang="zh-CN" sz="2400" dirty="0"/>
          </a:p>
          <a:p>
            <a:pPr marL="285750" indent="-285750">
              <a:lnSpc>
                <a:spcPts val="35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dirty="0"/>
              <a:t>用户通过小程序拍照后，会通过</a:t>
            </a:r>
            <a:r>
              <a:rPr lang="en-US" altLang="zh-CN" sz="2400" dirty="0" err="1"/>
              <a:t>wx.uploadFile</a:t>
            </a:r>
            <a:r>
              <a:rPr lang="zh-CN" altLang="en-US" sz="2400" dirty="0"/>
              <a:t>接口上传文件到开发者后台</a:t>
            </a:r>
            <a:r>
              <a:rPr lang="en-US" altLang="zh-CN" sz="2400" dirty="0"/>
              <a:t>API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285750" indent="-285750">
              <a:lnSpc>
                <a:spcPts val="35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dirty="0"/>
              <a:t>在开发者后台</a:t>
            </a:r>
            <a:r>
              <a:rPr lang="en-US" altLang="zh-CN" sz="2400" dirty="0"/>
              <a:t>API</a:t>
            </a:r>
            <a:r>
              <a:rPr lang="zh-CN" altLang="en-US" sz="2400" dirty="0"/>
              <a:t>会处理上传的图片并调用小程序服务端</a:t>
            </a:r>
            <a:r>
              <a:rPr lang="en-US" altLang="zh-CN" sz="2400" dirty="0"/>
              <a:t>API</a:t>
            </a:r>
            <a:r>
              <a:rPr lang="zh-CN" altLang="en-US" sz="2400" dirty="0"/>
              <a:t>进行</a:t>
            </a:r>
            <a:r>
              <a:rPr lang="en-US" altLang="zh-CN" sz="2400" dirty="0"/>
              <a:t>OCR</a:t>
            </a:r>
            <a:r>
              <a:rPr lang="zh-CN" altLang="en-US" sz="2400" dirty="0"/>
              <a:t>处理，识别图片文字并返回结果。</a:t>
            </a:r>
            <a:endParaRPr lang="en-US" altLang="zh-CN" sz="2400" dirty="0"/>
          </a:p>
          <a:p>
            <a:pPr marL="285750" indent="-285750">
              <a:lnSpc>
                <a:spcPts val="35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dirty="0"/>
              <a:t>小程序端接收到结果后提取其中的</a:t>
            </a:r>
            <a:r>
              <a:rPr lang="en-US" altLang="zh-CN" sz="2400" dirty="0"/>
              <a:t>text</a:t>
            </a:r>
            <a:r>
              <a:rPr lang="zh-CN" altLang="en-US" sz="2400" dirty="0"/>
              <a:t>字段显示处理结果。</a:t>
            </a:r>
          </a:p>
        </p:txBody>
      </p:sp>
    </p:spTree>
    <p:extLst>
      <p:ext uri="{BB962C8B-B14F-4D97-AF65-F5344CB8AC3E}">
        <p14:creationId xmlns:p14="http://schemas.microsoft.com/office/powerpoint/2010/main" val="197877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69976-4A54-49C1-B7D1-1BF3459D6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小程序后端技术清单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2EFD82-A9B8-45F8-BFDC-E80CCFE20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3800"/>
              </a:lnSpc>
            </a:pPr>
            <a:r>
              <a:rPr lang="zh-CN" altLang="en-US" dirty="0"/>
              <a:t>对于以上示例，现在来梳理需要用到的技术：</a:t>
            </a:r>
            <a:endParaRPr lang="en-US" altLang="zh-CN" dirty="0"/>
          </a:p>
          <a:p>
            <a:pPr lvl="1">
              <a:lnSpc>
                <a:spcPts val="3800"/>
              </a:lnSpc>
            </a:pPr>
            <a:r>
              <a:rPr lang="en-US" altLang="zh-CN" dirty="0"/>
              <a:t>HTTP</a:t>
            </a:r>
            <a:r>
              <a:rPr lang="zh-CN" altLang="en-US" dirty="0"/>
              <a:t>服务基础（</a:t>
            </a:r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已解决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ts val="3800"/>
              </a:lnSpc>
            </a:pPr>
            <a:r>
              <a:rPr lang="zh-CN" altLang="en-US" dirty="0"/>
              <a:t>云服务器基本操作（部署服务，系统更新，软件安装等）（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已解决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ts val="3800"/>
              </a:lnSpc>
            </a:pPr>
            <a:r>
              <a:rPr lang="zh-CN" altLang="en-US" dirty="0"/>
              <a:t>二级域名和</a:t>
            </a:r>
            <a:r>
              <a:rPr lang="en-US" altLang="zh-CN" dirty="0"/>
              <a:t>DNS</a:t>
            </a:r>
            <a:r>
              <a:rPr lang="zh-CN" altLang="en-US" dirty="0"/>
              <a:t>解析</a:t>
            </a:r>
            <a:endParaRPr lang="en-US" altLang="zh-CN" dirty="0"/>
          </a:p>
          <a:p>
            <a:pPr lvl="1">
              <a:lnSpc>
                <a:spcPts val="3800"/>
              </a:lnSpc>
            </a:pPr>
            <a:r>
              <a:rPr lang="zh-CN" altLang="en-US" dirty="0"/>
              <a:t>反向代理（如果需要同一台设备运行多个服务）</a:t>
            </a:r>
            <a:endParaRPr lang="en-US" altLang="zh-CN" dirty="0"/>
          </a:p>
          <a:p>
            <a:pPr lvl="1">
              <a:lnSpc>
                <a:spcPts val="3800"/>
              </a:lnSpc>
            </a:pPr>
            <a:r>
              <a:rPr lang="en-US" altLang="zh-CN" dirty="0"/>
              <a:t>HTTP</a:t>
            </a:r>
            <a:r>
              <a:rPr lang="zh-CN" altLang="en-US" dirty="0"/>
              <a:t>客户端请求</a:t>
            </a:r>
            <a:endParaRPr lang="en-US" altLang="zh-CN" dirty="0"/>
          </a:p>
          <a:p>
            <a:pPr lvl="1">
              <a:lnSpc>
                <a:spcPts val="3800"/>
              </a:lnSpc>
            </a:pPr>
            <a:r>
              <a:rPr lang="en-US" altLang="zh-CN" dirty="0"/>
              <a:t>Web</a:t>
            </a:r>
            <a:r>
              <a:rPr lang="zh-CN" altLang="en-US" dirty="0"/>
              <a:t>框架基础（可以不使用，需要自己实现上传处理过程）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3202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3C8D2C-6044-4933-8337-AB01AABE8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域名和端口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BEA8D-47BE-47F7-BE7D-BFE2F2290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3500"/>
              </a:lnSpc>
              <a:spcBef>
                <a:spcPts val="1200"/>
              </a:spcBef>
            </a:pPr>
            <a:r>
              <a:rPr lang="zh-CN" altLang="en-US" dirty="0"/>
              <a:t>默认</a:t>
            </a:r>
            <a:r>
              <a:rPr lang="en-US" altLang="zh-CN" dirty="0"/>
              <a:t>HTTP</a:t>
            </a:r>
            <a:r>
              <a:rPr lang="zh-CN" altLang="en-US" dirty="0"/>
              <a:t>运行在</a:t>
            </a:r>
            <a:r>
              <a:rPr lang="en-US" altLang="zh-CN" dirty="0"/>
              <a:t>80</a:t>
            </a:r>
            <a:r>
              <a:rPr lang="zh-CN" altLang="en-US" dirty="0"/>
              <a:t>端口，</a:t>
            </a:r>
            <a:r>
              <a:rPr lang="en-US" altLang="zh-CN" dirty="0"/>
              <a:t>HTTPS</a:t>
            </a:r>
            <a:r>
              <a:rPr lang="zh-CN" altLang="en-US" dirty="0"/>
              <a:t>运行在</a:t>
            </a:r>
            <a:r>
              <a:rPr lang="en-US" altLang="zh-CN" dirty="0"/>
              <a:t>443</a:t>
            </a:r>
            <a:r>
              <a:rPr lang="zh-CN" altLang="en-US" dirty="0"/>
              <a:t>端口。</a:t>
            </a:r>
            <a:endParaRPr lang="en-US" altLang="zh-CN" dirty="0"/>
          </a:p>
          <a:p>
            <a:pPr>
              <a:lnSpc>
                <a:spcPts val="3500"/>
              </a:lnSpc>
              <a:spcBef>
                <a:spcPts val="1200"/>
              </a:spcBef>
            </a:pPr>
            <a:endParaRPr lang="en-US" altLang="zh-CN" dirty="0"/>
          </a:p>
          <a:p>
            <a:pPr>
              <a:lnSpc>
                <a:spcPts val="3500"/>
              </a:lnSpc>
              <a:spcBef>
                <a:spcPts val="1200"/>
              </a:spcBef>
            </a:pPr>
            <a:r>
              <a:rPr lang="zh-CN" altLang="en-US" dirty="0"/>
              <a:t>运行</a:t>
            </a:r>
            <a:r>
              <a:rPr lang="en-US" altLang="zh-CN" dirty="0"/>
              <a:t>HTTP</a:t>
            </a:r>
            <a:r>
              <a:rPr lang="zh-CN" altLang="en-US" dirty="0"/>
              <a:t>和</a:t>
            </a:r>
            <a:r>
              <a:rPr lang="en-US" altLang="zh-CN" dirty="0"/>
              <a:t>HTTPS</a:t>
            </a:r>
            <a:r>
              <a:rPr lang="zh-CN" altLang="en-US" dirty="0"/>
              <a:t>服务，使用其他端口也是可以的。对于访问服务器来说，可以直接使用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r>
              <a:rPr lang="en-US" altLang="zh-CN" dirty="0"/>
              <a:t>:</a:t>
            </a:r>
            <a:r>
              <a:rPr lang="zh-CN" altLang="en-US" dirty="0"/>
              <a:t>端口号的形式访问。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86333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3C8D2C-6044-4933-8337-AB01AABE8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域名和端口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BEA8D-47BE-47F7-BE7D-BFE2F2290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3500"/>
              </a:lnSpc>
              <a:spcBef>
                <a:spcPts val="1200"/>
              </a:spcBef>
            </a:pPr>
            <a:r>
              <a:rPr lang="zh-CN" altLang="en-US" dirty="0"/>
              <a:t>问题在于，小程序和公众号在对接开发者服务器时，限制必须要使用域名，并且不能使用端口号。</a:t>
            </a:r>
            <a:endParaRPr lang="en-US" altLang="zh-CN" dirty="0"/>
          </a:p>
          <a:p>
            <a:pPr>
              <a:lnSpc>
                <a:spcPts val="3500"/>
              </a:lnSpc>
              <a:spcBef>
                <a:spcPts val="1200"/>
              </a:spcBef>
            </a:pPr>
            <a:endParaRPr lang="zh-CN" altLang="en-US" dirty="0"/>
          </a:p>
          <a:p>
            <a:pPr>
              <a:lnSpc>
                <a:spcPts val="3500"/>
              </a:lnSpc>
              <a:spcBef>
                <a:spcPts val="1200"/>
              </a:spcBef>
            </a:pPr>
            <a:r>
              <a:rPr lang="zh-CN" altLang="en-US" dirty="0"/>
              <a:t>这意味着，一台服务器要运行多个服务，但是对外要仅仅提供</a:t>
            </a:r>
            <a:r>
              <a:rPr lang="en-US" altLang="zh-CN" dirty="0"/>
              <a:t>80/443</a:t>
            </a:r>
            <a:r>
              <a:rPr lang="zh-CN" altLang="en-US" dirty="0"/>
              <a:t>的端口访问，就需要在服务端做一些处理。解决方案就是上文中提到的‘反向代理’。</a:t>
            </a:r>
          </a:p>
        </p:txBody>
      </p:sp>
    </p:spTree>
    <p:extLst>
      <p:ext uri="{BB962C8B-B14F-4D97-AF65-F5344CB8AC3E}">
        <p14:creationId xmlns:p14="http://schemas.microsoft.com/office/powerpoint/2010/main" val="820500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1C0B55-24BF-421C-8731-0EC4EC6BA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协议和反向代理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A76171-3A5E-4257-95C0-9E7B180D0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500"/>
              </a:lnSpc>
            </a:pPr>
            <a:r>
              <a:rPr lang="zh-CN" altLang="en-US" dirty="0"/>
              <a:t>要说明反向代理是什么，先要说明</a:t>
            </a:r>
            <a:r>
              <a:rPr lang="en-US" altLang="zh-CN" dirty="0"/>
              <a:t>HTTP</a:t>
            </a:r>
            <a:r>
              <a:rPr lang="zh-CN" altLang="en-US" dirty="0"/>
              <a:t>协议的请求头信息。</a:t>
            </a:r>
            <a:endParaRPr lang="en-US" altLang="zh-CN" dirty="0"/>
          </a:p>
          <a:p>
            <a:pPr>
              <a:lnSpc>
                <a:spcPts val="3500"/>
              </a:lnSpc>
            </a:pPr>
            <a:endParaRPr lang="en-US" altLang="zh-CN" dirty="0"/>
          </a:p>
          <a:p>
            <a:pPr>
              <a:lnSpc>
                <a:spcPts val="3500"/>
              </a:lnSpc>
            </a:pPr>
            <a:r>
              <a:rPr lang="en-US" altLang="zh-CN" dirty="0"/>
              <a:t>HTTP</a:t>
            </a:r>
            <a:r>
              <a:rPr lang="zh-CN" altLang="en-US" dirty="0"/>
              <a:t>是基于</a:t>
            </a:r>
            <a:r>
              <a:rPr lang="en-US" altLang="zh-CN" dirty="0"/>
              <a:t>TCP</a:t>
            </a:r>
            <a:r>
              <a:rPr lang="zh-CN" altLang="en-US" dirty="0"/>
              <a:t>协议的，所以无论云服务器上运行多少个服务，请求一定会连接到同一个</a:t>
            </a:r>
            <a:r>
              <a:rPr lang="en-US" altLang="zh-CN" dirty="0"/>
              <a:t>IP</a:t>
            </a:r>
            <a:r>
              <a:rPr lang="zh-CN" altLang="en-US" dirty="0"/>
              <a:t>地址。</a:t>
            </a:r>
            <a:endParaRPr lang="en-US" altLang="zh-CN" dirty="0"/>
          </a:p>
          <a:p>
            <a:pPr>
              <a:lnSpc>
                <a:spcPts val="3500"/>
              </a:lnSpc>
            </a:pPr>
            <a:endParaRPr lang="en-US" altLang="zh-CN" dirty="0"/>
          </a:p>
          <a:p>
            <a:pPr>
              <a:lnSpc>
                <a:spcPts val="3500"/>
              </a:lnSpc>
            </a:pPr>
            <a:r>
              <a:rPr lang="zh-CN" altLang="en-US" dirty="0"/>
              <a:t>但是，在</a:t>
            </a:r>
            <a:r>
              <a:rPr lang="en-US" altLang="zh-CN" dirty="0"/>
              <a:t>HTTP</a:t>
            </a:r>
            <a:r>
              <a:rPr lang="zh-CN" altLang="en-US" dirty="0"/>
              <a:t>这一层面，可以通过请求数据做判断处理。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1052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34E14D-54D3-468D-9C01-33E3E9573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协议和反向代理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B80391-7CB2-4AD6-ABAE-523DCB32D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12174" cy="4351338"/>
          </a:xfrm>
        </p:spPr>
        <p:txBody>
          <a:bodyPr>
            <a:normAutofit/>
          </a:bodyPr>
          <a:lstStyle/>
          <a:p>
            <a:pPr>
              <a:lnSpc>
                <a:spcPts val="3500"/>
              </a:lnSpc>
              <a:spcBef>
                <a:spcPts val="1200"/>
              </a:spcBef>
            </a:pPr>
            <a:r>
              <a:rPr lang="zh-CN" altLang="en-US" dirty="0"/>
              <a:t>在浏览器中通过调试控制台可以看到请求头的具体数据。</a:t>
            </a:r>
            <a:endParaRPr lang="en-US" altLang="zh-CN" dirty="0"/>
          </a:p>
          <a:p>
            <a:pPr>
              <a:lnSpc>
                <a:spcPts val="3500"/>
              </a:lnSpc>
              <a:spcBef>
                <a:spcPts val="1200"/>
              </a:spcBef>
            </a:pPr>
            <a:r>
              <a:rPr lang="zh-CN" altLang="en-US" dirty="0"/>
              <a:t>其中有一项是</a:t>
            </a:r>
            <a:r>
              <a:rPr lang="en-US" altLang="zh-CN" dirty="0"/>
              <a:t>Host</a:t>
            </a:r>
            <a:r>
              <a:rPr lang="zh-CN" altLang="en-US" dirty="0"/>
              <a:t>。比如</a:t>
            </a:r>
            <a:r>
              <a:rPr lang="en-US" altLang="zh-CN" dirty="0"/>
              <a:t>www.a.com</a:t>
            </a:r>
            <a:r>
              <a:rPr lang="zh-CN" altLang="en-US" dirty="0"/>
              <a:t>和</a:t>
            </a:r>
            <a:r>
              <a:rPr lang="en-US" altLang="zh-CN" dirty="0"/>
              <a:t>www.b.com</a:t>
            </a:r>
            <a:r>
              <a:rPr lang="zh-CN" altLang="en-US" dirty="0"/>
              <a:t>都解析到同一个</a:t>
            </a:r>
            <a:r>
              <a:rPr lang="en-US" altLang="zh-CN" dirty="0"/>
              <a:t>IP</a:t>
            </a:r>
            <a:r>
              <a:rPr lang="zh-CN" altLang="en-US" dirty="0"/>
              <a:t>地址。</a:t>
            </a:r>
            <a:endParaRPr lang="en-US" altLang="zh-CN" dirty="0"/>
          </a:p>
          <a:p>
            <a:pPr>
              <a:lnSpc>
                <a:spcPts val="3500"/>
              </a:lnSpc>
              <a:spcBef>
                <a:spcPts val="1200"/>
              </a:spcBef>
            </a:pPr>
            <a:endParaRPr lang="en-US" altLang="zh-CN" dirty="0"/>
          </a:p>
          <a:p>
            <a:pPr>
              <a:lnSpc>
                <a:spcPts val="3500"/>
              </a:lnSpc>
              <a:spcBef>
                <a:spcPts val="1200"/>
              </a:spcBef>
            </a:pPr>
            <a:r>
              <a:rPr lang="zh-CN" altLang="en-US" dirty="0"/>
              <a:t>但是通过不同的域名访问，其</a:t>
            </a:r>
            <a:r>
              <a:rPr lang="en-US" altLang="zh-CN" dirty="0"/>
              <a:t>Host</a:t>
            </a:r>
            <a:r>
              <a:rPr lang="zh-CN" altLang="en-US" dirty="0"/>
              <a:t>值不同。所以，</a:t>
            </a:r>
            <a:r>
              <a:rPr lang="en-US" altLang="zh-CN" dirty="0"/>
              <a:t>HTTP</a:t>
            </a:r>
            <a:r>
              <a:rPr lang="zh-CN" altLang="en-US" dirty="0"/>
              <a:t>服务程序可以通过判断</a:t>
            </a:r>
            <a:r>
              <a:rPr lang="en-US" altLang="zh-CN" dirty="0"/>
              <a:t>Host</a:t>
            </a:r>
            <a:r>
              <a:rPr lang="zh-CN" altLang="en-US" dirty="0"/>
              <a:t>值的不同把请求</a:t>
            </a:r>
            <a:r>
              <a:rPr lang="zh-CN" altLang="en-US" dirty="0">
                <a:solidFill>
                  <a:srgbClr val="ED5113"/>
                </a:solidFill>
              </a:rPr>
              <a:t>转发</a:t>
            </a:r>
            <a:r>
              <a:rPr lang="zh-CN" altLang="en-US" dirty="0"/>
              <a:t>给不同的服务。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6797DF3-7E16-4E28-8D02-E53B54EB4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374" y="1930489"/>
            <a:ext cx="4269772" cy="272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04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30FB30-8553-4124-8719-046DF297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协议和反向代理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F8A0CF-70FB-4929-A3B3-7505F8C19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  <a:spcBef>
                <a:spcPts val="1200"/>
              </a:spcBef>
            </a:pPr>
            <a:r>
              <a:rPr lang="zh-CN" altLang="en-US" dirty="0"/>
              <a:t>如果在云服务器上运行</a:t>
            </a:r>
            <a:r>
              <a:rPr lang="en-US" altLang="zh-CN" dirty="0"/>
              <a:t>3</a:t>
            </a:r>
            <a:r>
              <a:rPr lang="zh-CN" altLang="en-US" dirty="0"/>
              <a:t>个服务，分别监听</a:t>
            </a:r>
            <a:r>
              <a:rPr lang="en-US" altLang="zh-CN" dirty="0"/>
              <a:t>8000</a:t>
            </a:r>
            <a:r>
              <a:rPr lang="zh-CN" altLang="en-US" dirty="0"/>
              <a:t>，</a:t>
            </a:r>
            <a:r>
              <a:rPr lang="en-US" altLang="zh-CN" dirty="0"/>
              <a:t>8001</a:t>
            </a:r>
            <a:r>
              <a:rPr lang="zh-CN" altLang="en-US" dirty="0"/>
              <a:t>，</a:t>
            </a:r>
            <a:r>
              <a:rPr lang="en-US" altLang="zh-CN" dirty="0"/>
              <a:t>8002</a:t>
            </a:r>
            <a:r>
              <a:rPr lang="zh-CN" altLang="en-US" dirty="0"/>
              <a:t>端口。而监听</a:t>
            </a:r>
            <a:r>
              <a:rPr lang="en-US" altLang="zh-CN" dirty="0"/>
              <a:t>80</a:t>
            </a:r>
            <a:r>
              <a:rPr lang="zh-CN" altLang="en-US" dirty="0"/>
              <a:t>端口的服务则通过</a:t>
            </a:r>
            <a:r>
              <a:rPr lang="en-US" altLang="zh-CN" dirty="0"/>
              <a:t>Host</a:t>
            </a:r>
            <a:r>
              <a:rPr lang="zh-CN" altLang="en-US" dirty="0"/>
              <a:t>值把请求分别转发到对应的</a:t>
            </a:r>
            <a:r>
              <a:rPr lang="en-US" altLang="zh-CN" dirty="0"/>
              <a:t>3</a:t>
            </a:r>
            <a:r>
              <a:rPr lang="zh-CN" altLang="en-US" dirty="0"/>
              <a:t>个服务上，这种模式称为反向代理。</a:t>
            </a:r>
            <a:endParaRPr lang="en-US" altLang="zh-CN" dirty="0"/>
          </a:p>
          <a:p>
            <a:pPr>
              <a:lnSpc>
                <a:spcPts val="3600"/>
              </a:lnSpc>
              <a:spcBef>
                <a:spcPts val="1200"/>
              </a:spcBef>
            </a:pPr>
            <a:endParaRPr lang="en-US" altLang="zh-CN" dirty="0"/>
          </a:p>
          <a:p>
            <a:pPr>
              <a:lnSpc>
                <a:spcPts val="3600"/>
              </a:lnSpc>
              <a:spcBef>
                <a:spcPts val="1200"/>
              </a:spcBef>
            </a:pPr>
            <a:r>
              <a:rPr lang="zh-CN" altLang="en-US" dirty="0"/>
              <a:t>要运行反向代理服务，要求</a:t>
            </a:r>
            <a:r>
              <a:rPr lang="en-US" altLang="zh-CN" dirty="0"/>
              <a:t>HTTP</a:t>
            </a:r>
            <a:r>
              <a:rPr lang="zh-CN" altLang="en-US" dirty="0"/>
              <a:t>服务程序既要作为服务端，也要作为客户端。同时，要有多个域名解析到服务器</a:t>
            </a:r>
            <a:r>
              <a:rPr lang="en-US" altLang="zh-CN" dirty="0"/>
              <a:t>IP</a:t>
            </a:r>
            <a:r>
              <a:rPr lang="zh-CN" altLang="en-US" dirty="0"/>
              <a:t>地址。</a:t>
            </a:r>
          </a:p>
        </p:txBody>
      </p:sp>
    </p:spTree>
    <p:extLst>
      <p:ext uri="{BB962C8B-B14F-4D97-AF65-F5344CB8AC3E}">
        <p14:creationId xmlns:p14="http://schemas.microsoft.com/office/powerpoint/2010/main" val="2279330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B76318E2-AF4D-43E8-BF8F-4DCEB8489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23" y="132522"/>
            <a:ext cx="11764354" cy="659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673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</TotalTime>
  <Words>1186</Words>
  <Application>Microsoft Office PowerPoint</Application>
  <PresentationFormat>宽屏</PresentationFormat>
  <Paragraphs>101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等线</vt:lpstr>
      <vt:lpstr>等线 Light</vt:lpstr>
      <vt:lpstr>Arial</vt:lpstr>
      <vt:lpstr>Courier 10 Pitch</vt:lpstr>
      <vt:lpstr>Noto Mono</vt:lpstr>
      <vt:lpstr>Office 主题​​</vt:lpstr>
      <vt:lpstr>微信小程序开发</vt:lpstr>
      <vt:lpstr>一个比较复杂的示例</vt:lpstr>
      <vt:lpstr>小程序后端技术清单</vt:lpstr>
      <vt:lpstr>域名和端口</vt:lpstr>
      <vt:lpstr>域名和端口</vt:lpstr>
      <vt:lpstr>HTTP协议和反向代理</vt:lpstr>
      <vt:lpstr>HTTP协议和反向代理</vt:lpstr>
      <vt:lpstr>HTTP协议和反向代理</vt:lpstr>
      <vt:lpstr>PowerPoint 演示文稿</vt:lpstr>
      <vt:lpstr>操作流程</vt:lpstr>
      <vt:lpstr>二级域名和DNS解析</vt:lpstr>
      <vt:lpstr>Nginx简介</vt:lpstr>
      <vt:lpstr>安装Nginx</vt:lpstr>
      <vt:lpstr>快速了解Nginx配置文件</vt:lpstr>
      <vt:lpstr>快速了解Nginx配置文件</vt:lpstr>
      <vt:lpstr>添加反向代理server配置块</vt:lpstr>
      <vt:lpstr>添加多个块</vt:lpstr>
      <vt:lpstr>重启Nginx服务</vt:lpstr>
      <vt:lpstr>运行Node.js测试服务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微信小程序开发</dc:title>
  <dc:creator>Brave Wang</dc:creator>
  <cp:lastModifiedBy>Wang Brave</cp:lastModifiedBy>
  <cp:revision>209</cp:revision>
  <dcterms:created xsi:type="dcterms:W3CDTF">2019-02-18T01:27:17Z</dcterms:created>
  <dcterms:modified xsi:type="dcterms:W3CDTF">2019-09-15T18:38:40Z</dcterms:modified>
</cp:coreProperties>
</file>