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latin typeface="Arial"/>
              </a:rPr>
              <a:t>微信公众号接口开发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事件消息处理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160" cy="7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点击菜单跳转链接事件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394640"/>
            <a:ext cx="10514160" cy="52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&lt;xml&gt;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&lt;ToUserName&gt;&lt;![CDATA[toUser]]&gt;&lt;/ToUserName&gt;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&lt;FromUserName&gt;&lt;![CDATA[FromUser]]&gt;&lt;/FromUserName&gt;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&lt;CreateTime&gt;123456789&lt;/CreateTime&gt;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&lt;MsgType&gt;&lt;![CDATA[event]]&gt;&lt;/MsgType&gt;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&lt;Event&gt;&lt;![CDATA[</a:t>
            </a:r>
            <a:r>
              <a:rPr b="1" lang="en-US" sz="2400" spc="-1" strike="noStrike">
                <a:solidFill>
                  <a:srgbClr val="ce181e"/>
                </a:solidFill>
                <a:latin typeface="FreeMono"/>
                <a:ea typeface="DejaVu Sans"/>
              </a:rPr>
              <a:t>VIEW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]]&gt;&lt;/Event&gt;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&lt;EventKey&gt;&lt;![CDATA[EVENTKEY]]&gt;&lt;/EventKey&gt;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&lt;/xml&gt;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注意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字段的值是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VIEW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，表示点击菜单跳转页面，此时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EventKey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字段的值是跳转的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URL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。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开发者服务器可根据此消息进行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URL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访问统计。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160" cy="7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加入事件消息处理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093320"/>
            <a:ext cx="10514160" cy="55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在之前处理普通用户消息的基础上，只需要做以下几点：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15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FreeMono"/>
                <a:ea typeface="DejaVu Sans"/>
              </a:rPr>
              <a:t>修改</a:t>
            </a:r>
            <a:r>
              <a:rPr b="0" lang="en-US" sz="2200" spc="-1" strike="noStrike">
                <a:solidFill>
                  <a:srgbClr val="000000"/>
                </a:solidFill>
                <a:latin typeface="FreeMono"/>
                <a:ea typeface="DejaVu Sans"/>
              </a:rPr>
              <a:t>preMsgHandle</a:t>
            </a:r>
            <a:r>
              <a:rPr b="0" lang="en-US" sz="2200" spc="-1" strike="noStrike">
                <a:solidFill>
                  <a:srgbClr val="000000"/>
                </a:solidFill>
                <a:latin typeface="FreeMono"/>
                <a:ea typeface="DejaVu Sans"/>
              </a:rPr>
              <a:t>函数加入判断消息类型为</a:t>
            </a:r>
            <a:r>
              <a:rPr b="0" lang="en-US" sz="2200" spc="-1" strike="noStrike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b="0" lang="en-US" sz="2200" spc="-1" strike="noStrike">
                <a:solidFill>
                  <a:srgbClr val="000000"/>
                </a:solidFill>
                <a:latin typeface="FreeMono"/>
                <a:ea typeface="DejaVu Sans"/>
              </a:rPr>
              <a:t>的处理过程。</a:t>
            </a:r>
            <a:endParaRPr b="0" lang="en-US" sz="2200" spc="-1" strike="noStrike">
              <a:latin typeface="Arial"/>
            </a:endParaRPr>
          </a:p>
          <a:p>
            <a:pPr lvl="1" marL="685800" indent="-227160">
              <a:lnSpc>
                <a:spcPct val="15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FreeMono"/>
                <a:ea typeface="DejaVu Sans"/>
              </a:rPr>
              <a:t>添加对应事件类型的处理函数。</a:t>
            </a:r>
            <a:endParaRPr b="0" lang="en-US" sz="2200" spc="-1" strike="noStrike">
              <a:latin typeface="Arial"/>
            </a:endParaRPr>
          </a:p>
          <a:p>
            <a:pPr lvl="1" marL="685800" indent="-227160">
              <a:lnSpc>
                <a:spcPct val="15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FreeMono"/>
                <a:ea typeface="DejaVu Sans"/>
              </a:rPr>
              <a:t>preMsgHandle</a:t>
            </a:r>
            <a:r>
              <a:rPr b="0" lang="en-US" sz="2200" spc="-1" strike="noStrike">
                <a:solidFill>
                  <a:srgbClr val="000000"/>
                </a:solidFill>
                <a:latin typeface="FreeMono"/>
                <a:ea typeface="DejaVu Sans"/>
              </a:rPr>
              <a:t>函数中根据</a:t>
            </a:r>
            <a:r>
              <a:rPr b="0" lang="en-US" sz="2200" spc="-1" strike="noStrike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b="0" lang="en-US" sz="2200" spc="-1" strike="noStrike">
                <a:solidFill>
                  <a:srgbClr val="000000"/>
                </a:solidFill>
                <a:latin typeface="FreeMono"/>
                <a:ea typeface="DejaVu Sans"/>
              </a:rPr>
              <a:t>类型调用对应的处理函数。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160" cy="7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测试：关注测试号查看效果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263600"/>
            <a:ext cx="10514160" cy="534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75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160">
              <a:lnSpc>
                <a:spcPct val="7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以下是测试号的二维码，扫码后，可查看结果。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7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可以输入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gh_a0f9d81ef5b9 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搜索测试号。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98" name="图片 3" descr=""/>
          <p:cNvPicPr/>
          <p:nvPr/>
        </p:nvPicPr>
        <p:blipFill>
          <a:blip r:embed="rId1"/>
          <a:stretch/>
        </p:blipFill>
        <p:spPr>
          <a:xfrm>
            <a:off x="7464600" y="2090520"/>
            <a:ext cx="3584880" cy="325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320480" y="72000"/>
            <a:ext cx="9550800" cy="675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2400" y="20520"/>
            <a:ext cx="1218852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160" cy="7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事件消息类型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394640"/>
            <a:ext cx="10514160" cy="52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ts val="328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除了上一章讲到的用户发送消息并获取消息回复以外，其他一些用户操作也会通过消息的方式转发到开发者服务器。这些操作发送的消息是事件消息，属于用户的某些行为导致的，这些事件有：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ts val="328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关注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取消关注事件</a:t>
            </a:r>
            <a:endParaRPr b="0" lang="en-US" sz="2200" spc="-1" strike="noStrike">
              <a:latin typeface="Arial"/>
            </a:endParaRPr>
          </a:p>
          <a:p>
            <a:pPr lvl="1" marL="685800" indent="-227160">
              <a:lnSpc>
                <a:spcPts val="328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扫描带参数的二维码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也称为带场景值的二维码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200" spc="-1" strike="noStrike">
              <a:latin typeface="Arial"/>
            </a:endParaRPr>
          </a:p>
          <a:p>
            <a:pPr lvl="1" marL="685800" indent="-227160">
              <a:lnSpc>
                <a:spcPts val="328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上报地理位置</a:t>
            </a:r>
            <a:endParaRPr b="0" lang="en-US" sz="2200" spc="-1" strike="noStrike">
              <a:latin typeface="Arial"/>
            </a:endParaRPr>
          </a:p>
          <a:p>
            <a:pPr lvl="1" marL="685800" indent="-227160">
              <a:lnSpc>
                <a:spcPts val="328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点击菜单拉取消息</a:t>
            </a:r>
            <a:endParaRPr b="0" lang="en-US" sz="2200" spc="-1" strike="noStrike">
              <a:latin typeface="Arial"/>
            </a:endParaRPr>
          </a:p>
          <a:p>
            <a:pPr lvl="1" marL="685800" indent="-227160">
              <a:lnSpc>
                <a:spcPts val="328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点击菜单跳转链接</a:t>
            </a:r>
            <a:endParaRPr b="0" lang="en-US" sz="2200" spc="-1" strike="noStrike">
              <a:latin typeface="Arial"/>
            </a:endParaRPr>
          </a:p>
          <a:p>
            <a:pPr>
              <a:lnSpc>
                <a:spcPts val="328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160" cy="7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用户关注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/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取消关注事件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394640"/>
            <a:ext cx="10514160" cy="52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567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&lt;xml&gt;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7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&lt;ToUserName&gt;&lt;![CDATA[toUser]]&gt;&lt;/ToUserName&gt;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7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&lt;FromUserName&gt;&lt;![CDATA[FromUser]]&gt;&lt;/FromUserName&gt;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7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&lt;CreateTime&gt;123456789&lt;/CreateTime&gt;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7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&lt;MsgType&gt;&lt;![CDATA[event]]&gt;&lt;/MsgType&gt;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7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&lt;Event&gt;&lt;![CDATA[</a:t>
            </a:r>
            <a:r>
              <a:rPr b="1" lang="en-US" sz="2400" spc="-1" strike="noStrike">
                <a:solidFill>
                  <a:srgbClr val="ce181e"/>
                </a:solidFill>
                <a:latin typeface="FreeMono"/>
                <a:ea typeface="DejaVu Sans"/>
              </a:rPr>
              <a:t>subscribe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]]&gt;&lt;/Event&gt;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7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&lt;/xml&gt;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在用户关注公众号之后，开发者服务器会收到这样的一条消息，可根据消息中的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ToUserName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获取用户的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OpenID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。根据业务需要，可以把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OpenID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记录到数据库。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如果是用户取消关注，则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字段的值为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unsubscribe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160" cy="7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扫描带场景值二维码事件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394640"/>
            <a:ext cx="10514160" cy="52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&lt;xml&gt;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&lt;ToUserName&gt;&lt;![CDATA[toUser]]&gt;&lt;/ToUserName&gt;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&lt;FromUserName&gt;&lt;![CDATA[FromUser]]&gt;&lt;/FromUserName&gt;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&lt;CreateTime&gt;123456789&lt;/CreateTime&gt;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&lt;MsgType&gt;&lt;![CDATA[event]]&gt;&lt;/MsgType&gt;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&lt;Event&gt;&lt;![CDATA[</a:t>
            </a:r>
            <a:r>
              <a:rPr b="1" lang="en-US" sz="2400" spc="-1" strike="noStrike">
                <a:solidFill>
                  <a:srgbClr val="ce181e"/>
                </a:solidFill>
                <a:latin typeface="FreeMono"/>
                <a:ea typeface="DejaVu Sans"/>
              </a:rPr>
              <a:t>subscribe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]]&gt;&lt;/Event&gt;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&lt;EventKey&gt;&lt; ![CDATA[qrscene_123123]]&gt;&lt;/EventKey&gt;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&lt;Ticket&gt;&lt;![CDATA[TICKET]]&gt;&lt;/Ticket&gt;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&lt;/xml&gt;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如果用户未关注公众号，则用户关注公众号之后，会推送消息给开发者服务器。注意，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字段为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subscribe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表示用户关注。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160" cy="7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扫描带场景值二维码事件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394640"/>
            <a:ext cx="10514160" cy="52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&lt;xml&gt;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&lt;ToUserName&gt;&lt;![CDATA[toUser]]&gt;&lt;/ToUserName&gt;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&lt;FromUserName&gt;&lt;![CDATA[FromUser]]&gt;&lt;/FromUserName&gt;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&lt;CreateTime&gt;123456789&lt;/CreateTime&gt;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&lt;MsgType&gt;&lt;![CDATA[event]]&gt;&lt;/MsgType&gt;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&lt;Event&gt;&lt;![CDATA[</a:t>
            </a:r>
            <a:r>
              <a:rPr b="1" lang="en-US" sz="2400" spc="-1" strike="noStrike">
                <a:solidFill>
                  <a:srgbClr val="ce181e"/>
                </a:solidFill>
                <a:latin typeface="FreeMono"/>
                <a:ea typeface="DejaVu Sans"/>
              </a:rPr>
              <a:t>SCAN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]]&gt;&lt;/Event&gt;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&lt;EventKey&gt;&lt; ![CDATA[qrscene_123123]]&gt;&lt;/EventKey&gt;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&lt;Ticket&gt;&lt;![CDATA[TICKET]]&gt;&lt;/Ticket&gt;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&lt;/xml&gt;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如果用户已关注公众号，则直接推送消息给开发者服务器，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字段为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SCAN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表示用户扫描了二维码。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160" cy="7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上报地理位置事件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394640"/>
            <a:ext cx="10514160" cy="52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&lt;xml&gt;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&lt;ToUserName&gt;&lt;![CDATA[toUser]]&gt;&lt;/ToUserName&gt;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&lt;FromUserName&gt;&lt;![CDATA[fromUser]]&gt;&lt;/FromUserName&gt;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&lt;CreateTime&gt;123456789&lt;/CreateTime&gt;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&lt;MsgType&gt;&lt;![CDATA[event]]&gt;&lt;/MsgType&gt;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&lt;Event&gt;&lt;![CDATA[</a:t>
            </a:r>
            <a:r>
              <a:rPr b="1" lang="en-US" sz="2400" spc="-1" strike="noStrike">
                <a:solidFill>
                  <a:srgbClr val="ce181e"/>
                </a:solidFill>
                <a:latin typeface="FreeMono"/>
                <a:ea typeface="DejaVu Sans"/>
              </a:rPr>
              <a:t>LOCATION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]]&gt;&lt;/Event&gt;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&lt;Latitude&gt;23.137466&lt;/Latitude&gt;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&lt;Longitude&gt;113.352425&lt;/Longitude&gt;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&lt;Precision&gt;119.385040&lt;/Precision&gt;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&lt;/xml&gt;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当用户允许获取地理位置信息，进入公众号后，会上报用户额地理位置到开发者服务器，这个功能可以用来开发基于地理位置的推送服务，比如一些平台会根据你的位置推荐周边商家。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160" cy="7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点击菜单获取消息事件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394640"/>
            <a:ext cx="10514160" cy="52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&lt;xml&gt;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&lt;ToUserName&gt;&lt;![CDATA[toUser]]&gt;&lt;/ToUserName&gt;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&lt;FromUserName&gt;&lt;![CDATA[FromUser]]&gt;&lt;/FromUserName&gt;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&lt;CreateTime&gt;123456789&lt;/CreateTime&gt;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&lt;MsgType&gt;&lt;![CDATA[event]]&gt;&lt;/MsgType&gt;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&lt;Event&gt;&lt;![CDATA[</a:t>
            </a:r>
            <a:r>
              <a:rPr b="1" lang="en-US" sz="2400" spc="-1" strike="noStrike">
                <a:solidFill>
                  <a:srgbClr val="ce181e"/>
                </a:solidFill>
                <a:latin typeface="FreeMono"/>
                <a:ea typeface="DejaVu Sans"/>
              </a:rPr>
              <a:t>CLICK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]]&gt;&lt;/Event&gt;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&lt;EventKey&gt;&lt;![CDATA[EVENTKEY]]&gt;&lt;/EventKey&gt;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28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&lt;/xml&gt;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当用户点击菜单后，微信服务器转发事件消息到开发者服务器，根据设置好的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EventKey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字段的值执行对应的操作。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比如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EventKey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的值是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about-us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，则返回‘关于我们’的信息，如果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EventKey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的值是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help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，则获取‘帮助信息’。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Application>LibreOffice/6.0.7.3$Linux_X86_64 LibreOffice_project/00m0$Build-3</Application>
  <Words>1152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2019-01-27T23:50:06Z</dcterms:created>
  <dc:creator>wps</dc:creator>
  <dc:description/>
  <dc:language>zh-CN</dc:language>
  <cp:lastModifiedBy/>
  <dcterms:modified xsi:type="dcterms:W3CDTF">2019-02-12T17:29:10Z</dcterms:modified>
  <cp:revision>59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2052-10.1.0.6757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