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61" r:id="rId5"/>
    <p:sldId id="262" r:id="rId6"/>
    <p:sldId id="257" r:id="rId7"/>
    <p:sldId id="260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 sz="4000"/>
              <a:t>消息回复</a:t>
            </a:r>
            <a:endParaRPr lang="zh-CN" altLang="en-US" sz="4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6455"/>
          </a:xfrm>
        </p:spPr>
        <p:txBody>
          <a:bodyPr/>
          <a:p>
            <a:r>
              <a:rPr lang="en-US" altLang="zh-CN" sz="3600"/>
              <a:t>XML</a:t>
            </a:r>
            <a:r>
              <a:rPr lang="zh-CN" altLang="en-US" sz="3600"/>
              <a:t>与转发消息</a:t>
            </a:r>
            <a:endParaRPr lang="zh-CN" altLang="en-US" sz="36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25880"/>
            <a:ext cx="10515600" cy="4851400"/>
          </a:xfrm>
        </p:spPr>
        <p:txBody>
          <a:bodyPr/>
          <a:p>
            <a:r>
              <a:rPr lang="zh-CN" altLang="en-US" sz="2400"/>
              <a:t>微信服务器使用</a:t>
            </a:r>
            <a:r>
              <a:rPr lang="en-US" altLang="zh-CN" sz="2400"/>
              <a:t>XML</a:t>
            </a:r>
            <a:r>
              <a:rPr lang="zh-CN" altLang="en-US" sz="2400"/>
              <a:t>格式转发用户消息与事件消息到开发者服务器。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开发者服务器要返回</a:t>
            </a:r>
            <a:r>
              <a:rPr lang="en-US" altLang="zh-CN" sz="2400"/>
              <a:t>XML</a:t>
            </a:r>
            <a:r>
              <a:rPr lang="zh-CN" altLang="en-US" sz="2400"/>
              <a:t>格式的消息。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如果开发者在某些情况下不需要回复消息，则要返回空字符串或</a:t>
            </a:r>
            <a:r>
              <a:rPr lang="en-US" altLang="zh-CN" sz="2400"/>
              <a:t>success</a:t>
            </a:r>
            <a:r>
              <a:rPr lang="zh-CN" altLang="en-US" sz="2400"/>
              <a:t>字符串。否则用户会收到错误提示。</a:t>
            </a:r>
            <a:endParaRPr lang="zh-CN" altLang="en-US" sz="2400"/>
          </a:p>
          <a:p>
            <a:endParaRPr lang="en-US" altLang="zh-CN" sz="2400"/>
          </a:p>
          <a:p>
            <a:r>
              <a:rPr lang="zh-CN" altLang="en-US" sz="2400"/>
              <a:t>如果开发者服务器</a:t>
            </a:r>
            <a:r>
              <a:rPr lang="en-US" altLang="zh-CN" sz="2400"/>
              <a:t>5</a:t>
            </a:r>
            <a:r>
              <a:rPr lang="zh-CN" altLang="en-US" sz="2400"/>
              <a:t>秒内没有响应，用户也会收到错误提示，尽管微信官方文档也这样说，但是实际上，微信服务器会重试，如果重试</a:t>
            </a:r>
            <a:r>
              <a:rPr lang="en-US" altLang="zh-CN" sz="2400"/>
              <a:t>3</a:t>
            </a:r>
            <a:r>
              <a:rPr lang="zh-CN" altLang="en-US" sz="2400"/>
              <a:t>次，每次都超时则会给用户错误提示。</a:t>
            </a:r>
            <a:endParaRPr lang="zh-CN" altLang="en-US"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6455"/>
          </a:xfrm>
        </p:spPr>
        <p:txBody>
          <a:bodyPr/>
          <a:p>
            <a:r>
              <a:rPr lang="zh-CN" altLang="en-US" sz="3600"/>
              <a:t>文本消息示例</a:t>
            </a:r>
            <a:endParaRPr lang="zh-CN" altLang="en-US" sz="36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25880"/>
            <a:ext cx="10515600" cy="4851400"/>
          </a:xfrm>
        </p:spPr>
        <p:txBody>
          <a:bodyPr/>
          <a:p>
            <a:pPr marL="0" indent="0">
              <a:buNone/>
            </a:pPr>
            <a:r>
              <a:rPr lang="en-US" altLang="zh-CN" sz="2400" b="1">
                <a:solidFill>
                  <a:schemeClr val="tx1"/>
                </a:solidFill>
                <a:uFillTx/>
                <a:latin typeface="FreeMono" panose="020F0409020205020404" charset="0"/>
              </a:rPr>
              <a:t>&lt;xml&gt;</a:t>
            </a:r>
            <a:endParaRPr lang="en-US" altLang="zh-CN" sz="2400" b="1">
              <a:solidFill>
                <a:schemeClr val="tx1"/>
              </a:solidFill>
              <a:uFillTx/>
              <a:latin typeface="FreeMono" panose="020F0409020205020404" charset="0"/>
            </a:endParaRPr>
          </a:p>
          <a:p>
            <a:pPr marL="0" indent="0">
              <a:buNone/>
            </a:pPr>
            <a:r>
              <a:rPr lang="en-US" altLang="zh-CN" sz="2400" b="1">
                <a:solidFill>
                  <a:schemeClr val="tx1"/>
                </a:solidFill>
                <a:uFillTx/>
                <a:latin typeface="FreeMono" panose="020F0409020205020404" charset="0"/>
              </a:rPr>
              <a:t>  &lt;ToUserName&gt;&lt;![CDATA[toUser]]&gt;&lt;/ToUserName&gt;</a:t>
            </a:r>
            <a:endParaRPr lang="en-US" altLang="zh-CN" sz="2400" b="1">
              <a:solidFill>
                <a:schemeClr val="tx1"/>
              </a:solidFill>
              <a:uFillTx/>
              <a:latin typeface="FreeMono" panose="020F0409020205020404" charset="0"/>
            </a:endParaRPr>
          </a:p>
          <a:p>
            <a:pPr marL="0" indent="0">
              <a:buNone/>
            </a:pPr>
            <a:r>
              <a:rPr lang="en-US" altLang="zh-CN" sz="2400" b="1">
                <a:solidFill>
                  <a:schemeClr val="tx1"/>
                </a:solidFill>
                <a:uFillTx/>
                <a:latin typeface="FreeMono" panose="020F0409020205020404" charset="0"/>
              </a:rPr>
              <a:t>  &lt;FromUserName&gt;&lt;![CDATA[fromUser]]&gt;&lt;/FromUserName&gt;</a:t>
            </a:r>
            <a:endParaRPr lang="en-US" altLang="zh-CN" sz="2400" b="1">
              <a:solidFill>
                <a:schemeClr val="tx1"/>
              </a:solidFill>
              <a:uFillTx/>
              <a:latin typeface="FreeMono" panose="020F0409020205020404" charset="0"/>
            </a:endParaRPr>
          </a:p>
          <a:p>
            <a:pPr marL="0" indent="0">
              <a:buNone/>
            </a:pPr>
            <a:r>
              <a:rPr lang="en-US" altLang="zh-CN" sz="2400" b="1">
                <a:solidFill>
                  <a:schemeClr val="tx1"/>
                </a:solidFill>
                <a:uFillTx/>
                <a:latin typeface="FreeMono" panose="020F0409020205020404" charset="0"/>
              </a:rPr>
              <a:t>  &lt;CreateTime&gt;1348831860&lt;/CreateTime&gt;</a:t>
            </a:r>
            <a:endParaRPr lang="en-US" altLang="zh-CN" sz="2400" b="1">
              <a:solidFill>
                <a:schemeClr val="tx1"/>
              </a:solidFill>
              <a:uFillTx/>
              <a:latin typeface="FreeMono" panose="020F0409020205020404" charset="0"/>
            </a:endParaRPr>
          </a:p>
          <a:p>
            <a:pPr marL="0" indent="0">
              <a:buNone/>
            </a:pPr>
            <a:r>
              <a:rPr lang="en-US" altLang="zh-CN" sz="2400" b="1">
                <a:solidFill>
                  <a:schemeClr val="tx1"/>
                </a:solidFill>
                <a:uFillTx/>
                <a:latin typeface="FreeMono" panose="020F0409020205020404" charset="0"/>
              </a:rPr>
              <a:t>  &lt;MsgType&gt;&lt;![CDATA[text]]&gt;&lt;/MsgType&gt;</a:t>
            </a:r>
            <a:endParaRPr lang="en-US" altLang="zh-CN" sz="2400" b="1">
              <a:solidFill>
                <a:schemeClr val="tx1"/>
              </a:solidFill>
              <a:uFillTx/>
              <a:latin typeface="FreeMono" panose="020F0409020205020404" charset="0"/>
            </a:endParaRPr>
          </a:p>
          <a:p>
            <a:pPr marL="0" indent="0">
              <a:buNone/>
            </a:pPr>
            <a:r>
              <a:rPr lang="en-US" altLang="zh-CN" sz="2400" b="1">
                <a:solidFill>
                  <a:schemeClr val="tx1"/>
                </a:solidFill>
                <a:uFillTx/>
                <a:latin typeface="FreeMono" panose="020F0409020205020404" charset="0"/>
              </a:rPr>
              <a:t>  &lt;Content&gt;&lt;![CDATA[this is a test]]&gt;&lt;/Content&gt;</a:t>
            </a:r>
            <a:endParaRPr lang="en-US" altLang="zh-CN" sz="2400" b="1">
              <a:solidFill>
                <a:schemeClr val="tx1"/>
              </a:solidFill>
              <a:uFillTx/>
              <a:latin typeface="FreeMono" panose="020F0409020205020404" charset="0"/>
            </a:endParaRPr>
          </a:p>
          <a:p>
            <a:pPr marL="0" indent="0">
              <a:buNone/>
            </a:pPr>
            <a:r>
              <a:rPr lang="en-US" altLang="zh-CN" sz="2400" b="1">
                <a:solidFill>
                  <a:schemeClr val="tx1"/>
                </a:solidFill>
                <a:uFillTx/>
                <a:latin typeface="FreeMono" panose="020F0409020205020404" charset="0"/>
              </a:rPr>
              <a:t>  &lt;MsgId&gt;1234567890123456&lt;/MsgId&gt;</a:t>
            </a:r>
            <a:endParaRPr lang="en-US" altLang="zh-CN" sz="2400" b="1">
              <a:solidFill>
                <a:schemeClr val="tx1"/>
              </a:solidFill>
              <a:uFillTx/>
              <a:latin typeface="FreeMono" panose="020F0409020205020404" charset="0"/>
            </a:endParaRPr>
          </a:p>
          <a:p>
            <a:pPr marL="0" indent="0">
              <a:buNone/>
            </a:pPr>
            <a:r>
              <a:rPr lang="en-US" altLang="zh-CN" sz="2400" b="1">
                <a:solidFill>
                  <a:schemeClr val="tx1"/>
                </a:solidFill>
                <a:uFillTx/>
                <a:latin typeface="FreeMono" panose="020F0409020205020404" charset="0"/>
              </a:rPr>
              <a:t>&lt;/xml&gt;</a:t>
            </a:r>
            <a:endParaRPr lang="zh-CN" altLang="en-US" sz="2400" b="1">
              <a:solidFill>
                <a:schemeClr val="tx1"/>
              </a:solidFill>
              <a:uFillTx/>
              <a:latin typeface="FreeMono" panose="020F04090202050204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6455"/>
          </a:xfrm>
        </p:spPr>
        <p:txBody>
          <a:bodyPr/>
          <a:p>
            <a:r>
              <a:rPr lang="zh-CN" altLang="en-US" sz="3600"/>
              <a:t>消息字段解释</a:t>
            </a:r>
            <a:endParaRPr lang="zh-CN" altLang="en-US" sz="36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25880"/>
            <a:ext cx="10515600" cy="4851400"/>
          </a:xfrm>
        </p:spPr>
        <p:txBody>
          <a:bodyPr/>
          <a:p>
            <a:r>
              <a:rPr lang="en-US" altLang="zh-CN" sz="2400">
                <a:solidFill>
                  <a:schemeClr val="tx1"/>
                </a:solidFill>
                <a:uFillTx/>
                <a:latin typeface="FreeMono" panose="020F0409020205020404" charset="0"/>
              </a:rPr>
              <a:t>FromUserName</a:t>
            </a:r>
            <a:r>
              <a:rPr lang="zh-CN" altLang="en-US" sz="2400">
                <a:solidFill>
                  <a:schemeClr val="tx1"/>
                </a:solidFill>
                <a:uFillTx/>
                <a:latin typeface="FreeMono" panose="020F0409020205020404" charset="0"/>
              </a:rPr>
              <a:t>表示的是发送者，在这里是一个</a:t>
            </a:r>
            <a:r>
              <a:rPr lang="en-US" altLang="zh-CN" sz="2400">
                <a:solidFill>
                  <a:schemeClr val="tx1"/>
                </a:solidFill>
                <a:uFillTx/>
                <a:latin typeface="FreeMono" panose="020F0409020205020404" charset="0"/>
              </a:rPr>
              <a:t>OpenID</a:t>
            </a:r>
            <a:r>
              <a:rPr lang="zh-CN" altLang="en-US" sz="2400">
                <a:solidFill>
                  <a:schemeClr val="tx1"/>
                </a:solidFill>
                <a:uFillTx/>
                <a:latin typeface="FreeMono" panose="020F0409020205020404" charset="0"/>
              </a:rPr>
              <a:t>，每个用户关注公众号之后，都会针对此公众号生成一个唯一的</a:t>
            </a:r>
            <a:r>
              <a:rPr lang="en-US" altLang="zh-CN" sz="2400">
                <a:solidFill>
                  <a:schemeClr val="tx1"/>
                </a:solidFill>
                <a:uFillTx/>
                <a:latin typeface="FreeMono" panose="020F0409020205020404" charset="0"/>
              </a:rPr>
              <a:t>ID</a:t>
            </a:r>
            <a:r>
              <a:rPr lang="zh-CN" altLang="en-US" sz="2400">
                <a:solidFill>
                  <a:schemeClr val="tx1"/>
                </a:solidFill>
                <a:uFillTx/>
                <a:latin typeface="FreeMono" panose="020F0409020205020404" charset="0"/>
              </a:rPr>
              <a:t>用于标识用户。</a:t>
            </a:r>
            <a:endParaRPr lang="zh-CN" altLang="en-US" sz="2400">
              <a:solidFill>
                <a:schemeClr val="tx1"/>
              </a:solidFill>
              <a:uFillTx/>
              <a:latin typeface="FreeMono" panose="020F0409020205020404" charset="0"/>
            </a:endParaRPr>
          </a:p>
          <a:p>
            <a:r>
              <a:rPr lang="en-US" altLang="zh-CN" sz="2400">
                <a:solidFill>
                  <a:schemeClr val="tx1"/>
                </a:solidFill>
                <a:uFillTx/>
                <a:latin typeface="FreeMono" panose="020F0409020205020404" charset="0"/>
              </a:rPr>
              <a:t>MsgType</a:t>
            </a:r>
            <a:r>
              <a:rPr lang="zh-CN" altLang="en-US" sz="2400">
                <a:solidFill>
                  <a:schemeClr val="tx1"/>
                </a:solidFill>
                <a:uFillTx/>
                <a:latin typeface="FreeMono" panose="020F0409020205020404" charset="0"/>
              </a:rPr>
              <a:t>表明了消息类型，不同类型的消息，会有不同的字段，但是公共字段是：</a:t>
            </a:r>
            <a:r>
              <a:rPr lang="en-US" altLang="zh-CN" sz="2400">
                <a:solidFill>
                  <a:schemeClr val="tx1"/>
                </a:solidFill>
                <a:uFillTx/>
                <a:latin typeface="FreeMono" panose="020F0409020205020404" charset="0"/>
              </a:rPr>
              <a:t>ToUserName, FromUsername, CreateTime, MsgType, MsgId</a:t>
            </a:r>
            <a:r>
              <a:rPr lang="zh-CN" altLang="en-US" sz="2400">
                <a:solidFill>
                  <a:schemeClr val="tx1"/>
                </a:solidFill>
                <a:uFillTx/>
                <a:latin typeface="FreeMono" panose="020F0409020205020404" charset="0"/>
              </a:rPr>
              <a:t>。</a:t>
            </a:r>
            <a:endParaRPr lang="zh-CN" altLang="en-US" sz="2400">
              <a:solidFill>
                <a:schemeClr val="tx1"/>
              </a:solidFill>
              <a:uFillTx/>
              <a:latin typeface="FreeMono" panose="020F0409020205020404" charset="0"/>
            </a:endParaRPr>
          </a:p>
          <a:p>
            <a:endParaRPr lang="zh-CN" altLang="en-US" sz="2400">
              <a:solidFill>
                <a:schemeClr val="tx1"/>
              </a:solidFill>
              <a:uFillTx/>
              <a:latin typeface="FreeMono" panose="020F0409020205020404" charset="0"/>
            </a:endParaRPr>
          </a:p>
        </p:txBody>
      </p:sp>
      <p:graphicFrame>
        <p:nvGraphicFramePr>
          <p:cNvPr id="4" name="表格 3"/>
          <p:cNvGraphicFramePr/>
          <p:nvPr/>
        </p:nvGraphicFramePr>
        <p:xfrm>
          <a:off x="1918335" y="3508375"/>
          <a:ext cx="8534400" cy="27266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5885"/>
                <a:gridCol w="5898515"/>
              </a:tblGrid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20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参数</a:t>
                      </a:r>
                      <a:endParaRPr lang="zh-CN" altLang="en-US" sz="220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20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描述</a:t>
                      </a:r>
                      <a:endParaRPr lang="zh-CN" altLang="en-US" sz="220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200">
                          <a:solidFill>
                            <a:schemeClr val="tx1"/>
                          </a:solidFill>
                          <a:uFillTx/>
                          <a:latin typeface="FreeMono" panose="020F0409020205020404" charset="0"/>
                          <a:sym typeface="+mn-ea"/>
                        </a:rPr>
                        <a:t>ToUserName</a:t>
                      </a:r>
                      <a:endParaRPr lang="en-US" altLang="zh-CN" sz="2200">
                        <a:solidFill>
                          <a:schemeClr val="tx1"/>
                        </a:solidFill>
                        <a:uFillTx/>
                        <a:latin typeface="FreeMono" panose="020F0409020205020404" charset="0"/>
                        <a:sym typeface="+mn-ea"/>
                      </a:endParaRPr>
                    </a:p>
                  </a:txBody>
                  <a:tcPr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200">
                          <a:solidFill>
                            <a:schemeClr val="tx1"/>
                          </a:solidFill>
                          <a:uFillTx/>
                          <a:latin typeface="FreeMono" panose="020F0409020205020404" charset="0"/>
                          <a:sym typeface="+mn-ea"/>
                        </a:rPr>
                        <a:t>开发者微信号</a:t>
                      </a:r>
                      <a:endParaRPr lang="en-US" altLang="zh-CN" sz="2200">
                        <a:solidFill>
                          <a:schemeClr val="tx1"/>
                        </a:solidFill>
                        <a:uFillTx/>
                        <a:latin typeface="FreeMono" panose="020F0409020205020404" charset="0"/>
                        <a:sym typeface="+mn-ea"/>
                      </a:endParaRPr>
                    </a:p>
                  </a:txBody>
                  <a:tcPr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200">
                          <a:solidFill>
                            <a:schemeClr val="tx1"/>
                          </a:solidFill>
                          <a:uFillTx/>
                          <a:latin typeface="FreeMono" panose="020F0409020205020404" charset="0"/>
                          <a:sym typeface="+mn-ea"/>
                        </a:rPr>
                        <a:t>FromUserName</a:t>
                      </a:r>
                      <a:endParaRPr lang="en-US" altLang="zh-CN" sz="2200">
                        <a:solidFill>
                          <a:schemeClr val="tx1"/>
                        </a:solidFill>
                        <a:uFillTx/>
                        <a:latin typeface="FreeMono" panose="020F0409020205020404" charset="0"/>
                        <a:sym typeface="+mn-ea"/>
                      </a:endParaRPr>
                    </a:p>
                  </a:txBody>
                  <a:tcPr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200">
                          <a:solidFill>
                            <a:schemeClr val="tx1"/>
                          </a:solidFill>
                          <a:uFillTx/>
                          <a:latin typeface="FreeMono" panose="020F0409020205020404" charset="0"/>
                          <a:sym typeface="+mn-ea"/>
                        </a:rPr>
                        <a:t>发送方帐号（一个OpenID）</a:t>
                      </a:r>
                      <a:endParaRPr lang="en-US" altLang="zh-CN" sz="2200">
                        <a:solidFill>
                          <a:schemeClr val="tx1"/>
                        </a:solidFill>
                        <a:uFillTx/>
                        <a:latin typeface="FreeMono" panose="020F0409020205020404" charset="0"/>
                        <a:sym typeface="+mn-ea"/>
                      </a:endParaRPr>
                    </a:p>
                  </a:txBody>
                  <a:tcPr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</a:tr>
              <a:tr h="42545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200">
                          <a:latin typeface="FreeMono" panose="020F0409020205020404" charset="0"/>
                          <a:ea typeface="FreeMono" panose="020F0409020205020404" charset="0"/>
                        </a:rPr>
                        <a:t>CreateTim</a:t>
                      </a:r>
                      <a:r>
                        <a:rPr lang="en-US" altLang="zh-CN" sz="2200">
                          <a:latin typeface="FreeMono" panose="020F0409020205020404" charset="0"/>
                          <a:ea typeface="FreeMono" panose="020F0409020205020404" charset="0"/>
                        </a:rPr>
                        <a:t>e</a:t>
                      </a:r>
                      <a:endParaRPr lang="en-US" altLang="zh-CN" sz="2200">
                        <a:latin typeface="FreeMono" panose="020F0409020205020404" charset="0"/>
                        <a:ea typeface="FreeMono" panose="020F0409020205020404" charset="0"/>
                      </a:endParaRPr>
                    </a:p>
                  </a:txBody>
                  <a:tcPr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200"/>
                        <a:t>消息创建时间 （整型）</a:t>
                      </a:r>
                      <a:endParaRPr lang="zh-CN" altLang="en-US" sz="2200"/>
                    </a:p>
                  </a:txBody>
                  <a:tcPr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200">
                          <a:latin typeface="FreeMono" panose="020F0409020205020404" charset="0"/>
                          <a:ea typeface="FreeMono" panose="020F0409020205020404" charset="0"/>
                        </a:rPr>
                        <a:t>MsgType</a:t>
                      </a:r>
                      <a:endParaRPr lang="en-US" altLang="zh-CN" sz="2200">
                        <a:latin typeface="FreeMono" panose="020F0409020205020404" charset="0"/>
                        <a:ea typeface="FreeMono" panose="020F0409020205020404" charset="0"/>
                      </a:endParaRPr>
                    </a:p>
                  </a:txBody>
                  <a:tcPr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200"/>
                        <a:t>消息类型</a:t>
                      </a:r>
                      <a:endParaRPr lang="zh-CN" altLang="en-US" sz="2200"/>
                    </a:p>
                  </a:txBody>
                  <a:tcPr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200">
                          <a:latin typeface="FreeMono" panose="020F0409020205020404" charset="0"/>
                          <a:ea typeface="FreeMono" panose="020F0409020205020404" charset="0"/>
                        </a:rPr>
                        <a:t>Content</a:t>
                      </a:r>
                      <a:endParaRPr lang="en-US" altLang="zh-CN" sz="2200">
                        <a:latin typeface="FreeMono" panose="020F0409020205020404" charset="0"/>
                        <a:ea typeface="FreeMono" panose="020F0409020205020404" charset="0"/>
                      </a:endParaRPr>
                    </a:p>
                  </a:txBody>
                  <a:tcPr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200"/>
                        <a:t>消息内容</a:t>
                      </a:r>
                      <a:endParaRPr lang="zh-CN" altLang="en-US" sz="2200"/>
                    </a:p>
                  </a:txBody>
                  <a:tcPr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200">
                          <a:latin typeface="FreeMono" panose="020F0409020205020404" charset="0"/>
                          <a:ea typeface="FreeMono" panose="020F0409020205020404" charset="0"/>
                        </a:rPr>
                        <a:t>MsgId</a:t>
                      </a:r>
                      <a:endParaRPr lang="en-US" altLang="zh-CN" sz="2200">
                        <a:latin typeface="FreeMono" panose="020F0409020205020404" charset="0"/>
                        <a:ea typeface="FreeMono" panose="020F0409020205020404" charset="0"/>
                      </a:endParaRPr>
                    </a:p>
                  </a:txBody>
                  <a:tcPr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200"/>
                        <a:t>消息</a:t>
                      </a:r>
                      <a:r>
                        <a:rPr lang="en-US" altLang="zh-CN" sz="2200"/>
                        <a:t>ID</a:t>
                      </a:r>
                      <a:r>
                        <a:rPr lang="zh-CN" altLang="en-US" sz="2200"/>
                        <a:t>，</a:t>
                      </a:r>
                      <a:r>
                        <a:rPr lang="en-US" altLang="zh-CN" sz="2200"/>
                        <a:t>64</a:t>
                      </a:r>
                      <a:r>
                        <a:rPr lang="zh-CN" altLang="en-US" sz="2200"/>
                        <a:t>位整数</a:t>
                      </a:r>
                      <a:endParaRPr lang="zh-CN" altLang="en-US" sz="2200"/>
                    </a:p>
                  </a:txBody>
                  <a:tcPr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内容占位符 5" descr="消息回复格式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4460" y="97155"/>
            <a:ext cx="11943715" cy="67208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6455"/>
          </a:xfrm>
        </p:spPr>
        <p:txBody>
          <a:bodyPr/>
          <a:p>
            <a:r>
              <a:rPr lang="zh-CN" altLang="en-US" sz="3600"/>
              <a:t>原样返回消息</a:t>
            </a:r>
            <a:endParaRPr lang="zh-CN" altLang="en-US" sz="36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25880"/>
            <a:ext cx="10515600" cy="4851400"/>
          </a:xfrm>
        </p:spPr>
        <p:txBody>
          <a:bodyPr/>
          <a:p>
            <a:pPr fontAlgn="auto">
              <a:lnSpc>
                <a:spcPts val="3280"/>
              </a:lnSpc>
            </a:pPr>
            <a:r>
              <a:rPr lang="zh-CN" altLang="en-US" sz="2400">
                <a:solidFill>
                  <a:schemeClr val="tx1"/>
                </a:solidFill>
                <a:uFillTx/>
                <a:latin typeface="FreeMono" panose="020F0409020205020404" charset="0"/>
              </a:rPr>
              <a:t>微信服务器转发消息后，把</a:t>
            </a:r>
            <a:r>
              <a:rPr lang="en-US" altLang="zh-CN" sz="2400">
                <a:solidFill>
                  <a:schemeClr val="tx1"/>
                </a:solidFill>
                <a:uFillTx/>
                <a:latin typeface="FreeMono" panose="020F0409020205020404" charset="0"/>
              </a:rPr>
              <a:t>ToUserName</a:t>
            </a:r>
            <a:r>
              <a:rPr lang="zh-CN" altLang="en-US" sz="2400">
                <a:solidFill>
                  <a:schemeClr val="tx1"/>
                </a:solidFill>
                <a:uFillTx/>
                <a:latin typeface="FreeMono" panose="020F0409020205020404" charset="0"/>
              </a:rPr>
              <a:t>与</a:t>
            </a:r>
            <a:r>
              <a:rPr lang="en-US" altLang="zh-CN" sz="2400">
                <a:solidFill>
                  <a:schemeClr val="tx1"/>
                </a:solidFill>
                <a:uFillTx/>
                <a:latin typeface="FreeMono" panose="020F0409020205020404" charset="0"/>
              </a:rPr>
              <a:t>FromUserName</a:t>
            </a:r>
            <a:r>
              <a:rPr lang="zh-CN" altLang="en-US" sz="2400">
                <a:solidFill>
                  <a:schemeClr val="tx1"/>
                </a:solidFill>
                <a:uFillTx/>
                <a:latin typeface="FreeMono" panose="020F0409020205020404" charset="0"/>
              </a:rPr>
              <a:t>字段互换，消息内容不变，按照回复消息的</a:t>
            </a:r>
            <a:r>
              <a:rPr lang="en-US" altLang="zh-CN" sz="2400">
                <a:solidFill>
                  <a:schemeClr val="tx1"/>
                </a:solidFill>
                <a:uFillTx/>
                <a:latin typeface="FreeMono" panose="020F0409020205020404" charset="0"/>
              </a:rPr>
              <a:t>XML</a:t>
            </a:r>
            <a:r>
              <a:rPr lang="zh-CN" altLang="en-US" sz="2400">
                <a:solidFill>
                  <a:schemeClr val="tx1"/>
                </a:solidFill>
                <a:uFillTx/>
                <a:latin typeface="FreeMono" panose="020F0409020205020404" charset="0"/>
              </a:rPr>
              <a:t>格式格式化字符串之后返回即可实现原样返回消息。</a:t>
            </a:r>
            <a:endParaRPr lang="zh-CN" altLang="en-US" sz="2400">
              <a:solidFill>
                <a:schemeClr val="tx1"/>
              </a:solidFill>
              <a:uFillTx/>
              <a:latin typeface="FreeMono" panose="020F0409020205020404" charset="0"/>
            </a:endParaRPr>
          </a:p>
          <a:p>
            <a:pPr fontAlgn="auto">
              <a:lnSpc>
                <a:spcPts val="3280"/>
              </a:lnSpc>
            </a:pPr>
            <a:endParaRPr lang="zh-CN" altLang="en-US" sz="2400">
              <a:solidFill>
                <a:schemeClr val="tx1"/>
              </a:solidFill>
              <a:uFillTx/>
              <a:latin typeface="FreeMono" panose="020F0409020205020404" charset="0"/>
            </a:endParaRPr>
          </a:p>
          <a:p>
            <a:pPr fontAlgn="auto">
              <a:lnSpc>
                <a:spcPts val="3280"/>
              </a:lnSpc>
            </a:pPr>
            <a:r>
              <a:rPr lang="zh-CN" altLang="en-US" sz="2400">
                <a:solidFill>
                  <a:schemeClr val="tx1"/>
                </a:solidFill>
                <a:uFillTx/>
                <a:latin typeface="FreeMono" panose="020F0409020205020404" charset="0"/>
              </a:rPr>
              <a:t>获取消息后，要根据不同消息类型，格式化成对应类型的</a:t>
            </a:r>
            <a:r>
              <a:rPr lang="en-US" altLang="zh-CN" sz="2400">
                <a:solidFill>
                  <a:schemeClr val="tx1"/>
                </a:solidFill>
                <a:uFillTx/>
                <a:latin typeface="FreeMono" panose="020F0409020205020404" charset="0"/>
              </a:rPr>
              <a:t>XML</a:t>
            </a:r>
            <a:r>
              <a:rPr lang="zh-CN" altLang="en-US" sz="2400">
                <a:solidFill>
                  <a:schemeClr val="tx1"/>
                </a:solidFill>
                <a:uFillTx/>
                <a:latin typeface="FreeMono" panose="020F0409020205020404" charset="0"/>
              </a:rPr>
              <a:t>格式。</a:t>
            </a:r>
            <a:endParaRPr lang="zh-CN" altLang="en-US" sz="2400">
              <a:solidFill>
                <a:schemeClr val="tx1"/>
              </a:solidFill>
              <a:uFillTx/>
              <a:latin typeface="FreeMono" panose="020F040902020502040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845</Words>
  <Application>WPS 演示</Application>
  <PresentationFormat>宽屏</PresentationFormat>
  <Paragraphs>63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8" baseType="lpstr">
      <vt:lpstr>Arial</vt:lpstr>
      <vt:lpstr>宋体</vt:lpstr>
      <vt:lpstr>Wingdings</vt:lpstr>
      <vt:lpstr>FreeMono</vt:lpstr>
      <vt:lpstr>Droid Sans Fallback</vt:lpstr>
      <vt:lpstr>Calibri Light</vt:lpstr>
      <vt:lpstr>DejaVu Sans</vt:lpstr>
      <vt:lpstr>微软雅黑</vt:lpstr>
      <vt:lpstr>宋体</vt:lpstr>
      <vt:lpstr>Arial Unicode MS</vt:lpstr>
      <vt:lpstr>Calibri</vt:lpstr>
      <vt:lpstr>Office 主题</vt:lpstr>
      <vt:lpstr>消息回复</vt:lpstr>
      <vt:lpstr>XML与转发消息</vt:lpstr>
      <vt:lpstr>文本消息示例</vt:lpstr>
      <vt:lpstr>消息字段解释</vt:lpstr>
      <vt:lpstr>PowerPoint 演示文稿</vt:lpstr>
      <vt:lpstr>原样返回消息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wps</dc:creator>
  <cp:lastModifiedBy>wy</cp:lastModifiedBy>
  <cp:revision>22</cp:revision>
  <dcterms:created xsi:type="dcterms:W3CDTF">2019-01-27T12:18:59Z</dcterms:created>
  <dcterms:modified xsi:type="dcterms:W3CDTF">2019-01-27T12:18:59Z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2052-10.1.0.6757</vt:lpwstr>
  </property>
</Properties>
</file>