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68" r:id="rId11"/>
    <p:sldId id="263" r:id="rId12"/>
    <p:sldId id="269" r:id="rId13"/>
    <p:sldId id="262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1845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36040"/>
            <a:ext cx="10515600" cy="5019675"/>
          </a:xfrm>
        </p:spPr>
        <p:txBody>
          <a:bodyPr/>
          <a:lstStyle>
            <a:lvl1pPr>
              <a:defRPr sz="2400" u="none" strike="noStrike" kern="1200" cap="none" spc="0" normalizeH="0">
                <a:solidFill>
                  <a:schemeClr val="tx1"/>
                </a:solidFill>
                <a:uFillTx/>
                <a:latin typeface="FreeMono" panose="020F0409020205020404" charset="0"/>
              </a:defRPr>
            </a:lvl1pPr>
            <a:lvl2pPr>
              <a:defRPr sz="2400" u="none" strike="noStrike" kern="1200" cap="none" spc="0" normalizeH="0">
                <a:solidFill>
                  <a:schemeClr val="tx1"/>
                </a:solidFill>
                <a:uFillTx/>
                <a:latin typeface="FreeMono" panose="020F0409020205020404" charset="0"/>
              </a:defRPr>
            </a:lvl2pPr>
            <a:lvl3pPr>
              <a:defRPr sz="2400" u="none" strike="noStrike" kern="1200" cap="none" spc="0" normalizeH="0">
                <a:solidFill>
                  <a:schemeClr val="tx1"/>
                </a:solidFill>
                <a:uFillTx/>
                <a:latin typeface="FreeMono" panose="020F0409020205020404" charset="0"/>
              </a:defRPr>
            </a:lvl3pPr>
            <a:lvl4pPr>
              <a:defRPr sz="2400" u="none" strike="noStrike" kern="1200" cap="none" spc="0" normalizeH="0">
                <a:solidFill>
                  <a:schemeClr val="tx1"/>
                </a:solidFill>
                <a:uFillTx/>
                <a:latin typeface="FreeMono" panose="020F0409020205020404" charset="0"/>
              </a:defRPr>
            </a:lvl4pPr>
            <a:lvl5pPr>
              <a:defRPr sz="2400" u="none" strike="noStrike" kern="1200" cap="none" spc="0" normalizeH="0">
                <a:solidFill>
                  <a:schemeClr val="tx1"/>
                </a:solidFill>
                <a:uFillTx/>
                <a:latin typeface="FreeMono" panose="020F0409020205020404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 sz="4000"/>
              <a:t>XML</a:t>
            </a:r>
            <a:r>
              <a:rPr lang="zh-CN" altLang="en-US" sz="4000"/>
              <a:t>基础</a:t>
            </a:r>
            <a:endParaRPr lang="zh-CN" altLang="en-US" sz="4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XML CDATA</a:t>
            </a:r>
            <a:endParaRPr lang="en-US" altLang="zh-CN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lang="zh-CN" altLang="en-US"/>
              <a:t>对于刚才的</a:t>
            </a:r>
            <a:r>
              <a:rPr lang="en-US" altLang="zh-CN"/>
              <a:t>XML</a:t>
            </a:r>
            <a:r>
              <a:rPr lang="zh-CN" altLang="en-US"/>
              <a:t>，使用</a:t>
            </a:r>
            <a:r>
              <a:rPr lang="en-US" altLang="zh-CN"/>
              <a:t>CDATA</a:t>
            </a:r>
            <a:r>
              <a:rPr lang="zh-CN" altLang="en-US"/>
              <a:t>标记内容不被</a:t>
            </a:r>
            <a:r>
              <a:rPr lang="en-US" altLang="zh-CN"/>
              <a:t>XML</a:t>
            </a:r>
            <a:r>
              <a:rPr lang="zh-CN" altLang="en-US"/>
              <a:t>解析：</a:t>
            </a:r>
            <a:endParaRPr lang="zh-CN" altLang="en-US"/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endParaRPr lang="zh-CN" altLang="en-US"/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lang="en-US" altLang="zh-CN"/>
              <a:t>CDATA</a:t>
            </a:r>
            <a:r>
              <a:rPr lang="zh-CN" altLang="en-US"/>
              <a:t>部分的所有内容都会被</a:t>
            </a:r>
            <a:r>
              <a:rPr lang="en-US" altLang="zh-CN"/>
              <a:t>XML</a:t>
            </a:r>
            <a:r>
              <a:rPr lang="zh-CN" altLang="en-US"/>
              <a:t>解析器忽略。</a:t>
            </a:r>
            <a:endParaRPr lang="zh-CN" altLang="en-US"/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endParaRPr lang="zh-CN" altLang="en-US"/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lang="en-US" altLang="zh-CN"/>
              <a:t>CDATA</a:t>
            </a:r>
            <a:r>
              <a:rPr lang="zh-CN" altLang="en-US"/>
              <a:t>规则：</a:t>
            </a:r>
            <a:endParaRPr lang="zh-CN" altLang="en-US"/>
          </a:p>
          <a:p>
            <a:pPr lvl="1" fontAlgn="auto">
              <a:lnSpc>
                <a:spcPct val="120000"/>
              </a:lnSpc>
              <a:spcBef>
                <a:spcPts val="0"/>
              </a:spcBef>
            </a:pPr>
            <a:r>
              <a:rPr lang="zh-CN" altLang="en-US" sz="2200"/>
              <a:t>从 &lt;![CDATA[ 开始，以 ]]&gt; 结束。</a:t>
            </a:r>
            <a:endParaRPr lang="zh-CN" altLang="en-US" sz="2200"/>
          </a:p>
          <a:p>
            <a:pPr lvl="1" fontAlgn="auto">
              <a:lnSpc>
                <a:spcPct val="120000"/>
              </a:lnSpc>
              <a:spcBef>
                <a:spcPts val="0"/>
              </a:spcBef>
            </a:pPr>
            <a:r>
              <a:rPr lang="en-US" altLang="zh-CN" sz="2200"/>
              <a:t>CDATA</a:t>
            </a:r>
            <a:r>
              <a:rPr lang="zh-CN" altLang="en-US" sz="2200"/>
              <a:t>中不能嵌套</a:t>
            </a:r>
            <a:r>
              <a:rPr lang="en-US" altLang="zh-CN" sz="2200"/>
              <a:t>CDATA</a:t>
            </a:r>
            <a:r>
              <a:rPr lang="zh-CN" altLang="en-US" sz="2200"/>
              <a:t>，否则解析出错。</a:t>
            </a:r>
            <a:endParaRPr lang="zh-CN" altLang="en-US" sz="2200"/>
          </a:p>
          <a:p>
            <a:pPr lvl="1" fontAlgn="auto">
              <a:lnSpc>
                <a:spcPct val="120000"/>
              </a:lnSpc>
              <a:spcBef>
                <a:spcPts val="0"/>
              </a:spcBef>
            </a:pPr>
            <a:r>
              <a:rPr lang="en-US" altLang="zh-CN"/>
              <a:t>]]&gt;</a:t>
            </a:r>
            <a:r>
              <a:rPr lang="zh-CN" altLang="en-US"/>
              <a:t>必须是连续的，不能包含空格和换行。</a:t>
            </a:r>
            <a:endParaRPr lang="zh-CN" altLang="en-US"/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endParaRPr lang="zh-CN" altLang="en-US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444105" y="2177415"/>
            <a:ext cx="4457065" cy="3784600"/>
          </a:xfrm>
          <a:prstGeom prst="rect">
            <a:avLst/>
          </a:prstGeom>
          <a:noFill/>
          <a:ln w="12700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>
                <a:latin typeface="FreeMono" panose="020F0409020205020404" charset="0"/>
                <a:ea typeface="FreeMono" panose="020F0409020205020404" charset="0"/>
                <a:sym typeface="+mn-ea"/>
              </a:rPr>
              <a:t>&lt;message&gt;</a:t>
            </a:r>
            <a:endParaRPr lang="zh-CN" altLang="en-US" sz="2400">
              <a:latin typeface="FreeMono" panose="020F0409020205020404" charset="0"/>
              <a:ea typeface="FreeMono" panose="020F04090202050204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>
                <a:latin typeface="FreeMono" panose="020F0409020205020404" charset="0"/>
                <a:ea typeface="FreeMono" panose="020F0409020205020404" charset="0"/>
                <a:sym typeface="+mn-ea"/>
              </a:rPr>
              <a:t>    &lt;from&gt;A&lt;/from&gt;</a:t>
            </a:r>
            <a:endParaRPr lang="zh-CN" altLang="en-US" sz="2400">
              <a:latin typeface="FreeMono" panose="020F0409020205020404" charset="0"/>
              <a:ea typeface="FreeMono" panose="020F04090202050204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>
                <a:latin typeface="FreeMono" panose="020F0409020205020404" charset="0"/>
                <a:ea typeface="FreeMono" panose="020F0409020205020404" charset="0"/>
                <a:sym typeface="+mn-ea"/>
              </a:rPr>
              <a:t>    &lt;to&gt;B&lt;/to&gt;</a:t>
            </a:r>
            <a:endParaRPr lang="zh-CN" altLang="en-US" sz="2400">
              <a:latin typeface="FreeMono" panose="020F0409020205020404" charset="0"/>
              <a:ea typeface="FreeMono" panose="020F04090202050204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>
                <a:latin typeface="FreeMono" panose="020F0409020205020404" charset="0"/>
                <a:ea typeface="FreeMono" panose="020F0409020205020404" charset="0"/>
                <a:sym typeface="+mn-ea"/>
              </a:rPr>
              <a:t>    &lt;content&gt;</a:t>
            </a:r>
            <a:endParaRPr lang="zh-CN" altLang="en-US" sz="2400">
              <a:latin typeface="FreeMono" panose="020F0409020205020404" charset="0"/>
              <a:ea typeface="FreeMono" panose="020F04090202050204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>
                <a:latin typeface="FreeMono" panose="020F0409020205020404" charset="0"/>
                <a:ea typeface="FreeMono" panose="020F0409020205020404" charset="0"/>
                <a:sym typeface="+mn-ea"/>
              </a:rPr>
              <a:t>        &lt;![CDATA[</a:t>
            </a:r>
            <a:endParaRPr lang="zh-CN" altLang="en-US" sz="2400">
              <a:latin typeface="FreeMono" panose="020F0409020205020404" charset="0"/>
              <a:ea typeface="FreeMono" panose="020F04090202050204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>
                <a:latin typeface="FreeMono" panose="020F0409020205020404" charset="0"/>
                <a:ea typeface="FreeMono" panose="020F0409020205020404" charset="0"/>
                <a:sym typeface="+mn-ea"/>
              </a:rPr>
              <a:t>        &lt;p&gt;First&lt;/p&gt;</a:t>
            </a:r>
            <a:endParaRPr lang="zh-CN" altLang="en-US" sz="2400">
              <a:latin typeface="FreeMono" panose="020F0409020205020404" charset="0"/>
              <a:ea typeface="FreeMono" panose="020F04090202050204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>
                <a:latin typeface="FreeMono" panose="020F0409020205020404" charset="0"/>
                <a:ea typeface="FreeMono" panose="020F0409020205020404" charset="0"/>
                <a:sym typeface="+mn-ea"/>
              </a:rPr>
              <a:t>        &lt;p&gt;Second&lt;/p&gt;</a:t>
            </a:r>
            <a:endParaRPr lang="zh-CN" altLang="en-US" sz="2400">
              <a:latin typeface="FreeMono" panose="020F0409020205020404" charset="0"/>
              <a:ea typeface="FreeMono" panose="020F04090202050204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>
                <a:latin typeface="FreeMono" panose="020F0409020205020404" charset="0"/>
                <a:ea typeface="FreeMono" panose="020F0409020205020404" charset="0"/>
                <a:sym typeface="+mn-ea"/>
              </a:rPr>
              <a:t>        ]]&gt;</a:t>
            </a:r>
            <a:endParaRPr lang="zh-CN" altLang="en-US" sz="2400">
              <a:latin typeface="FreeMono" panose="020F0409020205020404" charset="0"/>
              <a:ea typeface="FreeMono" panose="020F04090202050204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>
                <a:latin typeface="FreeMono" panose="020F0409020205020404" charset="0"/>
                <a:ea typeface="FreeMono" panose="020F0409020205020404" charset="0"/>
                <a:sym typeface="+mn-ea"/>
              </a:rPr>
              <a:t>    &lt;/content&gt;</a:t>
            </a:r>
            <a:endParaRPr lang="zh-CN" altLang="en-US" sz="2400">
              <a:latin typeface="FreeMono" panose="020F0409020205020404" charset="0"/>
              <a:ea typeface="FreeMono" panose="020F04090202050204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>
                <a:latin typeface="FreeMono" panose="020F0409020205020404" charset="0"/>
                <a:ea typeface="FreeMono" panose="020F0409020205020404" charset="0"/>
                <a:sym typeface="+mn-ea"/>
              </a:rPr>
              <a:t>&lt;/message&gt;</a:t>
            </a:r>
            <a:endParaRPr lang="zh-CN" altLang="en-US" sz="2400">
              <a:latin typeface="FreeMono" panose="020F0409020205020404" charset="0"/>
              <a:ea typeface="FreeMono" panose="020F0409020205020404" charset="0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NodeJS</a:t>
            </a:r>
            <a:r>
              <a:rPr lang="zh-CN" altLang="en-US"/>
              <a:t>解析</a:t>
            </a:r>
            <a:r>
              <a:rPr lang="en-US" altLang="zh-CN"/>
              <a:t>XML</a:t>
            </a:r>
            <a:r>
              <a:rPr lang="zh-CN" altLang="en-US"/>
              <a:t>数据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lvl="0" fontAlgn="auto">
              <a:lnSpc>
                <a:spcPct val="120000"/>
              </a:lnSpc>
              <a:spcBef>
                <a:spcPts val="0"/>
              </a:spcBef>
            </a:pPr>
            <a:r>
              <a:rPr lang="zh-CN" altLang="en-US" sz="2200"/>
              <a:t>使用</a:t>
            </a:r>
            <a:r>
              <a:rPr lang="en-US" altLang="zh-CN" sz="2200"/>
              <a:t>xml2js</a:t>
            </a:r>
            <a:r>
              <a:rPr lang="zh-CN" altLang="en-US" sz="2200"/>
              <a:t>解析</a:t>
            </a:r>
            <a:r>
              <a:rPr lang="en-US" altLang="zh-CN" sz="2200"/>
              <a:t>XML</a:t>
            </a:r>
            <a:r>
              <a:rPr lang="zh-CN" altLang="en-US" sz="2200"/>
              <a:t>数据：</a:t>
            </a:r>
            <a:endParaRPr lang="en-US" altLang="zh-CN" sz="2200"/>
          </a:p>
          <a:p>
            <a:pPr marL="457200" lvl="1" indent="0" fontAlgn="auto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200"/>
              <a:t>const xmlparse = require('xml2js').parseString;</a:t>
            </a:r>
            <a:endParaRPr lang="en-US" altLang="zh-CN" sz="2200"/>
          </a:p>
          <a:p>
            <a:pPr marL="457200" lvl="1" indent="0" fontAlgn="auto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200" i="1"/>
              <a:t>//xml_text</a:t>
            </a:r>
            <a:r>
              <a:rPr lang="zh-CN" altLang="en-US" sz="2200" i="1"/>
              <a:t>是保存</a:t>
            </a:r>
            <a:r>
              <a:rPr lang="en-US" altLang="zh-CN" sz="2200" i="1"/>
              <a:t>XML</a:t>
            </a:r>
            <a:r>
              <a:rPr lang="zh-CN" altLang="en-US" sz="2200" i="1"/>
              <a:t>字符串的变量</a:t>
            </a:r>
            <a:endParaRPr lang="en-US" altLang="zh-CN" sz="2200"/>
          </a:p>
          <a:p>
            <a:pPr marL="457200" lvl="1" indent="0" fontAlgn="auto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200"/>
              <a:t>xmlparse(xml_text, (err, result) =&gt; {</a:t>
            </a:r>
            <a:endParaRPr lang="en-US" altLang="zh-CN" sz="2200"/>
          </a:p>
          <a:p>
            <a:pPr marL="457200" lvl="1" indent="0" fontAlgn="auto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200"/>
              <a:t>    if (err) {</a:t>
            </a:r>
            <a:endParaRPr lang="en-US" altLang="zh-CN" sz="2200"/>
          </a:p>
          <a:p>
            <a:pPr marL="457200" lvl="1" indent="0" fontAlgn="auto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200"/>
              <a:t>        console.log(err);</a:t>
            </a:r>
            <a:endParaRPr lang="en-US" altLang="zh-CN" sz="2200"/>
          </a:p>
          <a:p>
            <a:pPr marL="457200" lvl="1" indent="0" fontAlgn="auto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200"/>
              <a:t>    } else {</a:t>
            </a:r>
            <a:endParaRPr lang="en-US" altLang="zh-CN" sz="2200"/>
          </a:p>
          <a:p>
            <a:pPr marL="457200" lvl="1" indent="0" fontAlgn="auto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200"/>
              <a:t>        console.log(result);</a:t>
            </a:r>
            <a:endParaRPr lang="en-US" altLang="zh-CN" sz="2200"/>
          </a:p>
          <a:p>
            <a:pPr marL="457200" lvl="1" indent="0" fontAlgn="auto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200"/>
              <a:t>    }</a:t>
            </a:r>
            <a:endParaRPr lang="en-US" altLang="zh-CN" sz="2200"/>
          </a:p>
          <a:p>
            <a:pPr marL="457200" lvl="1" indent="0" fontAlgn="auto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200"/>
              <a:t>});</a:t>
            </a:r>
            <a:endParaRPr lang="en-US" altLang="zh-CN" sz="2200"/>
          </a:p>
          <a:p>
            <a:pPr marL="457200" lvl="1" indent="0" fontAlgn="auto"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/>
          </a:p>
          <a:p>
            <a:pPr lvl="0" fontAlgn="auto">
              <a:lnSpc>
                <a:spcPct val="120000"/>
              </a:lnSpc>
              <a:spcBef>
                <a:spcPts val="0"/>
              </a:spcBef>
            </a:pPr>
            <a:r>
              <a:rPr lang="zh-CN" altLang="en-US"/>
              <a:t>这种方式会把字段数据解析成数组，使用起来不方便。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NodeJS</a:t>
            </a:r>
            <a:r>
              <a:rPr lang="zh-CN" altLang="en-US"/>
              <a:t>解析</a:t>
            </a:r>
            <a:r>
              <a:rPr lang="en-US" altLang="zh-CN"/>
              <a:t>XML</a:t>
            </a:r>
            <a:r>
              <a:rPr lang="zh-CN" altLang="en-US"/>
              <a:t>数据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36040"/>
            <a:ext cx="10515600" cy="5148580"/>
          </a:xfrm>
        </p:spPr>
        <p:txBody>
          <a:bodyPr>
            <a:normAutofit lnSpcReduction="20000"/>
          </a:bodyPr>
          <a:p>
            <a:pPr lvl="0" fontAlgn="auto">
              <a:lnSpc>
                <a:spcPct val="120000"/>
              </a:lnSpc>
              <a:spcBef>
                <a:spcPts val="0"/>
              </a:spcBef>
            </a:pPr>
            <a:r>
              <a:rPr lang="zh-CN" altLang="en-US">
                <a:sym typeface="+mn-ea"/>
              </a:rPr>
              <a:t>使用</a:t>
            </a:r>
            <a:r>
              <a:rPr lang="en-US" altLang="zh-CN">
                <a:sym typeface="+mn-ea"/>
              </a:rPr>
              <a:t>xml2js</a:t>
            </a:r>
            <a:r>
              <a:rPr lang="zh-CN" altLang="en-US">
                <a:sym typeface="+mn-ea"/>
              </a:rPr>
              <a:t>解析</a:t>
            </a:r>
            <a:r>
              <a:rPr lang="en-US" altLang="zh-CN">
                <a:sym typeface="+mn-ea"/>
              </a:rPr>
              <a:t>XML</a:t>
            </a:r>
            <a:r>
              <a:rPr lang="zh-CN" altLang="en-US">
                <a:sym typeface="+mn-ea"/>
              </a:rPr>
              <a:t>数据：</a:t>
            </a:r>
            <a:endParaRPr lang="en-US" altLang="zh-CN"/>
          </a:p>
          <a:p>
            <a:pPr marL="457200" lvl="1" indent="0" fontAlgn="auto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>
                <a:sym typeface="+mn-ea"/>
              </a:rPr>
              <a:t>const xmlparse = require('xml2js').parseString;</a:t>
            </a:r>
            <a:endParaRPr lang="en-US" altLang="zh-CN"/>
          </a:p>
          <a:p>
            <a:pPr marL="457200" lvl="1" indent="0" fontAlgn="auto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i="1">
                <a:sym typeface="+mn-ea"/>
              </a:rPr>
              <a:t>//xml_text</a:t>
            </a:r>
            <a:r>
              <a:rPr lang="zh-CN" altLang="en-US" i="1">
                <a:sym typeface="+mn-ea"/>
              </a:rPr>
              <a:t>是保存</a:t>
            </a:r>
            <a:r>
              <a:rPr lang="en-US" altLang="zh-CN" i="1">
                <a:sym typeface="+mn-ea"/>
              </a:rPr>
              <a:t>XML</a:t>
            </a:r>
            <a:r>
              <a:rPr lang="zh-CN" altLang="en-US" i="1">
                <a:sym typeface="+mn-ea"/>
              </a:rPr>
              <a:t>字符串的变量</a:t>
            </a:r>
            <a:endParaRPr lang="zh-CN" altLang="en-US" i="1">
              <a:sym typeface="+mn-ea"/>
            </a:endParaRPr>
          </a:p>
          <a:p>
            <a:pPr marL="457200" lvl="1" indent="0" fontAlgn="auto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i="1">
                <a:sym typeface="+mn-ea"/>
              </a:rPr>
              <a:t>var options = </a:t>
            </a:r>
            <a:r>
              <a:rPr lang="en-US" altLang="zh-CN">
                <a:sym typeface="+mn-ea"/>
              </a:rPr>
              <a:t>{explicitArray : false};</a:t>
            </a:r>
            <a:endParaRPr lang="en-US" altLang="zh-CN"/>
          </a:p>
          <a:p>
            <a:pPr marL="457200" lvl="1" indent="0" fontAlgn="auto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>
                <a:sym typeface="+mn-ea"/>
              </a:rPr>
              <a:t>xmlparse(xml_text, options</a:t>
            </a:r>
            <a:r>
              <a:rPr lang="zh-CN" altLang="en-US">
                <a:sym typeface="+mn-ea"/>
              </a:rPr>
              <a:t>， </a:t>
            </a:r>
            <a:r>
              <a:rPr lang="en-US" altLang="zh-CN">
                <a:sym typeface="+mn-ea"/>
              </a:rPr>
              <a:t>(err,result) =&gt; {</a:t>
            </a:r>
            <a:endParaRPr lang="en-US" altLang="zh-CN"/>
          </a:p>
          <a:p>
            <a:pPr marL="457200" lvl="1" indent="0" fontAlgn="auto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>
                <a:sym typeface="+mn-ea"/>
              </a:rPr>
              <a:t>    if (err) {</a:t>
            </a:r>
            <a:endParaRPr lang="en-US" altLang="zh-CN"/>
          </a:p>
          <a:p>
            <a:pPr marL="457200" lvl="1" indent="0" fontAlgn="auto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>
                <a:sym typeface="+mn-ea"/>
              </a:rPr>
              <a:t>        console.log(err);</a:t>
            </a:r>
            <a:endParaRPr lang="en-US" altLang="zh-CN"/>
          </a:p>
          <a:p>
            <a:pPr marL="457200" lvl="1" indent="0" fontAlgn="auto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>
                <a:sym typeface="+mn-ea"/>
              </a:rPr>
              <a:t>    } else {</a:t>
            </a:r>
            <a:endParaRPr lang="en-US" altLang="zh-CN"/>
          </a:p>
          <a:p>
            <a:pPr marL="457200" lvl="1" indent="0" fontAlgn="auto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>
                <a:sym typeface="+mn-ea"/>
              </a:rPr>
              <a:t>        console.log(result);</a:t>
            </a:r>
            <a:endParaRPr lang="en-US" altLang="zh-CN"/>
          </a:p>
          <a:p>
            <a:pPr marL="457200" lvl="1" indent="0" fontAlgn="auto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>
                <a:sym typeface="+mn-ea"/>
              </a:rPr>
              <a:t>    }</a:t>
            </a:r>
            <a:endParaRPr lang="en-US" altLang="zh-CN"/>
          </a:p>
          <a:p>
            <a:pPr marL="457200" lvl="1" indent="0" fontAlgn="auto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>
                <a:sym typeface="+mn-ea"/>
              </a:rPr>
              <a:t>});</a:t>
            </a:r>
            <a:endParaRPr lang="en-US" altLang="zh-CN"/>
          </a:p>
          <a:p>
            <a:pPr lvl="0" fontAlgn="auto">
              <a:lnSpc>
                <a:spcPct val="120000"/>
              </a:lnSpc>
              <a:spcBef>
                <a:spcPts val="0"/>
              </a:spcBef>
            </a:pPr>
            <a:r>
              <a:rPr lang="zh-CN" altLang="en-US"/>
              <a:t>传递选项，</a:t>
            </a:r>
            <a:r>
              <a:rPr lang="en-US" altLang="zh-CN"/>
              <a:t>explicitArray</a:t>
            </a:r>
            <a:r>
              <a:rPr lang="zh-CN" altLang="en-US"/>
              <a:t>默认为</a:t>
            </a:r>
            <a:r>
              <a:rPr lang="en-US" altLang="zh-CN"/>
              <a:t>true</a:t>
            </a:r>
            <a:r>
              <a:rPr lang="zh-CN" altLang="en-US"/>
              <a:t>，会把字段转换成数组，设置成</a:t>
            </a:r>
            <a:r>
              <a:rPr lang="en-US" altLang="zh-CN"/>
              <a:t>false</a:t>
            </a:r>
            <a:r>
              <a:rPr lang="zh-CN" altLang="en-US"/>
              <a:t>则只有在多个相同字段表示列表的时候才会解析成数组。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认识</a:t>
            </a:r>
            <a:r>
              <a:rPr lang="en-US" altLang="zh-CN"/>
              <a:t>XML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&lt;message&gt;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&lt;from&gt;</a:t>
            </a:r>
            <a:r>
              <a:rPr lang="en-US" altLang="zh-CN"/>
              <a:t>Sheldon</a:t>
            </a:r>
            <a:r>
              <a:rPr lang="zh-CN" altLang="en-US"/>
              <a:t>&lt;/from&gt;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&lt;to&gt;Leonard&lt;/to&gt;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&lt;content&gt;开车送我去漫画店&lt;/content&gt;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&lt;/message&gt;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fontAlgn="auto">
              <a:lnSpc>
                <a:spcPct val="120000"/>
              </a:lnSpc>
            </a:pPr>
            <a:r>
              <a:rPr lang="zh-CN" altLang="en-US"/>
              <a:t>即使初次接触这种格式的数据，也可以看明白，消息来自于</a:t>
            </a:r>
            <a:r>
              <a:rPr lang="en-US" altLang="zh-CN"/>
              <a:t>Sheldon</a:t>
            </a:r>
            <a:r>
              <a:rPr lang="zh-CN" altLang="en-US"/>
              <a:t>，接收方是</a:t>
            </a:r>
            <a:r>
              <a:rPr lang="en-US" altLang="zh-CN"/>
              <a:t>Leonard</a:t>
            </a:r>
            <a:r>
              <a:rPr lang="zh-CN" altLang="en-US"/>
              <a:t>，内容是</a:t>
            </a:r>
            <a:r>
              <a:rPr lang="en-US" altLang="zh-CN"/>
              <a:t>‘</a:t>
            </a:r>
            <a:r>
              <a:rPr lang="zh-CN" altLang="en-US"/>
              <a:t>开车</a:t>
            </a:r>
            <a:r>
              <a:rPr lang="zh-CN" altLang="en-US"/>
              <a:t>送我去漫画店</a:t>
            </a:r>
            <a:r>
              <a:rPr lang="en-US" altLang="zh-CN"/>
              <a:t>’</a:t>
            </a:r>
            <a:r>
              <a:rPr lang="zh-CN" altLang="en-US"/>
              <a:t>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XML</a:t>
            </a:r>
            <a:r>
              <a:rPr lang="zh-CN" altLang="en-US"/>
              <a:t>介绍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auto">
              <a:lnSpc>
                <a:spcPct val="110000"/>
              </a:lnSpc>
            </a:pPr>
            <a:r>
              <a:rPr lang="zh-CN" altLang="en-US"/>
              <a:t>XML是可扩展标记语言(Extensible Markup Language )的缩写。</a:t>
            </a:r>
            <a:endParaRPr lang="zh-CN" altLang="en-US"/>
          </a:p>
          <a:p>
            <a:pPr fontAlgn="auto">
              <a:lnSpc>
                <a:spcPct val="110000"/>
              </a:lnSpc>
            </a:pPr>
            <a:endParaRPr lang="zh-CN" altLang="en-US"/>
          </a:p>
          <a:p>
            <a:pPr fontAlgn="auto">
              <a:lnSpc>
                <a:spcPct val="110000"/>
              </a:lnSpc>
            </a:pPr>
            <a:r>
              <a:rPr lang="zh-CN" altLang="en-US"/>
              <a:t>XML很像超文本标记语言的标记语言，因为格式很相似。但是XML的标签没有被预定义,需要自行定义标签。</a:t>
            </a:r>
            <a:endParaRPr lang="zh-CN" altLang="en-US"/>
          </a:p>
          <a:p>
            <a:pPr fontAlgn="auto">
              <a:lnSpc>
                <a:spcPct val="110000"/>
              </a:lnSpc>
            </a:pPr>
            <a:endParaRPr lang="zh-CN" altLang="en-US"/>
          </a:p>
          <a:p>
            <a:pPr fontAlgn="auto">
              <a:lnSpc>
                <a:spcPct val="110000"/>
              </a:lnSpc>
            </a:pPr>
            <a:r>
              <a:rPr lang="zh-CN" altLang="en-US"/>
              <a:t>XML与HTML的差异:</a:t>
            </a:r>
            <a:endParaRPr lang="zh-CN" altLang="en-US"/>
          </a:p>
          <a:p>
            <a:pPr lvl="1" fontAlgn="auto">
              <a:lnSpc>
                <a:spcPct val="110000"/>
              </a:lnSpc>
            </a:pPr>
            <a:r>
              <a:rPr lang="zh-CN" altLang="en-US" sz="2200"/>
              <a:t>XML不是HTML的替代。</a:t>
            </a:r>
            <a:endParaRPr lang="zh-CN" altLang="en-US" sz="2200"/>
          </a:p>
          <a:p>
            <a:pPr lvl="1" fontAlgn="auto">
              <a:lnSpc>
                <a:spcPct val="110000"/>
              </a:lnSpc>
            </a:pPr>
            <a:r>
              <a:rPr lang="zh-CN" altLang="en-US" sz="2200"/>
              <a:t>XML用于表示信息的结构，而HTML重点在于信息的展示。</a:t>
            </a:r>
            <a:endParaRPr lang="zh-CN" altLang="en-US" sz="2200"/>
          </a:p>
          <a:p>
            <a:pPr lvl="1" fontAlgn="auto">
              <a:lnSpc>
                <a:spcPct val="110000"/>
              </a:lnSpc>
            </a:pPr>
            <a:r>
              <a:rPr lang="en-US" altLang="zh-CN" sz="2200"/>
              <a:t>HTML</a:t>
            </a:r>
            <a:r>
              <a:rPr lang="zh-CN" altLang="en-US" sz="2200"/>
              <a:t>有标准的标签定义，</a:t>
            </a:r>
            <a:r>
              <a:rPr lang="zh-CN" altLang="en-US" sz="2200"/>
              <a:t>XML需要开发者自己定义标签。</a:t>
            </a:r>
            <a:endParaRPr lang="zh-CN" altLang="en-US"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XML</a:t>
            </a:r>
            <a:r>
              <a:rPr lang="zh-CN" altLang="en-US"/>
              <a:t>语法规则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67460"/>
            <a:ext cx="10515600" cy="5088255"/>
          </a:xfrm>
        </p:spPr>
        <p:txBody>
          <a:bodyPr>
            <a:normAutofit lnSpcReduction="10000"/>
          </a:bodyPr>
          <a:p>
            <a:pPr indent="0" fontAlgn="auto">
              <a:lnSpc>
                <a:spcPct val="140000"/>
              </a:lnSpc>
            </a:pPr>
            <a:r>
              <a:rPr lang="zh-CN" altLang="en-US"/>
              <a:t>必须有根元素。</a:t>
            </a:r>
            <a:endParaRPr lang="zh-CN" altLang="en-US"/>
          </a:p>
          <a:p>
            <a:pPr indent="0" fontAlgn="auto">
              <a:lnSpc>
                <a:spcPct val="140000"/>
              </a:lnSpc>
            </a:pPr>
            <a:r>
              <a:rPr lang="zh-CN" altLang="en-US"/>
              <a:t>所有的元素都必须有一个闭合标签。</a:t>
            </a:r>
            <a:endParaRPr lang="zh-CN" altLang="en-US"/>
          </a:p>
          <a:p>
            <a:pPr indent="0" fontAlgn="auto">
              <a:lnSpc>
                <a:spcPct val="140000"/>
              </a:lnSpc>
            </a:pPr>
            <a:r>
              <a:rPr lang="zh-CN" altLang="en-US"/>
              <a:t>标签对大小写敏感。</a:t>
            </a:r>
            <a:endParaRPr lang="zh-CN" altLang="en-US"/>
          </a:p>
          <a:p>
            <a:pPr indent="0" fontAlgn="auto">
              <a:lnSpc>
                <a:spcPct val="140000"/>
              </a:lnSpc>
            </a:pPr>
            <a:r>
              <a:rPr lang="zh-CN" altLang="en-US"/>
              <a:t>属性必须加引号。</a:t>
            </a:r>
            <a:endParaRPr lang="zh-CN" altLang="en-US"/>
          </a:p>
          <a:p>
            <a:pPr indent="0" fontAlgn="auto">
              <a:lnSpc>
                <a:spcPct val="140000"/>
              </a:lnSpc>
            </a:pPr>
            <a:r>
              <a:rPr lang="zh-CN" altLang="en-US"/>
              <a:t>标签必须被正确嵌套。</a:t>
            </a:r>
            <a:endParaRPr lang="zh-CN" altLang="en-US"/>
          </a:p>
          <a:p>
            <a:pPr indent="0" fontAlgn="auto">
              <a:lnSpc>
                <a:spcPct val="140000"/>
              </a:lnSpc>
            </a:pPr>
            <a:r>
              <a:rPr lang="zh-CN" altLang="en-US"/>
              <a:t>多个空格会被保留（HTML会把多个空格缩减为1个）。</a:t>
            </a:r>
            <a:endParaRPr lang="zh-CN" altLang="en-US"/>
          </a:p>
          <a:p>
            <a:pPr indent="0" fontAlgn="auto">
              <a:lnSpc>
                <a:spcPct val="140000"/>
              </a:lnSpc>
            </a:pPr>
            <a:r>
              <a:rPr lang="zh-CN" altLang="en-US"/>
              <a:t>XML声明存在必须放在第一行，但这不是必需的：</a:t>
            </a:r>
            <a:endParaRPr lang="zh-CN" altLang="en-US"/>
          </a:p>
          <a:p>
            <a:pPr marL="914400" lvl="2" indent="0" fontAlgn="auto">
              <a:lnSpc>
                <a:spcPct val="140000"/>
              </a:lnSpc>
              <a:buNone/>
            </a:pPr>
            <a:r>
              <a:rPr lang="zh-CN" altLang="en-US" sz="2200"/>
              <a:t>&lt;?xml version="1.0" encoding="utf-8" ?&gt;</a:t>
            </a:r>
            <a:endParaRPr lang="zh-CN" altLang="en-US"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XML</a:t>
            </a:r>
            <a:r>
              <a:rPr lang="zh-CN" altLang="en-US"/>
              <a:t>正确格式示例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 fontAlgn="auto">
              <a:lnSpc>
                <a:spcPct val="100000"/>
              </a:lnSpc>
              <a:buNone/>
            </a:pPr>
            <a:endParaRPr lang="zh-CN" altLang="en-US"/>
          </a:p>
          <a:p>
            <a:pPr marL="0" indent="0" fontAlgn="auto">
              <a:lnSpc>
                <a:spcPct val="90000"/>
              </a:lnSpc>
              <a:buNone/>
            </a:pPr>
            <a:endParaRPr lang="zh-CN" altLang="en-US"/>
          </a:p>
          <a:p>
            <a:pPr marL="0" indent="0" fontAlgn="auto">
              <a:lnSpc>
                <a:spcPct val="90000"/>
              </a:lnSpc>
              <a:buNone/>
            </a:pPr>
            <a:endParaRPr lang="zh-CN" altLang="en-US"/>
          </a:p>
          <a:p>
            <a:pPr marL="0" indent="0" fontAlgn="auto">
              <a:lnSpc>
                <a:spcPct val="90000"/>
              </a:lnSpc>
              <a:buNone/>
            </a:pP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406015" y="3901440"/>
            <a:ext cx="7379335" cy="241617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p>
            <a:pPr marL="0" indent="0" fontAlgn="auto">
              <a:lnSpc>
                <a:spcPct val="90000"/>
              </a:lnSpc>
              <a:buNone/>
            </a:pPr>
            <a:r>
              <a:rPr lang="zh-CN" altLang="en-US" sz="2400">
                <a:solidFill>
                  <a:schemeClr val="tx1"/>
                </a:solidFill>
                <a:uFillTx/>
                <a:latin typeface="FreeMono" panose="020F0409020205020404" charset="0"/>
                <a:sym typeface="+mn-ea"/>
              </a:rPr>
              <a:t>&lt;person&gt;</a:t>
            </a:r>
            <a:endParaRPr lang="zh-CN" altLang="en-US" sz="2400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marL="0" indent="0" fontAlgn="auto">
              <a:lnSpc>
                <a:spcPct val="90000"/>
              </a:lnSpc>
              <a:buNone/>
            </a:pPr>
            <a:r>
              <a:rPr lang="zh-CN" altLang="en-US" sz="2400">
                <a:solidFill>
                  <a:schemeClr val="tx1"/>
                </a:solidFill>
                <a:uFillTx/>
                <a:latin typeface="FreeMono" panose="020F0409020205020404" charset="0"/>
                <a:sym typeface="+mn-ea"/>
              </a:rPr>
              <a:t>    &lt;name </a:t>
            </a:r>
            <a:r>
              <a:rPr lang="en-US" altLang="zh-CN" sz="2400">
                <a:solidFill>
                  <a:schemeClr val="tx1"/>
                </a:solidFill>
                <a:uFillTx/>
                <a:latin typeface="FreeMono" panose="020F0409020205020404" charset="0"/>
                <a:sym typeface="+mn-ea"/>
              </a:rPr>
              <a:t>id=”1001”</a:t>
            </a:r>
            <a:r>
              <a:rPr lang="zh-CN" altLang="en-US" sz="2400">
                <a:solidFill>
                  <a:schemeClr val="tx1"/>
                </a:solidFill>
                <a:uFillTx/>
                <a:latin typeface="FreeMono" panose="020F0409020205020404" charset="0"/>
                <a:sym typeface="+mn-ea"/>
              </a:rPr>
              <a:t>&gt;Brave&lt;/name&gt;</a:t>
            </a:r>
            <a:endParaRPr lang="zh-CN" altLang="en-US" sz="2400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marL="0" indent="0" fontAlgn="auto">
              <a:lnSpc>
                <a:spcPct val="90000"/>
              </a:lnSpc>
              <a:buNone/>
            </a:pPr>
            <a:r>
              <a:rPr lang="zh-CN" altLang="en-US" sz="2400">
                <a:solidFill>
                  <a:schemeClr val="tx1"/>
                </a:solidFill>
                <a:uFillTx/>
                <a:latin typeface="FreeMono" panose="020F0409020205020404" charset="0"/>
                <a:sym typeface="+mn-ea"/>
              </a:rPr>
              <a:t>    &lt;age&gt;28&lt;/age&gt;</a:t>
            </a:r>
            <a:endParaRPr lang="zh-CN" altLang="en-US" sz="2400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marL="0" indent="0" fontAlgn="auto">
              <a:lnSpc>
                <a:spcPct val="90000"/>
              </a:lnSpc>
              <a:buNone/>
            </a:pPr>
            <a:r>
              <a:rPr lang="zh-CN" altLang="en-US" sz="2400">
                <a:solidFill>
                  <a:schemeClr val="tx1"/>
                </a:solidFill>
                <a:uFillTx/>
                <a:latin typeface="FreeMono" panose="020F0409020205020404" charset="0"/>
                <a:sym typeface="+mn-ea"/>
              </a:rPr>
              <a:t>    &lt;identity&gt;Programmer&lt;/identity&gt;</a:t>
            </a:r>
            <a:endParaRPr lang="zh-CN" altLang="en-US" sz="2400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marL="0" indent="0" fontAlgn="auto">
              <a:lnSpc>
                <a:spcPct val="90000"/>
              </a:lnSpc>
              <a:buNone/>
            </a:pPr>
            <a:r>
              <a:rPr lang="zh-CN" altLang="en-US" sz="2400">
                <a:solidFill>
                  <a:schemeClr val="tx1"/>
                </a:solidFill>
                <a:uFillTx/>
                <a:latin typeface="FreeMono" panose="020F0409020205020404" charset="0"/>
                <a:sym typeface="+mn-ea"/>
              </a:rPr>
              <a:t>&lt;person&gt;</a:t>
            </a:r>
            <a:endParaRPr lang="zh-CN" altLang="en-US" sz="2400">
              <a:solidFill>
                <a:schemeClr val="tx1"/>
              </a:solidFill>
              <a:uFillTx/>
              <a:latin typeface="FreeMono" panose="020F0409020205020404" charset="0"/>
              <a:sym typeface="+mn-ea"/>
            </a:endParaRPr>
          </a:p>
          <a:p>
            <a:pPr marL="0" indent="0" fontAlgn="auto">
              <a:lnSpc>
                <a:spcPct val="90000"/>
              </a:lnSpc>
              <a:buNone/>
            </a:pPr>
            <a:endParaRPr lang="zh-CN" altLang="en-US" sz="2400">
              <a:solidFill>
                <a:schemeClr val="tx1"/>
              </a:solidFill>
              <a:uFillTx/>
              <a:latin typeface="FreeMono" panose="020F0409020205020404" charset="0"/>
              <a:sym typeface="+mn-ea"/>
            </a:endParaRPr>
          </a:p>
          <a:p>
            <a:pPr marL="0" indent="0" fontAlgn="auto">
              <a:lnSpc>
                <a:spcPct val="90000"/>
              </a:lnSpc>
              <a:buNone/>
            </a:pPr>
            <a:r>
              <a:rPr lang="en-US" altLang="zh-CN"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&lt;!--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这是一段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XML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注释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,XML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注释和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HTML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一致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--&gt;</a:t>
            </a:r>
            <a:endParaRPr lang="zh-CN" altLang="en-US" sz="2400">
              <a:solidFill>
                <a:schemeClr val="tx1"/>
              </a:solidFill>
              <a:uFillTx/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45030" y="1288415"/>
            <a:ext cx="7901940" cy="230695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400">
                <a:solidFill>
                  <a:schemeClr val="tx1"/>
                </a:solidFill>
                <a:uFillTx/>
                <a:latin typeface="FreeMono" panose="020F0409020205020404" charset="0"/>
                <a:sym typeface="+mn-ea"/>
              </a:rPr>
              <a:t>&lt;?xml version="1.0" encoding="utf-8" ?&gt;</a:t>
            </a:r>
            <a:endParaRPr lang="zh-CN" altLang="en-US" sz="2400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400">
                <a:solidFill>
                  <a:schemeClr val="tx1"/>
                </a:solidFill>
                <a:uFillTx/>
                <a:latin typeface="FreeMono" panose="020F0409020205020404" charset="0"/>
                <a:sym typeface="+mn-ea"/>
              </a:rPr>
              <a:t>&lt;person&gt;</a:t>
            </a:r>
            <a:endParaRPr lang="zh-CN" altLang="en-US" sz="2400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400">
                <a:solidFill>
                  <a:schemeClr val="tx1"/>
                </a:solidFill>
                <a:uFillTx/>
                <a:latin typeface="FreeMono" panose="020F0409020205020404" charset="0"/>
                <a:sym typeface="+mn-ea"/>
              </a:rPr>
              <a:t>    &lt;name&gt;Brave&lt;/name&gt;</a:t>
            </a:r>
            <a:endParaRPr lang="zh-CN" altLang="en-US" sz="2400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400">
                <a:solidFill>
                  <a:schemeClr val="tx1"/>
                </a:solidFill>
                <a:uFillTx/>
                <a:latin typeface="FreeMono" panose="020F0409020205020404" charset="0"/>
                <a:sym typeface="+mn-ea"/>
              </a:rPr>
              <a:t>    &lt;age&gt;28&lt;/age&gt;</a:t>
            </a:r>
            <a:endParaRPr lang="zh-CN" altLang="en-US" sz="2400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400">
                <a:solidFill>
                  <a:schemeClr val="tx1"/>
                </a:solidFill>
                <a:uFillTx/>
                <a:latin typeface="FreeMono" panose="020F0409020205020404" charset="0"/>
                <a:sym typeface="+mn-ea"/>
              </a:rPr>
              <a:t>    &lt;identity&gt;Programmer&lt;/identity&gt;</a:t>
            </a:r>
            <a:endParaRPr lang="zh-CN" altLang="en-US" sz="2400">
              <a:solidFill>
                <a:schemeClr val="tx1"/>
              </a:solidFill>
              <a:uFillTx/>
              <a:latin typeface="FreeMono" panose="020F0409020205020404" charset="0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400">
                <a:solidFill>
                  <a:schemeClr val="tx1"/>
                </a:solidFill>
                <a:uFillTx/>
                <a:latin typeface="FreeMono" panose="020F0409020205020404" charset="0"/>
                <a:sym typeface="+mn-ea"/>
              </a:rPr>
              <a:t>&lt;person&gt;</a:t>
            </a:r>
            <a:endParaRPr lang="zh-CN" altLang="en-US" sz="2400">
              <a:solidFill>
                <a:schemeClr val="tx1"/>
              </a:solidFill>
              <a:uFillTx/>
              <a:latin typeface="FreeMono" panose="020F0409020205020404" charset="0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XML</a:t>
            </a:r>
            <a:r>
              <a:rPr lang="zh-CN" altLang="en-US"/>
              <a:t>错误</a:t>
            </a:r>
            <a:r>
              <a:rPr lang="zh-CN" altLang="en-US"/>
              <a:t>格式示例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fontAlgn="auto">
              <a:lnSpc>
                <a:spcPct val="90000"/>
              </a:lnSpc>
              <a:buNone/>
            </a:pPr>
            <a:endParaRPr lang="zh-CN" altLang="en-US"/>
          </a:p>
          <a:p>
            <a:pPr marL="0" indent="0" fontAlgn="auto">
              <a:lnSpc>
                <a:spcPct val="90000"/>
              </a:lnSpc>
              <a:buNone/>
            </a:pPr>
            <a:r>
              <a:rPr lang="zh-CN" altLang="en-US"/>
              <a:t>&lt;name&gt;Brave&lt;/name&gt;</a:t>
            </a:r>
            <a:endParaRPr lang="zh-CN" altLang="en-US"/>
          </a:p>
          <a:p>
            <a:pPr marL="0" indent="0" fontAlgn="auto">
              <a:lnSpc>
                <a:spcPct val="90000"/>
              </a:lnSpc>
              <a:buNone/>
            </a:pPr>
            <a:r>
              <a:rPr lang="zh-CN" altLang="en-US"/>
              <a:t>&lt;age&gt;28&lt;/age&gt;</a:t>
            </a:r>
            <a:endParaRPr lang="zh-CN" altLang="en-US"/>
          </a:p>
          <a:p>
            <a:pPr marL="0" indent="0" fontAlgn="auto">
              <a:lnSpc>
                <a:spcPct val="90000"/>
              </a:lnSpc>
              <a:buNone/>
            </a:pPr>
            <a:r>
              <a:rPr lang="zh-CN" altLang="en-US"/>
              <a:t>&lt;identity&gt;Programmer&lt;/identity&gt;</a:t>
            </a:r>
            <a:endParaRPr lang="zh-CN" altLang="en-US"/>
          </a:p>
          <a:p>
            <a:pPr marL="0" indent="0" fontAlgn="auto">
              <a:lnSpc>
                <a:spcPct val="90000"/>
              </a:lnSpc>
              <a:buNone/>
            </a:pPr>
            <a:endParaRPr lang="zh-CN" altLang="en-US"/>
          </a:p>
          <a:p>
            <a:pPr fontAlgn="auto">
              <a:lnSpc>
                <a:spcPct val="90000"/>
              </a:lnSpc>
            </a:pPr>
            <a:r>
              <a:rPr lang="zh-CN" altLang="en-US">
                <a:sym typeface="+mn-ea"/>
              </a:rPr>
              <a:t>错误的格式：没有根元素。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XML</a:t>
            </a:r>
            <a:r>
              <a:rPr lang="zh-CN" altLang="en-US"/>
              <a:t>错误格式示例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fontAlgn="auto">
              <a:lnSpc>
                <a:spcPct val="90000"/>
              </a:lnSpc>
              <a:buNone/>
            </a:pPr>
            <a:r>
              <a:rPr lang="zh-CN" altLang="en-US"/>
              <a:t>&lt;person&gt;</a:t>
            </a:r>
            <a:endParaRPr lang="zh-CN" altLang="en-US"/>
          </a:p>
          <a:p>
            <a:pPr marL="0" indent="0" fontAlgn="auto">
              <a:lnSpc>
                <a:spcPct val="90000"/>
              </a:lnSpc>
              <a:buNone/>
            </a:pPr>
            <a:r>
              <a:rPr lang="zh-CN" altLang="en-US"/>
              <a:t>    &lt;name&gt;Brave&lt;/Name&gt;</a:t>
            </a:r>
            <a:endParaRPr lang="zh-CN" altLang="en-US"/>
          </a:p>
          <a:p>
            <a:pPr marL="0" indent="0" fontAlgn="auto">
              <a:lnSpc>
                <a:spcPct val="90000"/>
              </a:lnSpc>
              <a:buNone/>
            </a:pPr>
            <a:r>
              <a:rPr lang="zh-CN" altLang="en-US"/>
              <a:t>    &lt;age&gt;28&lt;/age&gt;</a:t>
            </a:r>
            <a:endParaRPr lang="zh-CN" altLang="en-US"/>
          </a:p>
          <a:p>
            <a:pPr marL="0" indent="0" fontAlgn="auto">
              <a:lnSpc>
                <a:spcPct val="90000"/>
              </a:lnSpc>
              <a:buNone/>
            </a:pPr>
            <a:r>
              <a:rPr lang="zh-CN" altLang="en-US"/>
              <a:t>    &lt;identity&gt;Programmer&lt;/identity&gt;</a:t>
            </a:r>
            <a:endParaRPr lang="zh-CN" altLang="en-US"/>
          </a:p>
          <a:p>
            <a:pPr marL="0" indent="0" fontAlgn="auto">
              <a:lnSpc>
                <a:spcPct val="90000"/>
              </a:lnSpc>
              <a:buNone/>
            </a:pPr>
            <a:r>
              <a:rPr lang="zh-CN" altLang="en-US"/>
              <a:t>&lt;/person&gt;</a:t>
            </a:r>
            <a:endParaRPr lang="zh-CN" altLang="en-US"/>
          </a:p>
          <a:p>
            <a:pPr marL="0" indent="0" fontAlgn="auto">
              <a:lnSpc>
                <a:spcPct val="90000"/>
              </a:lnSpc>
              <a:buNone/>
            </a:pPr>
            <a:endParaRPr lang="zh-CN" altLang="en-US"/>
          </a:p>
          <a:p>
            <a:pPr fontAlgn="auto">
              <a:lnSpc>
                <a:spcPct val="90000"/>
              </a:lnSpc>
            </a:pPr>
            <a:r>
              <a:rPr lang="zh-CN" altLang="en-US">
                <a:sym typeface="+mn-ea"/>
              </a:rPr>
              <a:t>错误的格式：</a:t>
            </a:r>
            <a:r>
              <a:rPr lang="en-US" altLang="zh-CN">
                <a:sym typeface="+mn-ea"/>
              </a:rPr>
              <a:t>name</a:t>
            </a:r>
            <a:r>
              <a:rPr lang="zh-CN" altLang="en-US">
                <a:sym typeface="+mn-ea"/>
              </a:rPr>
              <a:t>标签大小写不一致。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XML</a:t>
            </a:r>
            <a:r>
              <a:rPr lang="zh-CN" altLang="en-US"/>
              <a:t>错误格式示例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fontAlgn="auto">
              <a:lnSpc>
                <a:spcPct val="90000"/>
              </a:lnSpc>
              <a:buNone/>
            </a:pPr>
            <a:r>
              <a:rPr lang="zh-CN" altLang="en-US"/>
              <a:t>&lt;person&gt;</a:t>
            </a:r>
            <a:endParaRPr lang="zh-CN" altLang="en-US"/>
          </a:p>
          <a:p>
            <a:pPr marL="0" indent="0" fontAlgn="auto">
              <a:lnSpc>
                <a:spcPct val="90000"/>
              </a:lnSpc>
              <a:buNone/>
            </a:pPr>
            <a:r>
              <a:rPr lang="zh-CN" altLang="en-US"/>
              <a:t>    &lt;name id=1001&gt;Brave&lt;/Name&gt;</a:t>
            </a:r>
            <a:endParaRPr lang="zh-CN" altLang="en-US"/>
          </a:p>
          <a:p>
            <a:pPr marL="0" indent="0" fontAlgn="auto">
              <a:lnSpc>
                <a:spcPct val="90000"/>
              </a:lnSpc>
              <a:buNone/>
            </a:pPr>
            <a:r>
              <a:rPr lang="zh-CN" altLang="en-US"/>
              <a:t>    &lt;age&gt;28&lt;/age&gt;</a:t>
            </a:r>
            <a:endParaRPr lang="zh-CN" altLang="en-US"/>
          </a:p>
          <a:p>
            <a:pPr marL="0" indent="0" fontAlgn="auto">
              <a:lnSpc>
                <a:spcPct val="90000"/>
              </a:lnSpc>
              <a:buNone/>
            </a:pPr>
            <a:r>
              <a:rPr lang="zh-CN" altLang="en-US"/>
              <a:t>    &lt;identity&gt;Programmer&lt;/identity&gt;</a:t>
            </a:r>
            <a:endParaRPr lang="zh-CN" altLang="en-US"/>
          </a:p>
          <a:p>
            <a:pPr marL="0" indent="0" fontAlgn="auto">
              <a:lnSpc>
                <a:spcPct val="90000"/>
              </a:lnSpc>
              <a:buNone/>
            </a:pPr>
            <a:r>
              <a:rPr lang="zh-CN" altLang="en-US"/>
              <a:t>&lt;/person&gt;</a:t>
            </a:r>
            <a:endParaRPr lang="zh-CN" altLang="en-US"/>
          </a:p>
          <a:p>
            <a:pPr marL="0" indent="0" fontAlgn="auto">
              <a:lnSpc>
                <a:spcPct val="90000"/>
              </a:lnSpc>
              <a:buNone/>
            </a:pPr>
            <a:endParaRPr lang="zh-CN" altLang="en-US"/>
          </a:p>
          <a:p>
            <a:pPr fontAlgn="auto">
              <a:lnSpc>
                <a:spcPct val="90000"/>
              </a:lnSpc>
            </a:pPr>
            <a:r>
              <a:rPr lang="zh-CN" altLang="en-US">
                <a:sym typeface="+mn-ea"/>
              </a:rPr>
              <a:t>错误的格式：</a:t>
            </a:r>
            <a:r>
              <a:rPr lang="en-US" altLang="zh-CN">
                <a:sym typeface="+mn-ea"/>
              </a:rPr>
              <a:t>id</a:t>
            </a:r>
            <a:r>
              <a:rPr lang="zh-CN" altLang="en-US">
                <a:sym typeface="+mn-ea"/>
              </a:rPr>
              <a:t>属性没有加引号。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XML CDATA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58545"/>
            <a:ext cx="10515600" cy="5466715"/>
          </a:xfrm>
        </p:spPr>
        <p:txBody>
          <a:bodyPr>
            <a:normAutofit lnSpcReduction="10000"/>
          </a:bodyPr>
          <a:p>
            <a:pPr marL="0" indent="0" fontAlgn="auto">
              <a:lnSpc>
                <a:spcPct val="70000"/>
              </a:lnSpc>
              <a:buNone/>
            </a:pPr>
            <a:endParaRPr lang="zh-CN" altLang="en-US"/>
          </a:p>
          <a:p>
            <a:pPr marL="0" indent="0" fontAlgn="auto">
              <a:lnSpc>
                <a:spcPct val="70000"/>
              </a:lnSpc>
              <a:buNone/>
            </a:pPr>
            <a:endParaRPr lang="zh-CN" altLang="en-US"/>
          </a:p>
          <a:p>
            <a:pPr marL="0" indent="0" fontAlgn="auto">
              <a:lnSpc>
                <a:spcPct val="70000"/>
              </a:lnSpc>
              <a:buNone/>
            </a:pPr>
            <a:endParaRPr lang="zh-CN" altLang="en-US"/>
          </a:p>
          <a:p>
            <a:pPr marL="0" indent="0" fontAlgn="auto">
              <a:lnSpc>
                <a:spcPct val="70000"/>
              </a:lnSpc>
              <a:buNone/>
            </a:pPr>
            <a:endParaRPr lang="zh-CN" altLang="en-US"/>
          </a:p>
          <a:p>
            <a:pPr marL="0" indent="0" fontAlgn="auto">
              <a:lnSpc>
                <a:spcPct val="70000"/>
              </a:lnSpc>
              <a:buNone/>
            </a:pPr>
            <a:endParaRPr lang="zh-CN" altLang="en-US"/>
          </a:p>
          <a:p>
            <a:pPr marL="0" indent="0" fontAlgn="auto">
              <a:lnSpc>
                <a:spcPct val="70000"/>
              </a:lnSpc>
              <a:buNone/>
            </a:pPr>
            <a:endParaRPr lang="zh-CN" altLang="en-US"/>
          </a:p>
          <a:p>
            <a:pPr marL="0" indent="0" fontAlgn="auto">
              <a:lnSpc>
                <a:spcPct val="70000"/>
              </a:lnSpc>
              <a:buNone/>
            </a:pPr>
            <a:endParaRPr lang="zh-CN" altLang="en-US"/>
          </a:p>
          <a:p>
            <a:pPr fontAlgn="auto">
              <a:lnSpc>
                <a:spcPct val="120000"/>
              </a:lnSpc>
            </a:pPr>
            <a:r>
              <a:rPr lang="zh-CN" altLang="en-US"/>
              <a:t>左侧的</a:t>
            </a:r>
            <a:r>
              <a:rPr lang="en-US" altLang="zh-CN"/>
              <a:t>content</a:t>
            </a:r>
            <a:r>
              <a:rPr lang="zh-CN" altLang="en-US"/>
              <a:t>部分是要发送的内容，但是由于存在</a:t>
            </a:r>
            <a:r>
              <a:rPr lang="en-US" altLang="zh-CN"/>
              <a:t>p</a:t>
            </a:r>
            <a:r>
              <a:rPr lang="zh-CN" altLang="en-US"/>
              <a:t>标签，会被当作标签解析。右侧的</a:t>
            </a:r>
            <a:r>
              <a:rPr lang="en-US" altLang="zh-CN"/>
              <a:t>code</a:t>
            </a:r>
            <a:r>
              <a:rPr lang="zh-CN" altLang="en-US"/>
              <a:t>部分存在非法字符：</a:t>
            </a:r>
            <a:r>
              <a:rPr lang="en-US" altLang="zh-CN"/>
              <a:t>&lt;</a:t>
            </a:r>
            <a:r>
              <a:rPr lang="zh-CN" altLang="en-US"/>
              <a:t>。</a:t>
            </a:r>
            <a:endParaRPr lang="zh-CN" altLang="en-US"/>
          </a:p>
          <a:p>
            <a:pPr fontAlgn="auto">
              <a:lnSpc>
                <a:spcPct val="120000"/>
              </a:lnSpc>
            </a:pPr>
            <a:r>
              <a:rPr lang="en-US" altLang="zh-CN"/>
              <a:t>XML</a:t>
            </a:r>
            <a:r>
              <a:rPr lang="zh-CN" altLang="en-US"/>
              <a:t>标签中</a:t>
            </a:r>
            <a:r>
              <a:rPr lang="en-US" altLang="zh-CN"/>
              <a:t>&lt; &amp;</a:t>
            </a:r>
            <a:r>
              <a:rPr lang="zh-CN" altLang="en-US"/>
              <a:t>都是非法的，</a:t>
            </a:r>
            <a:r>
              <a:rPr lang="en-US" altLang="zh-CN"/>
              <a:t>&lt;</a:t>
            </a:r>
            <a:r>
              <a:rPr lang="zh-CN" altLang="en-US"/>
              <a:t>会被解析器认为是标签的开始，</a:t>
            </a:r>
            <a:r>
              <a:rPr lang="en-US" altLang="zh-CN"/>
              <a:t>&amp;</a:t>
            </a:r>
            <a:r>
              <a:rPr lang="zh-CN" altLang="en-US"/>
              <a:t>被认为是字符实体的开始。</a:t>
            </a:r>
            <a:endParaRPr lang="zh-CN" altLang="en-US"/>
          </a:p>
          <a:p>
            <a:pPr fontAlgn="auto">
              <a:lnSpc>
                <a:spcPct val="120000"/>
              </a:lnSpc>
            </a:pPr>
            <a:r>
              <a:rPr lang="zh-CN" altLang="en-US"/>
              <a:t>以上问题都可以通过</a:t>
            </a:r>
            <a:r>
              <a:rPr lang="en-US" altLang="zh-CN"/>
              <a:t>CDATA</a:t>
            </a:r>
            <a:r>
              <a:rPr lang="zh-CN" altLang="en-US"/>
              <a:t>解决。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53465" y="1248410"/>
            <a:ext cx="4217035" cy="215836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p>
            <a:pPr marL="0" indent="0" fontAlgn="auto">
              <a:lnSpc>
                <a:spcPct val="70000"/>
              </a:lnSpc>
              <a:buNone/>
            </a:pPr>
            <a:r>
              <a:rPr lang="zh-CN" altLang="en-US" sz="2400">
                <a:latin typeface="FreeMono" panose="020F0409020205020404" charset="0"/>
                <a:ea typeface="FreeMono" panose="020F0409020205020404" charset="0"/>
                <a:sym typeface="+mn-ea"/>
              </a:rPr>
              <a:t>&lt;message&gt;</a:t>
            </a:r>
            <a:endParaRPr lang="zh-CN" altLang="en-US" sz="2400">
              <a:latin typeface="FreeMono" panose="020F0409020205020404" charset="0"/>
              <a:ea typeface="FreeMono" panose="020F0409020205020404" charset="0"/>
            </a:endParaRPr>
          </a:p>
          <a:p>
            <a:pPr marL="0" indent="0" fontAlgn="auto">
              <a:lnSpc>
                <a:spcPct val="70000"/>
              </a:lnSpc>
              <a:buNone/>
            </a:pPr>
            <a:r>
              <a:rPr lang="zh-CN" altLang="en-US" sz="2400">
                <a:latin typeface="FreeMono" panose="020F0409020205020404" charset="0"/>
                <a:ea typeface="FreeMono" panose="020F0409020205020404" charset="0"/>
                <a:sym typeface="+mn-ea"/>
              </a:rPr>
              <a:t>    &lt;from&gt;A&lt;/from&gt;</a:t>
            </a:r>
            <a:endParaRPr lang="zh-CN" altLang="en-US" sz="2400">
              <a:latin typeface="FreeMono" panose="020F0409020205020404" charset="0"/>
              <a:ea typeface="FreeMono" panose="020F0409020205020404" charset="0"/>
            </a:endParaRPr>
          </a:p>
          <a:p>
            <a:pPr marL="0" indent="0" fontAlgn="auto">
              <a:lnSpc>
                <a:spcPct val="70000"/>
              </a:lnSpc>
              <a:buNone/>
            </a:pPr>
            <a:r>
              <a:rPr lang="zh-CN" altLang="en-US" sz="2400">
                <a:latin typeface="FreeMono" panose="020F0409020205020404" charset="0"/>
                <a:ea typeface="FreeMono" panose="020F0409020205020404" charset="0"/>
                <a:sym typeface="+mn-ea"/>
              </a:rPr>
              <a:t>    &lt;to&gt;B&lt;/to&gt;</a:t>
            </a:r>
            <a:endParaRPr lang="zh-CN" altLang="en-US" sz="2400">
              <a:latin typeface="FreeMono" panose="020F0409020205020404" charset="0"/>
              <a:ea typeface="FreeMono" panose="020F0409020205020404" charset="0"/>
            </a:endParaRPr>
          </a:p>
          <a:p>
            <a:pPr marL="0" indent="0" fontAlgn="auto">
              <a:lnSpc>
                <a:spcPct val="70000"/>
              </a:lnSpc>
              <a:buNone/>
            </a:pPr>
            <a:r>
              <a:rPr lang="zh-CN" altLang="en-US" sz="2400">
                <a:latin typeface="FreeMono" panose="020F0409020205020404" charset="0"/>
                <a:ea typeface="FreeMono" panose="020F0409020205020404" charset="0"/>
                <a:sym typeface="+mn-ea"/>
              </a:rPr>
              <a:t>    &lt;content&gt;</a:t>
            </a:r>
            <a:endParaRPr lang="zh-CN" altLang="en-US" sz="2400">
              <a:latin typeface="FreeMono" panose="020F0409020205020404" charset="0"/>
              <a:ea typeface="FreeMono" panose="020F0409020205020404" charset="0"/>
            </a:endParaRPr>
          </a:p>
          <a:p>
            <a:pPr marL="0" indent="0" fontAlgn="auto">
              <a:lnSpc>
                <a:spcPct val="70000"/>
              </a:lnSpc>
              <a:buNone/>
            </a:pPr>
            <a:r>
              <a:rPr lang="zh-CN" altLang="en-US" sz="2400">
                <a:latin typeface="FreeMono" panose="020F0409020205020404" charset="0"/>
                <a:ea typeface="FreeMono" panose="020F0409020205020404" charset="0"/>
                <a:sym typeface="+mn-ea"/>
              </a:rPr>
              <a:t>      &lt;p&gt;First&lt;/p&gt;</a:t>
            </a:r>
            <a:endParaRPr lang="zh-CN" altLang="en-US" sz="2400">
              <a:latin typeface="FreeMono" panose="020F0409020205020404" charset="0"/>
              <a:ea typeface="FreeMono" panose="020F0409020205020404" charset="0"/>
            </a:endParaRPr>
          </a:p>
          <a:p>
            <a:pPr marL="0" indent="0" fontAlgn="auto">
              <a:lnSpc>
                <a:spcPct val="70000"/>
              </a:lnSpc>
              <a:buNone/>
            </a:pPr>
            <a:r>
              <a:rPr lang="zh-CN" altLang="en-US" sz="2400">
                <a:latin typeface="FreeMono" panose="020F0409020205020404" charset="0"/>
                <a:ea typeface="FreeMono" panose="020F0409020205020404" charset="0"/>
                <a:sym typeface="+mn-ea"/>
              </a:rPr>
              <a:t>      &lt;p&gt;Second&lt;/p&gt;</a:t>
            </a:r>
            <a:endParaRPr lang="zh-CN" altLang="en-US" sz="2400">
              <a:latin typeface="FreeMono" panose="020F0409020205020404" charset="0"/>
              <a:ea typeface="FreeMono" panose="020F0409020205020404" charset="0"/>
            </a:endParaRPr>
          </a:p>
          <a:p>
            <a:pPr marL="0" indent="0" fontAlgn="auto">
              <a:lnSpc>
                <a:spcPct val="70000"/>
              </a:lnSpc>
              <a:buNone/>
            </a:pPr>
            <a:r>
              <a:rPr lang="zh-CN" altLang="en-US" sz="2400">
                <a:latin typeface="FreeMono" panose="020F0409020205020404" charset="0"/>
                <a:ea typeface="FreeMono" panose="020F0409020205020404" charset="0"/>
                <a:sym typeface="+mn-ea"/>
              </a:rPr>
              <a:t>    &lt;/content&gt;</a:t>
            </a:r>
            <a:endParaRPr lang="zh-CN" altLang="en-US" sz="2400">
              <a:latin typeface="FreeMono" panose="020F0409020205020404" charset="0"/>
              <a:ea typeface="FreeMono" panose="020F0409020205020404" charset="0"/>
            </a:endParaRPr>
          </a:p>
          <a:p>
            <a:pPr marL="0" indent="0" fontAlgn="auto">
              <a:lnSpc>
                <a:spcPct val="70000"/>
              </a:lnSpc>
              <a:buNone/>
            </a:pPr>
            <a:r>
              <a:rPr lang="zh-CN" altLang="en-US" sz="2400">
                <a:latin typeface="FreeMono" panose="020F0409020205020404" charset="0"/>
                <a:ea typeface="FreeMono" panose="020F0409020205020404" charset="0"/>
                <a:sym typeface="+mn-ea"/>
              </a:rPr>
              <a:t>&lt;/message&gt;</a:t>
            </a:r>
            <a:endParaRPr lang="zh-CN" altLang="en-US" sz="2400">
              <a:latin typeface="FreeMono" panose="020F0409020205020404" charset="0"/>
              <a:ea typeface="FreeMono" panose="020F04090202050204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36995" y="1242695"/>
            <a:ext cx="3937000" cy="215836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p>
            <a:pPr marL="0" indent="0" fontAlgn="auto">
              <a:lnSpc>
                <a:spcPct val="70000"/>
              </a:lnSpc>
              <a:buNone/>
            </a:pPr>
            <a:r>
              <a:rPr lang="zh-CN" altLang="en-US" sz="2400">
                <a:latin typeface="FreeMono" panose="020F0409020205020404" charset="0"/>
                <a:ea typeface="FreeMono" panose="020F0409020205020404" charset="0"/>
                <a:sym typeface="+mn-ea"/>
              </a:rPr>
              <a:t>&lt;message&gt;</a:t>
            </a:r>
            <a:endParaRPr lang="zh-CN" altLang="en-US" sz="2400">
              <a:latin typeface="FreeMono" panose="020F0409020205020404" charset="0"/>
              <a:ea typeface="FreeMono" panose="020F0409020205020404" charset="0"/>
            </a:endParaRPr>
          </a:p>
          <a:p>
            <a:pPr marL="0" indent="0" fontAlgn="auto">
              <a:lnSpc>
                <a:spcPct val="70000"/>
              </a:lnSpc>
              <a:buNone/>
            </a:pPr>
            <a:r>
              <a:rPr lang="zh-CN" altLang="en-US" sz="2400">
                <a:latin typeface="FreeMono" panose="020F0409020205020404" charset="0"/>
                <a:ea typeface="FreeMono" panose="020F0409020205020404" charset="0"/>
                <a:sym typeface="+mn-ea"/>
              </a:rPr>
              <a:t>    &lt;</a:t>
            </a:r>
            <a:r>
              <a:rPr lang="en-US" altLang="zh-CN" sz="2400">
                <a:latin typeface="FreeMono" panose="020F0409020205020404" charset="0"/>
                <a:ea typeface="FreeMono" panose="020F0409020205020404" charset="0"/>
                <a:sym typeface="+mn-ea"/>
              </a:rPr>
              <a:t>lang</a:t>
            </a:r>
            <a:r>
              <a:rPr lang="zh-CN" altLang="en-US" sz="2400">
                <a:latin typeface="FreeMono" panose="020F0409020205020404" charset="0"/>
                <a:ea typeface="FreeMono" panose="020F0409020205020404" charset="0"/>
                <a:sym typeface="+mn-ea"/>
              </a:rPr>
              <a:t>&gt;</a:t>
            </a:r>
            <a:r>
              <a:rPr lang="en-US" altLang="zh-CN" sz="2400">
                <a:latin typeface="FreeMono" panose="020F0409020205020404" charset="0"/>
                <a:ea typeface="FreeMono" panose="020F0409020205020404" charset="0"/>
                <a:sym typeface="+mn-ea"/>
              </a:rPr>
              <a:t>Go</a:t>
            </a:r>
            <a:r>
              <a:rPr lang="zh-CN" altLang="en-US" sz="2400">
                <a:latin typeface="FreeMono" panose="020F0409020205020404" charset="0"/>
                <a:ea typeface="FreeMono" panose="020F0409020205020404" charset="0"/>
                <a:sym typeface="+mn-ea"/>
              </a:rPr>
              <a:t>&lt;/</a:t>
            </a:r>
            <a:r>
              <a:rPr lang="en-US" altLang="zh-CN" sz="2400">
                <a:latin typeface="FreeMono" panose="020F0409020205020404" charset="0"/>
                <a:ea typeface="FreeMono" panose="020F0409020205020404" charset="0"/>
                <a:sym typeface="+mn-ea"/>
              </a:rPr>
              <a:t>lang</a:t>
            </a:r>
            <a:r>
              <a:rPr lang="zh-CN" altLang="en-US" sz="2400">
                <a:latin typeface="FreeMono" panose="020F0409020205020404" charset="0"/>
                <a:ea typeface="FreeMono" panose="020F0409020205020404" charset="0"/>
                <a:sym typeface="+mn-ea"/>
              </a:rPr>
              <a:t>&gt;</a:t>
            </a:r>
            <a:endParaRPr lang="zh-CN" altLang="en-US" sz="2400">
              <a:latin typeface="FreeMono" panose="020F0409020205020404" charset="0"/>
              <a:ea typeface="FreeMono" panose="020F0409020205020404" charset="0"/>
            </a:endParaRPr>
          </a:p>
          <a:p>
            <a:pPr marL="0" indent="0" fontAlgn="auto">
              <a:lnSpc>
                <a:spcPct val="70000"/>
              </a:lnSpc>
              <a:buNone/>
            </a:pPr>
            <a:r>
              <a:rPr lang="zh-CN" altLang="en-US" sz="2400">
                <a:latin typeface="FreeMono" panose="020F0409020205020404" charset="0"/>
                <a:ea typeface="FreeMono" panose="020F0409020205020404" charset="0"/>
                <a:sym typeface="+mn-ea"/>
              </a:rPr>
              <a:t>    &lt;</a:t>
            </a:r>
            <a:r>
              <a:rPr lang="en-US" altLang="zh-CN" sz="2400">
                <a:latin typeface="FreeMono" panose="020F0409020205020404" charset="0"/>
                <a:ea typeface="FreeMono" panose="020F0409020205020404" charset="0"/>
                <a:sym typeface="+mn-ea"/>
              </a:rPr>
              <a:t>content</a:t>
            </a:r>
            <a:r>
              <a:rPr lang="zh-CN" altLang="en-US" sz="2400">
                <a:latin typeface="FreeMono" panose="020F0409020205020404" charset="0"/>
                <a:ea typeface="FreeMono" panose="020F0409020205020404" charset="0"/>
                <a:sym typeface="+mn-ea"/>
              </a:rPr>
              <a:t>&gt;</a:t>
            </a:r>
            <a:endParaRPr lang="zh-CN" altLang="en-US" sz="2400">
              <a:latin typeface="FreeMono" panose="020F0409020205020404" charset="0"/>
              <a:ea typeface="FreeMono" panose="020F0409020205020404" charset="0"/>
            </a:endParaRPr>
          </a:p>
          <a:p>
            <a:pPr marL="0" indent="0" fontAlgn="auto">
              <a:lnSpc>
                <a:spcPct val="70000"/>
              </a:lnSpc>
              <a:buNone/>
            </a:pPr>
            <a:r>
              <a:rPr lang="zh-CN" altLang="en-US" sz="2400">
                <a:latin typeface="FreeMono" panose="020F0409020205020404" charset="0"/>
                <a:ea typeface="FreeMono" panose="020F0409020205020404" charset="0"/>
                <a:sym typeface="+mn-ea"/>
              </a:rPr>
              <a:t>      </a:t>
            </a:r>
            <a:r>
              <a:rPr lang="en-US" altLang="zh-CN" sz="2400">
                <a:latin typeface="FreeMono" panose="020F0409020205020404" charset="0"/>
                <a:ea typeface="FreeMono" panose="020F0409020205020404" charset="0"/>
                <a:sym typeface="+mn-ea"/>
              </a:rPr>
              <a:t>if a &lt; b {</a:t>
            </a:r>
            <a:endParaRPr lang="en-US" altLang="zh-CN" sz="2400">
              <a:latin typeface="FreeMono" panose="020F0409020205020404" charset="0"/>
              <a:ea typeface="FreeMono" panose="020F0409020205020404" charset="0"/>
              <a:sym typeface="+mn-ea"/>
            </a:endParaRPr>
          </a:p>
          <a:p>
            <a:pPr marL="0" indent="0" fontAlgn="auto">
              <a:lnSpc>
                <a:spcPct val="70000"/>
              </a:lnSpc>
              <a:buNone/>
            </a:pPr>
            <a:r>
              <a:rPr lang="en-US" altLang="zh-CN" sz="2400">
                <a:latin typeface="FreeMono" panose="020F0409020205020404" charset="0"/>
                <a:ea typeface="FreeMono" panose="020F0409020205020404" charset="0"/>
                <a:sym typeface="+mn-ea"/>
              </a:rPr>
              <a:t>        fmt.Println()</a:t>
            </a:r>
            <a:endParaRPr lang="en-US" altLang="zh-CN" sz="2400">
              <a:latin typeface="FreeMono" panose="020F0409020205020404" charset="0"/>
              <a:ea typeface="FreeMono" panose="020F0409020205020404" charset="0"/>
              <a:sym typeface="+mn-ea"/>
            </a:endParaRPr>
          </a:p>
          <a:p>
            <a:pPr marL="0" indent="0" fontAlgn="auto">
              <a:lnSpc>
                <a:spcPct val="70000"/>
              </a:lnSpc>
              <a:buNone/>
            </a:pPr>
            <a:r>
              <a:rPr lang="en-US" altLang="zh-CN" sz="2400">
                <a:latin typeface="FreeMono" panose="020F0409020205020404" charset="0"/>
                <a:ea typeface="FreeMono" panose="020F0409020205020404" charset="0"/>
                <a:sym typeface="+mn-ea"/>
              </a:rPr>
              <a:t>      }</a:t>
            </a:r>
            <a:endParaRPr lang="zh-CN" altLang="en-US" sz="2400">
              <a:latin typeface="FreeMono" panose="020F0409020205020404" charset="0"/>
              <a:ea typeface="FreeMono" panose="020F0409020205020404" charset="0"/>
            </a:endParaRPr>
          </a:p>
          <a:p>
            <a:pPr marL="0" indent="0" fontAlgn="auto">
              <a:lnSpc>
                <a:spcPct val="70000"/>
              </a:lnSpc>
              <a:buNone/>
            </a:pPr>
            <a:r>
              <a:rPr lang="zh-CN" altLang="en-US" sz="2400">
                <a:latin typeface="FreeMono" panose="020F0409020205020404" charset="0"/>
                <a:ea typeface="FreeMono" panose="020F0409020205020404" charset="0"/>
                <a:sym typeface="+mn-ea"/>
              </a:rPr>
              <a:t>    &lt;/</a:t>
            </a:r>
            <a:r>
              <a:rPr lang="en-US" altLang="zh-CN" sz="2400">
                <a:latin typeface="FreeMono" panose="020F0409020205020404" charset="0"/>
                <a:ea typeface="FreeMono" panose="020F0409020205020404" charset="0"/>
                <a:sym typeface="+mn-ea"/>
              </a:rPr>
              <a:t>content</a:t>
            </a:r>
            <a:r>
              <a:rPr lang="zh-CN" altLang="en-US" sz="2400">
                <a:latin typeface="FreeMono" panose="020F0409020205020404" charset="0"/>
                <a:ea typeface="FreeMono" panose="020F0409020205020404" charset="0"/>
                <a:sym typeface="+mn-ea"/>
              </a:rPr>
              <a:t>&gt;</a:t>
            </a:r>
            <a:endParaRPr lang="zh-CN" altLang="en-US" sz="2400">
              <a:latin typeface="FreeMono" panose="020F0409020205020404" charset="0"/>
              <a:ea typeface="FreeMono" panose="020F0409020205020404" charset="0"/>
            </a:endParaRPr>
          </a:p>
          <a:p>
            <a:pPr marL="0" indent="0" fontAlgn="auto">
              <a:lnSpc>
                <a:spcPct val="70000"/>
              </a:lnSpc>
              <a:buNone/>
            </a:pPr>
            <a:r>
              <a:rPr lang="zh-CN" altLang="en-US" sz="2400">
                <a:latin typeface="FreeMono" panose="020F0409020205020404" charset="0"/>
                <a:ea typeface="FreeMono" panose="020F0409020205020404" charset="0"/>
                <a:sym typeface="+mn-ea"/>
              </a:rPr>
              <a:t>&lt;/message&gt;</a:t>
            </a:r>
            <a:endParaRPr lang="zh-CN" altLang="en-US" sz="2400">
              <a:latin typeface="FreeMono" panose="020F0409020205020404" charset="0"/>
              <a:ea typeface="FreeMono" panose="020F0409020205020404" charset="0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s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2301</Words>
  <Application>WPS 演示</Application>
  <PresentationFormat>宽屏</PresentationFormat>
  <Paragraphs>169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32" baseType="lpstr">
      <vt:lpstr>Arial</vt:lpstr>
      <vt:lpstr>宋体</vt:lpstr>
      <vt:lpstr>Wingdings</vt:lpstr>
      <vt:lpstr>FreeMono</vt:lpstr>
      <vt:lpstr>Droid Sans Fallback</vt:lpstr>
      <vt:lpstr>Calibri Light</vt:lpstr>
      <vt:lpstr>DejaVu Sans</vt:lpstr>
      <vt:lpstr>微软雅黑</vt:lpstr>
      <vt:lpstr>宋体</vt:lpstr>
      <vt:lpstr>Arial Unicode MS</vt:lpstr>
      <vt:lpstr>Calibri</vt:lpstr>
      <vt:lpstr>楷体</vt:lpstr>
      <vt:lpstr>隶书</vt:lpstr>
      <vt:lpstr>仿宋</vt:lpstr>
      <vt:lpstr>Courier 10 Pitch</vt:lpstr>
      <vt:lpstr>Gubbi</vt:lpstr>
      <vt:lpstr>DejaVu Sans Mono</vt:lpstr>
      <vt:lpstr>DejaVu Serif</vt:lpstr>
      <vt:lpstr>AR PL UMing HK</vt:lpstr>
      <vt:lpstr>Master</vt:lpstr>
      <vt:lpstr>小程序介绍与整体结构</vt:lpstr>
      <vt:lpstr>认识小程序</vt:lpstr>
      <vt:lpstr>小程序的本质</vt:lpstr>
      <vt:lpstr>小程序开发与前端开发的区别</vt:lpstr>
      <vt:lpstr>WXML</vt:lpstr>
      <vt:lpstr>XML正确格式示例</vt:lpstr>
      <vt:lpstr>XML错误格式示例</vt:lpstr>
      <vt:lpstr>XML错误格式示例</vt:lpstr>
      <vt:lpstr>XML CDATA</vt:lpstr>
      <vt:lpstr>小程序开发整体结构</vt:lpstr>
      <vt:lpstr>NodeJS解析XML数据</vt:lpstr>
      <vt:lpstr>WXSS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wy</cp:lastModifiedBy>
  <cp:revision>68</cp:revision>
  <dcterms:created xsi:type="dcterms:W3CDTF">2019-01-27T14:37:46Z</dcterms:created>
  <dcterms:modified xsi:type="dcterms:W3CDTF">2019-01-27T14:37:46Z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2052-10.1.0.6757</vt:lpwstr>
  </property>
</Properties>
</file>