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sz="4000"/>
              <a:t>事件消息处理</a:t>
            </a:r>
            <a:endParaRPr lang="zh-CN" altLang="en-US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8670"/>
          </a:xfrm>
        </p:spPr>
        <p:txBody>
          <a:bodyPr/>
          <a:p>
            <a:r>
              <a:rPr lang="zh-CN" altLang="en-US" sz="3600"/>
              <a:t>事件消息类型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4460"/>
            <a:ext cx="10515600" cy="5278755"/>
          </a:xfrm>
        </p:spPr>
        <p:txBody>
          <a:bodyPr/>
          <a:p>
            <a:pPr fontAlgn="auto">
              <a:lnSpc>
                <a:spcPts val="3280"/>
              </a:lnSpc>
            </a:pPr>
            <a:r>
              <a:rPr lang="zh-CN" altLang="en-US" sz="2400"/>
              <a:t>除了上一章讲到的用户发送消息并获取消息回复以外，其他一些用户操作也会通过消息的方式转发到开发者服务器。这些操作发送的消息是事件消息，属于用户的某些行为导致的，这些事件有：</a:t>
            </a:r>
            <a:endParaRPr lang="zh-CN" altLang="en-US" sz="2400"/>
          </a:p>
          <a:p>
            <a:pPr lvl="1" fontAlgn="auto">
              <a:lnSpc>
                <a:spcPts val="3280"/>
              </a:lnSpc>
            </a:pPr>
            <a:r>
              <a:rPr lang="zh-CN" altLang="en-US"/>
              <a:t>关注/取消关注事件</a:t>
            </a:r>
            <a:endParaRPr lang="zh-CN" altLang="en-US"/>
          </a:p>
          <a:p>
            <a:pPr lvl="1" fontAlgn="auto">
              <a:lnSpc>
                <a:spcPts val="3280"/>
              </a:lnSpc>
            </a:pPr>
            <a:r>
              <a:rPr lang="zh-CN" altLang="en-US"/>
              <a:t>扫描带参数的二维码</a:t>
            </a:r>
            <a:endParaRPr lang="zh-CN" altLang="en-US"/>
          </a:p>
          <a:p>
            <a:pPr lvl="1" fontAlgn="auto">
              <a:lnSpc>
                <a:spcPts val="3280"/>
              </a:lnSpc>
            </a:pPr>
            <a:r>
              <a:rPr lang="zh-CN" altLang="en-US"/>
              <a:t>上报地理位置</a:t>
            </a:r>
            <a:endParaRPr lang="zh-CN" altLang="en-US"/>
          </a:p>
          <a:p>
            <a:pPr lvl="1" fontAlgn="auto">
              <a:lnSpc>
                <a:spcPts val="3280"/>
              </a:lnSpc>
            </a:pPr>
            <a:r>
              <a:rPr lang="zh-CN" altLang="en-US"/>
              <a:t>自定义菜单</a:t>
            </a:r>
            <a:endParaRPr lang="zh-CN" altLang="en-US"/>
          </a:p>
          <a:p>
            <a:pPr lvl="1" fontAlgn="auto">
              <a:lnSpc>
                <a:spcPts val="3280"/>
              </a:lnSpc>
            </a:pPr>
            <a:r>
              <a:rPr lang="zh-CN" altLang="en-US"/>
              <a:t>点击菜单拉取消息</a:t>
            </a:r>
            <a:endParaRPr lang="zh-CN" altLang="en-US"/>
          </a:p>
          <a:p>
            <a:pPr lvl="1" fontAlgn="auto">
              <a:lnSpc>
                <a:spcPts val="3280"/>
              </a:lnSpc>
            </a:pPr>
            <a:r>
              <a:rPr lang="zh-CN" altLang="en-US"/>
              <a:t>点击菜单跳转链接</a:t>
            </a:r>
            <a:endParaRPr lang="zh-CN" altLang="en-US"/>
          </a:p>
          <a:p>
            <a:pPr lvl="0" fontAlgn="auto">
              <a:lnSpc>
                <a:spcPts val="3280"/>
              </a:lnSpc>
            </a:pPr>
            <a:r>
              <a:rPr lang="zh-CN" altLang="en-US" sz="2400"/>
              <a:t>接下来讲两个事件消息类型，其他类型的处理过程类似，根据</a:t>
            </a:r>
            <a:r>
              <a:rPr lang="en-US" altLang="zh-CN" sz="2400"/>
              <a:t>MsgType</a:t>
            </a:r>
            <a:r>
              <a:rPr lang="zh-CN" altLang="en-US" sz="2400"/>
              <a:t>以及</a:t>
            </a:r>
            <a:r>
              <a:rPr lang="en-US" altLang="zh-CN" sz="2400"/>
              <a:t>Event</a:t>
            </a:r>
            <a:r>
              <a:rPr lang="zh-CN" altLang="en-US" sz="2400"/>
              <a:t>字段做事件分发处理即可。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8670"/>
          </a:xfrm>
        </p:spPr>
        <p:txBody>
          <a:bodyPr/>
          <a:p>
            <a:r>
              <a:rPr lang="zh-CN" altLang="en-US" sz="3600"/>
              <a:t>用户关注事件消息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4460"/>
            <a:ext cx="10515600" cy="522541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&lt;xml&gt;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    &lt;ToUserName&gt;&lt;![CDATA[toUser]]&gt;&lt;/ToUserName&gt;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    &lt;FromUserName&gt;&lt;![CDATA[FromUser]]&gt;&lt;/FromUserName&gt;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    &lt;CreateTime&gt;123456789&lt;/CreateTime&gt;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    &lt;MsgType&gt;&lt;![CDATA[event]]&gt;&lt;/MsgType&gt;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    &lt;Event&gt;&lt;![CDATA[subscribe]]&gt;&lt;/Event&gt;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&lt;/xml&gt;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fontAlgn="auto">
              <a:lnSpc>
                <a:spcPct val="90000"/>
              </a:lnSpc>
            </a:pP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在用户关注公众号之后，开发者服务器会收到这样的一条消息，可根据消息中的</a:t>
            </a:r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</a:rPr>
              <a:t>ToUserName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获取用户的</a:t>
            </a:r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</a:rPr>
              <a:t>OpenID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。根据业务需要，可以把</a:t>
            </a:r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</a:rPr>
              <a:t>OpenID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记录到数据库。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fontAlgn="auto">
              <a:lnSpc>
                <a:spcPct val="90000"/>
              </a:lnSpc>
            </a:pP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现在看到的字段是每个消息都有的，用户关注以及取消事件消息不需要其他额外的字段描述信息。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8670"/>
          </a:xfrm>
        </p:spPr>
        <p:txBody>
          <a:bodyPr/>
          <a:p>
            <a:r>
              <a:rPr lang="zh-CN" altLang="en-US" sz="3600"/>
              <a:t>上报地理位置事件消息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4460"/>
            <a:ext cx="10515600" cy="5217160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75000"/>
              </a:lnSpc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&lt;xml&gt;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 fontAlgn="auto">
              <a:lnSpc>
                <a:spcPct val="75000"/>
              </a:lnSpc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    &lt;ToUserName&gt;&lt;![CDATA[toUser]]&gt;&lt;/ToUserName&gt;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 fontAlgn="auto">
              <a:lnSpc>
                <a:spcPct val="75000"/>
              </a:lnSpc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    &lt;FromUserName&gt;&lt;![CDATA[fromUser]]&gt;&lt;/FromUserName&gt;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 fontAlgn="auto">
              <a:lnSpc>
                <a:spcPct val="75000"/>
              </a:lnSpc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    &lt;CreateTime&gt;123456789&lt;/CreateTime&gt;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 fontAlgn="auto">
              <a:lnSpc>
                <a:spcPct val="75000"/>
              </a:lnSpc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    &lt;MsgType&gt;&lt;![CDATA[event]]&gt;&lt;/MsgType&gt;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 fontAlgn="auto">
              <a:lnSpc>
                <a:spcPct val="75000"/>
              </a:lnSpc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    &lt;Event&gt;&lt;![CDATA[LOCATION]]&gt;&lt;/Event&gt;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 fontAlgn="auto">
              <a:lnSpc>
                <a:spcPct val="75000"/>
              </a:lnSpc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    &lt;Latitude&gt;23.137466&lt;/Latitude&gt;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 fontAlgn="auto">
              <a:lnSpc>
                <a:spcPct val="75000"/>
              </a:lnSpc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    &lt;Longitude&gt;113.352425&lt;/Longitude&gt;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 fontAlgn="auto">
              <a:lnSpc>
                <a:spcPct val="75000"/>
              </a:lnSpc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    &lt;Precision&gt;119.385040&lt;/Precision&gt;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 fontAlgn="auto">
              <a:lnSpc>
                <a:spcPct val="75000"/>
              </a:lnSpc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&lt;/xml&gt;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当用户允许获取地理位置信息，进入公众号后，会上报用户额地理位置到开发者服务器，这个功能可以用来开发基于地理位置的推送服务，比如一些平台会根据你的位置推荐周边商家。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8670"/>
          </a:xfrm>
        </p:spPr>
        <p:txBody>
          <a:bodyPr/>
          <a:p>
            <a:r>
              <a:rPr lang="zh-CN" altLang="en-US" sz="3600"/>
              <a:t>加入事件消息处理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93470"/>
            <a:ext cx="10515600" cy="5518150"/>
          </a:xfrm>
        </p:spPr>
        <p:txBody>
          <a:bodyPr>
            <a:normAutofit lnSpcReduction="10000"/>
          </a:bodyPr>
          <a:p>
            <a:pPr fontAlgn="auto">
              <a:lnSpc>
                <a:spcPct val="115000"/>
              </a:lnSpc>
            </a:pP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在之前处理普通用户消息的基础上，只需要做以下几点：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lvl="1" fontAlgn="auto">
              <a:lnSpc>
                <a:spcPct val="155000"/>
              </a:lnSpc>
            </a:pPr>
            <a:r>
              <a:rPr lang="zh-CN" altLang="en-US" sz="2200">
                <a:solidFill>
                  <a:schemeClr val="tx1"/>
                </a:solidFill>
                <a:uFillTx/>
                <a:latin typeface="FreeMono" panose="020F0409020205020404" charset="0"/>
              </a:rPr>
              <a:t>修改</a:t>
            </a:r>
            <a:r>
              <a:rPr lang="en-US" altLang="zh-CN" sz="2200">
                <a:solidFill>
                  <a:schemeClr val="tx1"/>
                </a:solidFill>
                <a:uFillTx/>
                <a:latin typeface="FreeMono" panose="020F0409020205020404" charset="0"/>
              </a:rPr>
              <a:t>preMsgHandle</a:t>
            </a:r>
            <a:r>
              <a:rPr lang="zh-CN" altLang="en-US" sz="2200">
                <a:solidFill>
                  <a:schemeClr val="tx1"/>
                </a:solidFill>
                <a:uFillTx/>
                <a:latin typeface="FreeMono" panose="020F0409020205020404" charset="0"/>
              </a:rPr>
              <a:t>函数加入判断消息类型为</a:t>
            </a:r>
            <a:r>
              <a:rPr lang="en-US" altLang="zh-CN" sz="2200">
                <a:solidFill>
                  <a:schemeClr val="tx1"/>
                </a:solidFill>
                <a:uFillTx/>
                <a:latin typeface="FreeMono" panose="020F0409020205020404" charset="0"/>
              </a:rPr>
              <a:t>event</a:t>
            </a:r>
            <a:r>
              <a:rPr lang="zh-CN" altLang="en-US" sz="2200">
                <a:solidFill>
                  <a:schemeClr val="tx1"/>
                </a:solidFill>
                <a:uFillTx/>
                <a:latin typeface="FreeMono" panose="020F0409020205020404" charset="0"/>
              </a:rPr>
              <a:t>的处理过程。</a:t>
            </a:r>
            <a:endParaRPr lang="zh-CN" altLang="en-US" sz="2200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lvl="1" fontAlgn="auto">
              <a:lnSpc>
                <a:spcPct val="155000"/>
              </a:lnSpc>
            </a:pPr>
            <a:r>
              <a:rPr lang="zh-CN" altLang="en-US" sz="2200">
                <a:solidFill>
                  <a:schemeClr val="tx1"/>
                </a:solidFill>
                <a:uFillTx/>
                <a:latin typeface="FreeMono" panose="020F0409020205020404" charset="0"/>
              </a:rPr>
              <a:t>根据不同事件类型调用对应的处理函数。</a:t>
            </a:r>
            <a:endParaRPr lang="zh-CN" altLang="en-US" sz="2200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lvl="1" fontAlgn="auto">
              <a:lnSpc>
                <a:spcPct val="155000"/>
              </a:lnSpc>
            </a:pPr>
            <a:r>
              <a:rPr lang="zh-CN" altLang="en-US" sz="2200">
                <a:solidFill>
                  <a:schemeClr val="tx1"/>
                </a:solidFill>
                <a:uFillTx/>
                <a:latin typeface="FreeMono" panose="020F0409020205020404" charset="0"/>
              </a:rPr>
              <a:t>每个处理对应事件的函数再根据具体的信息做处理。</a:t>
            </a:r>
            <a:endParaRPr lang="zh-CN" altLang="en-US" sz="2200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lvl="1" fontAlgn="auto">
              <a:lnSpc>
                <a:spcPct val="115000"/>
              </a:lnSpc>
            </a:pPr>
            <a:endParaRPr lang="zh-CN" altLang="en-US" sz="2200">
              <a:solidFill>
                <a:schemeClr val="tx1"/>
              </a:solidFill>
              <a:uFillTx/>
              <a:latin typeface="FreeMono" panose="020F04090202050204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8670"/>
          </a:xfrm>
        </p:spPr>
        <p:txBody>
          <a:bodyPr/>
          <a:p>
            <a:r>
              <a:rPr lang="zh-CN" altLang="en-US" sz="3600"/>
              <a:t>测试：关注测试号查看效果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3650"/>
            <a:ext cx="10515600" cy="5347970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75000"/>
              </a:lnSpc>
              <a:buNone/>
            </a:pP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fontAlgn="auto">
              <a:lnSpc>
                <a:spcPct val="75000"/>
              </a:lnSpc>
            </a:pP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以下是测试号的二维码，扫码后，可查看结果。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 fontAlgn="auto">
              <a:lnSpc>
                <a:spcPct val="75000"/>
              </a:lnSpc>
              <a:buNone/>
            </a:pP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fontAlgn="auto">
              <a:lnSpc>
                <a:spcPct val="75000"/>
              </a:lnSpc>
            </a:pP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可以输入</a:t>
            </a: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gh_a0f9d81ef5b9 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搜索测试号。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 fontAlgn="auto">
              <a:lnSpc>
                <a:spcPct val="75000"/>
              </a:lnSpc>
              <a:buNone/>
            </a:pP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</p:txBody>
      </p:sp>
      <p:pic>
        <p:nvPicPr>
          <p:cNvPr id="4" name="图片 3" descr="ceshiha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4425" y="2090420"/>
            <a:ext cx="3586480" cy="32556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1152</Words>
  <Application>WPS 演示</Application>
  <PresentationFormat>宽屏</PresentationFormat>
  <Paragraphs>55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FreeMono</vt:lpstr>
      <vt:lpstr>Droid Sans Fallback</vt:lpstr>
      <vt:lpstr>Calibri Light</vt:lpstr>
      <vt:lpstr>DejaVu Sans</vt:lpstr>
      <vt:lpstr>微软雅黑</vt:lpstr>
      <vt:lpstr>宋体</vt:lpstr>
      <vt:lpstr>Arial Unicode MS</vt:lpstr>
      <vt:lpstr>Calibri</vt:lpstr>
      <vt:lpstr>Office 主题</vt:lpstr>
      <vt:lpstr>事件消息处理</vt:lpstr>
      <vt:lpstr>事件消息类型</vt:lpstr>
      <vt:lpstr>用户关注事件消息</vt:lpstr>
      <vt:lpstr>上报地理位置事件消息</vt:lpstr>
      <vt:lpstr>加入事件消息处理</vt:lpstr>
      <vt:lpstr>测试：关注测试号查看效果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wy</cp:lastModifiedBy>
  <cp:revision>27</cp:revision>
  <dcterms:created xsi:type="dcterms:W3CDTF">2019-01-27T14:43:43Z</dcterms:created>
  <dcterms:modified xsi:type="dcterms:W3CDTF">2019-01-27T14:43:43Z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