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1" r:id="rId5"/>
    <p:sldId id="264" r:id="rId6"/>
    <p:sldId id="263" r:id="rId7"/>
    <p:sldId id="259" r:id="rId8"/>
    <p:sldId id="260" r:id="rId9"/>
    <p:sldId id="266" r:id="rId10"/>
    <p:sldId id="262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1845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6040"/>
            <a:ext cx="10515600" cy="5019675"/>
          </a:xfrm>
        </p:spPr>
        <p:txBody>
          <a:bodyPr/>
          <a:lstStyle>
            <a:lvl1pPr>
              <a:defRPr sz="2400" u="none" strike="noStrike" kern="1200" cap="none" spc="0" normalizeH="0">
                <a:solidFill>
                  <a:schemeClr val="tx1"/>
                </a:solidFill>
                <a:uFillTx/>
                <a:latin typeface="FreeMono" panose="020F0409020205020404" charset="0"/>
              </a:defRPr>
            </a:lvl1pPr>
            <a:lvl2pPr>
              <a:defRPr sz="2400" u="none" strike="noStrike" kern="1200" cap="none" spc="0" normalizeH="0">
                <a:solidFill>
                  <a:schemeClr val="tx1"/>
                </a:solidFill>
                <a:uFillTx/>
                <a:latin typeface="FreeMono" panose="020F0409020205020404" charset="0"/>
              </a:defRPr>
            </a:lvl2pPr>
            <a:lvl3pPr>
              <a:defRPr sz="2400" u="none" strike="noStrike" kern="1200" cap="none" spc="0" normalizeH="0">
                <a:solidFill>
                  <a:schemeClr val="tx1"/>
                </a:solidFill>
                <a:uFillTx/>
                <a:latin typeface="FreeMono" panose="020F0409020205020404" charset="0"/>
              </a:defRPr>
            </a:lvl3pPr>
            <a:lvl4pPr>
              <a:defRPr sz="2400" u="none" strike="noStrike" kern="1200" cap="none" spc="0" normalizeH="0">
                <a:solidFill>
                  <a:schemeClr val="tx1"/>
                </a:solidFill>
                <a:uFillTx/>
                <a:latin typeface="FreeMono" panose="020F0409020205020404" charset="0"/>
              </a:defRPr>
            </a:lvl4pPr>
            <a:lvl5pPr>
              <a:defRPr sz="2400" u="none" strike="noStrike" kern="1200" cap="none" spc="0" normalizeH="0">
                <a:solidFill>
                  <a:schemeClr val="tx1"/>
                </a:solidFill>
                <a:uFillTx/>
                <a:latin typeface="FreeMono" panose="020F040902020502040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sz="4000"/>
              <a:t>自定义菜单接口</a:t>
            </a:r>
            <a:endParaRPr lang="zh-CN" altLang="en-US"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自定义菜单刷新策略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 fontAlgn="auto">
              <a:lnSpc>
                <a:spcPct val="120000"/>
              </a:lnSpc>
            </a:pPr>
            <a:r>
              <a:rPr lang="zh-CN" altLang="en-US"/>
              <a:t>创建自定义菜单后，新用户会立即生效，否则用户看到菜单不会立即生效。</a:t>
            </a:r>
            <a:endParaRPr lang="zh-CN" altLang="en-US"/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/>
              <a:t>在用户进入公众号会话页或公众号profile页时，如果发现上一次拉取菜单的请求在5分钟以前，就会拉取一下菜单，如果菜单有更新，就会刷新客户端的菜单。</a:t>
            </a:r>
            <a:endParaRPr lang="zh-CN" altLang="en-US"/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/>
              <a:t>测试时可以尝试取消关注公众账号后再次关注，则可以看到创建后的效果。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自定义菜单接口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公众号注册之后就提供了自定义菜单的操作。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但是，启用开发者配置之后，之前的菜单设置会失效。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这个时候要自定义菜单，必须要通过自定义菜单接口进行。</a:t>
            </a:r>
            <a:endParaRPr lang="zh-CN" altLang="en-US"/>
          </a:p>
          <a:p>
            <a:endParaRPr lang="zh-CN" altLang="en-US"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自定义菜单类型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838200" y="1336040"/>
          <a:ext cx="10515600" cy="514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7105"/>
                <a:gridCol w="7008495"/>
              </a:tblGrid>
              <a:tr h="4673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类型</a:t>
                      </a:r>
                      <a:endParaRPr lang="zh-CN" altLang="en-US" sz="240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7F7F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说明</a:t>
                      </a:r>
                      <a:endParaRPr lang="zh-CN" altLang="en-US" sz="240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7F7F7"/>
                    </a:solidFill>
                  </a:tcPr>
                </a:tc>
              </a:tr>
              <a:tr h="4673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n>
                            <a:noFill/>
                          </a:ln>
                          <a:latin typeface="FreeMono" panose="020F0409020205020404" charset="0"/>
                          <a:ea typeface="FreeMono" panose="020F0409020205020404" charset="0"/>
                        </a:rPr>
                        <a:t>click</a:t>
                      </a:r>
                      <a:endParaRPr lang="en-US" altLang="zh-CN" sz="2400">
                        <a:ln>
                          <a:noFill/>
                        </a:ln>
                        <a:latin typeface="FreeMono" panose="020F0409020205020404" charset="0"/>
                        <a:ea typeface="FreeMono" panose="020F0409020205020404" charset="0"/>
                      </a:endParaRPr>
                    </a:p>
                  </a:txBody>
                  <a:tcPr>
                    <a:solidFill>
                      <a:srgbClr val="F7F7F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n>
                            <a:noFill/>
                          </a:ln>
                        </a:rPr>
                        <a:t>点击后，发送设置的</a:t>
                      </a:r>
                      <a:r>
                        <a:rPr lang="en-US" altLang="zh-CN" sz="2400">
                          <a:ln>
                            <a:noFill/>
                          </a:ln>
                        </a:rPr>
                        <a:t>Key</a:t>
                      </a:r>
                      <a:r>
                        <a:rPr lang="zh-CN" altLang="en-US" sz="2400">
                          <a:ln>
                            <a:noFill/>
                          </a:ln>
                        </a:rPr>
                        <a:t>到开发者服务器</a:t>
                      </a:r>
                      <a:endParaRPr lang="zh-CN" altLang="en-US" sz="240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rgbClr val="F7F7F7"/>
                    </a:solidFill>
                  </a:tcPr>
                </a:tc>
              </a:tr>
              <a:tr h="4673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n>
                            <a:noFill/>
                          </a:ln>
                          <a:latin typeface="FreeMono" panose="020F0409020205020404" charset="0"/>
                          <a:ea typeface="FreeMono" panose="020F0409020205020404" charset="0"/>
                        </a:rPr>
                        <a:t>view</a:t>
                      </a:r>
                      <a:endParaRPr lang="en-US" altLang="zh-CN" sz="2400">
                        <a:ln>
                          <a:noFill/>
                        </a:ln>
                        <a:latin typeface="FreeMono" panose="020F0409020205020404" charset="0"/>
                        <a:ea typeface="FreeMono" panose="020F0409020205020404" charset="0"/>
                      </a:endParaRPr>
                    </a:p>
                  </a:txBody>
                  <a:tcPr>
                    <a:solidFill>
                      <a:srgbClr val="F7F7F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n>
                            <a:noFill/>
                          </a:ln>
                        </a:rPr>
                        <a:t>点击跳转</a:t>
                      </a:r>
                      <a:r>
                        <a:rPr lang="en-US" altLang="zh-CN" sz="2400">
                          <a:ln>
                            <a:noFill/>
                          </a:ln>
                        </a:rPr>
                        <a:t>URL</a:t>
                      </a:r>
                      <a:endParaRPr lang="en-US" altLang="zh-CN" sz="240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rgbClr val="F7F7F7"/>
                    </a:solidFill>
                  </a:tcPr>
                </a:tc>
              </a:tr>
              <a:tr h="4673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n>
                            <a:noFill/>
                          </a:ln>
                          <a:latin typeface="FreeMono" panose="020F0409020205020404" charset="0"/>
                          <a:ea typeface="FreeMono" panose="020F0409020205020404" charset="0"/>
                        </a:rPr>
                        <a:t>scancode_push</a:t>
                      </a:r>
                      <a:endParaRPr lang="en-US" altLang="zh-CN" sz="2400">
                        <a:ln>
                          <a:noFill/>
                        </a:ln>
                        <a:latin typeface="FreeMono" panose="020F0409020205020404" charset="0"/>
                        <a:ea typeface="FreeMono" panose="020F0409020205020404" charset="0"/>
                      </a:endParaRPr>
                    </a:p>
                  </a:txBody>
                  <a:tcPr>
                    <a:solidFill>
                      <a:srgbClr val="F7F7F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n>
                            <a:noFill/>
                          </a:ln>
                        </a:rPr>
                        <a:t>扫码后，扫码结果发送给开发者</a:t>
                      </a:r>
                      <a:endParaRPr lang="zh-CN" altLang="en-US" sz="240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rgbClr val="F7F7F7"/>
                    </a:solidFill>
                  </a:tcPr>
                </a:tc>
              </a:tr>
              <a:tr h="4673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n>
                            <a:noFill/>
                          </a:ln>
                          <a:latin typeface="FreeMono" panose="020F0409020205020404" charset="0"/>
                          <a:ea typeface="FreeMono" panose="020F0409020205020404" charset="0"/>
                        </a:rPr>
                        <a:t>scancode_waitmsg</a:t>
                      </a:r>
                      <a:endParaRPr lang="en-US" altLang="zh-CN" sz="2400">
                        <a:ln>
                          <a:noFill/>
                        </a:ln>
                        <a:latin typeface="FreeMono" panose="020F0409020205020404" charset="0"/>
                        <a:ea typeface="FreeMono" panose="020F0409020205020404" charset="0"/>
                      </a:endParaRPr>
                    </a:p>
                  </a:txBody>
                  <a:tcPr>
                    <a:solidFill>
                      <a:srgbClr val="F7F7F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n>
                            <a:noFill/>
                          </a:ln>
                        </a:rPr>
                        <a:t>扫码推事件，会提示</a:t>
                      </a:r>
                      <a:r>
                        <a:rPr lang="en-US" altLang="zh-CN" sz="2400">
                          <a:ln>
                            <a:noFill/>
                          </a:ln>
                        </a:rPr>
                        <a:t>‘</a:t>
                      </a:r>
                      <a:r>
                        <a:rPr lang="zh-CN" altLang="en-US" sz="2400">
                          <a:ln>
                            <a:noFill/>
                          </a:ln>
                        </a:rPr>
                        <a:t>消息接收中</a:t>
                      </a:r>
                      <a:r>
                        <a:rPr lang="en-US" altLang="zh-CN" sz="2400">
                          <a:ln>
                            <a:noFill/>
                          </a:ln>
                        </a:rPr>
                        <a:t>’</a:t>
                      </a:r>
                      <a:r>
                        <a:rPr lang="zh-CN" altLang="en-US" sz="2400">
                          <a:ln>
                            <a:noFill/>
                          </a:ln>
                        </a:rPr>
                        <a:t>提示框</a:t>
                      </a:r>
                      <a:endParaRPr lang="zh-CN" altLang="en-US" sz="240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rgbClr val="F7F7F7"/>
                    </a:solidFill>
                  </a:tcPr>
                </a:tc>
              </a:tr>
              <a:tr h="4673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n>
                            <a:noFill/>
                          </a:ln>
                          <a:latin typeface="FreeMono" panose="020F0409020205020404" charset="0"/>
                          <a:ea typeface="FreeMono" panose="020F0409020205020404" charset="0"/>
                        </a:rPr>
                        <a:t>pic_sysphoto</a:t>
                      </a:r>
                      <a:endParaRPr lang="en-US" altLang="zh-CN" sz="2400">
                        <a:ln>
                          <a:noFill/>
                        </a:ln>
                        <a:latin typeface="FreeMono" panose="020F0409020205020404" charset="0"/>
                        <a:ea typeface="FreeMono" panose="020F0409020205020404" charset="0"/>
                      </a:endParaRPr>
                    </a:p>
                  </a:txBody>
                  <a:tcPr>
                    <a:solidFill>
                      <a:srgbClr val="F7F7F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n>
                            <a:noFill/>
                          </a:ln>
                        </a:rPr>
                        <a:t>点击后调用系统相机，拍照后会发送给开发者</a:t>
                      </a:r>
                      <a:endParaRPr lang="en-US" altLang="zh-CN" sz="240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rgbClr val="F7F7F7"/>
                    </a:solidFill>
                  </a:tcPr>
                </a:tc>
              </a:tr>
              <a:tr h="4673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n>
                            <a:noFill/>
                          </a:ln>
                          <a:latin typeface="FreeMono" panose="020F0409020205020404" charset="0"/>
                          <a:ea typeface="FreeMono" panose="020F0409020205020404" charset="0"/>
                        </a:rPr>
                        <a:t>pic_photo_or_album</a:t>
                      </a:r>
                      <a:endParaRPr lang="zh-CN" altLang="en-US" sz="2400">
                        <a:ln>
                          <a:noFill/>
                        </a:ln>
                        <a:latin typeface="FreeMono" panose="020F0409020205020404" charset="0"/>
                        <a:ea typeface="FreeMono" panose="020F0409020205020404" charset="0"/>
                      </a:endParaRPr>
                    </a:p>
                  </a:txBody>
                  <a:tcPr>
                    <a:solidFill>
                      <a:srgbClr val="F7F7F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n>
                            <a:noFill/>
                          </a:ln>
                        </a:rPr>
                        <a:t>弹出拍照或从相册选择，并把图片发送给开发者</a:t>
                      </a:r>
                      <a:endParaRPr lang="en-US" altLang="zh-CN" sz="240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rgbClr val="F7F7F7"/>
                    </a:solidFill>
                  </a:tcPr>
                </a:tc>
              </a:tr>
              <a:tr h="4673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n>
                            <a:noFill/>
                          </a:ln>
                          <a:latin typeface="FreeMono" panose="020F0409020205020404" charset="0"/>
                          <a:ea typeface="FreeMono" panose="020F0409020205020404" charset="0"/>
                        </a:rPr>
                        <a:t>pic_weixin</a:t>
                      </a:r>
                      <a:endParaRPr lang="en-US" altLang="zh-CN" sz="2400">
                        <a:ln>
                          <a:noFill/>
                        </a:ln>
                        <a:latin typeface="FreeMono" panose="020F0409020205020404" charset="0"/>
                        <a:ea typeface="FreeMono" panose="020F0409020205020404" charset="0"/>
                      </a:endParaRPr>
                    </a:p>
                  </a:txBody>
                  <a:tcPr>
                    <a:solidFill>
                      <a:srgbClr val="F7F7F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n>
                            <a:noFill/>
                          </a:ln>
                        </a:rPr>
                        <a:t>点击后弹出相册选择并发送给开发者</a:t>
                      </a:r>
                      <a:endParaRPr lang="zh-CN" altLang="en-US" sz="240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rgbClr val="F7F7F7"/>
                    </a:solidFill>
                  </a:tcPr>
                </a:tc>
              </a:tr>
              <a:tr h="4673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n>
                            <a:noFill/>
                          </a:ln>
                          <a:latin typeface="FreeMono" panose="020F0409020205020404" charset="0"/>
                          <a:ea typeface="FreeMono" panose="020F0409020205020404" charset="0"/>
                        </a:rPr>
                        <a:t>location_select</a:t>
                      </a:r>
                      <a:endParaRPr lang="zh-CN" altLang="en-US" sz="2400">
                        <a:ln>
                          <a:noFill/>
                        </a:ln>
                        <a:latin typeface="FreeMono" panose="020F0409020205020404" charset="0"/>
                        <a:ea typeface="FreeMono" panose="020F0409020205020404" charset="0"/>
                      </a:endParaRPr>
                    </a:p>
                  </a:txBody>
                  <a:tcPr>
                    <a:solidFill>
                      <a:srgbClr val="F7F7F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n>
                            <a:noFill/>
                          </a:ln>
                        </a:rPr>
                        <a:t>弹出地理位置选择器，用户选择后会发送给开发者</a:t>
                      </a:r>
                      <a:endParaRPr lang="zh-CN" altLang="en-US" sz="240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rgbClr val="F7F7F7"/>
                    </a:solidFill>
                  </a:tcPr>
                </a:tc>
              </a:tr>
              <a:tr h="4673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n>
                            <a:noFill/>
                          </a:ln>
                          <a:latin typeface="FreeMono" panose="020F0409020205020404" charset="0"/>
                          <a:ea typeface="FreeMono" panose="020F0409020205020404" charset="0"/>
                        </a:rPr>
                        <a:t>media_id</a:t>
                      </a:r>
                      <a:endParaRPr lang="en-US" altLang="zh-CN" sz="2400">
                        <a:ln>
                          <a:noFill/>
                        </a:ln>
                        <a:latin typeface="FreeMono" panose="020F0409020205020404" charset="0"/>
                        <a:ea typeface="FreeMono" panose="020F0409020205020404" charset="0"/>
                      </a:endParaRPr>
                    </a:p>
                  </a:txBody>
                  <a:tcPr>
                    <a:solidFill>
                      <a:srgbClr val="F7F7F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n>
                            <a:noFill/>
                          </a:ln>
                        </a:rPr>
                        <a:t>点击后，会根据</a:t>
                      </a:r>
                      <a:r>
                        <a:rPr lang="en-US" altLang="zh-CN" sz="2400">
                          <a:ln>
                            <a:noFill/>
                          </a:ln>
                        </a:rPr>
                        <a:t>MEDIA_ID</a:t>
                      </a:r>
                      <a:r>
                        <a:rPr lang="zh-CN" altLang="en-US" sz="2400">
                          <a:ln>
                            <a:noFill/>
                          </a:ln>
                        </a:rPr>
                        <a:t>把永久素材发送给用户</a:t>
                      </a:r>
                      <a:endParaRPr lang="zh-CN" altLang="en-US" sz="240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rgbClr val="F7F7F7"/>
                    </a:solidFill>
                  </a:tcPr>
                </a:tc>
              </a:tr>
              <a:tr h="4673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n>
                            <a:noFill/>
                          </a:ln>
                          <a:latin typeface="FreeMono" panose="020F0409020205020404" charset="0"/>
                          <a:ea typeface="FreeMono" panose="020F0409020205020404" charset="0"/>
                        </a:rPr>
                        <a:t>view_limited</a:t>
                      </a:r>
                      <a:endParaRPr lang="zh-CN" altLang="en-US" sz="2400">
                        <a:ln>
                          <a:noFill/>
                        </a:ln>
                        <a:latin typeface="FreeMono" panose="020F0409020205020404" charset="0"/>
                        <a:ea typeface="FreeMono" panose="020F0409020205020404" charset="0"/>
                      </a:endParaRPr>
                    </a:p>
                  </a:txBody>
                  <a:tcPr>
                    <a:solidFill>
                      <a:srgbClr val="F7F7F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n>
                            <a:noFill/>
                          </a:ln>
                        </a:rPr>
                        <a:t>跳转到图文消息</a:t>
                      </a:r>
                      <a:endParaRPr lang="zh-CN" altLang="en-US" sz="240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自定义菜单限制条件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自定义菜单最多包括3个一级菜单，每个一级菜单最多包含5个二级菜单。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一级菜单最多4个汉字，二级菜单最多7个汉字，多出来的部分将会以“...”代替。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微信公众号接口调用说明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10640" y="26035"/>
            <a:ext cx="9570720" cy="6769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自定义菜单接口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6040"/>
            <a:ext cx="11231880" cy="5019675"/>
          </a:xfrm>
        </p:spPr>
        <p:txBody>
          <a:bodyPr>
            <a:normAutofit/>
          </a:bodyPr>
          <a:p>
            <a:pPr fontAlgn="auto">
              <a:lnSpc>
                <a:spcPct val="110000"/>
              </a:lnSpc>
            </a:pPr>
            <a:r>
              <a:rPr lang="en-US" altLang="zh-CN"/>
              <a:t>URL</a:t>
            </a:r>
            <a:r>
              <a:rPr lang="zh-CN" altLang="en-US"/>
              <a:t>：</a:t>
            </a:r>
            <a:endParaRPr lang="zh-CN" altLang="en-US"/>
          </a:p>
          <a:p>
            <a:pPr marL="0" lvl="0" indent="0" fontAlgn="auto">
              <a:lnSpc>
                <a:spcPct val="110000"/>
              </a:lnSpc>
              <a:buNone/>
            </a:pPr>
            <a:r>
              <a:rPr lang="zh-CN" altLang="en-US" sz="2000"/>
              <a:t>https://api.weixin.qq.com/cgi</a:t>
            </a:r>
            <a:r>
              <a:rPr lang="en-US" altLang="zh-CN" sz="2000"/>
              <a:t>-</a:t>
            </a:r>
            <a:r>
              <a:rPr lang="zh-CN" altLang="en-US" sz="2000"/>
              <a:t>bin/menu/create?access_token=ACCESS_TOKEN</a:t>
            </a:r>
            <a:endParaRPr lang="zh-CN" altLang="en-US"/>
          </a:p>
          <a:p>
            <a:pPr fontAlgn="auto">
              <a:lnSpc>
                <a:spcPct val="110000"/>
              </a:lnSpc>
            </a:pPr>
            <a:r>
              <a:rPr lang="zh-CN" altLang="en-US"/>
              <a:t>请求类型：</a:t>
            </a:r>
            <a:r>
              <a:rPr lang="en-US" altLang="zh-CN"/>
              <a:t>POST</a:t>
            </a:r>
            <a:r>
              <a:rPr lang="zh-CN" altLang="en-US"/>
              <a:t>。</a:t>
            </a:r>
            <a:endParaRPr lang="zh-CN" altLang="en-US"/>
          </a:p>
          <a:p>
            <a:pPr fontAlgn="auto">
              <a:lnSpc>
                <a:spcPct val="110000"/>
              </a:lnSpc>
            </a:pPr>
            <a:endParaRPr lang="zh-CN" altLang="en-US" sz="2000"/>
          </a:p>
          <a:p>
            <a:pPr marL="0" indent="0" fontAlgn="auto">
              <a:lnSpc>
                <a:spcPct val="110000"/>
              </a:lnSpc>
              <a:buNone/>
            </a:pPr>
            <a:endParaRPr lang="en-US" altLang="zh-CN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自定义菜单接口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95070"/>
            <a:ext cx="10515600" cy="5338445"/>
          </a:xfrm>
        </p:spPr>
        <p:txBody>
          <a:bodyPr>
            <a:normAutofit lnSpcReduction="10000"/>
          </a:bodyPr>
          <a:p>
            <a:pPr fontAlgn="auto">
              <a:lnSpc>
                <a:spcPct val="110000"/>
              </a:lnSpc>
            </a:pPr>
            <a:r>
              <a:rPr lang="zh-CN" altLang="en-US"/>
              <a:t>请求提交的数据格式（详细参数说明参考开发者文档）：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sym typeface="+mn-ea"/>
              </a:rPr>
              <a:t>{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sym typeface="+mn-ea"/>
              </a:rPr>
              <a:t>    button : [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sym typeface="+mn-ea"/>
              </a:rPr>
              <a:t>        {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sym typeface="+mn-ea"/>
              </a:rPr>
              <a:t>            </a:t>
            </a:r>
            <a:r>
              <a:rPr lang="zh-CN" altLang="en-US">
                <a:sym typeface="+mn-ea"/>
              </a:rPr>
              <a:t>"</a:t>
            </a:r>
            <a:r>
              <a:rPr lang="zh-CN" altLang="en-US">
                <a:sym typeface="+mn-ea"/>
              </a:rPr>
              <a:t>name</a:t>
            </a:r>
            <a:r>
              <a:rPr lang="zh-CN" altLang="en-US">
                <a:sym typeface="+mn-ea"/>
              </a:rPr>
              <a:t>"</a:t>
            </a:r>
            <a:r>
              <a:rPr lang="zh-CN" altLang="en-US">
                <a:sym typeface="+mn-ea"/>
              </a:rPr>
              <a:t> : "发图",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sym typeface="+mn-ea"/>
              </a:rPr>
              <a:t>            </a:t>
            </a:r>
            <a:r>
              <a:rPr lang="zh-CN" altLang="en-US">
                <a:sym typeface="+mn-ea"/>
              </a:rPr>
              <a:t>"</a:t>
            </a:r>
            <a:r>
              <a:rPr lang="zh-CN" altLang="en-US">
                <a:sym typeface="+mn-ea"/>
              </a:rPr>
              <a:t>type</a:t>
            </a:r>
            <a:r>
              <a:rPr lang="zh-CN" altLang="en-US">
                <a:sym typeface="+mn-ea"/>
              </a:rPr>
              <a:t>"</a:t>
            </a:r>
            <a:r>
              <a:rPr lang="zh-CN" altLang="en-US">
                <a:sym typeface="+mn-ea"/>
              </a:rPr>
              <a:t> : "pic_weixin",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sym typeface="+mn-ea"/>
              </a:rPr>
              <a:t>            </a:t>
            </a:r>
            <a:r>
              <a:rPr lang="zh-CN" altLang="en-US">
                <a:sym typeface="+mn-ea"/>
              </a:rPr>
              <a:t>"</a:t>
            </a:r>
            <a:r>
              <a:rPr lang="zh-CN" altLang="en-US">
                <a:sym typeface="+mn-ea"/>
              </a:rPr>
              <a:t>key</a:t>
            </a:r>
            <a:r>
              <a:rPr lang="zh-CN" altLang="en-US">
                <a:sym typeface="+mn-ea"/>
              </a:rPr>
              <a:t>"</a:t>
            </a:r>
            <a:r>
              <a:rPr lang="zh-CN" altLang="en-US">
                <a:sym typeface="+mn-ea"/>
              </a:rPr>
              <a:t>  : "my-image"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sym typeface="+mn-ea"/>
              </a:rPr>
              <a:t>        },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sym typeface="+mn-ea"/>
              </a:rPr>
              <a:t>        {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sym typeface="+mn-ea"/>
              </a:rPr>
              <a:t>            </a:t>
            </a:r>
            <a:r>
              <a:rPr lang="zh-CN" altLang="en-US">
                <a:sym typeface="+mn-ea"/>
              </a:rPr>
              <a:t>"</a:t>
            </a:r>
            <a:r>
              <a:rPr lang="zh-CN" altLang="en-US">
                <a:sym typeface="+mn-ea"/>
              </a:rPr>
              <a:t>name</a:t>
            </a:r>
            <a:r>
              <a:rPr lang="zh-CN" altLang="en-US">
                <a:sym typeface="+mn-ea"/>
              </a:rPr>
              <a:t>"</a:t>
            </a:r>
            <a:r>
              <a:rPr lang="zh-CN" altLang="en-US">
                <a:sym typeface="+mn-ea"/>
              </a:rPr>
              <a:t> : "关于我们",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sym typeface="+mn-ea"/>
              </a:rPr>
              <a:t>            </a:t>
            </a:r>
            <a:r>
              <a:rPr lang="zh-CN" altLang="en-US">
                <a:sym typeface="+mn-ea"/>
              </a:rPr>
              <a:t>"</a:t>
            </a:r>
            <a:r>
              <a:rPr lang="zh-CN" altLang="en-US">
                <a:sym typeface="+mn-ea"/>
              </a:rPr>
              <a:t>type</a:t>
            </a:r>
            <a:r>
              <a:rPr lang="zh-CN" altLang="en-US">
                <a:sym typeface="+mn-ea"/>
              </a:rPr>
              <a:t>"</a:t>
            </a:r>
            <a:r>
              <a:rPr lang="zh-CN" altLang="en-US">
                <a:sym typeface="+mn-ea"/>
              </a:rPr>
              <a:t> : "click",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sym typeface="+mn-ea"/>
              </a:rPr>
              <a:t>            </a:t>
            </a:r>
            <a:r>
              <a:rPr lang="zh-CN" altLang="en-US">
                <a:sym typeface="+mn-ea"/>
              </a:rPr>
              <a:t>"</a:t>
            </a:r>
            <a:r>
              <a:rPr lang="zh-CN" altLang="en-US">
                <a:sym typeface="+mn-ea"/>
              </a:rPr>
              <a:t>key</a:t>
            </a:r>
            <a:r>
              <a:rPr lang="zh-CN" altLang="en-US">
                <a:sym typeface="+mn-ea"/>
              </a:rPr>
              <a:t>"</a:t>
            </a:r>
            <a:r>
              <a:rPr lang="zh-CN" altLang="en-US">
                <a:sym typeface="+mn-ea"/>
              </a:rPr>
              <a:t>  : "about-us"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sym typeface="+mn-ea"/>
              </a:rPr>
              <a:t>        }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sym typeface="+mn-ea"/>
              </a:rPr>
              <a:t>    ]</a:t>
            </a:r>
            <a:endParaRPr lang="zh-CN" altLang="en-US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sym typeface="+mn-ea"/>
              </a:rPr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自定义菜单接口返回值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95070"/>
            <a:ext cx="10515600" cy="5338445"/>
          </a:xfrm>
        </p:spPr>
        <p:txBody>
          <a:bodyPr>
            <a:normAutofit lnSpcReduction="10000"/>
          </a:bodyPr>
          <a:p>
            <a:pPr fontAlgn="auto">
              <a:lnSpc>
                <a:spcPct val="110000"/>
              </a:lnSpc>
            </a:pPr>
            <a:r>
              <a:rPr lang="zh-CN" altLang="en-US"/>
              <a:t>正确返回值：</a:t>
            </a:r>
            <a:endParaRPr lang="zh-CN" altLang="en-US"/>
          </a:p>
          <a:p>
            <a:pPr marL="457200" lvl="1" indent="0" fontAlgn="auto">
              <a:lnSpc>
                <a:spcPct val="110000"/>
              </a:lnSpc>
              <a:buNone/>
            </a:pPr>
            <a:r>
              <a:rPr lang="zh-CN" altLang="en-US"/>
              <a:t>{"errcode":0,"errmsg":"ok"}</a:t>
            </a:r>
            <a:endParaRPr lang="zh-CN" altLang="en-US"/>
          </a:p>
          <a:p>
            <a:pPr marL="457200" lvl="1" indent="0" fontAlgn="auto">
              <a:lnSpc>
                <a:spcPct val="110000"/>
              </a:lnSpc>
              <a:buNone/>
            </a:pPr>
            <a:endParaRPr lang="zh-CN" altLang="en-US"/>
          </a:p>
          <a:p>
            <a:pPr fontAlgn="auto">
              <a:lnSpc>
                <a:spcPct val="110000"/>
              </a:lnSpc>
            </a:pPr>
            <a:r>
              <a:rPr lang="zh-CN" altLang="en-US"/>
              <a:t>错误返回值（无效的名称长度）：</a:t>
            </a:r>
            <a:endParaRPr lang="zh-CN" altLang="en-US"/>
          </a:p>
          <a:p>
            <a:pPr marL="457200" lvl="1" indent="0" fontAlgn="auto">
              <a:lnSpc>
                <a:spcPct val="110000"/>
              </a:lnSpc>
              <a:buNone/>
            </a:pPr>
            <a:r>
              <a:rPr lang="zh-CN" altLang="en-US"/>
              <a:t>{"errcode":40018,"errmsg":"invalid button name size"}</a:t>
            </a:r>
            <a:endParaRPr lang="zh-CN" altLang="en-US"/>
          </a:p>
          <a:p>
            <a:pPr fontAlgn="auto">
              <a:lnSpc>
                <a:spcPct val="110000"/>
              </a:lnSpc>
            </a:pPr>
            <a:endParaRPr lang="zh-CN" altLang="en-US"/>
          </a:p>
          <a:p>
            <a:pPr fontAlgn="auto">
              <a:lnSpc>
                <a:spcPct val="110000"/>
              </a:lnSpc>
            </a:pPr>
            <a:r>
              <a:rPr lang="zh-CN" altLang="en-US"/>
              <a:t>通过检测返回值的</a:t>
            </a:r>
            <a:r>
              <a:rPr lang="en-US" altLang="zh-CN"/>
              <a:t>errcode</a:t>
            </a:r>
            <a:r>
              <a:rPr lang="zh-CN" altLang="en-US"/>
              <a:t>可以知道是否调用成功。</a:t>
            </a:r>
            <a:endParaRPr lang="zh-CN" altLang="en-US"/>
          </a:p>
          <a:p>
            <a:pPr fontAlgn="auto">
              <a:lnSpc>
                <a:spcPct val="11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测试号结果</a:t>
            </a:r>
            <a:endParaRPr lang="zh-CN" altLang="en-US"/>
          </a:p>
        </p:txBody>
      </p:sp>
      <p:pic>
        <p:nvPicPr>
          <p:cNvPr id="4" name="内容占位符 3" descr="ceshiha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0750" y="3073400"/>
            <a:ext cx="3884295" cy="3526155"/>
          </a:xfrm>
          <a:prstGeom prst="rect">
            <a:avLst/>
          </a:prstGeom>
        </p:spPr>
      </p:pic>
      <p:pic>
        <p:nvPicPr>
          <p:cNvPr id="5" name="图片 4" descr="ceshihao-inde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010" y="12700"/>
            <a:ext cx="4137660" cy="68402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5370" y="1623695"/>
            <a:ext cx="4137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80604020202020204" pitchFamily="34" charset="0"/>
              <a:buChar char="•"/>
            </a:pPr>
            <a:r>
              <a:rPr lang="zh-CN" altLang="en-US" sz="2400"/>
              <a:t>扫码关注测试号查看效果。</a:t>
            </a:r>
            <a:endParaRPr lang="zh-CN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1123</Words>
  <Application>WPS 演示</Application>
  <PresentationFormat>宽屏</PresentationFormat>
  <Paragraphs>113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宋体</vt:lpstr>
      <vt:lpstr>Wingdings</vt:lpstr>
      <vt:lpstr>FreeMono</vt:lpstr>
      <vt:lpstr>Droid Sans Fallback</vt:lpstr>
      <vt:lpstr>Calibri Light</vt:lpstr>
      <vt:lpstr>DejaVu Sans</vt:lpstr>
      <vt:lpstr>微软雅黑</vt:lpstr>
      <vt:lpstr>宋体</vt:lpstr>
      <vt:lpstr>Arial Unicode MS</vt:lpstr>
      <vt:lpstr>Calibri</vt:lpstr>
      <vt:lpstr>Noto Sans Mono CJK SC</vt:lpstr>
      <vt:lpstr>Master</vt:lpstr>
      <vt:lpstr>小程序介绍与整体结构</vt:lpstr>
      <vt:lpstr>认识小程序</vt:lpstr>
      <vt:lpstr>WXML</vt:lpstr>
      <vt:lpstr>自定义菜单类型</vt:lpstr>
      <vt:lpstr>小程序开发整体结构</vt:lpstr>
      <vt:lpstr>小程序的本质</vt:lpstr>
      <vt:lpstr>小程序开发与前端开发的区别</vt:lpstr>
      <vt:lpstr>自定义菜单接口</vt:lpstr>
      <vt:lpstr>WXSS</vt:lpstr>
      <vt:lpstr>自定义菜单限制条件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wy</cp:lastModifiedBy>
  <cp:revision>50</cp:revision>
  <dcterms:created xsi:type="dcterms:W3CDTF">2019-01-27T16:00:29Z</dcterms:created>
  <dcterms:modified xsi:type="dcterms:W3CDTF">2019-01-27T16:00:29Z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