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4000"/>
              <a:t>微信素材与开发者网站资源管理结构</a:t>
            </a:r>
            <a:endParaRPr lang="zh-CN" alt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7870"/>
          </a:xfrm>
        </p:spPr>
        <p:txBody>
          <a:bodyPr>
            <a:normAutofit/>
          </a:bodyPr>
          <a:p>
            <a:r>
              <a:rPr lang="zh-CN" altLang="en-US" sz="3600"/>
              <a:t>需求与问题</a:t>
            </a:r>
            <a:endParaRPr lang="zh-CN" altLang="en-US" sz="3600"/>
          </a:p>
        </p:txBody>
      </p:sp>
      <p:sp>
        <p:nvSpPr>
          <p:cNvPr id="3" name="内容占位符 2"/>
          <p:cNvSpPr>
            <a:spLocks noGrp="1"/>
          </p:cNvSpPr>
          <p:nvPr>
            <p:ph idx="1"/>
          </p:nvPr>
        </p:nvSpPr>
        <p:spPr>
          <a:xfrm>
            <a:off x="838200" y="1229360"/>
            <a:ext cx="10515600" cy="4947920"/>
          </a:xfrm>
        </p:spPr>
        <p:txBody>
          <a:bodyPr/>
          <a:p>
            <a:r>
              <a:rPr lang="zh-CN" altLang="en-US"/>
              <a:t>开发者往往会面临以下问题：</a:t>
            </a:r>
            <a:endParaRPr lang="zh-CN" altLang="en-US"/>
          </a:p>
          <a:p>
            <a:pPr marL="457200" lvl="1" indent="0" fontAlgn="auto">
              <a:lnSpc>
                <a:spcPct val="110000"/>
              </a:lnSpc>
              <a:buNone/>
            </a:pPr>
            <a:r>
              <a:rPr lang="zh-CN" altLang="en-US"/>
              <a:t>微信素材管理接口上传的素材只能在腾讯系域名下引入，而独立的网站数据往往是不完全依赖于微信的，可以独立运营，可以接入微信，也可以对接其他平台。</a:t>
            </a:r>
            <a:endParaRPr lang="zh-CN" altLang="en-US"/>
          </a:p>
          <a:p>
            <a:pPr marL="457200" lvl="1" indent="0" fontAlgn="auto">
              <a:lnSpc>
                <a:spcPct val="110000"/>
              </a:lnSpc>
              <a:buNone/>
            </a:pPr>
            <a:endParaRPr lang="zh-CN" altLang="en-US"/>
          </a:p>
          <a:p>
            <a:pPr marL="457200" lvl="1" indent="0" fontAlgn="auto">
              <a:lnSpc>
                <a:spcPct val="110000"/>
              </a:lnSpc>
              <a:buNone/>
            </a:pPr>
            <a:r>
              <a:rPr lang="zh-CN" altLang="en-US"/>
              <a:t>而通常的内容管理、多媒体文件的管理，需要网站和微信公众号的图文消息以及多媒体素材建立关系，实现开发者网站与公众号的同步。</a:t>
            </a:r>
            <a:endParaRPr lang="zh-CN" altLang="en-US"/>
          </a:p>
          <a:p>
            <a:pPr marL="457200" lvl="1" indent="0">
              <a:buNone/>
            </a:pPr>
            <a:endParaRPr lang="zh-CN" altLang="en-US"/>
          </a:p>
          <a:p>
            <a:r>
              <a:rPr lang="zh-CN" altLang="en-US"/>
              <a:t>解决方案：</a:t>
            </a:r>
            <a:endParaRPr lang="zh-CN" altLang="en-US"/>
          </a:p>
          <a:p>
            <a:pPr marL="457200" lvl="1" indent="0">
              <a:buNone/>
            </a:pPr>
            <a:r>
              <a:rPr lang="zh-CN" altLang="en-US"/>
              <a:t>解决办法是通过设计数据库表结构以及通过程序自动调用接口实现的。</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7870"/>
          </a:xfrm>
        </p:spPr>
        <p:txBody>
          <a:bodyPr>
            <a:normAutofit/>
          </a:bodyPr>
          <a:p>
            <a:r>
              <a:rPr lang="zh-CN" altLang="en-US" sz="3600"/>
              <a:t>设计结构图示</a:t>
            </a:r>
            <a:endParaRPr lang="zh-CN" altLang="en-US" sz="3600"/>
          </a:p>
        </p:txBody>
      </p:sp>
      <p:pic>
        <p:nvPicPr>
          <p:cNvPr id="4" name="内容占位符 3" descr="设计一个接口通信架构"/>
          <p:cNvPicPr>
            <a:picLocks noChangeAspect="1"/>
          </p:cNvPicPr>
          <p:nvPr>
            <p:ph idx="1"/>
          </p:nvPr>
        </p:nvPicPr>
        <p:blipFill>
          <a:blip r:embed="rId1"/>
          <a:stretch>
            <a:fillRect/>
          </a:stretch>
        </p:blipFill>
        <p:spPr>
          <a:xfrm>
            <a:off x="1027430" y="1171575"/>
            <a:ext cx="10137140" cy="5702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37870"/>
          </a:xfrm>
        </p:spPr>
        <p:txBody>
          <a:bodyPr>
            <a:normAutofit/>
          </a:bodyPr>
          <a:p>
            <a:r>
              <a:rPr lang="zh-CN" altLang="en-US" sz="3600"/>
              <a:t>多媒体素材表结构示例</a:t>
            </a:r>
            <a:endParaRPr lang="zh-CN" altLang="en-US" sz="3600"/>
          </a:p>
        </p:txBody>
      </p:sp>
      <p:sp>
        <p:nvSpPr>
          <p:cNvPr id="3" name="内容占位符 2"/>
          <p:cNvSpPr>
            <a:spLocks noGrp="1"/>
          </p:cNvSpPr>
          <p:nvPr>
            <p:ph idx="1"/>
          </p:nvPr>
        </p:nvSpPr>
        <p:spPr>
          <a:xfrm>
            <a:off x="838200" y="1229360"/>
            <a:ext cx="10515600" cy="4947920"/>
          </a:xfrm>
        </p:spPr>
        <p:txBody>
          <a:bodyPr>
            <a:normAutofit lnSpcReduction="10000"/>
          </a:bodyPr>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sz="2400">
              <a:solidFill>
                <a:schemeClr val="tx1"/>
              </a:solidFill>
              <a:uFillTx/>
              <a:latin typeface="FreeMono" panose="020F0409020205020404" charset="0"/>
            </a:endParaRPr>
          </a:p>
        </p:txBody>
      </p:sp>
      <p:pic>
        <p:nvPicPr>
          <p:cNvPr id="4" name="图片 3" descr="t_media"/>
          <p:cNvPicPr>
            <a:picLocks noChangeAspect="1"/>
          </p:cNvPicPr>
          <p:nvPr/>
        </p:nvPicPr>
        <p:blipFill>
          <a:blip r:embed="rId1"/>
          <a:stretch>
            <a:fillRect/>
          </a:stretch>
        </p:blipFill>
        <p:spPr>
          <a:xfrm>
            <a:off x="3783965" y="2416175"/>
            <a:ext cx="7809865" cy="4105275"/>
          </a:xfrm>
          <a:prstGeom prst="rect">
            <a:avLst/>
          </a:prstGeom>
        </p:spPr>
      </p:pic>
      <p:sp>
        <p:nvSpPr>
          <p:cNvPr id="5" name="文本框 4"/>
          <p:cNvSpPr txBox="1"/>
          <p:nvPr/>
        </p:nvSpPr>
        <p:spPr>
          <a:xfrm>
            <a:off x="838200" y="1034415"/>
            <a:ext cx="10808335" cy="1198880"/>
          </a:xfrm>
          <a:prstGeom prst="rect">
            <a:avLst/>
          </a:prstGeom>
          <a:noFill/>
        </p:spPr>
        <p:txBody>
          <a:bodyPr wrap="square" rtlCol="0">
            <a:spAutoFit/>
          </a:bodyPr>
          <a:p>
            <a:pPr marL="342900" indent="-342900">
              <a:buFont typeface="Arial" panose="02080604020202020204" pitchFamily="34" charset="0"/>
              <a:buChar char="•"/>
            </a:pPr>
            <a:r>
              <a:rPr lang="en-US" altLang="zh-CN" sz="2400">
                <a:uFillTx/>
                <a:latin typeface="FreeMono" panose="020F0409020205020404" charset="0"/>
                <a:sym typeface="+mn-ea"/>
              </a:rPr>
              <a:t>weixin_status</a:t>
            </a:r>
            <a:r>
              <a:rPr lang="zh-CN" altLang="en-US" sz="2400">
                <a:uFillTx/>
                <a:latin typeface="FreeMono" panose="020F0409020205020404" charset="0"/>
                <a:sym typeface="+mn-ea"/>
              </a:rPr>
              <a:t>记录了上传到微信服务器的状态，比如</a:t>
            </a:r>
            <a:r>
              <a:rPr lang="en-US" altLang="zh-CN" sz="2400">
                <a:uFillTx/>
                <a:latin typeface="FreeMono" panose="020F0409020205020404" charset="0"/>
                <a:sym typeface="+mn-ea"/>
              </a:rPr>
              <a:t>0</a:t>
            </a:r>
            <a:r>
              <a:rPr lang="zh-CN" altLang="en-US" sz="2400">
                <a:uFillTx/>
                <a:latin typeface="FreeMono" panose="020F0409020205020404" charset="0"/>
                <a:sym typeface="+mn-ea"/>
              </a:rPr>
              <a:t>表示没有上传，</a:t>
            </a:r>
            <a:r>
              <a:rPr lang="en-US" altLang="zh-CN" sz="2400">
                <a:uFillTx/>
                <a:latin typeface="FreeMono" panose="020F0409020205020404" charset="0"/>
                <a:sym typeface="+mn-ea"/>
              </a:rPr>
              <a:t>1</a:t>
            </a:r>
            <a:r>
              <a:rPr lang="zh-CN" altLang="en-US" sz="2400">
                <a:uFillTx/>
                <a:latin typeface="FreeMono" panose="020F0409020205020404" charset="0"/>
                <a:sym typeface="+mn-ea"/>
              </a:rPr>
              <a:t>表示上传成功，</a:t>
            </a:r>
            <a:r>
              <a:rPr lang="en-US" altLang="zh-CN" sz="2400">
                <a:uFillTx/>
                <a:latin typeface="FreeMono" panose="020F0409020205020404" charset="0"/>
                <a:sym typeface="+mn-ea"/>
              </a:rPr>
              <a:t>2</a:t>
            </a:r>
            <a:r>
              <a:rPr lang="zh-CN" altLang="en-US" sz="2400">
                <a:uFillTx/>
                <a:latin typeface="FreeMono" panose="020F0409020205020404" charset="0"/>
                <a:sym typeface="+mn-ea"/>
              </a:rPr>
              <a:t>表示上传失败，而如果为</a:t>
            </a:r>
            <a:r>
              <a:rPr lang="en-US" altLang="zh-CN" sz="2400">
                <a:uFillTx/>
                <a:latin typeface="FreeMono" panose="020F0409020205020404" charset="0"/>
                <a:sym typeface="+mn-ea"/>
              </a:rPr>
              <a:t>1,</a:t>
            </a:r>
            <a:r>
              <a:rPr lang="zh-CN" altLang="en-US" sz="2400">
                <a:uFillTx/>
                <a:latin typeface="FreeMono" panose="020F0409020205020404" charset="0"/>
                <a:sym typeface="+mn-ea"/>
              </a:rPr>
              <a:t>则可以从</a:t>
            </a:r>
            <a:r>
              <a:rPr lang="en-US" altLang="zh-CN" sz="2400">
                <a:uFillTx/>
                <a:latin typeface="FreeMono" panose="020F0409020205020404" charset="0"/>
                <a:sym typeface="+mn-ea"/>
              </a:rPr>
              <a:t>media_id</a:t>
            </a:r>
            <a:r>
              <a:rPr lang="zh-CN" altLang="en-US" sz="2400">
                <a:uFillTx/>
                <a:latin typeface="FreeMono" panose="020F0409020205020404" charset="0"/>
                <a:sym typeface="+mn-ea"/>
              </a:rPr>
              <a:t>中获取素材的</a:t>
            </a:r>
            <a:r>
              <a:rPr lang="en-US" altLang="zh-CN" sz="2400">
                <a:uFillTx/>
                <a:latin typeface="FreeMono" panose="020F0409020205020404" charset="0"/>
                <a:sym typeface="+mn-ea"/>
              </a:rPr>
              <a:t>MEDIA_ID</a:t>
            </a:r>
            <a:r>
              <a:rPr lang="zh-CN" altLang="en-US" sz="2400">
                <a:uFillTx/>
                <a:latin typeface="FreeMono" panose="020F0409020205020404" charset="0"/>
                <a:sym typeface="+mn-ea"/>
              </a:rPr>
              <a:t>。</a:t>
            </a:r>
            <a:endParaRPr lang="zh-CN" altLang="en-US" sz="2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Words>
  <Application>WPS 演示</Application>
  <PresentationFormat>宽屏</PresentationFormat>
  <Paragraphs>27</Paragraphs>
  <Slides>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vt:i4>
      </vt:variant>
    </vt:vector>
  </HeadingPairs>
  <TitlesOfParts>
    <vt:vector size="16" baseType="lpstr">
      <vt:lpstr>Arial</vt:lpstr>
      <vt:lpstr>宋体</vt:lpstr>
      <vt:lpstr>Wingdings</vt:lpstr>
      <vt:lpstr>FreeMono</vt:lpstr>
      <vt:lpstr>Droid Sans Fallback</vt:lpstr>
      <vt:lpstr>Calibri Light</vt:lpstr>
      <vt:lpstr>DejaVu Sans</vt:lpstr>
      <vt:lpstr>微软雅黑</vt:lpstr>
      <vt:lpstr>宋体</vt:lpstr>
      <vt:lpstr>Arial Unicode MS</vt:lpstr>
      <vt:lpstr>Calibri</vt:lpstr>
      <vt:lpstr>Office 主题</vt:lpstr>
      <vt:lpstr>微信服务器素材与开发者网站资源结构</vt:lpstr>
      <vt:lpstr>需求与问题</vt:lpstr>
      <vt:lpstr>设计结构图示</vt:lpstr>
      <vt:lpstr>多媒体素材表结构示例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wy</cp:lastModifiedBy>
  <cp:revision>10</cp:revision>
  <dcterms:created xsi:type="dcterms:W3CDTF">2019-01-27T09:06:43Z</dcterms:created>
  <dcterms:modified xsi:type="dcterms:W3CDTF">2019-01-27T09:06:43Z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