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9" r:id="rId4"/>
    <p:sldId id="276" r:id="rId5"/>
    <p:sldId id="277" r:id="rId6"/>
    <p:sldId id="278" r:id="rId7"/>
    <p:sldId id="279" r:id="rId8"/>
    <p:sldId id="275" r:id="rId9"/>
    <p:sldId id="281" r:id="rId10"/>
    <p:sldId id="257" r:id="rId11"/>
    <p:sldId id="260" r:id="rId12"/>
    <p:sldId id="261" r:id="rId13"/>
    <p:sldId id="269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DDDF"/>
    <a:srgbClr val="EDA54D"/>
    <a:srgbClr val="F57527"/>
    <a:srgbClr val="E56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Roboto Mono Light" pitchFamily="2" charset="0"/>
              </a:rPr>
              <a:t>复杂组件使用和</a:t>
            </a:r>
            <a:r>
              <a:rPr lang="en-US" altLang="zh-CN">
                <a:latin typeface="Roboto Mono Light" pitchFamily="2" charset="0"/>
              </a:rPr>
              <a:t>API</a:t>
            </a:r>
            <a:r>
              <a:rPr lang="zh-CN" altLang="en-US">
                <a:latin typeface="Roboto Mono Light" pitchFamily="2" charset="0"/>
              </a:rPr>
              <a:t>调用</a:t>
            </a:r>
            <a:endParaRPr lang="zh-CN" altLang="en-US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camera</a:t>
            </a:r>
            <a:r>
              <a:rPr lang="zh-CN" altLang="en-US"/>
              <a:t>：摄像头组件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22BB35D-6C21-4F0B-A227-B152A483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摄像头的使用也是需要组件和</a:t>
            </a:r>
            <a:r>
              <a:rPr lang="en-US" altLang="zh-CN"/>
              <a:t>API</a:t>
            </a:r>
            <a:r>
              <a:rPr lang="zh-CN" altLang="en-US"/>
              <a:t>配合的。</a:t>
            </a:r>
            <a:endParaRPr lang="en-US" altLang="zh-CN"/>
          </a:p>
          <a:p>
            <a:r>
              <a:rPr lang="zh-CN" altLang="en-US"/>
              <a:t>在使用</a:t>
            </a:r>
            <a:r>
              <a:rPr lang="en-US" altLang="zh-CN"/>
              <a:t>camera</a:t>
            </a:r>
            <a:r>
              <a:rPr lang="zh-CN" altLang="en-US"/>
              <a:t>组件时，通过样式指定一个高度是必须的，否则会不显示。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C69C90A2-188E-4FBB-9C37-60B088D06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17" y="2986827"/>
            <a:ext cx="9397616" cy="221309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8274679-3DAD-4122-AA84-135507077807}"/>
              </a:ext>
            </a:extLst>
          </p:cNvPr>
          <p:cNvSpPr/>
          <p:nvPr/>
        </p:nvSpPr>
        <p:spPr>
          <a:xfrm>
            <a:off x="4216891" y="3897334"/>
            <a:ext cx="2015231" cy="445344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5249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265CE-4632-41A1-A16D-031C2D9A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Ubuntu Mono" panose="020B0509030602030204" pitchFamily="49" charset="0"/>
              </a:rPr>
              <a:t>拍照并预览</a:t>
            </a:r>
            <a:endParaRPr lang="zh-CN" altLang="en-US"/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3E308C8F-548F-48A6-808C-08D3FFFE8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35581"/>
            <a:ext cx="4700068" cy="3201868"/>
          </a:xfrm>
          <a:prstGeom prst="rect">
            <a:avLst/>
          </a:prstGeom>
        </p:spPr>
      </p:pic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62FB59AF-0163-4428-A48F-01963B149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823" y="3127909"/>
            <a:ext cx="7688001" cy="3201868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4CEAB358-746F-44E2-87EF-00249F4AF123}"/>
              </a:ext>
            </a:extLst>
          </p:cNvPr>
          <p:cNvGrpSpPr/>
          <p:nvPr/>
        </p:nvGrpSpPr>
        <p:grpSpPr>
          <a:xfrm rot="10800000">
            <a:off x="2395730" y="2936514"/>
            <a:ext cx="1936573" cy="2939743"/>
            <a:chOff x="4606270" y="1534603"/>
            <a:chExt cx="3898536" cy="2939743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539EBE1-F435-421B-B2EC-79E972617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6270" y="1534603"/>
              <a:ext cx="3898536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850D252-FCD1-4A2E-8284-D8E0093B35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806" y="1534603"/>
              <a:ext cx="0" cy="2939743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98FDA732-FDA6-4487-AB87-403EA74E7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738" y="548038"/>
            <a:ext cx="1638270" cy="238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7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控制拍照的质量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D94C8C9-07D4-4E28-A02F-F81A75F0FE3D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5B91AD-98A9-404C-BCC4-0CC307F3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zh-CN"/>
              <a:t>takePhoto</a:t>
            </a:r>
            <a:r>
              <a:rPr lang="zh-CN" altLang="en-US"/>
              <a:t>拍摄图片以后，</a:t>
            </a:r>
            <a:r>
              <a:rPr lang="en-US" altLang="zh-CN"/>
              <a:t>quality</a:t>
            </a:r>
            <a:r>
              <a:rPr lang="zh-CN" altLang="en-US"/>
              <a:t>为</a:t>
            </a:r>
            <a:r>
              <a:rPr lang="en-US" altLang="zh-CN"/>
              <a:t>high</a:t>
            </a:r>
            <a:r>
              <a:rPr lang="zh-CN" altLang="en-US"/>
              <a:t>的图片质量往往比较大，而其他两个值可能得到的图片质量却达不到要求。</a:t>
            </a:r>
            <a:endParaRPr lang="en-US" altLang="zh-CN"/>
          </a:p>
          <a:p>
            <a:r>
              <a:rPr lang="zh-CN" altLang="en-US"/>
              <a:t>这时候可以在高质量模式拍摄后，使用</a:t>
            </a:r>
            <a:r>
              <a:rPr lang="en-US" altLang="zh-CN"/>
              <a:t>wx.crompressImage</a:t>
            </a:r>
            <a:r>
              <a:rPr lang="zh-CN" altLang="en-US"/>
              <a:t>接口进一步压缩图片。</a:t>
            </a:r>
            <a:endParaRPr lang="en-US" altLang="zh-CN"/>
          </a:p>
          <a:p>
            <a:r>
              <a:rPr lang="zh-CN" altLang="en-US"/>
              <a:t>示例代码：拍照后把图片按照原质量</a:t>
            </a:r>
            <a:r>
              <a:rPr lang="en-US" altLang="zh-CN"/>
              <a:t>90%</a:t>
            </a:r>
            <a:r>
              <a:rPr lang="zh-CN" altLang="en-US"/>
              <a:t>压缩。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F44DBF-D7AC-4A21-827A-8AE7F9C30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965" y="3661154"/>
            <a:ext cx="4552069" cy="265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0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042A4-1EAC-4485-86C0-9B7603EE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</a:t>
            </a:r>
            <a:r>
              <a:rPr lang="zh-CN" altLang="en-US"/>
              <a:t>画布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E088E-EA5F-4D34-98D1-454ACD3A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尽管通过之前操作</a:t>
            </a:r>
            <a:r>
              <a:rPr lang="en-US" altLang="zh-CN"/>
              <a:t>editor</a:t>
            </a:r>
            <a:r>
              <a:rPr lang="zh-CN" altLang="en-US"/>
              <a:t>的方式也可以获取</a:t>
            </a:r>
            <a:r>
              <a:rPr lang="en-US" altLang="zh-CN"/>
              <a:t>canvas</a:t>
            </a:r>
            <a:r>
              <a:rPr lang="zh-CN" altLang="en-US"/>
              <a:t>的</a:t>
            </a:r>
            <a:r>
              <a:rPr lang="en-US" altLang="zh-CN"/>
              <a:t>context</a:t>
            </a:r>
            <a:r>
              <a:rPr lang="zh-CN" altLang="en-US"/>
              <a:t>，但是这有些麻烦，而且还存在一些</a:t>
            </a:r>
            <a:r>
              <a:rPr lang="en-US" altLang="zh-CN"/>
              <a:t>bug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获取</a:t>
            </a:r>
            <a:r>
              <a:rPr lang="en-US" altLang="zh-CN"/>
              <a:t>canvas</a:t>
            </a:r>
            <a:r>
              <a:rPr lang="zh-CN" altLang="en-US"/>
              <a:t>的</a:t>
            </a:r>
            <a:r>
              <a:rPr lang="en-US" altLang="zh-CN"/>
              <a:t>context</a:t>
            </a:r>
            <a:r>
              <a:rPr lang="zh-CN" altLang="en-US"/>
              <a:t>直接使用</a:t>
            </a:r>
            <a:r>
              <a:rPr lang="en-US" altLang="zh-CN"/>
              <a:t>wx.createCanvasContext(</a:t>
            </a:r>
            <a:r>
              <a:rPr lang="en-US" altLang="zh-CN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‘paint’</a:t>
            </a:r>
            <a:r>
              <a:rPr lang="en-US" altLang="zh-CN"/>
              <a:t>)</a:t>
            </a:r>
            <a:r>
              <a:rPr lang="zh-CN" altLang="en-US"/>
              <a:t>即可。其中</a:t>
            </a:r>
            <a:r>
              <a:rPr lang="en-US" altLang="zh-CN"/>
              <a:t>paint</a:t>
            </a:r>
            <a:r>
              <a:rPr lang="zh-CN" altLang="en-US"/>
              <a:t>是</a:t>
            </a:r>
            <a:r>
              <a:rPr lang="en-US" altLang="zh-CN"/>
              <a:t>canvas</a:t>
            </a:r>
            <a:r>
              <a:rPr lang="zh-CN" altLang="en-US"/>
              <a:t>的</a:t>
            </a:r>
            <a:r>
              <a:rPr lang="en-US" altLang="zh-CN"/>
              <a:t>canvas-id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10053E-B73B-409F-8055-A13B0BF71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248" y="3904714"/>
            <a:ext cx="9497503" cy="6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8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B5FF9-C675-4755-93E0-0BDBEDDF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</a:t>
            </a:r>
            <a:r>
              <a:rPr lang="zh-CN" altLang="en-US"/>
              <a:t>示例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A464AE2-AB98-41A4-81C1-E334F0074EB4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69EEB67-8E01-4FB1-965E-91B0AFB9D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98070"/>
            <a:ext cx="6261197" cy="509480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2DCD85-29EA-41B3-B7A9-5958CBC01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16" y="1398070"/>
            <a:ext cx="2910840" cy="238506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16B85B6-59A2-47E9-BF26-BA53A457DE61}"/>
              </a:ext>
            </a:extLst>
          </p:cNvPr>
          <p:cNvCxnSpPr/>
          <p:nvPr/>
        </p:nvCxnSpPr>
        <p:spPr>
          <a:xfrm>
            <a:off x="5859261" y="2405849"/>
            <a:ext cx="2015232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63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A82B-F6DB-4FAE-B7D7-F000178C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多媒体组件：图片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742ADC08-601C-4933-86DE-4CD42F9F3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85" y="1454327"/>
            <a:ext cx="7393544" cy="1974673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8FC40D-2C5B-457B-831E-5B1399EA4FA5}"/>
              </a:ext>
            </a:extLst>
          </p:cNvPr>
          <p:cNvSpPr/>
          <p:nvPr/>
        </p:nvSpPr>
        <p:spPr>
          <a:xfrm>
            <a:off x="2299317" y="4224703"/>
            <a:ext cx="8780015" cy="14214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要确保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URL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可以访问，如果你引入了其他站点的图片资源，则可能由于不是本站点的图片引入的，导致无法正常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访问。这是因为做了防盗链处理。通常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都是通过检测消息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头的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referer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来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确定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。一些严格的站点也会有更复杂的检测手段。</a:t>
            </a:r>
            <a:endParaRPr lang="en-US" altLang="zh-CN" sz="200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A99B9C5-A36A-4509-838F-B421127D40FB}"/>
              </a:ext>
            </a:extLst>
          </p:cNvPr>
          <p:cNvCxnSpPr>
            <a:cxnSpLocks/>
          </p:cNvCxnSpPr>
          <p:nvPr/>
        </p:nvCxnSpPr>
        <p:spPr>
          <a:xfrm flipV="1">
            <a:off x="6416080" y="2457963"/>
            <a:ext cx="0" cy="1591406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00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选择图片并预览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A7DB7D-7750-4A2E-9D76-939286957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3742160"/>
            <a:ext cx="6568931" cy="244557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D5F9FC8-BDC3-4C26-AF0A-3486317D4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5" y="1241659"/>
            <a:ext cx="4379074" cy="2939737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70F295-E31D-4D3F-A5BB-B630A9E1CAE3}"/>
              </a:ext>
            </a:extLst>
          </p:cNvPr>
          <p:cNvCxnSpPr>
            <a:cxnSpLocks/>
          </p:cNvCxnSpPr>
          <p:nvPr/>
        </p:nvCxnSpPr>
        <p:spPr>
          <a:xfrm flipH="1">
            <a:off x="4029222" y="1490214"/>
            <a:ext cx="3898536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C39CB74-A8F9-4406-A2EB-15AB19A6BD4E}"/>
              </a:ext>
            </a:extLst>
          </p:cNvPr>
          <p:cNvCxnSpPr>
            <a:cxnSpLocks/>
          </p:cNvCxnSpPr>
          <p:nvPr/>
        </p:nvCxnSpPr>
        <p:spPr>
          <a:xfrm flipV="1">
            <a:off x="7927758" y="1490214"/>
            <a:ext cx="0" cy="2939743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FB100A9-A868-4889-9B08-0F6D1554B52A}"/>
              </a:ext>
            </a:extLst>
          </p:cNvPr>
          <p:cNvCxnSpPr>
            <a:cxnSpLocks/>
          </p:cNvCxnSpPr>
          <p:nvPr/>
        </p:nvCxnSpPr>
        <p:spPr>
          <a:xfrm>
            <a:off x="2822979" y="3187327"/>
            <a:ext cx="2397091" cy="2157029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D55C800-408C-41E2-89CB-47A7F6C9982E}"/>
              </a:ext>
            </a:extLst>
          </p:cNvPr>
          <p:cNvSpPr txBox="1"/>
          <p:nvPr/>
        </p:nvSpPr>
        <p:spPr>
          <a:xfrm>
            <a:off x="6096000" y="5768198"/>
            <a:ext cx="1553592" cy="419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WXML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模板</a:t>
            </a:r>
            <a:endParaRPr lang="en-US" altLang="zh-CN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DDAB16D-E610-4239-B814-53BFF22AAB76}"/>
              </a:ext>
            </a:extLst>
          </p:cNvPr>
          <p:cNvSpPr txBox="1"/>
          <p:nvPr/>
        </p:nvSpPr>
        <p:spPr>
          <a:xfrm>
            <a:off x="4117759" y="2004724"/>
            <a:ext cx="2762436" cy="419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JS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文件中定义的函数</a:t>
            </a:r>
            <a:endParaRPr lang="en-US" altLang="zh-CN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524E0-8D89-4464-893A-EC925A8B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富文本编辑器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72C72-6E25-4A9A-82D4-6A292337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3813699" cy="4704298"/>
          </a:xfrm>
        </p:spPr>
        <p:txBody>
          <a:bodyPr/>
          <a:lstStyle/>
          <a:p>
            <a:r>
              <a:rPr lang="zh-CN" altLang="en-US"/>
              <a:t>富文本编辑器在前端来说就是</a:t>
            </a:r>
            <a:r>
              <a:rPr lang="en-US" altLang="zh-CN"/>
              <a:t>HTML</a:t>
            </a:r>
            <a:r>
              <a:rPr lang="zh-CN" altLang="en-US"/>
              <a:t>的内容，但是可编辑。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在小程序中，出于安全考虑，支持的标签是受到限制的，不像</a:t>
            </a:r>
            <a:r>
              <a:rPr lang="en-US" altLang="zh-CN"/>
              <a:t>web</a:t>
            </a:r>
            <a:r>
              <a:rPr lang="zh-CN" altLang="en-US"/>
              <a:t>页面中实现的那么自由。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0C6A2D-6B1A-46BD-96E4-AD9381BA0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74" y="1357163"/>
            <a:ext cx="7379645" cy="49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5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582C5-1AEA-4D47-B87F-56B26C8D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小程序的</a:t>
            </a:r>
            <a:r>
              <a:rPr lang="en-US" altLang="zh-CN"/>
              <a:t>editor</a:t>
            </a:r>
            <a:r>
              <a:rPr lang="zh-CN" altLang="en-US"/>
              <a:t>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68980-48DD-4F26-A849-81F8E9FD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在小程序中实现富文本编辑器，需要使用</a:t>
            </a:r>
            <a:r>
              <a:rPr lang="en-US" altLang="zh-CN"/>
              <a:t>editor</a:t>
            </a:r>
            <a:r>
              <a:rPr lang="zh-CN" altLang="en-US"/>
              <a:t>组件。</a:t>
            </a:r>
            <a:endParaRPr lang="en-US" altLang="zh-CN"/>
          </a:p>
          <a:p>
            <a:r>
              <a:rPr lang="zh-CN" altLang="en-US"/>
              <a:t>这个组件的使用比较复杂，需要</a:t>
            </a:r>
            <a:r>
              <a:rPr lang="en-US" altLang="zh-CN"/>
              <a:t>editor</a:t>
            </a:r>
            <a:r>
              <a:rPr lang="zh-CN" altLang="en-US"/>
              <a:t>和相关</a:t>
            </a:r>
            <a:r>
              <a:rPr lang="en-US" altLang="zh-CN"/>
              <a:t>API</a:t>
            </a:r>
            <a:r>
              <a:rPr lang="zh-CN" altLang="en-US"/>
              <a:t>配合。</a:t>
            </a:r>
            <a:endParaRPr lang="en-US" altLang="zh-CN"/>
          </a:p>
          <a:p>
            <a:r>
              <a:rPr lang="zh-CN" altLang="en-US"/>
              <a:t>并且由于小程序的双线程运行机制，导致在进行内容操作时，不像</a:t>
            </a:r>
            <a:r>
              <a:rPr lang="en-US" altLang="zh-CN"/>
              <a:t>web</a:t>
            </a:r>
            <a:r>
              <a:rPr lang="zh-CN" altLang="en-US"/>
              <a:t>页面中可以直接操作</a:t>
            </a:r>
            <a:r>
              <a:rPr lang="en-US" altLang="zh-CN"/>
              <a:t>DOM</a:t>
            </a:r>
            <a:r>
              <a:rPr lang="zh-CN" altLang="en-US"/>
              <a:t>，而封装的</a:t>
            </a:r>
            <a:r>
              <a:rPr lang="en-US" altLang="zh-CN"/>
              <a:t>API</a:t>
            </a:r>
            <a:r>
              <a:rPr lang="zh-CN" altLang="en-US"/>
              <a:t>使用起来也有些复杂。</a:t>
            </a:r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728F07-2192-42D4-ABB2-8ADC566728A7}"/>
              </a:ext>
            </a:extLst>
          </p:cNvPr>
          <p:cNvSpPr txBox="1"/>
          <p:nvPr/>
        </p:nvSpPr>
        <p:spPr>
          <a:xfrm>
            <a:off x="2237173" y="4065972"/>
            <a:ext cx="7537141" cy="1727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在小程序中，操作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editor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组件，需要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EditorContext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相关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API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。</a:t>
            </a:r>
            <a:endParaRPr lang="en-US" altLang="zh-CN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这需要先通过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wx.createSelectorQuery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返回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SelectorQuery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实例。</a:t>
            </a:r>
            <a:endParaRPr lang="en-US" altLang="zh-CN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EditorContext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需要调用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SelectorQuery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相关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API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返回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NodesRef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。</a:t>
            </a:r>
            <a:endParaRPr lang="en-US" altLang="zh-CN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在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NodesRef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实例中调用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context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获取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EditorContext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实例。</a:t>
            </a:r>
            <a:endParaRPr lang="en-US" altLang="zh-CN" b="1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60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582C5-1AEA-4D47-B87F-56B26C8D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editor</a:t>
            </a:r>
            <a:r>
              <a:rPr lang="zh-CN" altLang="en-US"/>
              <a:t>组件和</a:t>
            </a:r>
            <a:r>
              <a:rPr lang="en-US" altLang="zh-CN"/>
              <a:t>EditorContext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68980-48DD-4F26-A849-81F8E9FD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editor</a:t>
            </a:r>
            <a:r>
              <a:rPr lang="zh-CN" altLang="en-US"/>
              <a:t>组件中要给它一个</a:t>
            </a:r>
            <a:r>
              <a:rPr lang="en-US" altLang="zh-CN"/>
              <a:t>id</a:t>
            </a:r>
            <a:r>
              <a:rPr lang="zh-CN" altLang="en-US"/>
              <a:t>属性，</a:t>
            </a:r>
            <a:r>
              <a:rPr lang="en-US" altLang="zh-CN"/>
              <a:t>EditorContext</a:t>
            </a:r>
            <a:r>
              <a:rPr lang="zh-CN" altLang="en-US"/>
              <a:t>是通过</a:t>
            </a:r>
            <a:r>
              <a:rPr lang="en-US" altLang="zh-CN"/>
              <a:t>id</a:t>
            </a:r>
            <a:r>
              <a:rPr lang="zh-CN" altLang="en-US"/>
              <a:t>和一个</a:t>
            </a:r>
            <a:r>
              <a:rPr lang="en-US" altLang="zh-CN"/>
              <a:t>editor</a:t>
            </a:r>
            <a:r>
              <a:rPr lang="zh-CN" altLang="en-US"/>
              <a:t>组件关联。</a:t>
            </a:r>
            <a:endParaRPr lang="en-US" altLang="zh-CN"/>
          </a:p>
          <a:p>
            <a:r>
              <a:rPr lang="zh-CN" altLang="en-US"/>
              <a:t>在小程序中，类似的组件还有</a:t>
            </a:r>
            <a:r>
              <a:rPr lang="en-US" altLang="zh-CN"/>
              <a:t>VideoContext</a:t>
            </a:r>
            <a:r>
              <a:rPr lang="zh-CN" altLang="en-US"/>
              <a:t>、</a:t>
            </a:r>
            <a:r>
              <a:rPr lang="en-US" altLang="zh-CN"/>
              <a:t>CanvasContext</a:t>
            </a:r>
            <a:r>
              <a:rPr lang="zh-CN" altLang="en-US"/>
              <a:t>等，都是类似的逻辑，只是最后返回的上下文实例不同。</a:t>
            </a:r>
            <a:endParaRPr lang="en-US" altLang="zh-CN"/>
          </a:p>
          <a:p>
            <a:r>
              <a:rPr lang="zh-CN" altLang="en-US"/>
              <a:t>示例代码在下一页。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728F07-2192-42D4-ABB2-8ADC566728A7}"/>
              </a:ext>
            </a:extLst>
          </p:cNvPr>
          <p:cNvSpPr txBox="1"/>
          <p:nvPr/>
        </p:nvSpPr>
        <p:spPr>
          <a:xfrm>
            <a:off x="838200" y="4045164"/>
            <a:ext cx="10515600" cy="20126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因为特殊的执行机制，一个在页面中通过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document.querySelector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或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document.getElementById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就可以解决的问题不得不通过一套复杂的机制来实现。</a:t>
            </a:r>
            <a:endParaRPr lang="en-US" altLang="zh-CN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在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Web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页面中，如果要使用富文本编辑器，通常是引入一个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js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实现的富文本程序，然后调用初始化接口并传递一个查询字符串即可。</a:t>
            </a:r>
            <a:endParaRPr lang="en-US" altLang="zh-CN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例如：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let _editor = new E('#editor-menu', '#editor-block');</a:t>
            </a:r>
          </a:p>
        </p:txBody>
      </p:sp>
    </p:spTree>
    <p:extLst>
      <p:ext uri="{BB962C8B-B14F-4D97-AF65-F5344CB8AC3E}">
        <p14:creationId xmlns:p14="http://schemas.microsoft.com/office/powerpoint/2010/main" val="302198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A9C1D-6039-40C6-A002-CC350D1D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editor</a:t>
            </a:r>
            <a:r>
              <a:rPr lang="zh-CN" altLang="en-US"/>
              <a:t>组件示例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ECAEE4-D7BC-498A-8E6F-1AED92DAD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89" y="1259415"/>
            <a:ext cx="5339666" cy="207859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761777-37D2-466C-9BC3-662BC676E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89" y="4227162"/>
            <a:ext cx="5990350" cy="175907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1DFE25D-D726-4AE8-BC8E-C2A235C60020}"/>
              </a:ext>
            </a:extLst>
          </p:cNvPr>
          <p:cNvSpPr txBox="1"/>
          <p:nvPr/>
        </p:nvSpPr>
        <p:spPr>
          <a:xfrm>
            <a:off x="6387255" y="1231568"/>
            <a:ext cx="5260248" cy="272145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示例程序会在创建上下文实例后插入一张图片，链接是课程暂时提供的每次请求随机返回一张图片。</a:t>
            </a: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如果参考开发者文档，你可能会觉得非常麻烦，这几个接口返回值来回变换。你需要在多个接口的页面中研究它们的接口和返回值。</a:t>
            </a: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当然，除此之外，就是文档给出的返回值是有问题的，这在下一页有详细的说明。</a:t>
            </a: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140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A82B-F6DB-4FAE-B7D7-F000178C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SelectorQuery</a:t>
            </a:r>
            <a:r>
              <a:rPr lang="zh-CN" altLang="en-US"/>
              <a:t>和</a:t>
            </a:r>
            <a:r>
              <a:rPr lang="en-US" altLang="zh-CN"/>
              <a:t>NodesRef</a:t>
            </a:r>
            <a:r>
              <a:rPr lang="zh-CN" altLang="en-US"/>
              <a:t>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1E1095-551B-46DB-93B2-371CABF6A24B}"/>
              </a:ext>
            </a:extLst>
          </p:cNvPr>
          <p:cNvSpPr/>
          <p:nvPr/>
        </p:nvSpPr>
        <p:spPr>
          <a:xfrm>
            <a:off x="967666" y="1490381"/>
            <a:ext cx="5557421" cy="4183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wx.createSelectorQuery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返回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SelectorQuery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F1BEC4-1302-4497-A64E-DD19D0856C79}"/>
              </a:ext>
            </a:extLst>
          </p:cNvPr>
          <p:cNvSpPr/>
          <p:nvPr/>
        </p:nvSpPr>
        <p:spPr>
          <a:xfrm>
            <a:off x="967665" y="2885653"/>
            <a:ext cx="4625265" cy="4183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SelectorQuery.select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返回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NodesRef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8B017BB-4287-4CA2-99FB-F5279EAEA16B}"/>
              </a:ext>
            </a:extLst>
          </p:cNvPr>
          <p:cNvCxnSpPr/>
          <p:nvPr/>
        </p:nvCxnSpPr>
        <p:spPr>
          <a:xfrm>
            <a:off x="1890944" y="1979720"/>
            <a:ext cx="0" cy="86113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9C98E4C-B474-4A67-850D-F820BF102CC9}"/>
              </a:ext>
            </a:extLst>
          </p:cNvPr>
          <p:cNvCxnSpPr/>
          <p:nvPr/>
        </p:nvCxnSpPr>
        <p:spPr>
          <a:xfrm>
            <a:off x="1890944" y="3366117"/>
            <a:ext cx="0" cy="86113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D7C380D-B51A-4BF7-ABBB-CD22D1AE0EEC}"/>
              </a:ext>
            </a:extLst>
          </p:cNvPr>
          <p:cNvSpPr/>
          <p:nvPr/>
        </p:nvSpPr>
        <p:spPr>
          <a:xfrm>
            <a:off x="967664" y="4258204"/>
            <a:ext cx="9019711" cy="4183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NodesRef.context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返回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SelectorQuery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，在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context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回调中接收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context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实例</a:t>
            </a:r>
            <a:endParaRPr lang="en-US" altLang="zh-CN" sz="200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9D92CF-B1FD-491F-920E-27D5DA23F7B3}"/>
              </a:ext>
            </a:extLst>
          </p:cNvPr>
          <p:cNvSpPr/>
          <p:nvPr/>
        </p:nvSpPr>
        <p:spPr>
          <a:xfrm>
            <a:off x="967665" y="5636262"/>
            <a:ext cx="9019691" cy="418318"/>
          </a:xfrm>
          <a:prstGeom prst="rect">
            <a:avLst/>
          </a:prstGeom>
          <a:solidFill>
            <a:srgbClr val="B3DDDF"/>
          </a:solidFill>
          <a:ln w="1270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SelectorQuery.exec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返回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NodesRef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（按照文档），</a:t>
            </a:r>
            <a:r>
              <a:rPr lang="zh-CN" altLang="en-US" sz="2000" b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但实际返回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undefined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7DF6120-193A-4DC2-B5BE-9871A4FA7991}"/>
              </a:ext>
            </a:extLst>
          </p:cNvPr>
          <p:cNvCxnSpPr/>
          <p:nvPr/>
        </p:nvCxnSpPr>
        <p:spPr>
          <a:xfrm>
            <a:off x="1874669" y="4738668"/>
            <a:ext cx="0" cy="86113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1EFBC47-84D3-4DBF-8A35-ADA3E3468A8F}"/>
              </a:ext>
            </a:extLst>
          </p:cNvPr>
          <p:cNvSpPr txBox="1"/>
          <p:nvPr/>
        </p:nvSpPr>
        <p:spPr>
          <a:xfrm>
            <a:off x="6662463" y="1480290"/>
            <a:ext cx="4860753" cy="191674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主要的问题就是：</a:t>
            </a:r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exec</a:t>
            </a: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返回值无法正确使用、使用过程太繁琐。</a:t>
            </a: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相关问题链接：</a:t>
            </a:r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https://developers.weixin.qq.com/community/develop/doc/000e6a86b84de8e4af1a7baad51800</a:t>
            </a:r>
          </a:p>
        </p:txBody>
      </p:sp>
    </p:spTree>
    <p:extLst>
      <p:ext uri="{BB962C8B-B14F-4D97-AF65-F5344CB8AC3E}">
        <p14:creationId xmlns:p14="http://schemas.microsoft.com/office/powerpoint/2010/main" val="192573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55B55-0799-413C-AAAA-2BDA21B4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实现一个简单的富文本编辑器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C8B35-10CD-4B3E-9F3B-A9BE9770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实现富文本编辑器，综合利用组件和</a:t>
            </a:r>
            <a:r>
              <a:rPr lang="en-US" altLang="zh-CN"/>
              <a:t>API</a:t>
            </a:r>
            <a:r>
              <a:rPr lang="zh-CN" altLang="en-US"/>
              <a:t>来组合完成复杂的操作。</a:t>
            </a:r>
            <a:endParaRPr lang="en-US" altLang="zh-CN"/>
          </a:p>
          <a:p>
            <a:r>
              <a:rPr lang="zh-CN" altLang="en-US"/>
              <a:t>其实现思路并不复杂，通过</a:t>
            </a:r>
            <a:r>
              <a:rPr lang="en-US" altLang="zh-CN"/>
              <a:t>button</a:t>
            </a:r>
            <a:r>
              <a:rPr lang="zh-CN" altLang="en-US"/>
              <a:t>等组件绑定事件，不同功能绑定不同的事件。编辑器页面启动先初始化实例，并保存实例对象。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EditorContext</a:t>
            </a:r>
            <a:r>
              <a:rPr lang="zh-CN" altLang="en-US"/>
              <a:t>实例本身就提供了插入图片和文本以及</a:t>
            </a:r>
            <a:r>
              <a:rPr lang="en-US" altLang="zh-CN"/>
              <a:t>redo</a:t>
            </a:r>
            <a:r>
              <a:rPr lang="zh-CN" altLang="en-US"/>
              <a:t>和</a:t>
            </a:r>
            <a:r>
              <a:rPr lang="en-US" altLang="zh-CN"/>
              <a:t>undo</a:t>
            </a:r>
            <a:r>
              <a:rPr lang="zh-CN" altLang="en-US"/>
              <a:t>等操作的接口。需要做的就是通过事件绑定实现快速便捷的操作。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代码相对之前的示例来说比较多，具体参考示例代码文件。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435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828</Words>
  <Application>Microsoft Office PowerPoint</Application>
  <PresentationFormat>宽屏</PresentationFormat>
  <Paragraphs>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思源黑体 CN Light</vt:lpstr>
      <vt:lpstr>思源黑体 CN Normal</vt:lpstr>
      <vt:lpstr>幼圆</vt:lpstr>
      <vt:lpstr>Arial</vt:lpstr>
      <vt:lpstr>JetBrains Mono</vt:lpstr>
      <vt:lpstr>Noto Mono</vt:lpstr>
      <vt:lpstr>Roboto Mono Light</vt:lpstr>
      <vt:lpstr>Ubuntu Mono</vt:lpstr>
      <vt:lpstr>Office 主题​​</vt:lpstr>
      <vt:lpstr>微信和小程序开发</vt:lpstr>
      <vt:lpstr>多媒体组件：图片</vt:lpstr>
      <vt:lpstr>选择图片并预览</vt:lpstr>
      <vt:lpstr>富文本编辑器</vt:lpstr>
      <vt:lpstr>小程序的editor组件</vt:lpstr>
      <vt:lpstr>editor组件和EditorContext</vt:lpstr>
      <vt:lpstr>editor组件示例</vt:lpstr>
      <vt:lpstr>SelectorQuery和NodesRef问题</vt:lpstr>
      <vt:lpstr>实现一个简单的富文本编辑器</vt:lpstr>
      <vt:lpstr>camera：摄像头组件</vt:lpstr>
      <vt:lpstr>拍照并预览</vt:lpstr>
      <vt:lpstr>控制拍照的质量</vt:lpstr>
      <vt:lpstr>canvas画布</vt:lpstr>
      <vt:lpstr>canvas示例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157</cp:revision>
  <dcterms:created xsi:type="dcterms:W3CDTF">2020-03-16T09:08:30Z</dcterms:created>
  <dcterms:modified xsi:type="dcterms:W3CDTF">2020-08-25T02:49:22Z</dcterms:modified>
</cp:coreProperties>
</file>