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  <p:sldId id="262" r:id="rId6"/>
    <p:sldId id="257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消息回复</a:t>
            </a:r>
            <a:endParaRPr lang="zh-CN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p>
            <a:r>
              <a:rPr lang="en-US" altLang="zh-CN" sz="3600"/>
              <a:t>XML</a:t>
            </a:r>
            <a:r>
              <a:rPr lang="zh-CN" altLang="en-US" sz="3600"/>
              <a:t>与转发消息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400"/>
          </a:xfrm>
        </p:spPr>
        <p:txBody>
          <a:bodyPr/>
          <a:p>
            <a:r>
              <a:rPr lang="zh-CN" altLang="en-US" sz="2400"/>
              <a:t>微信服务器使用</a:t>
            </a:r>
            <a:r>
              <a:rPr lang="en-US" altLang="zh-CN" sz="2400"/>
              <a:t>XML</a:t>
            </a:r>
            <a:r>
              <a:rPr lang="zh-CN" altLang="en-US" sz="2400"/>
              <a:t>格式转发用户消息与事件消息到开发者服务器。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开发者服务器要返回</a:t>
            </a:r>
            <a:r>
              <a:rPr lang="en-US" altLang="zh-CN" sz="2400"/>
              <a:t>XML</a:t>
            </a:r>
            <a:r>
              <a:rPr lang="zh-CN" altLang="en-US" sz="2400"/>
              <a:t>格式的消息。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如果开发者在某些情况下不需要回复消息，则要返回空字符串或</a:t>
            </a:r>
            <a:r>
              <a:rPr lang="en-US" altLang="zh-CN" sz="2400"/>
              <a:t>success</a:t>
            </a:r>
            <a:r>
              <a:rPr lang="zh-CN" altLang="en-US" sz="2400"/>
              <a:t>字符串。否则用户会收到错误提示。</a:t>
            </a:r>
            <a:endParaRPr lang="zh-CN" altLang="en-US" sz="2400"/>
          </a:p>
          <a:p>
            <a:endParaRPr lang="en-US" altLang="zh-CN" sz="2400"/>
          </a:p>
          <a:p>
            <a:r>
              <a:rPr lang="zh-CN" altLang="en-US" sz="2400"/>
              <a:t>如果开发者服务器</a:t>
            </a:r>
            <a:r>
              <a:rPr lang="en-US" altLang="zh-CN" sz="2400"/>
              <a:t>5</a:t>
            </a:r>
            <a:r>
              <a:rPr lang="zh-CN" altLang="en-US" sz="2400"/>
              <a:t>秒内没有响应，用户也会收到错误提示，尽管微信官方文档也这样说，但是实际上，微信服务器会重试，如果重试</a:t>
            </a:r>
            <a:r>
              <a:rPr lang="en-US" altLang="zh-CN" sz="2400"/>
              <a:t>3</a:t>
            </a:r>
            <a:r>
              <a:rPr lang="zh-CN" altLang="en-US" sz="2400"/>
              <a:t>次，每次都超时则会给用户错误提示。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p>
            <a:r>
              <a:rPr lang="zh-CN" altLang="en-US" sz="3600"/>
              <a:t>文本消息示例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400"/>
          </a:xfrm>
        </p:spPr>
        <p:txBody>
          <a:bodyPr/>
          <a:p>
            <a:pPr marL="0" indent="0">
              <a:buNone/>
            </a:pPr>
            <a:r>
              <a:rPr lang="en-US" altLang="zh-CN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&lt;xml&gt;</a:t>
            </a:r>
            <a:endParaRPr lang="en-US" altLang="zh-CN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&lt;ToUserName&gt;&lt;![CDATA[toUser]]&gt;&lt;/ToUserName&gt;</a:t>
            </a:r>
            <a:endParaRPr lang="en-US" altLang="zh-CN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&lt;FromUserName&gt;&lt;![CDATA[fromUser]]&gt;&lt;/FromUserName&gt;</a:t>
            </a:r>
            <a:endParaRPr lang="en-US" altLang="zh-CN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&lt;CreateTime&gt;1348831860&lt;/CreateTime&gt;</a:t>
            </a:r>
            <a:endParaRPr lang="en-US" altLang="zh-CN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&lt;MsgType&gt;&lt;![CDATA[text]]&gt;&lt;/MsgType&gt;</a:t>
            </a:r>
            <a:endParaRPr lang="en-US" altLang="zh-CN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&lt;Content&gt;&lt;![CDATA[this is a test]]&gt;&lt;/Content&gt;</a:t>
            </a:r>
            <a:endParaRPr lang="en-US" altLang="zh-CN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&lt;MsgId&gt;1234567890123456&lt;/MsgId&gt;</a:t>
            </a:r>
            <a:endParaRPr lang="en-US" altLang="zh-CN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&lt;/xml&gt;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p>
            <a:r>
              <a:rPr lang="zh-CN" altLang="en-US" sz="3600"/>
              <a:t>消息字段解释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400"/>
          </a:xfrm>
        </p:spPr>
        <p:txBody>
          <a:bodyPr/>
          <a:p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FromUserName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表示的是发送者，在这里是一个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OpenID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，每个用户关注公众号之后，都会针对此公众号生成一个唯一的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ID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用于标识用户。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MsgType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表明了消息类型，不同类型的消息，会有不同的字段，但是公共字段是：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ToUserName, FromUsername, CreateTime, MsgType, MsgId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918335" y="3508375"/>
          <a:ext cx="8534400" cy="269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885"/>
                <a:gridCol w="589851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参数</a:t>
                      </a:r>
                      <a:endParaRPr lang="zh-CN" altLang="en-US" sz="2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描述</a:t>
                      </a:r>
                      <a:endParaRPr lang="zh-CN" altLang="en-US" sz="2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uFillTx/>
                          <a:latin typeface="FreeMono" panose="020F0409020205020404" charset="0"/>
                          <a:sym typeface="+mn-ea"/>
                        </a:rPr>
                        <a:t>ToUserName</a:t>
                      </a:r>
                      <a:endParaRPr lang="en-US" altLang="zh-CN" sz="2200">
                        <a:solidFill>
                          <a:schemeClr val="tx1"/>
                        </a:solidFill>
                        <a:uFillTx/>
                        <a:latin typeface="FreeMono" panose="020F0409020205020404" charset="0"/>
                        <a:sym typeface="+mn-ea"/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uFillTx/>
                          <a:latin typeface="FreeMono" panose="020F0409020205020404" charset="0"/>
                          <a:sym typeface="+mn-ea"/>
                        </a:rPr>
                        <a:t>开发者微信号</a:t>
                      </a:r>
                      <a:endParaRPr lang="en-US" altLang="zh-CN" sz="2200">
                        <a:solidFill>
                          <a:schemeClr val="tx1"/>
                        </a:solidFill>
                        <a:uFillTx/>
                        <a:latin typeface="FreeMono" panose="020F0409020205020404" charset="0"/>
                        <a:sym typeface="+mn-ea"/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uFillTx/>
                          <a:latin typeface="FreeMono" panose="020F0409020205020404" charset="0"/>
                          <a:sym typeface="+mn-ea"/>
                        </a:rPr>
                        <a:t>FromUserName</a:t>
                      </a:r>
                      <a:endParaRPr lang="en-US" altLang="zh-CN" sz="2200">
                        <a:solidFill>
                          <a:schemeClr val="tx1"/>
                        </a:solidFill>
                        <a:uFillTx/>
                        <a:latin typeface="FreeMono" panose="020F0409020205020404" charset="0"/>
                        <a:sym typeface="+mn-ea"/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uFillTx/>
                          <a:latin typeface="FreeMono" panose="020F0409020205020404" charset="0"/>
                          <a:sym typeface="+mn-ea"/>
                        </a:rPr>
                        <a:t>发送方帐号（一个OpenID）</a:t>
                      </a:r>
                      <a:endParaRPr lang="en-US" altLang="zh-CN" sz="2200">
                        <a:solidFill>
                          <a:schemeClr val="tx1"/>
                        </a:solidFill>
                        <a:uFillTx/>
                        <a:latin typeface="FreeMono" panose="020F0409020205020404" charset="0"/>
                        <a:sym typeface="+mn-ea"/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>
                          <a:latin typeface="FreeMono" panose="020F0409020205020404" charset="0"/>
                          <a:ea typeface="FreeMono" panose="020F0409020205020404" charset="0"/>
                        </a:rPr>
                        <a:t>CreateTim</a:t>
                      </a:r>
                      <a:r>
                        <a:rPr lang="en-US" altLang="zh-CN" sz="2200">
                          <a:latin typeface="FreeMono" panose="020F0409020205020404" charset="0"/>
                          <a:ea typeface="FreeMono" panose="020F0409020205020404" charset="0"/>
                        </a:rPr>
                        <a:t>e</a:t>
                      </a:r>
                      <a:endParaRPr lang="en-US" altLang="zh-CN" sz="2200"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/>
                        <a:t>消息创建时间 （整型）</a:t>
                      </a:r>
                      <a:endParaRPr lang="zh-CN" altLang="en-US" sz="2200"/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>
                          <a:latin typeface="FreeMono" panose="020F0409020205020404" charset="0"/>
                          <a:ea typeface="FreeMono" panose="020F0409020205020404" charset="0"/>
                        </a:rPr>
                        <a:t>MsgType</a:t>
                      </a:r>
                      <a:endParaRPr lang="en-US" altLang="zh-CN" sz="2200"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/>
                        <a:t>消息类型</a:t>
                      </a:r>
                      <a:endParaRPr lang="zh-CN" altLang="en-US" sz="2200"/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>
                          <a:latin typeface="FreeMono" panose="020F0409020205020404" charset="0"/>
                          <a:ea typeface="FreeMono" panose="020F0409020205020404" charset="0"/>
                        </a:rPr>
                        <a:t>Content</a:t>
                      </a:r>
                      <a:endParaRPr lang="en-US" altLang="zh-CN" sz="2200"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/>
                        <a:t>消息内容</a:t>
                      </a:r>
                      <a:endParaRPr lang="zh-CN" altLang="en-US" sz="2200"/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>
                          <a:latin typeface="FreeMono" panose="020F0409020205020404" charset="0"/>
                          <a:ea typeface="FreeMono" panose="020F0409020205020404" charset="0"/>
                        </a:rPr>
                        <a:t>MsgId</a:t>
                      </a:r>
                      <a:endParaRPr lang="en-US" altLang="zh-CN" sz="2200"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/>
                        <a:t>消息</a:t>
                      </a:r>
                      <a:r>
                        <a:rPr lang="en-US" altLang="zh-CN" sz="2200"/>
                        <a:t>ID</a:t>
                      </a:r>
                      <a:r>
                        <a:rPr lang="zh-CN" altLang="en-US" sz="2200"/>
                        <a:t>，</a:t>
                      </a:r>
                      <a:r>
                        <a:rPr lang="en-US" altLang="zh-CN" sz="2200"/>
                        <a:t>64</a:t>
                      </a:r>
                      <a:r>
                        <a:rPr lang="zh-CN" altLang="en-US" sz="2200"/>
                        <a:t>位整数</a:t>
                      </a:r>
                      <a:endParaRPr lang="zh-CN" altLang="en-US" sz="2200"/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消息回复格式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460" y="97155"/>
            <a:ext cx="11943715" cy="6720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p>
            <a:r>
              <a:rPr lang="zh-CN" altLang="en-US" sz="3600"/>
              <a:t>原样返回消息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400"/>
          </a:xfrm>
        </p:spPr>
        <p:txBody>
          <a:bodyPr/>
          <a:p>
            <a:pPr fontAlgn="auto">
              <a:lnSpc>
                <a:spcPts val="328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微信服务器转发消息后，把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ToUserName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与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FromUserName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字段互换，消息内容不变，按照回复消息的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XML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格式格式化字符串之后返回即可实现原样返回消息。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fontAlgn="auto">
              <a:lnSpc>
                <a:spcPts val="3280"/>
              </a:lnSpc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fontAlgn="auto">
              <a:lnSpc>
                <a:spcPts val="328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获取消息后，要根据不同消息类型，格式化成对应类型的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XML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格式。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WPS 演示</Application>
  <PresentationFormat>宽屏</PresentationFormat>
  <Paragraphs>63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FreeMono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Abyssinica SIL</vt:lpstr>
      <vt:lpstr>Office 主题</vt:lpstr>
      <vt:lpstr>消息回复</vt:lpstr>
      <vt:lpstr>XML与转发消息</vt:lpstr>
      <vt:lpstr>XML与转发消息</vt:lpstr>
      <vt:lpstr>文本消息示例</vt:lpstr>
      <vt:lpstr>PowerPoint 演示文稿</vt:lpstr>
      <vt:lpstr>原样返回消息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21</cp:revision>
  <dcterms:created xsi:type="dcterms:W3CDTF">2019-01-26T16:12:15Z</dcterms:created>
  <dcterms:modified xsi:type="dcterms:W3CDTF">2019-01-26T16:12:15Z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