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2" r:id="rId6"/>
    <p:sldId id="263"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000"/>
              <a:t>开启服务器配置</a:t>
            </a:r>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06425"/>
          </a:xfrm>
        </p:spPr>
        <p:txBody>
          <a:bodyPr>
            <a:noAutofit/>
          </a:bodyPr>
          <a:p>
            <a:r>
              <a:rPr lang="zh-CN" altLang="en-US" sz="3600"/>
              <a:t>开启服务器配置的页面</a:t>
            </a:r>
            <a:endParaRPr lang="zh-CN" altLang="en-US" sz="3600"/>
          </a:p>
        </p:txBody>
      </p:sp>
      <p:pic>
        <p:nvPicPr>
          <p:cNvPr id="4" name="内容占位符 3" descr="open-server-config"/>
          <p:cNvPicPr>
            <a:picLocks noChangeAspect="1"/>
          </p:cNvPicPr>
          <p:nvPr>
            <p:ph idx="1"/>
          </p:nvPr>
        </p:nvPicPr>
        <p:blipFill>
          <a:blip r:embed="rId1"/>
          <a:stretch>
            <a:fillRect/>
          </a:stretch>
        </p:blipFill>
        <p:spPr>
          <a:xfrm>
            <a:off x="838200" y="1031875"/>
            <a:ext cx="11264265" cy="4384040"/>
          </a:xfrm>
          <a:prstGeom prst="rect">
            <a:avLst/>
          </a:prstGeom>
          <a:ln w="12700">
            <a:solidFill>
              <a:schemeClr val="tx2">
                <a:lumMod val="50000"/>
              </a:schemeClr>
            </a:solidFill>
          </a:ln>
        </p:spPr>
      </p:pic>
      <p:sp>
        <p:nvSpPr>
          <p:cNvPr id="5" name="文本框 4"/>
          <p:cNvSpPr txBox="1"/>
          <p:nvPr/>
        </p:nvSpPr>
        <p:spPr>
          <a:xfrm>
            <a:off x="962660" y="5734050"/>
            <a:ext cx="7893685" cy="829945"/>
          </a:xfrm>
          <a:prstGeom prst="rect">
            <a:avLst/>
          </a:prstGeom>
          <a:noFill/>
        </p:spPr>
        <p:txBody>
          <a:bodyPr wrap="square" rtlCol="0">
            <a:spAutoFit/>
          </a:bodyPr>
          <a:p>
            <a:r>
              <a:rPr lang="zh-CN" altLang="en-US" sz="2400"/>
              <a:t>页面截图：登录微信公众号，在左侧菜单点击开发选项中的基本配置。</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5485"/>
          </a:xfrm>
        </p:spPr>
        <p:txBody>
          <a:bodyPr/>
          <a:p>
            <a:r>
              <a:rPr lang="zh-CN" altLang="en-US" sz="3600"/>
              <a:t>几个选项的说明</a:t>
            </a:r>
            <a:endParaRPr lang="zh-CN" altLang="en-US" sz="3600"/>
          </a:p>
        </p:txBody>
      </p:sp>
      <p:sp>
        <p:nvSpPr>
          <p:cNvPr id="3" name="内容占位符 2"/>
          <p:cNvSpPr>
            <a:spLocks noGrp="1"/>
          </p:cNvSpPr>
          <p:nvPr>
            <p:ph idx="1"/>
          </p:nvPr>
        </p:nvSpPr>
        <p:spPr>
          <a:xfrm>
            <a:off x="838200" y="1325880"/>
            <a:ext cx="10515600" cy="5283200"/>
          </a:xfrm>
        </p:spPr>
        <p:txBody>
          <a:bodyPr>
            <a:normAutofit lnSpcReduction="10000"/>
          </a:bodyPr>
          <a:p>
            <a:pPr indent="0" fontAlgn="auto">
              <a:lnSpc>
                <a:spcPct val="100000"/>
              </a:lnSpc>
            </a:pPr>
            <a:r>
              <a:rPr lang="en-US" altLang="zh-CN" sz="2400" b="1"/>
              <a:t>服务器地址：</a:t>
            </a:r>
            <a:r>
              <a:rPr lang="en-US" altLang="zh-CN" sz="2400"/>
              <a:t> 你自己的服务器URL，当用户对你的公众号发送消息，微信服务器会把消息转发到这个URL，并等待回复，然后把消息转发给用户。</a:t>
            </a:r>
            <a:endParaRPr lang="en-US" altLang="zh-CN" sz="2400"/>
          </a:p>
          <a:p>
            <a:pPr marL="0" indent="0" fontAlgn="auto">
              <a:lnSpc>
                <a:spcPct val="100000"/>
              </a:lnSpc>
              <a:buNone/>
            </a:pPr>
            <a:endParaRPr lang="en-US" altLang="zh-CN" sz="2400"/>
          </a:p>
          <a:p>
            <a:pPr indent="0" fontAlgn="auto">
              <a:lnSpc>
                <a:spcPct val="100000"/>
              </a:lnSpc>
            </a:pPr>
            <a:r>
              <a:rPr lang="en-US" altLang="zh-CN" sz="2400" b="1"/>
              <a:t>令牌</a:t>
            </a:r>
            <a:r>
              <a:rPr lang="zh-CN" altLang="en-US" sz="2400" b="1"/>
              <a:t>（</a:t>
            </a:r>
            <a:r>
              <a:rPr lang="en-US" altLang="zh-CN" sz="2400" b="1"/>
              <a:t>token</a:t>
            </a:r>
            <a:r>
              <a:rPr lang="zh-CN" altLang="en-US" sz="2400" b="1"/>
              <a:t>）</a:t>
            </a:r>
            <a:r>
              <a:rPr lang="en-US" altLang="zh-CN" sz="2400" b="1"/>
              <a:t>： </a:t>
            </a:r>
            <a:r>
              <a:rPr lang="en-US" altLang="zh-CN" sz="2400"/>
              <a:t>用于验证过程，配置URL需要验证，你在这里随意设置一个字符串，在你的服务器上按照公众平台开发手册给出的验证过程生成加密字符串和微信服务器发送过去的数据对比，因为token只有你自己知道，</a:t>
            </a:r>
            <a:r>
              <a:rPr lang="zh-CN" altLang="en-US" sz="2400"/>
              <a:t>依据</a:t>
            </a:r>
            <a:r>
              <a:rPr lang="en-US" altLang="zh-CN" sz="2400"/>
              <a:t>token</a:t>
            </a:r>
            <a:r>
              <a:rPr lang="zh-CN" altLang="en-US" sz="2400"/>
              <a:t>可以标识请求来自微信。</a:t>
            </a:r>
            <a:endParaRPr lang="en-US" altLang="zh-CN" sz="2400"/>
          </a:p>
          <a:p>
            <a:pPr marL="0" indent="0" fontAlgn="auto">
              <a:lnSpc>
                <a:spcPct val="100000"/>
              </a:lnSpc>
              <a:buNone/>
            </a:pPr>
            <a:endParaRPr lang="en-US" altLang="zh-CN" sz="2400"/>
          </a:p>
          <a:p>
            <a:pPr indent="0" fontAlgn="auto">
              <a:lnSpc>
                <a:spcPct val="100000"/>
              </a:lnSpc>
            </a:pPr>
            <a:r>
              <a:rPr lang="en-US" altLang="zh-CN" sz="2400" b="1"/>
              <a:t>消息加密解密密钥： </a:t>
            </a:r>
            <a:r>
              <a:rPr lang="en-US" altLang="zh-CN" sz="2400"/>
              <a:t>一个字符串用于加密消息的处理，这个参数需要开启消息加密才有效。</a:t>
            </a:r>
            <a:endParaRPr lang="en-US" altLang="zh-CN" sz="2400"/>
          </a:p>
          <a:p>
            <a:pPr marL="0" indent="0" fontAlgn="auto">
              <a:lnSpc>
                <a:spcPct val="100000"/>
              </a:lnSpc>
              <a:buNone/>
            </a:pPr>
            <a:endParaRPr lang="en-US" altLang="zh-CN" sz="2400"/>
          </a:p>
          <a:p>
            <a:pPr indent="0" fontAlgn="auto">
              <a:lnSpc>
                <a:spcPct val="100000"/>
              </a:lnSpc>
            </a:pPr>
            <a:r>
              <a:rPr lang="en-US" altLang="zh-CN" sz="2400" b="1"/>
              <a:t>消息加密方式：</a:t>
            </a:r>
            <a:r>
              <a:rPr lang="en-US" altLang="zh-CN" sz="2400"/>
              <a:t> 默认为明文模式，否则就要设置 </a:t>
            </a:r>
            <a:r>
              <a:rPr lang="en-US" altLang="zh-CN" sz="2400" i="1"/>
              <a:t>·消息加密解密密钥· </a:t>
            </a:r>
            <a:r>
              <a:rPr lang="en-US" altLang="zh-CN" sz="2400"/>
              <a:t>对收到的消息解密然后再处理，回复时也要先加密处理。</a:t>
            </a:r>
            <a:endParaRPr lang="en-US" altLang="zh-C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验证过程</a:t>
            </a:r>
            <a:endParaRPr lang="zh-CN" altLang="en-US" sz="3600"/>
          </a:p>
        </p:txBody>
      </p:sp>
      <p:sp>
        <p:nvSpPr>
          <p:cNvPr id="3" name="内容占位符 2"/>
          <p:cNvSpPr>
            <a:spLocks noGrp="1"/>
          </p:cNvSpPr>
          <p:nvPr>
            <p:ph idx="1"/>
          </p:nvPr>
        </p:nvSpPr>
        <p:spPr>
          <a:xfrm>
            <a:off x="838200" y="1325880"/>
            <a:ext cx="10515600" cy="5098415"/>
          </a:xfrm>
        </p:spPr>
        <p:txBody>
          <a:bodyPr>
            <a:normAutofit lnSpcReduction="20000"/>
          </a:bodyPr>
          <a:p>
            <a:pPr marL="0" indent="0" fontAlgn="auto">
              <a:lnSpc>
                <a:spcPct val="100000"/>
              </a:lnSpc>
              <a:buNone/>
            </a:pPr>
            <a:r>
              <a:rPr lang="zh-CN" altLang="en-US" sz="2400"/>
              <a:t>验</a:t>
            </a:r>
            <a:r>
              <a:rPr lang="zh-CN" altLang="en-US" sz="2400">
                <a:solidFill>
                  <a:schemeClr val="tx1"/>
                </a:solidFill>
                <a:uFillTx/>
                <a:latin typeface="FreeMono" panose="020F0409020205020404" charset="0"/>
              </a:rPr>
              <a:t>证过程会在</a:t>
            </a:r>
            <a:r>
              <a:rPr lang="en-US" altLang="zh-CN" sz="2400">
                <a:solidFill>
                  <a:schemeClr val="tx1"/>
                </a:solidFill>
                <a:uFillTx/>
                <a:latin typeface="FreeMono" panose="020F0409020205020404" charset="0"/>
              </a:rPr>
              <a:t>URL</a:t>
            </a:r>
            <a:r>
              <a:rPr lang="zh-CN" altLang="en-US" sz="2400">
                <a:solidFill>
                  <a:schemeClr val="tx1"/>
                </a:solidFill>
                <a:uFillTx/>
                <a:latin typeface="FreeMono" panose="020F0409020205020404" charset="0"/>
              </a:rPr>
              <a:t>上携带以下参数：</a:t>
            </a:r>
            <a:endParaRPr lang="zh-CN" altLang="en-US" sz="2400">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signature</a:t>
            </a:r>
            <a:r>
              <a:rPr lang="zh-CN" altLang="en-US">
                <a:solidFill>
                  <a:schemeClr val="tx1"/>
                </a:solidFill>
                <a:uFillTx/>
                <a:latin typeface="FreeMono" panose="020F0409020205020404" charset="0"/>
              </a:rPr>
              <a:t>：微信加密签名，signature结合了开发者填写的token参数和请求中的timestamp参数、nonce参数。</a:t>
            </a:r>
            <a:endParaRPr lang="zh-CN" altLang="en-US">
              <a:solidFill>
                <a:schemeClr val="tx1"/>
              </a:solidFill>
              <a:uFillTx/>
              <a:latin typeface="FreeMono" panose="020F0409020205020404" charset="0"/>
            </a:endParaRPr>
          </a:p>
          <a:p>
            <a:pPr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timestamp</a:t>
            </a:r>
            <a:r>
              <a:rPr lang="zh-CN" altLang="en-US">
                <a:solidFill>
                  <a:schemeClr val="tx1"/>
                </a:solidFill>
                <a:uFillTx/>
                <a:latin typeface="FreeMono" panose="020F0409020205020404" charset="0"/>
              </a:rPr>
              <a:t>：时间戳。</a:t>
            </a:r>
            <a:endParaRPr lang="zh-CN" altLang="en-US">
              <a:solidFill>
                <a:schemeClr val="tx1"/>
              </a:solidFill>
              <a:uFillTx/>
              <a:latin typeface="FreeMono" panose="020F0409020205020404" charset="0"/>
            </a:endParaRPr>
          </a:p>
          <a:p>
            <a:pPr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nonce</a:t>
            </a:r>
            <a:r>
              <a:rPr lang="zh-CN" altLang="en-US">
                <a:solidFill>
                  <a:schemeClr val="tx1"/>
                </a:solidFill>
                <a:uFillTx/>
                <a:latin typeface="FreeMono" panose="020F0409020205020404" charset="0"/>
              </a:rPr>
              <a:t>：随机数。</a:t>
            </a:r>
            <a:endParaRPr lang="zh-CN" altLang="en-US">
              <a:solidFill>
                <a:schemeClr val="tx1"/>
              </a:solidFill>
              <a:uFillTx/>
              <a:latin typeface="FreeMono" panose="020F0409020205020404" charset="0"/>
            </a:endParaRPr>
          </a:p>
          <a:p>
            <a:pPr marL="457200"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echostr</a:t>
            </a:r>
            <a:r>
              <a:rPr lang="zh-CN" altLang="en-US">
                <a:solidFill>
                  <a:schemeClr val="tx1"/>
                </a:solidFill>
                <a:uFillTx/>
                <a:latin typeface="FreeMono" panose="020F0409020205020404" charset="0"/>
              </a:rPr>
              <a:t>：随机字符串。</a:t>
            </a:r>
            <a:endParaRPr lang="zh-CN" altLang="en-US" sz="2055"/>
          </a:p>
          <a:p>
            <a:pPr marL="0" indent="0">
              <a:buNone/>
            </a:pPr>
            <a:endParaRPr lang="zh-CN" altLang="en-US" sz="2400"/>
          </a:p>
          <a:p>
            <a:pPr marL="0" indent="0">
              <a:buNone/>
            </a:pPr>
            <a:endParaRPr lang="zh-CN" altLang="en-US" sz="2400"/>
          </a:p>
          <a:p>
            <a:pPr marL="0" indent="0">
              <a:buNone/>
            </a:pP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验证过程</a:t>
            </a:r>
            <a:endParaRPr lang="zh-CN" altLang="en-US" sz="3600"/>
          </a:p>
        </p:txBody>
      </p:sp>
      <p:sp>
        <p:nvSpPr>
          <p:cNvPr id="3" name="内容占位符 2"/>
          <p:cNvSpPr>
            <a:spLocks noGrp="1"/>
          </p:cNvSpPr>
          <p:nvPr>
            <p:ph idx="1"/>
          </p:nvPr>
        </p:nvSpPr>
        <p:spPr>
          <a:xfrm>
            <a:off x="838200" y="1325880"/>
            <a:ext cx="10515600" cy="5098415"/>
          </a:xfrm>
        </p:spPr>
        <p:txBody>
          <a:bodyPr>
            <a:normAutofit lnSpcReduction="20000"/>
          </a:bodyPr>
          <a:p>
            <a:pPr fontAlgn="auto">
              <a:lnSpc>
                <a:spcPts val="3040"/>
              </a:lnSpc>
            </a:pPr>
            <a:r>
              <a:rPr lang="zh-CN" altLang="en-US" sz="2400">
                <a:solidFill>
                  <a:schemeClr val="tx1"/>
                </a:solidFill>
                <a:uFillTx/>
                <a:latin typeface="FreeMono" panose="020F0409020205020404" charset="0"/>
              </a:rPr>
              <a:t>开发者通过检验signature对请求进行校验。生成signature的方式：</a:t>
            </a:r>
            <a:endParaRPr lang="zh-CN" altLang="en-US" sz="2400">
              <a:solidFill>
                <a:schemeClr val="tx1"/>
              </a:solidFill>
              <a:uFillTx/>
              <a:latin typeface="FreeMono" panose="020F0409020205020404" charset="0"/>
            </a:endParaRPr>
          </a:p>
          <a:p>
            <a:pPr marL="0" indent="0" fontAlgn="auto">
              <a:lnSpc>
                <a:spcPts val="3040"/>
              </a:lnSpc>
              <a:buNone/>
            </a:pPr>
            <a:endParaRPr lang="zh-CN" altLang="en-US" sz="24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1. </a:t>
            </a:r>
            <a:r>
              <a:rPr lang="zh-CN" altLang="en-US" sz="2200">
                <a:solidFill>
                  <a:schemeClr val="tx1"/>
                </a:solidFill>
                <a:uFillTx/>
                <a:latin typeface="FreeMono" panose="020F0409020205020404" charset="0"/>
              </a:rPr>
              <a:t>将token、timestamp、nonce三个参数进行字典序排序。</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2. </a:t>
            </a:r>
            <a:r>
              <a:rPr lang="zh-CN" altLang="en-US" sz="2200">
                <a:solidFill>
                  <a:schemeClr val="tx1"/>
                </a:solidFill>
                <a:uFillTx/>
                <a:latin typeface="FreeMono" panose="020F0409020205020404" charset="0"/>
              </a:rPr>
              <a:t>将三个参数字符串拼接成一个字符串进行sha1加密。</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3. </a:t>
            </a:r>
            <a:r>
              <a:rPr lang="zh-CN" altLang="en-US" sz="2200">
                <a:solidFill>
                  <a:schemeClr val="tx1"/>
                </a:solidFill>
                <a:uFillTx/>
                <a:latin typeface="FreeMono" panose="020F0409020205020404" charset="0"/>
              </a:rPr>
              <a:t>开发者获得加密后的字符串可与signature对比，标识该请求来源于微信。</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4. </a:t>
            </a:r>
            <a:r>
              <a:rPr lang="zh-CN" altLang="en-US" sz="2200">
                <a:solidFill>
                  <a:schemeClr val="tx1"/>
                </a:solidFill>
                <a:uFillTx/>
                <a:latin typeface="FreeMono" panose="020F0409020205020404" charset="0"/>
              </a:rPr>
              <a:t>如果对比</a:t>
            </a:r>
            <a:r>
              <a:rPr lang="en-US" altLang="zh-CN" sz="2200">
                <a:solidFill>
                  <a:schemeClr val="tx1"/>
                </a:solidFill>
                <a:uFillTx/>
                <a:latin typeface="FreeMono" panose="020F0409020205020404" charset="0"/>
              </a:rPr>
              <a:t>signature</a:t>
            </a:r>
            <a:r>
              <a:rPr lang="zh-CN" altLang="en-US" sz="2200">
                <a:solidFill>
                  <a:schemeClr val="tx1"/>
                </a:solidFill>
                <a:uFillTx/>
                <a:latin typeface="FreeMono" panose="020F0409020205020404" charset="0"/>
              </a:rPr>
              <a:t>相同则返回</a:t>
            </a:r>
            <a:r>
              <a:rPr lang="en-US" altLang="zh-CN" sz="2200">
                <a:solidFill>
                  <a:schemeClr val="tx1"/>
                </a:solidFill>
                <a:uFillTx/>
                <a:latin typeface="FreeMono" panose="020F0409020205020404" charset="0"/>
              </a:rPr>
              <a:t>echostr</a:t>
            </a:r>
            <a:r>
              <a:rPr lang="zh-CN" altLang="en-US" sz="2200">
                <a:solidFill>
                  <a:schemeClr val="tx1"/>
                </a:solidFill>
                <a:uFillTx/>
                <a:latin typeface="FreeMono" panose="020F0409020205020404" charset="0"/>
              </a:rPr>
              <a:t>。</a:t>
            </a:r>
            <a:endParaRPr lang="zh-CN" altLang="en-US" sz="2200">
              <a:solidFill>
                <a:schemeClr val="tx1"/>
              </a:solidFill>
              <a:uFillTx/>
              <a:latin typeface="FreeMono" panose="020F0409020205020404" charset="0"/>
            </a:endParaRPr>
          </a:p>
          <a:p>
            <a:pPr marL="0" indent="0" fontAlgn="auto">
              <a:lnSpc>
                <a:spcPts val="3040"/>
              </a:lnSpc>
              <a:buNone/>
            </a:pPr>
            <a:endParaRPr lang="zh-CN" altLang="en-US" sz="2400">
              <a:solidFill>
                <a:schemeClr val="tx1"/>
              </a:solidFill>
              <a:uFillTx/>
              <a:latin typeface="FreeMono" panose="020F0409020205020404" charset="0"/>
            </a:endParaRPr>
          </a:p>
          <a:p>
            <a:pPr fontAlgn="auto">
              <a:lnSpc>
                <a:spcPts val="3040"/>
              </a:lnSpc>
            </a:pPr>
            <a:r>
              <a:rPr lang="zh-CN" altLang="en-US" sz="2400">
                <a:solidFill>
                  <a:schemeClr val="tx1"/>
                </a:solidFill>
                <a:uFillTx/>
                <a:latin typeface="FreeMono" panose="020F0409020205020404" charset="0"/>
              </a:rPr>
              <a:t>这是微信开发者文档给出的验证方式，开发者要按照这个流程处理，微信服务器也会按找此方时生成signature，通过</a:t>
            </a:r>
            <a:r>
              <a:rPr lang="en-US" altLang="zh-CN" sz="2400">
                <a:solidFill>
                  <a:schemeClr val="tx1"/>
                </a:solidFill>
                <a:uFillTx/>
                <a:latin typeface="FreeMono" panose="020F0409020205020404" charset="0"/>
              </a:rPr>
              <a:t>signature</a:t>
            </a:r>
            <a:r>
              <a:rPr lang="zh-CN" altLang="en-US" sz="2400">
                <a:solidFill>
                  <a:schemeClr val="tx1"/>
                </a:solidFill>
                <a:uFillTx/>
                <a:latin typeface="FreeMono" panose="020F0409020205020404" charset="0"/>
              </a:rPr>
              <a:t>进行请求验证。</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要注意的问题</a:t>
            </a:r>
            <a:endParaRPr lang="zh-CN" altLang="en-US" sz="3600"/>
          </a:p>
        </p:txBody>
      </p:sp>
      <p:sp>
        <p:nvSpPr>
          <p:cNvPr id="3" name="内容占位符 2"/>
          <p:cNvSpPr>
            <a:spLocks noGrp="1"/>
          </p:cNvSpPr>
          <p:nvPr>
            <p:ph idx="1"/>
          </p:nvPr>
        </p:nvSpPr>
        <p:spPr>
          <a:xfrm>
            <a:off x="838200" y="1325880"/>
            <a:ext cx="10515600" cy="5098415"/>
          </a:xfrm>
        </p:spPr>
        <p:txBody>
          <a:bodyPr>
            <a:normAutofit/>
          </a:bodyPr>
          <a:p>
            <a:r>
              <a:rPr lang="en-US" altLang="zh-CN" sz="2400"/>
              <a:t>URL</a:t>
            </a:r>
            <a:r>
              <a:rPr lang="zh-CN" altLang="en-US" sz="2400"/>
              <a:t>不支持</a:t>
            </a:r>
            <a:r>
              <a:rPr lang="en-US" altLang="zh-CN" sz="2400"/>
              <a:t>IP</a:t>
            </a:r>
            <a:r>
              <a:rPr lang="zh-CN" altLang="en-US" sz="2400"/>
              <a:t>地址和端口号，只能使用已经备案的域名。</a:t>
            </a:r>
            <a:endParaRPr lang="zh-CN" altLang="en-US" sz="2400"/>
          </a:p>
          <a:p>
            <a:pPr marL="0" indent="0">
              <a:buNone/>
            </a:pPr>
            <a:endParaRPr lang="zh-CN" altLang="en-US" sz="2400"/>
          </a:p>
          <a:p>
            <a:r>
              <a:rPr lang="zh-CN" altLang="en-US" sz="2400"/>
              <a:t>如果确认处理过程没有问题，但是还无法验证，可能是域名被微信封杀，需要申请解封。</a:t>
            </a:r>
            <a:endParaRPr lang="zh-CN" altLang="en-US" sz="2400"/>
          </a:p>
          <a:p>
            <a:endParaRPr lang="en-US" altLang="zh-CN" sz="2400"/>
          </a:p>
          <a:p>
            <a:r>
              <a:rPr lang="zh-CN" altLang="en-US" sz="2400"/>
              <a:t>验证过程是</a:t>
            </a:r>
            <a:r>
              <a:rPr lang="en-US" altLang="zh-CN" sz="2400"/>
              <a:t>GET</a:t>
            </a:r>
            <a:r>
              <a:rPr lang="zh-CN" altLang="en-US" sz="2400"/>
              <a:t>请求，而验证成功后转发消息要改成</a:t>
            </a:r>
            <a:r>
              <a:rPr lang="en-US" altLang="zh-CN" sz="2400"/>
              <a:t>POST</a:t>
            </a:r>
            <a:r>
              <a:rPr lang="zh-CN" altLang="en-US" sz="2400"/>
              <a:t>请求处理，这两个情况是互斥的。</a:t>
            </a: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Words>
  <Application>WPS 演示</Application>
  <PresentationFormat>宽屏</PresentationFormat>
  <Paragraphs>49</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FreeMono</vt:lpstr>
      <vt:lpstr>Droid Sans Fallback</vt:lpstr>
      <vt:lpstr>Calibri Light</vt:lpstr>
      <vt:lpstr>DejaVu Sans</vt:lpstr>
      <vt:lpstr>微软雅黑</vt:lpstr>
      <vt:lpstr>宋体</vt:lpstr>
      <vt:lpstr>Arial Unicode MS</vt:lpstr>
      <vt:lpstr>Calibri</vt:lpstr>
      <vt:lpstr>Office 主题</vt:lpstr>
      <vt:lpstr>开启服务器配置</vt:lpstr>
      <vt:lpstr>开启服务器配置的页面</vt:lpstr>
      <vt:lpstr>几个选项的说明</vt:lpstr>
      <vt:lpstr>验证过程</vt:lpstr>
      <vt:lpstr>验证过程</vt:lpstr>
      <vt:lpstr>要注意的问题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wy</cp:lastModifiedBy>
  <cp:revision>30</cp:revision>
  <dcterms:created xsi:type="dcterms:W3CDTF">2019-01-26T14:53:09Z</dcterms:created>
  <dcterms:modified xsi:type="dcterms:W3CDTF">2019-01-26T14:53:09Z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