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3" r:id="rId4"/>
    <p:sldId id="264" r:id="rId5"/>
    <p:sldId id="257" r:id="rId6"/>
    <p:sldId id="260" r:id="rId7"/>
    <p:sldId id="261" r:id="rId8"/>
    <p:sldId id="271" r:id="rId9"/>
    <p:sldId id="272" r:id="rId10"/>
    <p:sldId id="269" r:id="rId11"/>
    <p:sldId id="265" r:id="rId12"/>
    <p:sldId id="270" r:id="rId13"/>
    <p:sldId id="266" r:id="rId14"/>
    <p:sldId id="263" r:id="rId15"/>
    <p:sldId id="267" r:id="rId16"/>
    <p:sldId id="262"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Victor Mono" panose="00000509000000000000" pitchFamily="49" charset="0"/>
                <a:ea typeface="思源黑体 CN Light" panose="020B0300000000000000" pitchFamily="34" charset="-122"/>
              </a:defRPr>
            </a:lvl1pPr>
            <a:lvl2pPr>
              <a:lnSpc>
                <a:spcPts val="3000"/>
              </a:lnSpc>
              <a:spcBef>
                <a:spcPts val="1200"/>
              </a:spcBef>
              <a:defRPr sz="1800" baseline="0">
                <a:latin typeface="Victor Mono" panose="00000509000000000000" pitchFamily="49" charset="0"/>
                <a:ea typeface="思源黑体 CN Light" panose="020B0300000000000000" pitchFamily="34" charset="-122"/>
              </a:defRPr>
            </a:lvl2pPr>
            <a:lvl3pPr>
              <a:lnSpc>
                <a:spcPts val="3000"/>
              </a:lnSpc>
              <a:spcBef>
                <a:spcPts val="1200"/>
              </a:spcBef>
              <a:defRPr sz="1600" baseline="0">
                <a:latin typeface="Victor Mono" panose="00000509000000000000" pitchFamily="49" charset="0"/>
                <a:ea typeface="思源黑体 CN Light" panose="020B0300000000000000" pitchFamily="34" charset="-122"/>
              </a:defRPr>
            </a:lvl3pPr>
            <a:lvl4pPr>
              <a:lnSpc>
                <a:spcPts val="3000"/>
              </a:lnSpc>
              <a:spcBef>
                <a:spcPts val="1200"/>
              </a:spcBef>
              <a:defRPr sz="1400" baseline="0">
                <a:latin typeface="Victor Mono" panose="00000509000000000000" pitchFamily="49" charset="0"/>
                <a:ea typeface="思源黑体 CN Light" panose="020B0300000000000000" pitchFamily="34" charset="-122"/>
              </a:defRPr>
            </a:lvl4pPr>
            <a:lvl5pPr>
              <a:lnSpc>
                <a:spcPts val="3000"/>
              </a:lnSpc>
              <a:spcBef>
                <a:spcPts val="1200"/>
              </a:spcBef>
              <a:defRPr sz="1400" baseline="0">
                <a:latin typeface="Victor Mono" panose="00000509000000000000"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路由数据传递和组件使用</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en-US" altLang="zh-CN"/>
              <a:t>storage</a:t>
            </a:r>
            <a:endParaRPr lang="zh-CN" altLang="en-US"/>
          </a:p>
        </p:txBody>
      </p:sp>
      <p:sp>
        <p:nvSpPr>
          <p:cNvPr id="3" name="内容占位符 2">
            <a:extLst>
              <a:ext uri="{FF2B5EF4-FFF2-40B4-BE49-F238E27FC236}">
                <a16:creationId xmlns:a16="http://schemas.microsoft.com/office/drawing/2014/main" id="{A46E088E-EA5F-4D34-98D1-454ACD3A35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622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利用</a:t>
            </a:r>
            <a:r>
              <a:rPr lang="en-US" altLang="zh-CN"/>
              <a:t>storage</a:t>
            </a:r>
            <a:endParaRPr lang="zh-CN" altLang="en-US"/>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763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A82B-F6DB-4FAE-B7D7-F000178C3333}"/>
              </a:ext>
            </a:extLst>
          </p:cNvPr>
          <p:cNvSpPr>
            <a:spLocks noGrp="1"/>
          </p:cNvSpPr>
          <p:nvPr>
            <p:ph type="title"/>
          </p:nvPr>
        </p:nvSpPr>
        <p:spPr/>
        <p:txBody>
          <a:bodyPr/>
          <a:lstStyle/>
          <a:p>
            <a:r>
              <a:rPr lang="zh-CN" altLang="en-US"/>
              <a:t>多媒体组件</a:t>
            </a:r>
          </a:p>
        </p:txBody>
      </p:sp>
      <p:sp>
        <p:nvSpPr>
          <p:cNvPr id="3" name="内容占位符 2">
            <a:extLst>
              <a:ext uri="{FF2B5EF4-FFF2-40B4-BE49-F238E27FC236}">
                <a16:creationId xmlns:a16="http://schemas.microsoft.com/office/drawing/2014/main" id="{2AC8977D-2B84-4B79-8A13-8A2994F7D55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2912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lstStyle/>
          <a:p>
            <a:r>
              <a:rPr lang="zh-CN" altLang="en-US"/>
              <a:t>视图容器组件应用</a:t>
            </a:r>
          </a:p>
        </p:txBody>
      </p:sp>
    </p:spTree>
    <p:extLst>
      <p:ext uri="{BB962C8B-B14F-4D97-AF65-F5344CB8AC3E}">
        <p14:creationId xmlns:p14="http://schemas.microsoft.com/office/powerpoint/2010/main" val="191664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视图容器组件应用</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文本和富文本组件</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p:txBody>
          <a:bodyPr/>
          <a:lstStyle/>
          <a:p>
            <a:endParaRPr lang="en-US" altLang="zh-CN"/>
          </a:p>
          <a:p>
            <a:endParaRPr lang="zh-CN" altLang="en-US"/>
          </a:p>
        </p:txBody>
      </p:sp>
    </p:spTree>
    <p:extLst>
      <p:ext uri="{BB962C8B-B14F-4D97-AF65-F5344CB8AC3E}">
        <p14:creationId xmlns:p14="http://schemas.microsoft.com/office/powerpoint/2010/main" val="167370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利用</a:t>
            </a:r>
            <a:r>
              <a:rPr lang="en-US" altLang="zh-CN"/>
              <a:t>css</a:t>
            </a:r>
            <a:r>
              <a:rPr lang="zh-CN" altLang="en-US"/>
              <a:t>控制布局</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endParaRPr lang="en-US" altLang="zh-CN">
              <a:latin typeface="Ubuntu Mono" panose="020B0509030602030204" pitchFamily="49" charset="0"/>
            </a:endParaRPr>
          </a:p>
        </p:txBody>
      </p:sp>
    </p:spTree>
    <p:extLst>
      <p:ext uri="{BB962C8B-B14F-4D97-AF65-F5344CB8AC3E}">
        <p14:creationId xmlns:p14="http://schemas.microsoft.com/office/powerpoint/2010/main" val="405569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09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路由是一个工程术语，是很宽泛的描述。在硬件层面，路由器可以决定从一端到另一端的范围。依据的是</a:t>
            </a:r>
            <a:r>
              <a:rPr lang="en-US" altLang="zh-CN"/>
              <a:t>IP</a:t>
            </a:r>
            <a:r>
              <a:rPr lang="zh-CN" altLang="en-US"/>
              <a:t>地址和端口。</a:t>
            </a:r>
            <a:endParaRPr lang="en-US" altLang="zh-CN"/>
          </a:p>
          <a:p>
            <a:r>
              <a:rPr lang="zh-CN" altLang="en-US"/>
              <a:t>在软件层面，前端的路由表示根据一个字符串描述的路径决定跳转到哪个页面。后端的路由是根据字符串描述的路径决定要执行哪个函数来返回请求的数据（返回的数据可能是</a:t>
            </a:r>
            <a:r>
              <a:rPr lang="en-US" altLang="zh-CN"/>
              <a:t>html</a:t>
            </a:r>
            <a:r>
              <a:rPr lang="zh-CN" altLang="en-US"/>
              <a:t>页面也可能是</a:t>
            </a:r>
            <a:r>
              <a:rPr lang="en-US" altLang="zh-CN"/>
              <a:t>JSON</a:t>
            </a:r>
            <a:r>
              <a:rPr lang="zh-CN" altLang="en-US"/>
              <a:t>格式的</a:t>
            </a:r>
            <a:r>
              <a:rPr lang="en-US" altLang="zh-CN"/>
              <a:t>API</a:t>
            </a:r>
            <a:r>
              <a:rPr lang="zh-CN" altLang="en-US"/>
              <a:t>数据或者是其他定义好的数据）。</a:t>
            </a:r>
            <a:endParaRPr lang="en-US" altLang="zh-CN"/>
          </a:p>
          <a:p>
            <a:pPr marL="0" indent="0">
              <a:buNone/>
            </a:pPr>
            <a:endParaRPr lang="en-US" altLang="zh-CN"/>
          </a:p>
          <a:p>
            <a:r>
              <a:rPr lang="zh-CN" altLang="en-US"/>
              <a:t>常用的</a:t>
            </a:r>
            <a:r>
              <a:rPr lang="en-US" altLang="zh-CN"/>
              <a:t>HTML</a:t>
            </a:r>
            <a:r>
              <a:rPr lang="zh-CN" altLang="en-US"/>
              <a:t>中的</a:t>
            </a:r>
            <a:r>
              <a:rPr lang="en-US" altLang="zh-CN"/>
              <a:t>a</a:t>
            </a:r>
            <a:r>
              <a:rPr lang="zh-CN" altLang="en-US"/>
              <a:t>标签就可以认为是路由的作用，通常网站都会有导航菜单也是路由，我们实现小程序最后会有多个底部标签，还会跳转到不同的页面都是路由。</a:t>
            </a:r>
          </a:p>
        </p:txBody>
      </p:sp>
    </p:spTree>
    <p:extLst>
      <p:ext uri="{BB962C8B-B14F-4D97-AF65-F5344CB8AC3E}">
        <p14:creationId xmlns:p14="http://schemas.microsoft.com/office/powerpoint/2010/main" val="3193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a:xfrm>
            <a:off x="838200" y="1454910"/>
            <a:ext cx="10515600" cy="4704298"/>
          </a:xfrm>
        </p:spPr>
        <p:txBody>
          <a:bodyPr/>
          <a:lstStyle/>
          <a:p>
            <a:pPr>
              <a:lnSpc>
                <a:spcPts val="3800"/>
              </a:lnSpc>
            </a:pPr>
            <a:r>
              <a:rPr lang="zh-CN" altLang="en-US"/>
              <a:t>在小程序中有类似于</a:t>
            </a:r>
            <a:r>
              <a:rPr lang="en-US" altLang="zh-CN"/>
              <a:t>HTML</a:t>
            </a:r>
            <a:r>
              <a:rPr lang="zh-CN" altLang="en-US"/>
              <a:t>中</a:t>
            </a:r>
            <a:r>
              <a:rPr lang="en-US" altLang="zh-CN"/>
              <a:t>a</a:t>
            </a:r>
            <a:r>
              <a:rPr lang="zh-CN" altLang="en-US"/>
              <a:t>标签的功能，在</a:t>
            </a:r>
            <a:r>
              <a:rPr lang="en-US" altLang="zh-CN"/>
              <a:t>wxml</a:t>
            </a:r>
            <a:r>
              <a:rPr lang="zh-CN" altLang="en-US"/>
              <a:t>中，可以使用</a:t>
            </a:r>
            <a:r>
              <a:rPr lang="en-US" altLang="zh-CN"/>
              <a:t>navigator</a:t>
            </a:r>
            <a:r>
              <a:rPr lang="zh-CN" altLang="en-US"/>
              <a:t>组件。</a:t>
            </a:r>
            <a:endParaRPr lang="en-US" altLang="zh-CN"/>
          </a:p>
          <a:p>
            <a:pPr>
              <a:lnSpc>
                <a:spcPts val="3800"/>
              </a:lnSpc>
            </a:pPr>
            <a:endParaRPr lang="en-US" altLang="zh-CN"/>
          </a:p>
          <a:p>
            <a:pPr>
              <a:lnSpc>
                <a:spcPts val="3800"/>
              </a:lnSpc>
            </a:pPr>
            <a:endParaRPr lang="en-US" altLang="zh-CN"/>
          </a:p>
          <a:p>
            <a:endParaRPr lang="zh-CN" altLang="en-US"/>
          </a:p>
        </p:txBody>
      </p:sp>
      <p:cxnSp>
        <p:nvCxnSpPr>
          <p:cNvPr id="5" name="直接连接符 4">
            <a:extLst>
              <a:ext uri="{FF2B5EF4-FFF2-40B4-BE49-F238E27FC236}">
                <a16:creationId xmlns:a16="http://schemas.microsoft.com/office/drawing/2014/main" id="{D43F638C-8904-4547-9822-9DA0B02953B3}"/>
              </a:ext>
            </a:extLst>
          </p:cNvPr>
          <p:cNvCxnSpPr/>
          <p:nvPr/>
        </p:nvCxnSpPr>
        <p:spPr>
          <a:xfrm>
            <a:off x="4407428" y="6281859"/>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9">
            <a:extLst>
              <a:ext uri="{FF2B5EF4-FFF2-40B4-BE49-F238E27FC236}">
                <a16:creationId xmlns:a16="http://schemas.microsoft.com/office/drawing/2014/main" id="{711A8BFC-31D1-4761-A626-5DAAE9639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54" y="2257547"/>
            <a:ext cx="9291450" cy="1799853"/>
          </a:xfrm>
          <a:prstGeom prst="rect">
            <a:avLst/>
          </a:prstGeom>
        </p:spPr>
      </p:pic>
      <p:cxnSp>
        <p:nvCxnSpPr>
          <p:cNvPr id="7" name="直接箭头连接符 6">
            <a:extLst>
              <a:ext uri="{FF2B5EF4-FFF2-40B4-BE49-F238E27FC236}">
                <a16:creationId xmlns:a16="http://schemas.microsoft.com/office/drawing/2014/main" id="{CDF6B5ED-4005-4262-AB43-1484CB323DBC}"/>
              </a:ext>
            </a:extLst>
          </p:cNvPr>
          <p:cNvCxnSpPr>
            <a:cxnSpLocks/>
          </p:cNvCxnSpPr>
          <p:nvPr/>
        </p:nvCxnSpPr>
        <p:spPr>
          <a:xfrm flipV="1">
            <a:off x="9039431" y="3011121"/>
            <a:ext cx="0" cy="1454347"/>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899A602-0656-4B15-857F-431D44DB2AE0}"/>
              </a:ext>
            </a:extLst>
          </p:cNvPr>
          <p:cNvSpPr/>
          <p:nvPr/>
        </p:nvSpPr>
        <p:spPr>
          <a:xfrm>
            <a:off x="3756542" y="4473617"/>
            <a:ext cx="6398281" cy="189884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open-type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对应于路由相关的</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API</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navigate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reLaunch</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redirectTo</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navigateBack</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endParaRPr lang="en-US" altLang="zh-CN" sz="2000" dirty="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除此之外，还可以是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exit</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表示退出小</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程序。</a:t>
            </a:r>
            <a:endParaRPr lang="en-US" altLang="zh-CN" sz="200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en-US" altLang="zh-CN" sz="2000">
                <a:solidFill>
                  <a:schemeClr val="bg2">
                    <a:lumMod val="25000"/>
                  </a:schemeClr>
                </a:solidFill>
                <a:latin typeface="Ubuntu Mono" panose="020B0509030602030204" pitchFamily="49" charset="0"/>
                <a:ea typeface="思源黑体 CN Light" panose="020B0300000000000000" pitchFamily="34" charset="-122"/>
              </a:rPr>
              <a:t>url</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的路径要使用绝对路径，最前面带有</a:t>
            </a:r>
            <a:r>
              <a:rPr lang="en-US" altLang="zh-CN" sz="2000">
                <a:solidFill>
                  <a:schemeClr val="bg2">
                    <a:lumMod val="25000"/>
                  </a:schemeClr>
                </a:solidFill>
                <a:latin typeface="Ubuntu Mono" panose="020B0509030602030204" pitchFamily="49" charset="0"/>
                <a:ea typeface="思源黑体 CN Light" panose="020B0300000000000000" pitchFamily="34" charset="-122"/>
              </a:rPr>
              <a:t>/</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a:t>
            </a:r>
            <a:endParaRPr lang="zh-CN" altLang="en-US" sz="2000" dirty="0">
              <a:solidFill>
                <a:schemeClr val="bg2">
                  <a:lumMod val="25000"/>
                </a:schemeClr>
              </a:solidFill>
              <a:latin typeface="Ubuntu Mono" panose="020B0509030602030204" pitchFamily="49" charset="0"/>
              <a:ea typeface="思源黑体 CN Light" panose="020B0300000000000000" pitchFamily="34" charset="-122"/>
            </a:endParaRPr>
          </a:p>
        </p:txBody>
      </p:sp>
      <p:cxnSp>
        <p:nvCxnSpPr>
          <p:cNvPr id="9" name="直接箭头连接符 8">
            <a:extLst>
              <a:ext uri="{FF2B5EF4-FFF2-40B4-BE49-F238E27FC236}">
                <a16:creationId xmlns:a16="http://schemas.microsoft.com/office/drawing/2014/main" id="{A49A8972-C2C7-4B9C-BF82-0E0A40436E29}"/>
              </a:ext>
            </a:extLst>
          </p:cNvPr>
          <p:cNvCxnSpPr>
            <a:cxnSpLocks/>
          </p:cNvCxnSpPr>
          <p:nvPr/>
        </p:nvCxnSpPr>
        <p:spPr>
          <a:xfrm flipH="1" flipV="1">
            <a:off x="4264724" y="2961555"/>
            <a:ext cx="1470251" cy="1503913"/>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3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路由组件类型和注意事项</a:t>
            </a:r>
            <a:endParaRPr lang="zh-CN" altLang="en-US" dirty="0"/>
          </a:p>
        </p:txBody>
      </p:sp>
      <p:sp>
        <p:nvSpPr>
          <p:cNvPr id="10" name="内容占位符 9">
            <a:extLst>
              <a:ext uri="{FF2B5EF4-FFF2-40B4-BE49-F238E27FC236}">
                <a16:creationId xmlns:a16="http://schemas.microsoft.com/office/drawing/2014/main" id="{6491841B-3357-4BCF-8DA0-0EAD0E04D1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222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参数的传递和获取</a:t>
            </a:r>
            <a:endParaRPr lang="zh-CN" altLang="en-US" dirty="0"/>
          </a:p>
        </p:txBody>
      </p:sp>
      <p:sp>
        <p:nvSpPr>
          <p:cNvPr id="11" name="内容占位符 10">
            <a:extLst>
              <a:ext uri="{FF2B5EF4-FFF2-40B4-BE49-F238E27FC236}">
                <a16:creationId xmlns:a16="http://schemas.microsoft.com/office/drawing/2014/main" id="{722BB35D-6C21-4F0B-A227-B152A483727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24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a:latin typeface="Ubuntu Mono" panose="020B0509030602030204" pitchFamily="49" charset="0"/>
              </a:rPr>
              <a:t>参数的传递和获取</a:t>
            </a:r>
            <a:endParaRPr lang="zh-CN" altLang="en-US"/>
          </a:p>
        </p:txBody>
      </p:sp>
      <p:sp>
        <p:nvSpPr>
          <p:cNvPr id="4" name="内容占位符 3">
            <a:extLst>
              <a:ext uri="{FF2B5EF4-FFF2-40B4-BE49-F238E27FC236}">
                <a16:creationId xmlns:a16="http://schemas.microsoft.com/office/drawing/2014/main" id="{E6A195CC-4C34-4399-978E-AE33AF0A21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8917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获取表单数据</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5">
            <a:extLst>
              <a:ext uri="{FF2B5EF4-FFF2-40B4-BE49-F238E27FC236}">
                <a16:creationId xmlns:a16="http://schemas.microsoft.com/office/drawing/2014/main" id="{B25B91AD-98A9-404C-BCC4-0CC307F3608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1970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5E48-1D2C-48BD-B029-AF46CA575141}"/>
              </a:ext>
            </a:extLst>
          </p:cNvPr>
          <p:cNvSpPr>
            <a:spLocks noGrp="1"/>
          </p:cNvSpPr>
          <p:nvPr>
            <p:ph type="title"/>
          </p:nvPr>
        </p:nvSpPr>
        <p:spPr/>
        <p:txBody>
          <a:bodyPr/>
          <a:lstStyle/>
          <a:p>
            <a:r>
              <a:rPr lang="zh-CN" altLang="en-US"/>
              <a:t>路由</a:t>
            </a:r>
            <a:r>
              <a:rPr lang="en-US" altLang="zh-CN"/>
              <a:t>API</a:t>
            </a:r>
            <a:endParaRPr lang="zh-CN" altLang="en-US"/>
          </a:p>
        </p:txBody>
      </p:sp>
      <p:sp>
        <p:nvSpPr>
          <p:cNvPr id="3" name="内容占位符 2">
            <a:extLst>
              <a:ext uri="{FF2B5EF4-FFF2-40B4-BE49-F238E27FC236}">
                <a16:creationId xmlns:a16="http://schemas.microsoft.com/office/drawing/2014/main" id="{C9F25DEA-8DBD-47B8-B324-4157A2C9EA9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55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路由</a:t>
            </a:r>
            <a:r>
              <a:rPr lang="en-US" altLang="zh-CN"/>
              <a:t>API</a:t>
            </a:r>
            <a:r>
              <a:rPr lang="zh-CN" altLang="en-US"/>
              <a:t>和参数传递</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8716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274</Words>
  <Application>Microsoft Office PowerPoint</Application>
  <PresentationFormat>宽屏</PresentationFormat>
  <Paragraphs>26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思源黑体 CN Light</vt:lpstr>
      <vt:lpstr>思源黑体 CN Normal</vt:lpstr>
      <vt:lpstr>幼圆</vt:lpstr>
      <vt:lpstr>Arial</vt:lpstr>
      <vt:lpstr>JetBrains Mono</vt:lpstr>
      <vt:lpstr>Ubuntu Mono</vt:lpstr>
      <vt:lpstr>Victor Mono</vt:lpstr>
      <vt:lpstr>Office 主题​​</vt:lpstr>
      <vt:lpstr>微信和小程序开发</vt:lpstr>
      <vt:lpstr>路由</vt:lpstr>
      <vt:lpstr>路由组件</vt:lpstr>
      <vt:lpstr>路由组件类型和注意事项</vt:lpstr>
      <vt:lpstr>参数的传递和获取</vt:lpstr>
      <vt:lpstr>参数的传递和获取</vt:lpstr>
      <vt:lpstr>获取表单数据</vt:lpstr>
      <vt:lpstr>路由API</vt:lpstr>
      <vt:lpstr>路由API和参数传递</vt:lpstr>
      <vt:lpstr>storage</vt:lpstr>
      <vt:lpstr>利用storage</vt:lpstr>
      <vt:lpstr>多媒体组件</vt:lpstr>
      <vt:lpstr>视图容器组件应用</vt:lpstr>
      <vt:lpstr>视图容器组件应用</vt:lpstr>
      <vt:lpstr>文本和富文本组件</vt:lpstr>
      <vt:lpstr>利用css控制布局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125</cp:revision>
  <dcterms:created xsi:type="dcterms:W3CDTF">2020-03-16T09:08:30Z</dcterms:created>
  <dcterms:modified xsi:type="dcterms:W3CDTF">2020-08-19T08:47:13Z</dcterms:modified>
</cp:coreProperties>
</file>