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59" r:id="rId5"/>
    <p:sldId id="261" r:id="rId6"/>
    <p:sldId id="262" r:id="rId7"/>
    <p:sldId id="263" r:id="rId8"/>
    <p:sldId id="268" r:id="rId9"/>
    <p:sldId id="264" r:id="rId10"/>
    <p:sldId id="265" r:id="rId11"/>
    <p:sldId id="266" r:id="rId12"/>
    <p:sldId id="267" r:id="rId13"/>
    <p:sldId id="271" r:id="rId14"/>
    <p:sldId id="272" r:id="rId15"/>
    <p:sldId id="258" r:id="rId16"/>
    <p:sldId id="26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014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5FE74-5E9B-469A-9E6A-418F146AEC22}"/>
              </a:ext>
            </a:extLst>
          </p:cNvPr>
          <p:cNvSpPr>
            <a:spLocks noGrp="1"/>
          </p:cNvSpPr>
          <p:nvPr>
            <p:ph type="ctrTitle"/>
          </p:nvPr>
        </p:nvSpPr>
        <p:spPr>
          <a:xfrm>
            <a:off x="1524000" y="1122363"/>
            <a:ext cx="9144000" cy="2387600"/>
          </a:xfrm>
        </p:spPr>
        <p:txBody>
          <a:bodyPr anchor="b">
            <a:normAutofit/>
          </a:bodyPr>
          <a:lstStyle>
            <a:lvl1pPr algn="ctr">
              <a:defRPr sz="48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3C8E8D5C-9A62-4870-BFD5-28A29919E39E}"/>
              </a:ext>
            </a:extLst>
          </p:cNvPr>
          <p:cNvSpPr>
            <a:spLocks noGrp="1"/>
          </p:cNvSpPr>
          <p:nvPr>
            <p:ph type="subTitle" idx="1"/>
          </p:nvPr>
        </p:nvSpPr>
        <p:spPr>
          <a:xfrm>
            <a:off x="1524000" y="3602038"/>
            <a:ext cx="9144000" cy="1655762"/>
          </a:xfrm>
        </p:spPr>
        <p:txBody>
          <a:bodyPr/>
          <a:lstStyle>
            <a:lvl1pPr marL="0" indent="0" algn="ctr">
              <a:buNone/>
              <a:defRPr sz="2400">
                <a:latin typeface="幼圆" panose="02010509060101010101" pitchFamily="49" charset="-122"/>
                <a:ea typeface="幼圆"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7" name="文本框 6">
            <a:extLst>
              <a:ext uri="{FF2B5EF4-FFF2-40B4-BE49-F238E27FC236}">
                <a16:creationId xmlns:a16="http://schemas.microsoft.com/office/drawing/2014/main" id="{F4824F45-10FC-4C5A-974B-AFD0085B0123}"/>
              </a:ext>
            </a:extLst>
          </p:cNvPr>
          <p:cNvSpPr txBox="1"/>
          <p:nvPr userDrawn="1"/>
        </p:nvSpPr>
        <p:spPr>
          <a:xfrm>
            <a:off x="9900449" y="6097596"/>
            <a:ext cx="1863947" cy="461665"/>
          </a:xfrm>
          <a:prstGeom prst="rect">
            <a:avLst/>
          </a:prstGeom>
          <a:noFill/>
        </p:spPr>
        <p:txBody>
          <a:bodyPr wrap="square" rtlCol="0">
            <a:spAutoFit/>
          </a:bodyPr>
          <a:lstStyle/>
          <a:p>
            <a:pPr algn="r"/>
            <a:r>
              <a:rPr lang="zh-CN" altLang="en-US"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河北师范大学软件学院</a:t>
            </a:r>
            <a:endPar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a:p>
            <a:pPr algn="r"/>
            <a:r>
              <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QQ:1146040444</a:t>
            </a:r>
          </a:p>
        </p:txBody>
      </p:sp>
      <p:pic>
        <p:nvPicPr>
          <p:cNvPr id="8" name="图片 7">
            <a:extLst>
              <a:ext uri="{FF2B5EF4-FFF2-40B4-BE49-F238E27FC236}">
                <a16:creationId xmlns:a16="http://schemas.microsoft.com/office/drawing/2014/main" id="{7478CE4E-EF60-48CE-8024-CB76F74E77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 r="76216" b="-2009"/>
          <a:stretch/>
        </p:blipFill>
        <p:spPr>
          <a:xfrm>
            <a:off x="986378" y="394786"/>
            <a:ext cx="537622" cy="387317"/>
          </a:xfrm>
          <a:prstGeom prst="rect">
            <a:avLst/>
          </a:prstGeom>
        </p:spPr>
      </p:pic>
    </p:spTree>
    <p:extLst>
      <p:ext uri="{BB962C8B-B14F-4D97-AF65-F5344CB8AC3E}">
        <p14:creationId xmlns:p14="http://schemas.microsoft.com/office/powerpoint/2010/main" val="269708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F7A698-A799-41CE-AD26-DBBBB6520C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2EE8A1-F78D-49E9-9164-4333A7F74AB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FA15C1-454E-4A55-AAA9-2F5700F4FBC5}"/>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2020/9/16</a:t>
            </a:fld>
            <a:endParaRPr lang="zh-CN" altLang="en-US"/>
          </a:p>
        </p:txBody>
      </p:sp>
      <p:sp>
        <p:nvSpPr>
          <p:cNvPr id="5" name="页脚占位符 4">
            <a:extLst>
              <a:ext uri="{FF2B5EF4-FFF2-40B4-BE49-F238E27FC236}">
                <a16:creationId xmlns:a16="http://schemas.microsoft.com/office/drawing/2014/main" id="{4328354B-392F-4F89-BDDE-FCA4BDC9FF9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ECCD6B8E-4219-4FF0-B255-E350D125F229}"/>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98004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5A58C92-66E3-4CB9-9DA0-02E0A4A537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F05AA65-98D0-4D93-A1DE-AEAD207DC2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12EB74-8E66-42E4-8012-FA336FE8CE2D}"/>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2020/9/16</a:t>
            </a:fld>
            <a:endParaRPr lang="zh-CN" altLang="en-US"/>
          </a:p>
        </p:txBody>
      </p:sp>
      <p:sp>
        <p:nvSpPr>
          <p:cNvPr id="5" name="页脚占位符 4">
            <a:extLst>
              <a:ext uri="{FF2B5EF4-FFF2-40B4-BE49-F238E27FC236}">
                <a16:creationId xmlns:a16="http://schemas.microsoft.com/office/drawing/2014/main" id="{9C163224-DCB7-43FA-984A-5A4590E6470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6E5F582-8CCD-41BB-B5FE-9B651BDA24F0}"/>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10712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4E4D0-9B85-49AE-9DBD-55F9491E27B9}"/>
              </a:ext>
            </a:extLst>
          </p:cNvPr>
          <p:cNvSpPr>
            <a:spLocks noGrp="1"/>
          </p:cNvSpPr>
          <p:nvPr>
            <p:ph type="title"/>
          </p:nvPr>
        </p:nvSpPr>
        <p:spPr>
          <a:xfrm>
            <a:off x="838200" y="365126"/>
            <a:ext cx="10515600" cy="876534"/>
          </a:xfrm>
        </p:spPr>
        <p:txBody>
          <a:bodyPr>
            <a:normAutofit/>
          </a:bodyPr>
          <a:lstStyle>
            <a:lvl1pPr>
              <a:defRPr sz="4000" baseline="0">
                <a:latin typeface="JetBrains Mono" panose="020B0509020102050004" pitchFamily="49" charset="0"/>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826AA7D5-A1A5-4F91-9199-1C8E776495EB}"/>
              </a:ext>
            </a:extLst>
          </p:cNvPr>
          <p:cNvSpPr>
            <a:spLocks noGrp="1"/>
          </p:cNvSpPr>
          <p:nvPr>
            <p:ph idx="1"/>
          </p:nvPr>
        </p:nvSpPr>
        <p:spPr>
          <a:xfrm>
            <a:off x="838200" y="1472666"/>
            <a:ext cx="10515600" cy="4704298"/>
          </a:xfrm>
        </p:spPr>
        <p:txBody>
          <a:bodyPr>
            <a:normAutofit/>
          </a:bodyPr>
          <a:lstStyle>
            <a:lvl1pPr>
              <a:lnSpc>
                <a:spcPts val="3000"/>
              </a:lnSpc>
              <a:spcBef>
                <a:spcPts val="1200"/>
              </a:spcBef>
              <a:defRPr sz="2200" baseline="0">
                <a:latin typeface="Ubuntu Mono" panose="020B0509030602030204" pitchFamily="49" charset="0"/>
                <a:ea typeface="思源黑体 CN Light" panose="020B0300000000000000" pitchFamily="34" charset="-122"/>
              </a:defRPr>
            </a:lvl1pPr>
            <a:lvl2pPr>
              <a:lnSpc>
                <a:spcPts val="3000"/>
              </a:lnSpc>
              <a:spcBef>
                <a:spcPts val="1200"/>
              </a:spcBef>
              <a:defRPr sz="2000" baseline="0">
                <a:latin typeface="Ubuntu Mono" panose="020B0509030602030204" pitchFamily="49" charset="0"/>
                <a:ea typeface="思源黑体 CN Light" panose="020B0300000000000000" pitchFamily="34" charset="-122"/>
              </a:defRPr>
            </a:lvl2pPr>
            <a:lvl3pPr>
              <a:lnSpc>
                <a:spcPts val="3000"/>
              </a:lnSpc>
              <a:spcBef>
                <a:spcPts val="1200"/>
              </a:spcBef>
              <a:defRPr sz="1800" baseline="0">
                <a:latin typeface="Ubuntu Mono" panose="020B0509030602030204" pitchFamily="49" charset="0"/>
                <a:ea typeface="思源黑体 CN Light" panose="020B0300000000000000" pitchFamily="34" charset="-122"/>
              </a:defRPr>
            </a:lvl3pPr>
            <a:lvl4pPr>
              <a:lnSpc>
                <a:spcPts val="3000"/>
              </a:lnSpc>
              <a:spcBef>
                <a:spcPts val="1200"/>
              </a:spcBef>
              <a:defRPr sz="1600" baseline="0">
                <a:latin typeface="Ubuntu Mono" panose="020B0509030602030204" pitchFamily="49" charset="0"/>
                <a:ea typeface="思源黑体 CN Light" panose="020B0300000000000000" pitchFamily="34" charset="-122"/>
              </a:defRPr>
            </a:lvl4pPr>
            <a:lvl5pPr>
              <a:lnSpc>
                <a:spcPts val="30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235216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4F396-184E-4BFD-946C-402D0246CB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C70268-6E5D-4904-BEBA-C3B02338DC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幼圆" panose="02010509060101010101" pitchFamily="49" charset="-122"/>
                <a:ea typeface="幼圆" panose="020105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0617588-253B-439B-B7A2-7CAE49962B4A}"/>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2020/9/16</a:t>
            </a:fld>
            <a:endParaRPr lang="zh-CN" altLang="en-US"/>
          </a:p>
        </p:txBody>
      </p:sp>
      <p:sp>
        <p:nvSpPr>
          <p:cNvPr id="5" name="页脚占位符 4">
            <a:extLst>
              <a:ext uri="{FF2B5EF4-FFF2-40B4-BE49-F238E27FC236}">
                <a16:creationId xmlns:a16="http://schemas.microsoft.com/office/drawing/2014/main" id="{5D1621CD-DC13-418A-B650-4D3B57BEDC8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8CB468-6C29-4913-9BC8-4A7DAF7CA67D}"/>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80287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CE652-59E7-464B-B994-EE5E3900C3CB}"/>
              </a:ext>
            </a:extLst>
          </p:cNvPr>
          <p:cNvSpPr>
            <a:spLocks noGrp="1"/>
          </p:cNvSpPr>
          <p:nvPr>
            <p:ph type="title"/>
          </p:nvPr>
        </p:nvSpPr>
        <p:spPr>
          <a:xfrm>
            <a:off x="838200" y="365125"/>
            <a:ext cx="10515600" cy="943911"/>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5978E5B-C129-4581-A0FA-7F82ABCA009C}"/>
              </a:ext>
            </a:extLst>
          </p:cNvPr>
          <p:cNvSpPr>
            <a:spLocks noGrp="1"/>
          </p:cNvSpPr>
          <p:nvPr>
            <p:ph sz="half" idx="1"/>
          </p:nvPr>
        </p:nvSpPr>
        <p:spPr>
          <a:xfrm>
            <a:off x="838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9021C77C-A72C-43FD-8112-1064AFF633A0}"/>
              </a:ext>
            </a:extLst>
          </p:cNvPr>
          <p:cNvSpPr>
            <a:spLocks noGrp="1"/>
          </p:cNvSpPr>
          <p:nvPr>
            <p:ph sz="half" idx="2"/>
          </p:nvPr>
        </p:nvSpPr>
        <p:spPr>
          <a:xfrm>
            <a:off x="6172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74DB6921-3E6C-4EE9-92EF-4AB3BAEF78CC}"/>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2020/9/16</a:t>
            </a:fld>
            <a:endParaRPr lang="zh-CN" altLang="en-US"/>
          </a:p>
        </p:txBody>
      </p:sp>
      <p:sp>
        <p:nvSpPr>
          <p:cNvPr id="6" name="页脚占位符 5">
            <a:extLst>
              <a:ext uri="{FF2B5EF4-FFF2-40B4-BE49-F238E27FC236}">
                <a16:creationId xmlns:a16="http://schemas.microsoft.com/office/drawing/2014/main" id="{CCE143A8-0B99-408C-9DD6-B181EC21813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D9C66F5-8A6A-446B-8808-451D0E9B656A}"/>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4041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0894A-23DC-4485-8055-2BFC778A8D7F}"/>
              </a:ext>
            </a:extLst>
          </p:cNvPr>
          <p:cNvSpPr>
            <a:spLocks noGrp="1"/>
          </p:cNvSpPr>
          <p:nvPr>
            <p:ph type="title"/>
          </p:nvPr>
        </p:nvSpPr>
        <p:spPr>
          <a:xfrm>
            <a:off x="839788" y="365126"/>
            <a:ext cx="10515600" cy="90541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8AB98FF7-0115-449F-AFD0-B29A12E31FB5}"/>
              </a:ext>
            </a:extLst>
          </p:cNvPr>
          <p:cNvSpPr>
            <a:spLocks noGrp="1"/>
          </p:cNvSpPr>
          <p:nvPr>
            <p:ph type="body" idx="1"/>
          </p:nvPr>
        </p:nvSpPr>
        <p:spPr>
          <a:xfrm>
            <a:off x="839788" y="1437223"/>
            <a:ext cx="5157787"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a:extLst>
              <a:ext uri="{FF2B5EF4-FFF2-40B4-BE49-F238E27FC236}">
                <a16:creationId xmlns:a16="http://schemas.microsoft.com/office/drawing/2014/main" id="{BB0FB9A7-2C7F-40C9-AE05-49F15D20BB68}"/>
              </a:ext>
            </a:extLst>
          </p:cNvPr>
          <p:cNvSpPr>
            <a:spLocks noGrp="1"/>
          </p:cNvSpPr>
          <p:nvPr>
            <p:ph sz="half" idx="2"/>
          </p:nvPr>
        </p:nvSpPr>
        <p:spPr>
          <a:xfrm>
            <a:off x="839788" y="2505075"/>
            <a:ext cx="5157787"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4">
            <a:extLst>
              <a:ext uri="{FF2B5EF4-FFF2-40B4-BE49-F238E27FC236}">
                <a16:creationId xmlns:a16="http://schemas.microsoft.com/office/drawing/2014/main" id="{3A266BDB-6D42-4FA7-9B64-966DFCC31044}"/>
              </a:ext>
            </a:extLst>
          </p:cNvPr>
          <p:cNvSpPr>
            <a:spLocks noGrp="1"/>
          </p:cNvSpPr>
          <p:nvPr>
            <p:ph type="body" sz="quarter" idx="3"/>
          </p:nvPr>
        </p:nvSpPr>
        <p:spPr>
          <a:xfrm>
            <a:off x="6172200" y="1437223"/>
            <a:ext cx="5183188"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a:extLst>
              <a:ext uri="{FF2B5EF4-FFF2-40B4-BE49-F238E27FC236}">
                <a16:creationId xmlns:a16="http://schemas.microsoft.com/office/drawing/2014/main" id="{1797C94C-B2AB-4EFA-9E7E-7D824A009016}"/>
              </a:ext>
            </a:extLst>
          </p:cNvPr>
          <p:cNvSpPr>
            <a:spLocks noGrp="1"/>
          </p:cNvSpPr>
          <p:nvPr>
            <p:ph sz="quarter" idx="4"/>
          </p:nvPr>
        </p:nvSpPr>
        <p:spPr>
          <a:xfrm>
            <a:off x="6172200" y="2505075"/>
            <a:ext cx="5183188"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日期占位符 6">
            <a:extLst>
              <a:ext uri="{FF2B5EF4-FFF2-40B4-BE49-F238E27FC236}">
                <a16:creationId xmlns:a16="http://schemas.microsoft.com/office/drawing/2014/main" id="{138256E8-EB59-478A-BF7D-D04EE679309F}"/>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2020/9/16</a:t>
            </a:fld>
            <a:endParaRPr lang="zh-CN" altLang="en-US"/>
          </a:p>
        </p:txBody>
      </p:sp>
      <p:sp>
        <p:nvSpPr>
          <p:cNvPr id="8" name="页脚占位符 7">
            <a:extLst>
              <a:ext uri="{FF2B5EF4-FFF2-40B4-BE49-F238E27FC236}">
                <a16:creationId xmlns:a16="http://schemas.microsoft.com/office/drawing/2014/main" id="{0CBC11C5-2759-4857-9D82-8171B1412C3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9DA1FBF1-2DA4-4E32-9656-4CEF2CE0D233}"/>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25956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49ECE-94AB-41BF-AC40-A0FAACF10CA9}"/>
              </a:ext>
            </a:extLst>
          </p:cNvPr>
          <p:cNvSpPr>
            <a:spLocks noGrp="1"/>
          </p:cNvSpPr>
          <p:nvPr>
            <p:ph type="title"/>
          </p:nvPr>
        </p:nvSpPr>
        <p:spPr>
          <a:xfrm>
            <a:off x="838200" y="365126"/>
            <a:ext cx="10515600" cy="92466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86176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633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1AAEB-9062-408B-A554-F1827FC9CC2F}"/>
              </a:ext>
            </a:extLst>
          </p:cNvPr>
          <p:cNvSpPr>
            <a:spLocks noGrp="1"/>
          </p:cNvSpPr>
          <p:nvPr>
            <p:ph type="title"/>
          </p:nvPr>
        </p:nvSpPr>
        <p:spPr>
          <a:xfrm>
            <a:off x="839788" y="457200"/>
            <a:ext cx="3932237" cy="1600200"/>
          </a:xfrm>
        </p:spPr>
        <p:txBody>
          <a:bodyPr anchor="b"/>
          <a:lstStyle>
            <a:lvl1pPr>
              <a:defRPr sz="32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1263282E-9448-4282-B484-3066210E45C7}"/>
              </a:ext>
            </a:extLst>
          </p:cNvPr>
          <p:cNvSpPr>
            <a:spLocks noGrp="1"/>
          </p:cNvSpPr>
          <p:nvPr>
            <p:ph idx="1"/>
          </p:nvPr>
        </p:nvSpPr>
        <p:spPr>
          <a:xfrm>
            <a:off x="5183188" y="987425"/>
            <a:ext cx="6172200" cy="4873625"/>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224B0286-AAE5-4813-B183-1BEE3DFFFBFC}"/>
              </a:ext>
            </a:extLst>
          </p:cNvPr>
          <p:cNvSpPr>
            <a:spLocks noGrp="1"/>
          </p:cNvSpPr>
          <p:nvPr>
            <p:ph type="body" sz="half" idx="2"/>
          </p:nvPr>
        </p:nvSpPr>
        <p:spPr>
          <a:xfrm>
            <a:off x="839788" y="2057400"/>
            <a:ext cx="3932237" cy="3811588"/>
          </a:xfrm>
        </p:spPr>
        <p:txBody>
          <a:bodyPr/>
          <a:lstStyle>
            <a:lvl1pPr marL="0" indent="0">
              <a:buNone/>
              <a:defRPr sz="1600">
                <a:latin typeface="思源黑体 CN Light" panose="020B0300000000000000" pitchFamily="34" charset="-122"/>
                <a:ea typeface="思源黑体 CN Light" panose="020B0300000000000000"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a:extLst>
              <a:ext uri="{FF2B5EF4-FFF2-40B4-BE49-F238E27FC236}">
                <a16:creationId xmlns:a16="http://schemas.microsoft.com/office/drawing/2014/main" id="{ECCB5E41-1CAB-4A02-BCCE-5B68D7950212}"/>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2020/9/16</a:t>
            </a:fld>
            <a:endParaRPr lang="zh-CN" altLang="en-US"/>
          </a:p>
        </p:txBody>
      </p:sp>
      <p:sp>
        <p:nvSpPr>
          <p:cNvPr id="6" name="页脚占位符 5">
            <a:extLst>
              <a:ext uri="{FF2B5EF4-FFF2-40B4-BE49-F238E27FC236}">
                <a16:creationId xmlns:a16="http://schemas.microsoft.com/office/drawing/2014/main" id="{E71AC442-CAED-4A32-86F5-30A77F2F5C4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7229D44-8254-4938-98FF-1DDE206CAC1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5979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D0218-9763-4781-9768-D9B53F9F00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DE6857C-F09F-4C66-A223-98503607AD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991BA42-3F4B-42C3-A5D0-7AEAE44EF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250C05-3ADE-4EA3-BF41-99EBAF97D950}"/>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2020/9/16</a:t>
            </a:fld>
            <a:endParaRPr lang="zh-CN" altLang="en-US"/>
          </a:p>
        </p:txBody>
      </p:sp>
      <p:sp>
        <p:nvSpPr>
          <p:cNvPr id="6" name="页脚占位符 5">
            <a:extLst>
              <a:ext uri="{FF2B5EF4-FFF2-40B4-BE49-F238E27FC236}">
                <a16:creationId xmlns:a16="http://schemas.microsoft.com/office/drawing/2014/main" id="{6601B8D7-6746-4824-AF17-6AF8CEE9C00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6D16423-69EC-4570-9DED-A21A0FAEF42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5971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E353B81-1EE0-4A3A-9E52-A5585AC81CFC}"/>
              </a:ext>
            </a:extLst>
          </p:cNvPr>
          <p:cNvSpPr>
            <a:spLocks noGrp="1"/>
          </p:cNvSpPr>
          <p:nvPr>
            <p:ph type="title"/>
          </p:nvPr>
        </p:nvSpPr>
        <p:spPr>
          <a:xfrm>
            <a:off x="838200" y="365125"/>
            <a:ext cx="10515600" cy="96491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02224D07-DC3C-492E-8822-0EA2A794D958}"/>
              </a:ext>
            </a:extLst>
          </p:cNvPr>
          <p:cNvSpPr>
            <a:spLocks noGrp="1"/>
          </p:cNvSpPr>
          <p:nvPr>
            <p:ph type="body" idx="1"/>
          </p:nvPr>
        </p:nvSpPr>
        <p:spPr>
          <a:xfrm>
            <a:off x="838200" y="1504604"/>
            <a:ext cx="10515600" cy="467235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639624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思源黑体 CN Normal" panose="020B0400000000000000" pitchFamily="34" charset="-122"/>
          <a:ea typeface="思源黑体 CN Normal" panose="020B0400000000000000" pitchFamily="34" charset="-122"/>
          <a:cs typeface="+mj-cs"/>
        </a:defRPr>
      </a:lvl1pPr>
    </p:titleStyle>
    <p:bodyStyle>
      <a:lvl1pPr marL="228600" indent="-228600" algn="l" defTabSz="914400" rtl="0" eaLnBrk="1" latinLnBrk="0" hangingPunct="1">
        <a:lnSpc>
          <a:spcPts val="3000"/>
        </a:lnSpc>
        <a:spcBef>
          <a:spcPts val="1200"/>
        </a:spcBef>
        <a:buFont typeface="Arial" panose="020B0604020202020204" pitchFamily="34" charset="0"/>
        <a:buChar char="•"/>
        <a:defRPr sz="2000" kern="1200" baseline="0">
          <a:solidFill>
            <a:schemeClr val="tx1"/>
          </a:solidFill>
          <a:latin typeface="Ubuntu Mono" panose="020B0509030602030204" pitchFamily="49" charset="0"/>
          <a:ea typeface="思源黑体 CN Light" panose="020B0300000000000000" pitchFamily="34" charset="-122"/>
          <a:cs typeface="+mn-cs"/>
        </a:defRPr>
      </a:lvl1pPr>
      <a:lvl2pPr marL="685800" indent="-228600" algn="l" defTabSz="914400" rtl="0" eaLnBrk="1" latinLnBrk="0" hangingPunct="1">
        <a:lnSpc>
          <a:spcPts val="3000"/>
        </a:lnSpc>
        <a:spcBef>
          <a:spcPts val="1200"/>
        </a:spcBef>
        <a:buFont typeface="Arial" panose="020B0604020202020204" pitchFamily="34" charset="0"/>
        <a:buChar char="•"/>
        <a:defRPr sz="1800" kern="1200" baseline="0">
          <a:solidFill>
            <a:schemeClr val="tx1"/>
          </a:solidFill>
          <a:latin typeface="Ubuntu Mono" panose="020B0509030602030204" pitchFamily="49" charset="0"/>
          <a:ea typeface="思源黑体 CN Light" panose="020B0300000000000000" pitchFamily="34" charset="-122"/>
          <a:cs typeface="+mn-cs"/>
        </a:defRPr>
      </a:lvl2pPr>
      <a:lvl3pPr marL="1143000" indent="-228600" algn="l" defTabSz="914400" rtl="0" eaLnBrk="1" latinLnBrk="0" hangingPunct="1">
        <a:lnSpc>
          <a:spcPts val="3000"/>
        </a:lnSpc>
        <a:spcBef>
          <a:spcPts val="1200"/>
        </a:spcBef>
        <a:buFont typeface="Arial" panose="020B0604020202020204" pitchFamily="34" charset="0"/>
        <a:buChar char="•"/>
        <a:defRPr sz="1600" kern="1200" baseline="0">
          <a:solidFill>
            <a:schemeClr val="tx1"/>
          </a:solidFill>
          <a:latin typeface="Ubuntu Mono" panose="020B0509030602030204" pitchFamily="49" charset="0"/>
          <a:ea typeface="思源黑体 CN Light" panose="020B0300000000000000" pitchFamily="34" charset="-122"/>
          <a:cs typeface="+mn-cs"/>
        </a:defRPr>
      </a:lvl3pPr>
      <a:lvl4pPr marL="16002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4pPr>
      <a:lvl5pPr marL="20574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27F627-B8E2-484E-A824-E3531A92F450}"/>
              </a:ext>
            </a:extLst>
          </p:cNvPr>
          <p:cNvSpPr>
            <a:spLocks noGrp="1"/>
          </p:cNvSpPr>
          <p:nvPr>
            <p:ph type="ctrTitle"/>
          </p:nvPr>
        </p:nvSpPr>
        <p:spPr/>
        <p:txBody>
          <a:bodyPr/>
          <a:lstStyle/>
          <a:p>
            <a:r>
              <a:rPr lang="zh-CN" altLang="en-US"/>
              <a:t>微信和小程序开发</a:t>
            </a:r>
            <a:endParaRPr lang="zh-CN" altLang="en-US" dirty="0"/>
          </a:p>
        </p:txBody>
      </p:sp>
      <p:sp>
        <p:nvSpPr>
          <p:cNvPr id="3" name="副标题 2">
            <a:extLst>
              <a:ext uri="{FF2B5EF4-FFF2-40B4-BE49-F238E27FC236}">
                <a16:creationId xmlns:a16="http://schemas.microsoft.com/office/drawing/2014/main" id="{C026362F-17CE-4457-99BA-C39E033DC597}"/>
              </a:ext>
            </a:extLst>
          </p:cNvPr>
          <p:cNvSpPr>
            <a:spLocks noGrp="1"/>
          </p:cNvSpPr>
          <p:nvPr>
            <p:ph type="subTitle" idx="1"/>
          </p:nvPr>
        </p:nvSpPr>
        <p:spPr/>
        <p:txBody>
          <a:bodyPr/>
          <a:lstStyle/>
          <a:p>
            <a:r>
              <a:rPr lang="zh-CN" altLang="en-US"/>
              <a:t>课程简介和准备工作</a:t>
            </a:r>
            <a:endParaRPr lang="zh-CN" altLang="en-US" dirty="0"/>
          </a:p>
        </p:txBody>
      </p:sp>
    </p:spTree>
    <p:extLst>
      <p:ext uri="{BB962C8B-B14F-4D97-AF65-F5344CB8AC3E}">
        <p14:creationId xmlns:p14="http://schemas.microsoft.com/office/powerpoint/2010/main" val="4148637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5309E-876E-450F-93A2-670CE71AF016}"/>
              </a:ext>
            </a:extLst>
          </p:cNvPr>
          <p:cNvSpPr>
            <a:spLocks noGrp="1"/>
          </p:cNvSpPr>
          <p:nvPr>
            <p:ph type="title"/>
          </p:nvPr>
        </p:nvSpPr>
        <p:spPr/>
        <p:txBody>
          <a:bodyPr/>
          <a:lstStyle/>
          <a:p>
            <a:r>
              <a:rPr lang="en-US" altLang="zh-CN"/>
              <a:t>ICP</a:t>
            </a:r>
            <a:r>
              <a:rPr lang="zh-CN" altLang="en-US"/>
              <a:t>备案</a:t>
            </a:r>
          </a:p>
        </p:txBody>
      </p:sp>
      <p:sp>
        <p:nvSpPr>
          <p:cNvPr id="3" name="内容占位符 2">
            <a:extLst>
              <a:ext uri="{FF2B5EF4-FFF2-40B4-BE49-F238E27FC236}">
                <a16:creationId xmlns:a16="http://schemas.microsoft.com/office/drawing/2014/main" id="{8FF49270-BC75-49F1-8861-C1DC7B3DB675}"/>
              </a:ext>
            </a:extLst>
          </p:cNvPr>
          <p:cNvSpPr>
            <a:spLocks noGrp="1"/>
          </p:cNvSpPr>
          <p:nvPr>
            <p:ph idx="1"/>
          </p:nvPr>
        </p:nvSpPr>
        <p:spPr/>
        <p:txBody>
          <a:bodyPr/>
          <a:lstStyle/>
          <a:p>
            <a:r>
              <a:rPr lang="zh-CN" altLang="en-US"/>
              <a:t>购买服务器和域名后，要进行备案才可以正常使用。</a:t>
            </a:r>
            <a:endParaRPr lang="en-US" altLang="zh-CN"/>
          </a:p>
          <a:p>
            <a:endParaRPr lang="en-US" altLang="zh-CN"/>
          </a:p>
          <a:p>
            <a:r>
              <a:rPr lang="en-US" altLang="zh-CN"/>
              <a:t>ICP</a:t>
            </a:r>
            <a:r>
              <a:rPr lang="zh-CN" altLang="en-US"/>
              <a:t>是</a:t>
            </a:r>
            <a:r>
              <a:rPr lang="en-US" altLang="zh-CN"/>
              <a:t>Internet Content Provider</a:t>
            </a:r>
            <a:r>
              <a:rPr lang="zh-CN" altLang="en-US"/>
              <a:t>缩写，运营互联网服务必须要获取</a:t>
            </a:r>
            <a:r>
              <a:rPr lang="en-US" altLang="zh-CN"/>
              <a:t>ICP</a:t>
            </a:r>
            <a:r>
              <a:rPr lang="zh-CN" altLang="en-US"/>
              <a:t>许可证。</a:t>
            </a:r>
            <a:endParaRPr lang="en-US" altLang="zh-CN"/>
          </a:p>
          <a:p>
            <a:endParaRPr lang="en-US" altLang="zh-CN"/>
          </a:p>
          <a:p>
            <a:r>
              <a:rPr lang="zh-CN" altLang="en-US"/>
              <a:t>这个备案过程在云服务提供商购买云服务器和域名后，可以直接进行备案操作。</a:t>
            </a:r>
            <a:endParaRPr lang="en-US" altLang="zh-CN"/>
          </a:p>
        </p:txBody>
      </p:sp>
    </p:spTree>
    <p:extLst>
      <p:ext uri="{BB962C8B-B14F-4D97-AF65-F5344CB8AC3E}">
        <p14:creationId xmlns:p14="http://schemas.microsoft.com/office/powerpoint/2010/main" val="2093839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61FB48-FF12-4018-A507-0B35849A0295}"/>
              </a:ext>
            </a:extLst>
          </p:cNvPr>
          <p:cNvSpPr>
            <a:spLocks noGrp="1"/>
          </p:cNvSpPr>
          <p:nvPr>
            <p:ph type="title"/>
          </p:nvPr>
        </p:nvSpPr>
        <p:spPr/>
        <p:txBody>
          <a:bodyPr/>
          <a:lstStyle/>
          <a:p>
            <a:r>
              <a:rPr lang="zh-CN" altLang="en-US"/>
              <a:t>域名</a:t>
            </a:r>
          </a:p>
        </p:txBody>
      </p:sp>
      <p:sp>
        <p:nvSpPr>
          <p:cNvPr id="3" name="内容占位符 2">
            <a:extLst>
              <a:ext uri="{FF2B5EF4-FFF2-40B4-BE49-F238E27FC236}">
                <a16:creationId xmlns:a16="http://schemas.microsoft.com/office/drawing/2014/main" id="{931516DE-95F0-41D1-88F7-34A8A203D59E}"/>
              </a:ext>
            </a:extLst>
          </p:cNvPr>
          <p:cNvSpPr>
            <a:spLocks noGrp="1"/>
          </p:cNvSpPr>
          <p:nvPr>
            <p:ph idx="1"/>
          </p:nvPr>
        </p:nvSpPr>
        <p:spPr/>
        <p:txBody>
          <a:bodyPr/>
          <a:lstStyle/>
          <a:p>
            <a:r>
              <a:rPr lang="zh-CN" altLang="en-US"/>
              <a:t>域名就是一个通过 </a:t>
            </a:r>
            <a:r>
              <a:rPr lang="en-US" altLang="zh-CN"/>
              <a:t>. </a:t>
            </a:r>
            <a:r>
              <a:rPr lang="zh-CN" altLang="en-US"/>
              <a:t>连接的字符串，用于绑定</a:t>
            </a:r>
            <a:r>
              <a:rPr lang="en-US" altLang="zh-CN"/>
              <a:t>IP</a:t>
            </a:r>
            <a:r>
              <a:rPr lang="zh-CN" altLang="en-US"/>
              <a:t>地址。比如</a:t>
            </a:r>
            <a:r>
              <a:rPr lang="en-US" altLang="zh-CN"/>
              <a:t>www.a.com</a:t>
            </a:r>
            <a:r>
              <a:rPr lang="zh-CN" altLang="en-US"/>
              <a:t>。</a:t>
            </a:r>
            <a:endParaRPr lang="en-US" altLang="zh-CN"/>
          </a:p>
          <a:p>
            <a:endParaRPr lang="en-US" altLang="zh-CN"/>
          </a:p>
          <a:p>
            <a:r>
              <a:rPr lang="zh-CN" altLang="en-US"/>
              <a:t>通过把域名绑定要</a:t>
            </a:r>
            <a:r>
              <a:rPr lang="en-US" altLang="zh-CN"/>
              <a:t>IP</a:t>
            </a:r>
            <a:r>
              <a:rPr lang="zh-CN" altLang="en-US"/>
              <a:t>地址，可以实现通过名字来查找对应的</a:t>
            </a:r>
            <a:r>
              <a:rPr lang="en-US" altLang="zh-CN"/>
              <a:t>IP</a:t>
            </a:r>
            <a:r>
              <a:rPr lang="zh-CN" altLang="en-US"/>
              <a:t>地址。机器是要使用</a:t>
            </a:r>
            <a:r>
              <a:rPr lang="en-US" altLang="zh-CN"/>
              <a:t>IP</a:t>
            </a:r>
            <a:r>
              <a:rPr lang="zh-CN" altLang="en-US"/>
              <a:t>地址的，而域名更方便人来操作。</a:t>
            </a:r>
            <a:endParaRPr lang="en-US" altLang="zh-CN"/>
          </a:p>
          <a:p>
            <a:endParaRPr lang="en-US" altLang="zh-CN"/>
          </a:p>
          <a:p>
            <a:r>
              <a:rPr lang="zh-CN" altLang="en-US"/>
              <a:t>你可以把域名的作用想象成手机通讯录，通过名字找到手机号。当然，域名系统是非常复杂的。</a:t>
            </a:r>
            <a:endParaRPr lang="en-US" altLang="zh-CN"/>
          </a:p>
          <a:p>
            <a:endParaRPr lang="en-US" altLang="zh-CN"/>
          </a:p>
        </p:txBody>
      </p:sp>
    </p:spTree>
    <p:extLst>
      <p:ext uri="{BB962C8B-B14F-4D97-AF65-F5344CB8AC3E}">
        <p14:creationId xmlns:p14="http://schemas.microsoft.com/office/powerpoint/2010/main" val="1723902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1DAC7D-89D6-4B94-8035-71F8C98A24B4}"/>
              </a:ext>
            </a:extLst>
          </p:cNvPr>
          <p:cNvSpPr>
            <a:spLocks noGrp="1"/>
          </p:cNvSpPr>
          <p:nvPr>
            <p:ph type="title"/>
          </p:nvPr>
        </p:nvSpPr>
        <p:spPr/>
        <p:txBody>
          <a:bodyPr/>
          <a:lstStyle/>
          <a:p>
            <a:r>
              <a:rPr lang="zh-CN" altLang="en-US"/>
              <a:t>域名注册须知</a:t>
            </a:r>
          </a:p>
        </p:txBody>
      </p:sp>
      <p:sp>
        <p:nvSpPr>
          <p:cNvPr id="3" name="内容占位符 2">
            <a:extLst>
              <a:ext uri="{FF2B5EF4-FFF2-40B4-BE49-F238E27FC236}">
                <a16:creationId xmlns:a16="http://schemas.microsoft.com/office/drawing/2014/main" id="{2AB2F207-BF6F-4E3D-9FF4-5E02769013D1}"/>
              </a:ext>
            </a:extLst>
          </p:cNvPr>
          <p:cNvSpPr>
            <a:spLocks noGrp="1"/>
          </p:cNvSpPr>
          <p:nvPr>
            <p:ph idx="1"/>
          </p:nvPr>
        </p:nvSpPr>
        <p:spPr/>
        <p:txBody>
          <a:bodyPr/>
          <a:lstStyle/>
          <a:p>
            <a:r>
              <a:rPr lang="zh-CN" altLang="en-US"/>
              <a:t>本课程注册的域名主要用于对接微信的服务，而微信平台记录了很多非法的域名。</a:t>
            </a:r>
            <a:endParaRPr lang="en-US" altLang="zh-CN"/>
          </a:p>
          <a:p>
            <a:endParaRPr lang="en-US" altLang="zh-CN"/>
          </a:p>
          <a:p>
            <a:r>
              <a:rPr lang="zh-CN" altLang="en-US"/>
              <a:t>可能一些个性的或者是比较短的域名会在黑名单记录中。而一些比较长的域名很少被注册，所以在这里反而是比较好的选择。</a:t>
            </a:r>
            <a:endParaRPr lang="en-US" altLang="zh-CN"/>
          </a:p>
          <a:p>
            <a:endParaRPr lang="en-US" altLang="zh-CN"/>
          </a:p>
          <a:p>
            <a:r>
              <a:rPr lang="zh-CN" altLang="en-US"/>
              <a:t>你注册的域名其实是域名代理商替你注册的，</a:t>
            </a:r>
            <a:r>
              <a:rPr lang="en-US" altLang="zh-CN"/>
              <a:t>whois</a:t>
            </a:r>
            <a:r>
              <a:rPr lang="zh-CN" altLang="en-US"/>
              <a:t>查询域名持有者是域名代理商。但是这并不影响你使用，只要定期续费。</a:t>
            </a:r>
            <a:endParaRPr lang="en-US" altLang="zh-CN"/>
          </a:p>
        </p:txBody>
      </p:sp>
    </p:spTree>
    <p:extLst>
      <p:ext uri="{BB962C8B-B14F-4D97-AF65-F5344CB8AC3E}">
        <p14:creationId xmlns:p14="http://schemas.microsoft.com/office/powerpoint/2010/main" val="1266817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F1A10-A0A6-4CCD-BAC8-850FCF192921}"/>
              </a:ext>
            </a:extLst>
          </p:cNvPr>
          <p:cNvSpPr>
            <a:spLocks noGrp="1"/>
          </p:cNvSpPr>
          <p:nvPr>
            <p:ph type="title"/>
          </p:nvPr>
        </p:nvSpPr>
        <p:spPr/>
        <p:txBody>
          <a:bodyPr/>
          <a:lstStyle/>
          <a:p>
            <a:r>
              <a:rPr lang="zh-CN" altLang="en-US"/>
              <a:t>注册小程序</a:t>
            </a:r>
          </a:p>
        </p:txBody>
      </p:sp>
      <p:sp>
        <p:nvSpPr>
          <p:cNvPr id="3" name="内容占位符 2">
            <a:extLst>
              <a:ext uri="{FF2B5EF4-FFF2-40B4-BE49-F238E27FC236}">
                <a16:creationId xmlns:a16="http://schemas.microsoft.com/office/drawing/2014/main" id="{22CFCEDC-7A9F-4C4C-8265-391A46AFDDCD}"/>
              </a:ext>
            </a:extLst>
          </p:cNvPr>
          <p:cNvSpPr>
            <a:spLocks noGrp="1"/>
          </p:cNvSpPr>
          <p:nvPr>
            <p:ph idx="1"/>
          </p:nvPr>
        </p:nvSpPr>
        <p:spPr/>
        <p:txBody>
          <a:bodyPr/>
          <a:lstStyle/>
          <a:p>
            <a:r>
              <a:rPr lang="zh-CN" altLang="en-US"/>
              <a:t>微信公众平台注册和登录的</a:t>
            </a:r>
            <a:r>
              <a:rPr lang="en-US" altLang="zh-CN"/>
              <a:t>URL</a:t>
            </a:r>
            <a:r>
              <a:rPr lang="zh-CN" altLang="en-US"/>
              <a:t>：</a:t>
            </a:r>
            <a:endParaRPr lang="en-US" altLang="zh-CN"/>
          </a:p>
          <a:p>
            <a:pPr marL="457200" lvl="1" indent="0">
              <a:buNone/>
            </a:pPr>
            <a:r>
              <a:rPr lang="en-US" altLang="zh-CN"/>
              <a:t>https://mp.weixin.qq.com/</a:t>
            </a:r>
          </a:p>
          <a:p>
            <a:endParaRPr lang="zh-CN" altLang="en-US"/>
          </a:p>
        </p:txBody>
      </p:sp>
      <p:pic>
        <p:nvPicPr>
          <p:cNvPr id="5" name="图片 4">
            <a:extLst>
              <a:ext uri="{FF2B5EF4-FFF2-40B4-BE49-F238E27FC236}">
                <a16:creationId xmlns:a16="http://schemas.microsoft.com/office/drawing/2014/main" id="{C3B0B71D-0F24-43B1-8B52-FEFEC62D7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10256"/>
            <a:ext cx="5414985" cy="3366708"/>
          </a:xfrm>
          <a:prstGeom prst="rect">
            <a:avLst/>
          </a:prstGeom>
        </p:spPr>
      </p:pic>
      <p:pic>
        <p:nvPicPr>
          <p:cNvPr id="7" name="图片 6">
            <a:extLst>
              <a:ext uri="{FF2B5EF4-FFF2-40B4-BE49-F238E27FC236}">
                <a16:creationId xmlns:a16="http://schemas.microsoft.com/office/drawing/2014/main" id="{CC3AC49D-B388-496B-9820-DE6E50D97D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8359" y="1241660"/>
            <a:ext cx="4817587" cy="4838330"/>
          </a:xfrm>
          <a:prstGeom prst="rect">
            <a:avLst/>
          </a:prstGeom>
        </p:spPr>
      </p:pic>
      <p:cxnSp>
        <p:nvCxnSpPr>
          <p:cNvPr id="9" name="直接箭头连接符 8">
            <a:extLst>
              <a:ext uri="{FF2B5EF4-FFF2-40B4-BE49-F238E27FC236}">
                <a16:creationId xmlns:a16="http://schemas.microsoft.com/office/drawing/2014/main" id="{D6EB3EB8-AB18-483B-B9BC-21CFFD4185C6}"/>
              </a:ext>
            </a:extLst>
          </p:cNvPr>
          <p:cNvCxnSpPr/>
          <p:nvPr/>
        </p:nvCxnSpPr>
        <p:spPr>
          <a:xfrm>
            <a:off x="3053918" y="5353241"/>
            <a:ext cx="3817399" cy="0"/>
          </a:xfrm>
          <a:prstGeom prst="straightConnector1">
            <a:avLst/>
          </a:prstGeom>
          <a:ln w="12700">
            <a:prstDash val="dash"/>
            <a:tailEnd type="triangle"/>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64173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8A212-D4ED-4F0A-942F-0D5F6868CA2F}"/>
              </a:ext>
            </a:extLst>
          </p:cNvPr>
          <p:cNvSpPr>
            <a:spLocks noGrp="1"/>
          </p:cNvSpPr>
          <p:nvPr>
            <p:ph type="title"/>
          </p:nvPr>
        </p:nvSpPr>
        <p:spPr/>
        <p:txBody>
          <a:bodyPr/>
          <a:lstStyle/>
          <a:p>
            <a:r>
              <a:rPr lang="zh-CN" altLang="en-US"/>
              <a:t>下载并安装微信开发者工具</a:t>
            </a:r>
          </a:p>
        </p:txBody>
      </p:sp>
      <p:sp>
        <p:nvSpPr>
          <p:cNvPr id="3" name="内容占位符 2">
            <a:extLst>
              <a:ext uri="{FF2B5EF4-FFF2-40B4-BE49-F238E27FC236}">
                <a16:creationId xmlns:a16="http://schemas.microsoft.com/office/drawing/2014/main" id="{39496F8E-5C3C-4686-9A36-625AE06F2A48}"/>
              </a:ext>
            </a:extLst>
          </p:cNvPr>
          <p:cNvSpPr>
            <a:spLocks noGrp="1"/>
          </p:cNvSpPr>
          <p:nvPr>
            <p:ph idx="1"/>
          </p:nvPr>
        </p:nvSpPr>
        <p:spPr>
          <a:xfrm>
            <a:off x="838200" y="1472666"/>
            <a:ext cx="10880324" cy="4704298"/>
          </a:xfrm>
        </p:spPr>
        <p:txBody>
          <a:bodyPr/>
          <a:lstStyle/>
          <a:p>
            <a:r>
              <a:rPr lang="en-US" altLang="zh-CN"/>
              <a:t>Windows</a:t>
            </a:r>
            <a:r>
              <a:rPr lang="zh-CN" altLang="en-US"/>
              <a:t>版本直接下载地址：</a:t>
            </a:r>
            <a:endParaRPr lang="en-US" altLang="zh-CN"/>
          </a:p>
          <a:p>
            <a:pPr marL="457200" lvl="1" indent="0">
              <a:buNone/>
            </a:pPr>
            <a:r>
              <a:rPr lang="en-US" altLang="zh-CN" sz="1400"/>
              <a:t>https://dldir1.qq.com/WechatWebDev/release/p-ae42ee2cde4d42ee80ac60b35f183a99/wechat_devtools_1.03.2009140_x64.exe</a:t>
            </a:r>
          </a:p>
          <a:p>
            <a:r>
              <a:rPr lang="zh-CN" altLang="en-US"/>
              <a:t>下载页面：</a:t>
            </a:r>
            <a:endParaRPr lang="en-US" altLang="zh-CN"/>
          </a:p>
          <a:p>
            <a:pPr marL="457200" lvl="1" indent="0">
              <a:buNone/>
            </a:pPr>
            <a:r>
              <a:rPr lang="en-US" altLang="zh-CN" sz="1800"/>
              <a:t>https://developers.weixin.qq.com/miniprogram/dev/devtools/download.html</a:t>
            </a:r>
          </a:p>
          <a:p>
            <a:endParaRPr lang="en-US" altLang="zh-CN"/>
          </a:p>
          <a:p>
            <a:r>
              <a:rPr lang="zh-CN" altLang="en-US"/>
              <a:t>安装：下载后运行安装程序按照提示安装即可。</a:t>
            </a:r>
            <a:endParaRPr lang="en-US" altLang="zh-CN"/>
          </a:p>
        </p:txBody>
      </p:sp>
    </p:spTree>
    <p:extLst>
      <p:ext uri="{BB962C8B-B14F-4D97-AF65-F5344CB8AC3E}">
        <p14:creationId xmlns:p14="http://schemas.microsoft.com/office/powerpoint/2010/main" val="3479282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CFB0D8-264A-4CBF-B2D6-B1297A9B61A5}"/>
              </a:ext>
            </a:extLst>
          </p:cNvPr>
          <p:cNvSpPr>
            <a:spLocks noGrp="1"/>
          </p:cNvSpPr>
          <p:nvPr>
            <p:ph type="title"/>
          </p:nvPr>
        </p:nvSpPr>
        <p:spPr/>
        <p:txBody>
          <a:bodyPr/>
          <a:lstStyle/>
          <a:p>
            <a:r>
              <a:rPr lang="zh-CN" altLang="en-US"/>
              <a:t>主要工具和技术清单</a:t>
            </a:r>
          </a:p>
        </p:txBody>
      </p:sp>
      <p:sp>
        <p:nvSpPr>
          <p:cNvPr id="3" name="内容占位符 2">
            <a:extLst>
              <a:ext uri="{FF2B5EF4-FFF2-40B4-BE49-F238E27FC236}">
                <a16:creationId xmlns:a16="http://schemas.microsoft.com/office/drawing/2014/main" id="{F2E4BC18-C3E0-4EEB-9A4A-CE94DF61F2E6}"/>
              </a:ext>
            </a:extLst>
          </p:cNvPr>
          <p:cNvSpPr>
            <a:spLocks noGrp="1"/>
          </p:cNvSpPr>
          <p:nvPr>
            <p:ph idx="1"/>
          </p:nvPr>
        </p:nvSpPr>
        <p:spPr/>
        <p:txBody>
          <a:bodyPr/>
          <a:lstStyle/>
          <a:p>
            <a:r>
              <a:rPr lang="en-US" altLang="zh-CN"/>
              <a:t>Node.js (JavaScript) JS</a:t>
            </a:r>
            <a:r>
              <a:rPr lang="zh-CN" altLang="en-US"/>
              <a:t>在后端的执行环境。提供一个高效的异步处理机制。</a:t>
            </a:r>
            <a:endParaRPr lang="en-US" altLang="zh-CN"/>
          </a:p>
          <a:p>
            <a:r>
              <a:rPr lang="en-US" altLang="zh-CN"/>
              <a:t>Linux </a:t>
            </a:r>
            <a:r>
              <a:rPr lang="zh-CN" altLang="en-US"/>
              <a:t>云服务器要使用的操作系统，最后会选择一个具体发行版。</a:t>
            </a:r>
            <a:endParaRPr lang="en-US" altLang="zh-CN"/>
          </a:p>
          <a:p>
            <a:endParaRPr lang="en-US" altLang="zh-CN"/>
          </a:p>
          <a:p>
            <a:r>
              <a:rPr lang="en-US" altLang="zh-CN"/>
              <a:t>Nginx </a:t>
            </a:r>
            <a:r>
              <a:rPr lang="zh-CN" altLang="en-US"/>
              <a:t>高性能</a:t>
            </a:r>
            <a:r>
              <a:rPr lang="en-US" altLang="zh-CN"/>
              <a:t>Web</a:t>
            </a:r>
            <a:r>
              <a:rPr lang="zh-CN" altLang="en-US"/>
              <a:t>服务软件，和</a:t>
            </a:r>
            <a:r>
              <a:rPr lang="en-US" altLang="zh-CN"/>
              <a:t>Node.js</a:t>
            </a:r>
            <a:r>
              <a:rPr lang="zh-CN" altLang="en-US"/>
              <a:t>一样都是基于异步</a:t>
            </a:r>
            <a:r>
              <a:rPr lang="en-US" altLang="zh-CN"/>
              <a:t>IO</a:t>
            </a:r>
            <a:r>
              <a:rPr lang="zh-CN" altLang="en-US"/>
              <a:t>，源代码使用</a:t>
            </a:r>
            <a:r>
              <a:rPr lang="en-US" altLang="zh-CN"/>
              <a:t>C</a:t>
            </a:r>
            <a:r>
              <a:rPr lang="zh-CN" altLang="en-US"/>
              <a:t>开发。</a:t>
            </a:r>
            <a:endParaRPr lang="en-US" altLang="zh-CN"/>
          </a:p>
          <a:p>
            <a:r>
              <a:rPr lang="en-US" altLang="zh-CN"/>
              <a:t>HTTP</a:t>
            </a:r>
            <a:r>
              <a:rPr lang="zh-CN" altLang="en-US"/>
              <a:t>协议、</a:t>
            </a:r>
            <a:r>
              <a:rPr lang="en-US" altLang="zh-CN"/>
              <a:t>HTTPS</a:t>
            </a:r>
            <a:r>
              <a:rPr lang="zh-CN" altLang="en-US"/>
              <a:t>和证书。</a:t>
            </a:r>
            <a:endParaRPr lang="en-US" altLang="zh-CN"/>
          </a:p>
          <a:p>
            <a:endParaRPr lang="en-US" altLang="zh-CN"/>
          </a:p>
          <a:p>
            <a:r>
              <a:rPr lang="en-US" altLang="zh-CN"/>
              <a:t>PostgreSQL </a:t>
            </a:r>
            <a:r>
              <a:rPr lang="zh-CN" altLang="en-US"/>
              <a:t>高效稳定的关系型数据库，编译打包后的软件只有将近</a:t>
            </a:r>
            <a:r>
              <a:rPr lang="en-US" altLang="zh-CN"/>
              <a:t>20M</a:t>
            </a:r>
            <a:r>
              <a:rPr lang="zh-CN" altLang="en-US"/>
              <a:t>。</a:t>
            </a:r>
            <a:endParaRPr lang="en-US" altLang="zh-CN"/>
          </a:p>
          <a:p>
            <a:r>
              <a:rPr lang="en-US" altLang="zh-CN"/>
              <a:t>Web</a:t>
            </a:r>
            <a:r>
              <a:rPr lang="zh-CN" altLang="en-US"/>
              <a:t>框架和数据库扩展。</a:t>
            </a:r>
            <a:endParaRPr lang="en-US" altLang="zh-CN"/>
          </a:p>
        </p:txBody>
      </p:sp>
    </p:spTree>
    <p:extLst>
      <p:ext uri="{BB962C8B-B14F-4D97-AF65-F5344CB8AC3E}">
        <p14:creationId xmlns:p14="http://schemas.microsoft.com/office/powerpoint/2010/main" val="365098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265CE-4632-41A1-A16D-031C2D9ABF73}"/>
              </a:ext>
            </a:extLst>
          </p:cNvPr>
          <p:cNvSpPr>
            <a:spLocks noGrp="1"/>
          </p:cNvSpPr>
          <p:nvPr>
            <p:ph type="title"/>
          </p:nvPr>
        </p:nvSpPr>
        <p:spPr/>
        <p:txBody>
          <a:bodyPr/>
          <a:lstStyle/>
          <a:p>
            <a:r>
              <a:rPr lang="zh-CN" altLang="en-US" sz="4000">
                <a:latin typeface="Ubuntu Mono" panose="020B0509030602030204" pitchFamily="49" charset="0"/>
              </a:rPr>
              <a:t>关于</a:t>
            </a:r>
            <a:r>
              <a:rPr lang="en-US" altLang="zh-CN" sz="4000">
                <a:latin typeface="Ubuntu Mono" panose="020B0509030602030204" pitchFamily="49" charset="0"/>
              </a:rPr>
              <a:t>Linux</a:t>
            </a:r>
            <a:r>
              <a:rPr lang="zh-CN" altLang="en-US" sz="4000">
                <a:latin typeface="Ubuntu Mono" panose="020B0509030602030204" pitchFamily="49" charset="0"/>
              </a:rPr>
              <a:t>发行版的说明</a:t>
            </a:r>
            <a:endParaRPr lang="zh-CN" altLang="en-US"/>
          </a:p>
        </p:txBody>
      </p:sp>
      <p:sp>
        <p:nvSpPr>
          <p:cNvPr id="3" name="内容占位符 2">
            <a:extLst>
              <a:ext uri="{FF2B5EF4-FFF2-40B4-BE49-F238E27FC236}">
                <a16:creationId xmlns:a16="http://schemas.microsoft.com/office/drawing/2014/main" id="{E5CDC208-4277-454C-B25C-885786CF3EF1}"/>
              </a:ext>
            </a:extLst>
          </p:cNvPr>
          <p:cNvSpPr>
            <a:spLocks noGrp="1"/>
          </p:cNvSpPr>
          <p:nvPr>
            <p:ph idx="1"/>
          </p:nvPr>
        </p:nvSpPr>
        <p:spPr/>
        <p:txBody>
          <a:bodyPr>
            <a:normAutofit/>
          </a:bodyPr>
          <a:lstStyle/>
          <a:p>
            <a:r>
              <a:rPr lang="zh-CN" altLang="en-US" sz="1600">
                <a:latin typeface="Ubuntu Mono" panose="020B0509030602030204" pitchFamily="49" charset="0"/>
              </a:rPr>
              <a:t>一旦涉及到选择发行版，你总能搜索到各种讨论甚至演变为激烈的攻击。大部分讨论都来自于普通开发者的偏见或是跟风，主要观点无非是</a:t>
            </a:r>
            <a:r>
              <a:rPr lang="en-US" altLang="zh-CN" sz="1600">
                <a:latin typeface="Ubuntu Mono" panose="020B0509030602030204" pitchFamily="49" charset="0"/>
              </a:rPr>
              <a:t>CentOS</a:t>
            </a:r>
            <a:r>
              <a:rPr lang="zh-CN" altLang="en-US" sz="1600">
                <a:latin typeface="Ubuntu Mono" panose="020B0509030602030204" pitchFamily="49" charset="0"/>
              </a:rPr>
              <a:t>稳定，更新慢，</a:t>
            </a:r>
            <a:r>
              <a:rPr lang="en-US" altLang="zh-CN" sz="1600">
                <a:latin typeface="Ubuntu Mono" panose="020B0509030602030204" pitchFamily="49" charset="0"/>
              </a:rPr>
              <a:t>Ubuntu</a:t>
            </a:r>
            <a:r>
              <a:rPr lang="zh-CN" altLang="en-US" sz="1600">
                <a:latin typeface="Ubuntu Mono" panose="020B0509030602030204" pitchFamily="49" charset="0"/>
              </a:rPr>
              <a:t>不稳定，</a:t>
            </a:r>
            <a:r>
              <a:rPr lang="en-US" altLang="zh-CN" sz="1600">
                <a:latin typeface="Ubuntu Mono" panose="020B0509030602030204" pitchFamily="49" charset="0"/>
              </a:rPr>
              <a:t>Debian</a:t>
            </a:r>
            <a:r>
              <a:rPr lang="zh-CN" altLang="en-US" sz="1600">
                <a:latin typeface="Ubuntu Mono" panose="020B0509030602030204" pitchFamily="49" charset="0"/>
              </a:rPr>
              <a:t>适合本地开发，然后一般都会有一个声音出来说用</a:t>
            </a:r>
            <a:r>
              <a:rPr lang="en-US" altLang="zh-CN" sz="1600">
                <a:latin typeface="Ubuntu Mono" panose="020B0509030602030204" pitchFamily="49" charset="0"/>
              </a:rPr>
              <a:t>Arch</a:t>
            </a:r>
            <a:r>
              <a:rPr lang="zh-CN" altLang="en-US" sz="1600">
                <a:latin typeface="Ubuntu Mono" panose="020B0509030602030204" pitchFamily="49" charset="0"/>
              </a:rPr>
              <a:t>，还会有人推荐</a:t>
            </a:r>
            <a:r>
              <a:rPr lang="en-US" altLang="zh-CN" sz="1600">
                <a:latin typeface="Ubuntu Mono" panose="020B0509030602030204" pitchFamily="49" charset="0"/>
              </a:rPr>
              <a:t>FreeBSD···</a:t>
            </a:r>
          </a:p>
          <a:p>
            <a:r>
              <a:rPr lang="en-US" altLang="zh-CN" sz="1600">
                <a:latin typeface="Ubuntu Mono" panose="020B0509030602030204" pitchFamily="49" charset="0"/>
              </a:rPr>
              <a:t>Linux</a:t>
            </a:r>
            <a:r>
              <a:rPr lang="zh-CN" altLang="en-US" sz="1600">
                <a:latin typeface="Ubuntu Mono" panose="020B0509030602030204" pitchFamily="49" charset="0"/>
              </a:rPr>
              <a:t>可用作服务器的主流发行版主要就是</a:t>
            </a:r>
            <a:r>
              <a:rPr lang="en-US" altLang="zh-CN" sz="1600">
                <a:latin typeface="Ubuntu Mono" panose="020B0509030602030204" pitchFamily="49" charset="0"/>
              </a:rPr>
              <a:t>Ubuntu</a:t>
            </a:r>
            <a:r>
              <a:rPr lang="zh-CN" altLang="en-US" sz="1600">
                <a:latin typeface="Ubuntu Mono" panose="020B0509030602030204" pitchFamily="49" charset="0"/>
              </a:rPr>
              <a:t>、</a:t>
            </a:r>
            <a:r>
              <a:rPr lang="en-US" altLang="zh-CN" sz="1600">
                <a:latin typeface="Ubuntu Mono" panose="020B0509030602030204" pitchFamily="49" charset="0"/>
              </a:rPr>
              <a:t>Debian</a:t>
            </a:r>
            <a:r>
              <a:rPr lang="zh-CN" altLang="en-US" sz="1600">
                <a:latin typeface="Ubuntu Mono" panose="020B0509030602030204" pitchFamily="49" charset="0"/>
              </a:rPr>
              <a:t>、</a:t>
            </a:r>
            <a:r>
              <a:rPr lang="en-US" altLang="zh-CN" sz="1600">
                <a:latin typeface="Ubuntu Mono" panose="020B0509030602030204" pitchFamily="49" charset="0"/>
              </a:rPr>
              <a:t>CentOS</a:t>
            </a:r>
            <a:r>
              <a:rPr lang="zh-CN" altLang="en-US" sz="1600">
                <a:latin typeface="Ubuntu Mono" panose="020B0509030602030204" pitchFamily="49" charset="0"/>
              </a:rPr>
              <a:t>。用</a:t>
            </a:r>
            <a:r>
              <a:rPr lang="en-US" altLang="zh-CN" sz="1600">
                <a:latin typeface="Ubuntu Mono" panose="020B0509030602030204" pitchFamily="49" charset="0"/>
              </a:rPr>
              <a:t>Arch</a:t>
            </a:r>
            <a:r>
              <a:rPr lang="zh-CN" altLang="en-US" sz="1600">
                <a:latin typeface="Ubuntu Mono" panose="020B0509030602030204" pitchFamily="49" charset="0"/>
              </a:rPr>
              <a:t>的也有，但是大部分人肯定是不愿意去折腾的。</a:t>
            </a:r>
            <a:r>
              <a:rPr lang="en-US" altLang="zh-CN" sz="1600">
                <a:latin typeface="Ubuntu Mono" panose="020B0509030602030204" pitchFamily="49" charset="0"/>
              </a:rPr>
              <a:t>Ubuntu</a:t>
            </a:r>
            <a:r>
              <a:rPr lang="zh-CN" altLang="en-US" sz="1600">
                <a:latin typeface="Ubuntu Mono" panose="020B0509030602030204" pitchFamily="49" charset="0"/>
              </a:rPr>
              <a:t>在云计算领域的服务器版本还是很稳定，并且也不会激进的更新。而</a:t>
            </a:r>
            <a:r>
              <a:rPr lang="en-US" altLang="zh-CN" sz="1600">
                <a:latin typeface="Ubuntu Mono" panose="020B0509030602030204" pitchFamily="49" charset="0"/>
              </a:rPr>
              <a:t>Debian</a:t>
            </a:r>
            <a:r>
              <a:rPr lang="zh-CN" altLang="en-US" sz="1600">
                <a:latin typeface="Ubuntu Mono" panose="020B0509030602030204" pitchFamily="49" charset="0"/>
              </a:rPr>
              <a:t>一直都很稳定的。除此之外，一些云服务厂商也提供自己的发行版。</a:t>
            </a:r>
            <a:r>
              <a:rPr lang="zh-CN" altLang="en-US" sz="1600" b="1">
                <a:solidFill>
                  <a:srgbClr val="26014F"/>
                </a:solidFill>
                <a:latin typeface="Ubuntu Mono" panose="020B0509030602030204" pitchFamily="49" charset="0"/>
              </a:rPr>
              <a:t>你选择自己熟悉的就好，大部分不稳定的情况都是部署代码的问题，和系统无关，和内核有关的，任何发行版都不能避免。</a:t>
            </a:r>
            <a:endParaRPr lang="en-US" altLang="zh-CN" sz="1600" b="1">
              <a:solidFill>
                <a:srgbClr val="26014F"/>
              </a:solidFill>
              <a:latin typeface="Ubuntu Mono" panose="020B0509030602030204" pitchFamily="49" charset="0"/>
            </a:endParaRPr>
          </a:p>
          <a:p>
            <a:r>
              <a:rPr lang="zh-CN" altLang="en-US" sz="1600">
                <a:latin typeface="Ubuntu Mono" panose="020B0509030602030204" pitchFamily="49" charset="0"/>
              </a:rPr>
              <a:t>用</a:t>
            </a:r>
            <a:r>
              <a:rPr lang="en-US" altLang="zh-CN" sz="1600">
                <a:latin typeface="Ubuntu Mono" panose="020B0509030602030204" pitchFamily="49" charset="0"/>
              </a:rPr>
              <a:t>FreeBSD</a:t>
            </a:r>
            <a:r>
              <a:rPr lang="zh-CN" altLang="en-US" sz="1600">
                <a:latin typeface="Ubuntu Mono" panose="020B0509030602030204" pitchFamily="49" charset="0"/>
              </a:rPr>
              <a:t>的并不少，它确实非常优秀，非常稳定同时性能强劲，但是它属于类</a:t>
            </a:r>
            <a:r>
              <a:rPr lang="en-US" altLang="zh-CN" sz="1600">
                <a:latin typeface="Ubuntu Mono" panose="020B0509030602030204" pitchFamily="49" charset="0"/>
              </a:rPr>
              <a:t>Unix</a:t>
            </a:r>
            <a:r>
              <a:rPr lang="zh-CN" altLang="en-US" sz="1600">
                <a:latin typeface="Ubuntu Mono" panose="020B0509030602030204" pitchFamily="49" charset="0"/>
              </a:rPr>
              <a:t>，一些软件是没有对应的</a:t>
            </a:r>
            <a:r>
              <a:rPr lang="en-US" altLang="zh-CN" sz="1600">
                <a:latin typeface="Ubuntu Mono" panose="020B0509030602030204" pitchFamily="49" charset="0"/>
              </a:rPr>
              <a:t>BSD</a:t>
            </a:r>
            <a:r>
              <a:rPr lang="zh-CN" altLang="en-US" sz="1600">
                <a:latin typeface="Ubuntu Mono" panose="020B0509030602030204" pitchFamily="49" charset="0"/>
              </a:rPr>
              <a:t>版的，还有一些是需要你换成</a:t>
            </a:r>
            <a:r>
              <a:rPr lang="en-US" altLang="zh-CN" sz="1600">
                <a:latin typeface="Ubuntu Mono" panose="020B0509030602030204" pitchFamily="49" charset="0"/>
              </a:rPr>
              <a:t>BSD</a:t>
            </a:r>
            <a:r>
              <a:rPr lang="zh-CN" altLang="en-US" sz="1600">
                <a:latin typeface="Ubuntu Mono" panose="020B0509030602030204" pitchFamily="49" charset="0"/>
              </a:rPr>
              <a:t>提供的软件，命令也有很多和</a:t>
            </a:r>
            <a:r>
              <a:rPr lang="en-US" altLang="zh-CN" sz="1600">
                <a:latin typeface="Ubuntu Mono" panose="020B0509030602030204" pitchFamily="49" charset="0"/>
              </a:rPr>
              <a:t>Linux</a:t>
            </a:r>
            <a:r>
              <a:rPr lang="zh-CN" altLang="en-US" sz="1600">
                <a:latin typeface="Ubuntu Mono" panose="020B0509030602030204" pitchFamily="49" charset="0"/>
              </a:rPr>
              <a:t>不同。</a:t>
            </a:r>
            <a:endParaRPr lang="en-US" altLang="zh-CN" sz="1600">
              <a:latin typeface="Ubuntu Mono" panose="020B0509030602030204" pitchFamily="49" charset="0"/>
            </a:endParaRPr>
          </a:p>
          <a:p>
            <a:r>
              <a:rPr lang="zh-CN" altLang="en-US" sz="1600">
                <a:latin typeface="Ubuntu Mono" panose="020B0509030602030204" pitchFamily="49" charset="0"/>
              </a:rPr>
              <a:t>类</a:t>
            </a:r>
            <a:r>
              <a:rPr lang="en-US" altLang="zh-CN" sz="1600">
                <a:latin typeface="Ubuntu Mono" panose="020B0509030602030204" pitchFamily="49" charset="0"/>
              </a:rPr>
              <a:t>Unix</a:t>
            </a:r>
            <a:r>
              <a:rPr lang="zh-CN" altLang="en-US" sz="1600">
                <a:latin typeface="Ubuntu Mono" panose="020B0509030602030204" pitchFamily="49" charset="0"/>
              </a:rPr>
              <a:t>和</a:t>
            </a:r>
            <a:r>
              <a:rPr lang="en-US" altLang="zh-CN" sz="1600">
                <a:latin typeface="Ubuntu Mono" panose="020B0509030602030204" pitchFamily="49" charset="0"/>
              </a:rPr>
              <a:t>Linux</a:t>
            </a:r>
            <a:r>
              <a:rPr lang="zh-CN" altLang="en-US" sz="1600">
                <a:latin typeface="Ubuntu Mono" panose="020B0509030602030204" pitchFamily="49" charset="0"/>
              </a:rPr>
              <a:t>都在竞争中相互发展和借鉴，二者都是动态发展的，没有哪一方会完全具备优势。</a:t>
            </a:r>
            <a:endParaRPr lang="en-US" altLang="zh-CN" sz="1600">
              <a:latin typeface="Ubuntu Mono" panose="020B0509030602030204" pitchFamily="49" charset="0"/>
            </a:endParaRPr>
          </a:p>
          <a:p>
            <a:pPr marL="0" indent="0">
              <a:buNone/>
            </a:pPr>
            <a:endParaRPr lang="en-US" altLang="zh-CN" sz="1600">
              <a:latin typeface="Ubuntu Mono" panose="020B0509030602030204" pitchFamily="49" charset="0"/>
            </a:endParaRPr>
          </a:p>
        </p:txBody>
      </p:sp>
      <p:sp>
        <p:nvSpPr>
          <p:cNvPr id="4" name="文本框 3">
            <a:extLst>
              <a:ext uri="{FF2B5EF4-FFF2-40B4-BE49-F238E27FC236}">
                <a16:creationId xmlns:a16="http://schemas.microsoft.com/office/drawing/2014/main" id="{1C36AA6E-BE8D-4E2A-97CB-A361F852C18C}"/>
              </a:ext>
            </a:extLst>
          </p:cNvPr>
          <p:cNvSpPr txBox="1"/>
          <p:nvPr/>
        </p:nvSpPr>
        <p:spPr>
          <a:xfrm>
            <a:off x="838199" y="6100193"/>
            <a:ext cx="6334957" cy="307777"/>
          </a:xfrm>
          <a:prstGeom prst="rect">
            <a:avLst/>
          </a:prstGeom>
          <a:solidFill>
            <a:schemeClr val="bg2"/>
          </a:solidFill>
          <a:effectLst>
            <a:outerShdw blurRad="50800" dist="38100" dir="2700000" algn="tl"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zh-CN" altLang="en-US" sz="1400">
                <a:latin typeface="Ubuntu Mono" panose="020B0509030602030204" pitchFamily="49" charset="0"/>
                <a:ea typeface="思源黑体 CN Light" panose="020B0300000000000000" pitchFamily="34" charset="-122"/>
              </a:rPr>
              <a:t>每一个极客心中最好的</a:t>
            </a:r>
            <a:r>
              <a:rPr lang="en-US" altLang="zh-CN" sz="1400">
                <a:latin typeface="Ubuntu Mono" panose="020B0509030602030204" pitchFamily="49" charset="0"/>
                <a:ea typeface="思源黑体 CN Light" panose="020B0300000000000000" pitchFamily="34" charset="-122"/>
              </a:rPr>
              <a:t>Linux</a:t>
            </a:r>
            <a:r>
              <a:rPr lang="zh-CN" altLang="en-US" sz="1400">
                <a:latin typeface="Ubuntu Mono" panose="020B0509030602030204" pitchFamily="49" charset="0"/>
                <a:ea typeface="思源黑体 CN Light" panose="020B0300000000000000" pitchFamily="34" charset="-122"/>
              </a:rPr>
              <a:t>一定是他最后花费大量精力自己制作的版本。</a:t>
            </a:r>
          </a:p>
        </p:txBody>
      </p:sp>
    </p:spTree>
    <p:extLst>
      <p:ext uri="{BB962C8B-B14F-4D97-AF65-F5344CB8AC3E}">
        <p14:creationId xmlns:p14="http://schemas.microsoft.com/office/powerpoint/2010/main" val="218917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课程简介</a:t>
            </a:r>
            <a:endParaRPr lang="zh-CN" altLang="en-US" dirty="0"/>
          </a:p>
        </p:txBody>
      </p:sp>
      <p:sp>
        <p:nvSpPr>
          <p:cNvPr id="3" name="内容占位符 2">
            <a:extLst>
              <a:ext uri="{FF2B5EF4-FFF2-40B4-BE49-F238E27FC236}">
                <a16:creationId xmlns:a16="http://schemas.microsoft.com/office/drawing/2014/main" id="{049EBB53-B112-4B9B-9B23-77D444C1EE54}"/>
              </a:ext>
            </a:extLst>
          </p:cNvPr>
          <p:cNvSpPr>
            <a:spLocks noGrp="1"/>
          </p:cNvSpPr>
          <p:nvPr>
            <p:ph idx="1"/>
          </p:nvPr>
        </p:nvSpPr>
        <p:spPr/>
        <p:txBody>
          <a:bodyPr/>
          <a:lstStyle/>
          <a:p>
            <a:r>
              <a:rPr lang="zh-CN" altLang="en-US">
                <a:latin typeface="Ubuntu Mono" panose="020B0509030602030204" pitchFamily="49" charset="0"/>
              </a:rPr>
              <a:t>微信是当前使用量最大的通信工具之一。</a:t>
            </a:r>
            <a:r>
              <a:rPr lang="en-US" altLang="zh-CN">
                <a:latin typeface="Ubuntu Mono" panose="020B0509030602030204" pitchFamily="49" charset="0"/>
              </a:rPr>
              <a:t>2011</a:t>
            </a:r>
            <a:r>
              <a:rPr lang="zh-CN" altLang="en-US">
                <a:latin typeface="Ubuntu Mono" panose="020B0509030602030204" pitchFamily="49" charset="0"/>
              </a:rPr>
              <a:t>年推出，</a:t>
            </a:r>
            <a:r>
              <a:rPr lang="en-US" altLang="zh-CN">
                <a:latin typeface="Ubuntu Mono" panose="020B0509030602030204" pitchFamily="49" charset="0"/>
              </a:rPr>
              <a:t>2012</a:t>
            </a:r>
            <a:r>
              <a:rPr lang="zh-CN" altLang="en-US">
                <a:latin typeface="Ubuntu Mono" panose="020B0509030602030204" pitchFamily="49" charset="0"/>
              </a:rPr>
              <a:t>年提供了公众号的功能可以让公司、个体、组织机构、个人利用微信平台的流量直接运营或提供公共服务。只是那时候还没有命名为‘公众号’。</a:t>
            </a:r>
            <a:endParaRPr lang="en-US" altLang="zh-CN">
              <a:latin typeface="Ubuntu Mono" panose="020B0509030602030204" pitchFamily="49" charset="0"/>
            </a:endParaRPr>
          </a:p>
          <a:p>
            <a:endParaRPr lang="en-US" altLang="zh-CN">
              <a:latin typeface="Ubuntu Mono" panose="020B0509030602030204" pitchFamily="49" charset="0"/>
            </a:endParaRPr>
          </a:p>
          <a:p>
            <a:r>
              <a:rPr lang="en-US" altLang="zh-CN">
                <a:latin typeface="Ubuntu Mono" panose="020B0509030602030204" pitchFamily="49" charset="0"/>
              </a:rPr>
              <a:t>2017</a:t>
            </a:r>
            <a:r>
              <a:rPr lang="zh-CN" altLang="en-US">
                <a:latin typeface="Ubuntu Mono" panose="020B0509030602030204" pitchFamily="49" charset="0"/>
              </a:rPr>
              <a:t>年推出了小程序，尽管小程序本质上是前端，但是采用微信开发者工具开发和发布后的小程序在微信中打开，类似于</a:t>
            </a:r>
            <a:r>
              <a:rPr lang="en-US" altLang="zh-CN">
                <a:latin typeface="Ubuntu Mono" panose="020B0509030602030204" pitchFamily="49" charset="0"/>
              </a:rPr>
              <a:t>APP</a:t>
            </a:r>
            <a:r>
              <a:rPr lang="zh-CN" altLang="en-US">
                <a:latin typeface="Ubuntu Mono" panose="020B0509030602030204" pitchFamily="49" charset="0"/>
              </a:rPr>
              <a:t>的体验。</a:t>
            </a:r>
            <a:endParaRPr lang="en-US" altLang="zh-CN">
              <a:latin typeface="Ubuntu Mono" panose="020B0509030602030204" pitchFamily="49" charset="0"/>
            </a:endParaRPr>
          </a:p>
          <a:p>
            <a:endParaRPr lang="en-US" altLang="zh-CN">
              <a:latin typeface="Ubuntu Mono" panose="020B0509030602030204" pitchFamily="49" charset="0"/>
            </a:endParaRPr>
          </a:p>
          <a:p>
            <a:r>
              <a:rPr lang="zh-CN" altLang="en-US">
                <a:latin typeface="Ubuntu Mono" panose="020B0509030602030204" pitchFamily="49" charset="0"/>
              </a:rPr>
              <a:t>本课程主要内容就是开发微信小程序以及注册微信公众号并进行开发工作。本课程以综合实践为主。其主要目标就是要达到开发实际产品的能力。</a:t>
            </a:r>
            <a:endParaRPr lang="en-US" altLang="zh-CN">
              <a:latin typeface="Ubuntu Mono" panose="020B0509030602030204" pitchFamily="49" charset="0"/>
            </a:endParaRPr>
          </a:p>
        </p:txBody>
      </p:sp>
    </p:spTree>
    <p:extLst>
      <p:ext uri="{BB962C8B-B14F-4D97-AF65-F5344CB8AC3E}">
        <p14:creationId xmlns:p14="http://schemas.microsoft.com/office/powerpoint/2010/main" val="24463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EA0163-C707-4F82-B869-3BB9B15D6AAE}"/>
              </a:ext>
            </a:extLst>
          </p:cNvPr>
          <p:cNvSpPr>
            <a:spLocks noGrp="1"/>
          </p:cNvSpPr>
          <p:nvPr>
            <p:ph type="title"/>
          </p:nvPr>
        </p:nvSpPr>
        <p:spPr/>
        <p:txBody>
          <a:bodyPr/>
          <a:lstStyle/>
          <a:p>
            <a:r>
              <a:rPr lang="zh-CN" altLang="en-US"/>
              <a:t>本章核心内容</a:t>
            </a:r>
          </a:p>
        </p:txBody>
      </p:sp>
      <p:sp>
        <p:nvSpPr>
          <p:cNvPr id="3" name="内容占位符 2">
            <a:extLst>
              <a:ext uri="{FF2B5EF4-FFF2-40B4-BE49-F238E27FC236}">
                <a16:creationId xmlns:a16="http://schemas.microsoft.com/office/drawing/2014/main" id="{BF685547-3A28-4EC1-9E85-9A5427758987}"/>
              </a:ext>
            </a:extLst>
          </p:cNvPr>
          <p:cNvSpPr>
            <a:spLocks noGrp="1"/>
          </p:cNvSpPr>
          <p:nvPr>
            <p:ph idx="1"/>
          </p:nvPr>
        </p:nvSpPr>
        <p:spPr/>
        <p:txBody>
          <a:bodyPr>
            <a:normAutofit/>
          </a:bodyPr>
          <a:lstStyle/>
          <a:p>
            <a:r>
              <a:rPr lang="zh-CN" altLang="en-US" sz="2400"/>
              <a:t>注册小程序账号。</a:t>
            </a:r>
            <a:endParaRPr lang="en-US" altLang="zh-CN" sz="2400"/>
          </a:p>
          <a:p>
            <a:endParaRPr lang="en-US" altLang="zh-CN" sz="2400"/>
          </a:p>
          <a:p>
            <a:r>
              <a:rPr lang="zh-CN" altLang="en-US" sz="2400"/>
              <a:t>下载并安装开发环境。</a:t>
            </a:r>
            <a:endParaRPr lang="en-US" altLang="zh-CN" sz="2400"/>
          </a:p>
          <a:p>
            <a:endParaRPr lang="en-US" altLang="zh-CN" sz="2400"/>
          </a:p>
          <a:p>
            <a:r>
              <a:rPr lang="zh-CN" altLang="en-US" sz="2400"/>
              <a:t>购买云服务器和域名并备案。</a:t>
            </a:r>
            <a:endParaRPr lang="en-US" altLang="zh-CN" sz="2400"/>
          </a:p>
        </p:txBody>
      </p:sp>
    </p:spTree>
    <p:extLst>
      <p:ext uri="{BB962C8B-B14F-4D97-AF65-F5344CB8AC3E}">
        <p14:creationId xmlns:p14="http://schemas.microsoft.com/office/powerpoint/2010/main" val="2616852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技术选择和环境依赖</a:t>
            </a:r>
            <a:endParaRPr lang="zh-CN" altLang="en-US" dirty="0"/>
          </a:p>
        </p:txBody>
      </p:sp>
      <p:sp>
        <p:nvSpPr>
          <p:cNvPr id="3" name="内容占位符 2">
            <a:extLst>
              <a:ext uri="{FF2B5EF4-FFF2-40B4-BE49-F238E27FC236}">
                <a16:creationId xmlns:a16="http://schemas.microsoft.com/office/drawing/2014/main" id="{049EBB53-B112-4B9B-9B23-77D444C1EE54}"/>
              </a:ext>
            </a:extLst>
          </p:cNvPr>
          <p:cNvSpPr>
            <a:spLocks noGrp="1"/>
          </p:cNvSpPr>
          <p:nvPr>
            <p:ph idx="1"/>
          </p:nvPr>
        </p:nvSpPr>
        <p:spPr/>
        <p:txBody>
          <a:bodyPr>
            <a:noAutofit/>
          </a:bodyPr>
          <a:lstStyle/>
          <a:p>
            <a:r>
              <a:rPr lang="zh-CN" altLang="en-US">
                <a:latin typeface="Ubuntu Mono" panose="020B0509030602030204" pitchFamily="49" charset="0"/>
              </a:rPr>
              <a:t>本课程是针对</a:t>
            </a:r>
            <a:r>
              <a:rPr lang="en-US" altLang="zh-CN">
                <a:latin typeface="Ubuntu Mono" panose="020B0509030602030204" pitchFamily="49" charset="0"/>
              </a:rPr>
              <a:t>H5</a:t>
            </a:r>
            <a:r>
              <a:rPr lang="zh-CN" altLang="en-US">
                <a:latin typeface="Ubuntu Mono" panose="020B0509030602030204" pitchFamily="49" charset="0"/>
              </a:rPr>
              <a:t>方向开设的，主要编程语言是</a:t>
            </a:r>
            <a:r>
              <a:rPr lang="en-US" altLang="zh-CN">
                <a:latin typeface="Ubuntu Mono" panose="020B0509030602030204" pitchFamily="49" charset="0"/>
              </a:rPr>
              <a:t>JavaScript</a:t>
            </a:r>
            <a:r>
              <a:rPr lang="zh-CN" altLang="en-US">
                <a:latin typeface="Ubuntu Mono" panose="020B0509030602030204" pitchFamily="49" charset="0"/>
              </a:rPr>
              <a:t>。服务端运行环境为</a:t>
            </a:r>
            <a:r>
              <a:rPr lang="en-US" altLang="zh-CN">
                <a:latin typeface="Ubuntu Mono" panose="020B0509030602030204" pitchFamily="49" charset="0"/>
              </a:rPr>
              <a:t>Node.js</a:t>
            </a:r>
            <a:r>
              <a:rPr lang="zh-CN" altLang="en-US">
                <a:latin typeface="Ubuntu Mono" panose="020B0509030602030204" pitchFamily="49" charset="0"/>
              </a:rPr>
              <a:t>。</a:t>
            </a:r>
            <a:endParaRPr lang="en-US" altLang="zh-CN"/>
          </a:p>
          <a:p>
            <a:r>
              <a:rPr lang="zh-CN" altLang="en-US">
                <a:latin typeface="Ubuntu Mono" panose="020B0509030602030204" pitchFamily="49" charset="0"/>
              </a:rPr>
              <a:t>编码过程中使用了比较新的</a:t>
            </a:r>
            <a:r>
              <a:rPr lang="en-US" altLang="zh-CN">
                <a:latin typeface="Ubuntu Mono" panose="020B0509030602030204" pitchFamily="49" charset="0"/>
              </a:rPr>
              <a:t>JS</a:t>
            </a:r>
            <a:r>
              <a:rPr lang="zh-CN" altLang="en-US">
                <a:latin typeface="Ubuntu Mono" panose="020B0509030602030204" pitchFamily="49" charset="0"/>
              </a:rPr>
              <a:t>特性，</a:t>
            </a:r>
            <a:r>
              <a:rPr lang="en-US" altLang="zh-CN">
                <a:latin typeface="Ubuntu Mono" panose="020B0509030602030204" pitchFamily="49" charset="0"/>
              </a:rPr>
              <a:t>Node.js</a:t>
            </a:r>
            <a:r>
              <a:rPr lang="zh-CN" altLang="en-US">
                <a:latin typeface="Ubuntu Mono" panose="020B0509030602030204" pitchFamily="49" charset="0"/>
              </a:rPr>
              <a:t>要使用版本</a:t>
            </a:r>
            <a:r>
              <a:rPr lang="en-US" altLang="zh-CN">
                <a:latin typeface="Ubuntu Mono" panose="020B0509030602030204" pitchFamily="49" charset="0"/>
              </a:rPr>
              <a:t>12</a:t>
            </a:r>
            <a:r>
              <a:rPr lang="zh-CN" altLang="en-US">
                <a:latin typeface="Ubuntu Mono" panose="020B0509030602030204" pitchFamily="49" charset="0"/>
              </a:rPr>
              <a:t>或以上。</a:t>
            </a:r>
            <a:endParaRPr lang="en-US" altLang="zh-CN">
              <a:latin typeface="Ubuntu Mono" panose="020B0509030602030204" pitchFamily="49" charset="0"/>
            </a:endParaRPr>
          </a:p>
          <a:p>
            <a:pPr marL="0" indent="0">
              <a:buNone/>
            </a:pPr>
            <a:endParaRPr lang="en-US" altLang="zh-CN">
              <a:latin typeface="Ubuntu Mono" panose="020B0509030602030204" pitchFamily="49" charset="0"/>
            </a:endParaRPr>
          </a:p>
          <a:p>
            <a:r>
              <a:rPr lang="zh-CN" altLang="en-US"/>
              <a:t>用于小程序开发的</a:t>
            </a:r>
            <a:r>
              <a:rPr lang="zh-CN" altLang="en-US">
                <a:latin typeface="Ubuntu Mono" panose="020B0509030602030204" pitchFamily="49" charset="0"/>
              </a:rPr>
              <a:t>微信开发者工具。</a:t>
            </a:r>
            <a:endParaRPr lang="en-US" altLang="zh-CN">
              <a:latin typeface="Ubuntu Mono" panose="020B0509030602030204" pitchFamily="49" charset="0"/>
            </a:endParaRPr>
          </a:p>
          <a:p>
            <a:endParaRPr lang="en-US" altLang="zh-CN">
              <a:latin typeface="Ubuntu Mono" panose="020B0509030602030204" pitchFamily="49" charset="0"/>
            </a:endParaRPr>
          </a:p>
          <a:p>
            <a:r>
              <a:rPr lang="zh-CN" altLang="en-US">
                <a:latin typeface="Ubuntu Mono" panose="020B0509030602030204" pitchFamily="49" charset="0"/>
              </a:rPr>
              <a:t>在实践开发过程中，因课程需要，学生应该拥有云服务器或者多人共用一台。</a:t>
            </a:r>
            <a:endParaRPr lang="en-US" altLang="zh-CN">
              <a:latin typeface="Ubuntu Mono" panose="020B0509030602030204" pitchFamily="49" charset="0"/>
            </a:endParaRPr>
          </a:p>
          <a:p>
            <a:pPr marL="457200" lvl="1" indent="0">
              <a:buNone/>
            </a:pPr>
            <a:r>
              <a:rPr lang="zh-CN" altLang="en-US" sz="1600" i="1">
                <a:latin typeface="Ubuntu Mono" panose="020B0509030602030204" pitchFamily="49" charset="0"/>
              </a:rPr>
              <a:t>综合考虑实际工作情况，设备资源消耗，服务运行环境稳定性和兼容性，云服务的环境要求是</a:t>
            </a:r>
            <a:r>
              <a:rPr lang="en-US" altLang="zh-CN" sz="1600" i="1">
                <a:latin typeface="Ubuntu Mono" panose="020B0509030602030204" pitchFamily="49" charset="0"/>
              </a:rPr>
              <a:t>Linux</a:t>
            </a:r>
            <a:r>
              <a:rPr lang="zh-CN" altLang="en-US" sz="1600" i="1">
                <a:latin typeface="Ubuntu Mono" panose="020B0509030602030204" pitchFamily="49" charset="0"/>
              </a:rPr>
              <a:t>（可以选择</a:t>
            </a:r>
            <a:r>
              <a:rPr lang="en-US" altLang="zh-CN" sz="1600" i="1">
                <a:latin typeface="Ubuntu Mono" panose="020B0509030602030204" pitchFamily="49" charset="0"/>
              </a:rPr>
              <a:t>Ubuntu</a:t>
            </a:r>
            <a:r>
              <a:rPr lang="zh-CN" altLang="en-US" sz="1600" i="1">
                <a:latin typeface="Ubuntu Mono" panose="020B0509030602030204" pitchFamily="49" charset="0"/>
              </a:rPr>
              <a:t>、</a:t>
            </a:r>
            <a:r>
              <a:rPr lang="en-US" altLang="zh-CN" sz="1600" i="1">
                <a:latin typeface="Ubuntu Mono" panose="020B0509030602030204" pitchFamily="49" charset="0"/>
              </a:rPr>
              <a:t>Debian</a:t>
            </a:r>
            <a:r>
              <a:rPr lang="zh-CN" altLang="en-US" sz="1600" i="1">
                <a:latin typeface="Ubuntu Mono" panose="020B0509030602030204" pitchFamily="49" charset="0"/>
              </a:rPr>
              <a:t>、</a:t>
            </a:r>
            <a:r>
              <a:rPr lang="en-US" altLang="zh-CN" sz="1600" i="1">
                <a:latin typeface="Ubuntu Mono" panose="020B0509030602030204" pitchFamily="49" charset="0"/>
              </a:rPr>
              <a:t>CentOS</a:t>
            </a:r>
            <a:r>
              <a:rPr lang="zh-CN" altLang="en-US" sz="1600" i="1">
                <a:latin typeface="Ubuntu Mono" panose="020B0509030602030204" pitchFamily="49" charset="0"/>
              </a:rPr>
              <a:t>等自己熟悉的发行版）。</a:t>
            </a:r>
            <a:endParaRPr lang="en-US" altLang="zh-CN" sz="1600" i="1">
              <a:latin typeface="Ubuntu Mono" panose="020B0509030602030204" pitchFamily="49" charset="0"/>
            </a:endParaRPr>
          </a:p>
        </p:txBody>
      </p:sp>
    </p:spTree>
    <p:extLst>
      <p:ext uri="{BB962C8B-B14F-4D97-AF65-F5344CB8AC3E}">
        <p14:creationId xmlns:p14="http://schemas.microsoft.com/office/powerpoint/2010/main" val="3193686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课程特点</a:t>
            </a:r>
            <a:endParaRPr lang="zh-CN" altLang="en-US" dirty="0"/>
          </a:p>
        </p:txBody>
      </p:sp>
      <p:sp>
        <p:nvSpPr>
          <p:cNvPr id="3" name="内容占位符 2">
            <a:extLst>
              <a:ext uri="{FF2B5EF4-FFF2-40B4-BE49-F238E27FC236}">
                <a16:creationId xmlns:a16="http://schemas.microsoft.com/office/drawing/2014/main" id="{049EBB53-B112-4B9B-9B23-77D444C1EE54}"/>
              </a:ext>
            </a:extLst>
          </p:cNvPr>
          <p:cNvSpPr>
            <a:spLocks noGrp="1"/>
          </p:cNvSpPr>
          <p:nvPr>
            <p:ph idx="1"/>
          </p:nvPr>
        </p:nvSpPr>
        <p:spPr/>
        <p:txBody>
          <a:bodyPr>
            <a:normAutofit/>
          </a:bodyPr>
          <a:lstStyle/>
          <a:p>
            <a:r>
              <a:rPr lang="zh-CN" altLang="en-US" b="1">
                <a:latin typeface="Ubuntu Mono" panose="020B0509030602030204" pitchFamily="49" charset="0"/>
              </a:rPr>
              <a:t>实践为主：</a:t>
            </a:r>
            <a:r>
              <a:rPr lang="zh-CN" altLang="en-US">
                <a:latin typeface="Ubuntu Mono" panose="020B0509030602030204" pitchFamily="49" charset="0"/>
              </a:rPr>
              <a:t>运用你所具备的技能开发真实的产品，并发布。</a:t>
            </a:r>
            <a:endParaRPr lang="en-US" altLang="zh-CN">
              <a:latin typeface="Ubuntu Mono" panose="020B0509030602030204" pitchFamily="49" charset="0"/>
            </a:endParaRPr>
          </a:p>
          <a:p>
            <a:endParaRPr lang="en-US" altLang="zh-CN">
              <a:latin typeface="Ubuntu Mono" panose="020B0509030602030204" pitchFamily="49" charset="0"/>
            </a:endParaRPr>
          </a:p>
          <a:p>
            <a:r>
              <a:rPr lang="zh-CN" altLang="en-US" b="1">
                <a:latin typeface="Ubuntu Mono" panose="020B0509030602030204" pitchFamily="49" charset="0"/>
              </a:rPr>
              <a:t>和微信绑定紧密：</a:t>
            </a:r>
            <a:r>
              <a:rPr lang="zh-CN" altLang="en-US">
                <a:latin typeface="Ubuntu Mono" panose="020B0509030602030204" pitchFamily="49" charset="0"/>
              </a:rPr>
              <a:t>基于微信平台的开发， 要受到微信平台开发和运营规则的制约，并且也经常会涉及到权限问题。同时，由于微信所提供接口或是组件的变化也可能会导致开发者需要更新程序，或者因为运营规则变化而关闭某些功能。</a:t>
            </a:r>
            <a:endParaRPr lang="en-US" altLang="zh-CN">
              <a:latin typeface="Ubuntu Mono" panose="020B0509030602030204" pitchFamily="49" charset="0"/>
            </a:endParaRPr>
          </a:p>
          <a:p>
            <a:endParaRPr lang="en-US" altLang="zh-CN">
              <a:latin typeface="Ubuntu Mono" panose="020B0509030602030204" pitchFamily="49" charset="0"/>
            </a:endParaRPr>
          </a:p>
          <a:p>
            <a:r>
              <a:rPr lang="zh-CN" altLang="en-US" b="1">
                <a:latin typeface="Ubuntu Mono" panose="020B0509030602030204" pitchFamily="49" charset="0"/>
              </a:rPr>
              <a:t>综合能力：</a:t>
            </a:r>
            <a:r>
              <a:rPr lang="zh-CN" altLang="en-US">
                <a:latin typeface="Ubuntu Mono" panose="020B0509030602030204" pitchFamily="49" charset="0"/>
              </a:rPr>
              <a:t>本课程加上本学期的实训，学生要综合利用多项技能才可以完成自己的设计。并且很多是开发之外的工作，团队协作，架构设计，互联网相关法律规定，产品的定位等都是非常重要的。</a:t>
            </a:r>
            <a:endParaRPr lang="en-US" altLang="zh-CN">
              <a:latin typeface="Ubuntu Mono" panose="020B0509030602030204" pitchFamily="49" charset="0"/>
            </a:endParaRPr>
          </a:p>
        </p:txBody>
      </p:sp>
    </p:spTree>
    <p:extLst>
      <p:ext uri="{BB962C8B-B14F-4D97-AF65-F5344CB8AC3E}">
        <p14:creationId xmlns:p14="http://schemas.microsoft.com/office/powerpoint/2010/main" val="2719703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课程设计的整体结构</a:t>
            </a:r>
            <a:endParaRPr lang="zh-CN" altLang="en-US" dirty="0"/>
          </a:p>
        </p:txBody>
      </p:sp>
      <p:sp>
        <p:nvSpPr>
          <p:cNvPr id="3" name="内容占位符 2">
            <a:extLst>
              <a:ext uri="{FF2B5EF4-FFF2-40B4-BE49-F238E27FC236}">
                <a16:creationId xmlns:a16="http://schemas.microsoft.com/office/drawing/2014/main" id="{049EBB53-B112-4B9B-9B23-77D444C1EE54}"/>
              </a:ext>
            </a:extLst>
          </p:cNvPr>
          <p:cNvSpPr>
            <a:spLocks noGrp="1"/>
          </p:cNvSpPr>
          <p:nvPr>
            <p:ph idx="1"/>
          </p:nvPr>
        </p:nvSpPr>
        <p:spPr/>
        <p:txBody>
          <a:bodyPr>
            <a:normAutofit/>
          </a:bodyPr>
          <a:lstStyle/>
          <a:p>
            <a:r>
              <a:rPr lang="zh-CN" altLang="en-US">
                <a:latin typeface="Ubuntu Mono" panose="020B0509030602030204" pitchFamily="49" charset="0"/>
              </a:rPr>
              <a:t>通过课件可以看到课程一个整体的规划。</a:t>
            </a:r>
            <a:endParaRPr lang="en-US" altLang="zh-CN">
              <a:latin typeface="Ubuntu Mono" panose="020B0509030602030204" pitchFamily="49" charset="0"/>
            </a:endParaRPr>
          </a:p>
          <a:p>
            <a:endParaRPr lang="en-US" altLang="zh-CN">
              <a:latin typeface="Ubuntu Mono" panose="020B0509030602030204" pitchFamily="49" charset="0"/>
            </a:endParaRPr>
          </a:p>
          <a:p>
            <a:r>
              <a:rPr lang="zh-CN" altLang="en-US">
                <a:latin typeface="Ubuntu Mono" panose="020B0509030602030204" pitchFamily="49" charset="0"/>
              </a:rPr>
              <a:t>课件的内容以简单示例和原理的描述为主，其中涉及到架构和通信原理的图示。部分课件会附带一些拓展内容。</a:t>
            </a:r>
            <a:endParaRPr lang="en-US" altLang="zh-CN">
              <a:latin typeface="Ubuntu Mono" panose="020B0509030602030204" pitchFamily="49" charset="0"/>
            </a:endParaRPr>
          </a:p>
          <a:p>
            <a:endParaRPr lang="en-US" altLang="zh-CN">
              <a:latin typeface="Ubuntu Mono" panose="020B0509030602030204" pitchFamily="49" charset="0"/>
            </a:endParaRPr>
          </a:p>
          <a:p>
            <a:r>
              <a:rPr lang="zh-CN" altLang="en-US">
                <a:latin typeface="Ubuntu Mono" panose="020B0509030602030204" pitchFamily="49" charset="0"/>
              </a:rPr>
              <a:t>课程相关的示例代码是非常重要的，代码中的注释会说明设计的细节。</a:t>
            </a:r>
            <a:endParaRPr lang="en-US" altLang="zh-CN">
              <a:latin typeface="Ubuntu Mono" panose="020B0509030602030204" pitchFamily="49" charset="0"/>
            </a:endParaRPr>
          </a:p>
        </p:txBody>
      </p:sp>
    </p:spTree>
    <p:extLst>
      <p:ext uri="{BB962C8B-B14F-4D97-AF65-F5344CB8AC3E}">
        <p14:creationId xmlns:p14="http://schemas.microsoft.com/office/powerpoint/2010/main" val="4055690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整体划分</a:t>
            </a:r>
            <a:endParaRPr lang="zh-CN" altLang="en-US" dirty="0"/>
          </a:p>
        </p:txBody>
      </p:sp>
      <p:sp>
        <p:nvSpPr>
          <p:cNvPr id="3" name="内容占位符 2">
            <a:extLst>
              <a:ext uri="{FF2B5EF4-FFF2-40B4-BE49-F238E27FC236}">
                <a16:creationId xmlns:a16="http://schemas.microsoft.com/office/drawing/2014/main" id="{049EBB53-B112-4B9B-9B23-77D444C1EE54}"/>
              </a:ext>
            </a:extLst>
          </p:cNvPr>
          <p:cNvSpPr>
            <a:spLocks noGrp="1"/>
          </p:cNvSpPr>
          <p:nvPr>
            <p:ph idx="1"/>
          </p:nvPr>
        </p:nvSpPr>
        <p:spPr/>
        <p:txBody>
          <a:bodyPr>
            <a:normAutofit/>
          </a:bodyPr>
          <a:lstStyle/>
          <a:p>
            <a:r>
              <a:rPr lang="zh-CN" altLang="en-US">
                <a:latin typeface="Ubuntu Mono" panose="020B0509030602030204" pitchFamily="49" charset="0"/>
              </a:rPr>
              <a:t>整体分为两大部分：小程序和公众号。</a:t>
            </a:r>
            <a:endParaRPr lang="en-US" altLang="zh-CN">
              <a:latin typeface="Ubuntu Mono" panose="020B0509030602030204" pitchFamily="49" charset="0"/>
            </a:endParaRPr>
          </a:p>
          <a:p>
            <a:endParaRPr lang="en-US" altLang="zh-CN">
              <a:latin typeface="Ubuntu Mono" panose="020B0509030602030204" pitchFamily="49" charset="0"/>
            </a:endParaRPr>
          </a:p>
          <a:p>
            <a:r>
              <a:rPr lang="zh-CN" altLang="en-US">
                <a:latin typeface="Ubuntu Mono" panose="020B0509030602030204" pitchFamily="49" charset="0"/>
              </a:rPr>
              <a:t>这两部分是相辅相成的。在实际运营一些产品上，二者皆有最好，小程序更适合工具类应用，公众号更方便综合的服务和内容运营。</a:t>
            </a:r>
            <a:endParaRPr lang="en-US" altLang="zh-CN">
              <a:latin typeface="Ubuntu Mono" panose="020B0509030602030204" pitchFamily="49" charset="0"/>
            </a:endParaRPr>
          </a:p>
          <a:p>
            <a:endParaRPr lang="en-US" altLang="zh-CN">
              <a:latin typeface="Ubuntu Mono" panose="020B0509030602030204" pitchFamily="49" charset="0"/>
            </a:endParaRPr>
          </a:p>
          <a:p>
            <a:r>
              <a:rPr lang="zh-CN" altLang="en-US">
                <a:latin typeface="Ubuntu Mono" panose="020B0509030602030204" pitchFamily="49" charset="0"/>
              </a:rPr>
              <a:t>由于课程更接近实际应用，涉及技术方面比较多，包括云服务器的使用、服务端代码编写和服务部署、</a:t>
            </a:r>
            <a:r>
              <a:rPr lang="en-US" altLang="zh-CN">
                <a:latin typeface="Ubuntu Mono" panose="020B0509030602030204" pitchFamily="49" charset="0"/>
              </a:rPr>
              <a:t>Linux</a:t>
            </a:r>
            <a:r>
              <a:rPr lang="zh-CN" altLang="en-US">
                <a:latin typeface="Ubuntu Mono" panose="020B0509030602030204" pitchFamily="49" charset="0"/>
              </a:rPr>
              <a:t>服务进程管理、</a:t>
            </a:r>
            <a:r>
              <a:rPr lang="en-US" altLang="zh-CN">
                <a:latin typeface="Ubuntu Mono" panose="020B0509030602030204" pitchFamily="49" charset="0"/>
              </a:rPr>
              <a:t>HTTP</a:t>
            </a:r>
            <a:r>
              <a:rPr lang="zh-CN" altLang="en-US">
                <a:latin typeface="Ubuntu Mono" panose="020B0509030602030204" pitchFamily="49" charset="0"/>
              </a:rPr>
              <a:t>协议的细节。</a:t>
            </a:r>
            <a:endParaRPr lang="en-US" altLang="zh-CN">
              <a:latin typeface="Ubuntu Mono" panose="020B0509030602030204" pitchFamily="49" charset="0"/>
            </a:endParaRPr>
          </a:p>
        </p:txBody>
      </p:sp>
    </p:spTree>
    <p:extLst>
      <p:ext uri="{BB962C8B-B14F-4D97-AF65-F5344CB8AC3E}">
        <p14:creationId xmlns:p14="http://schemas.microsoft.com/office/powerpoint/2010/main" val="4148679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81D35A-ACE7-4C2C-BC5B-D707216B0241}"/>
              </a:ext>
            </a:extLst>
          </p:cNvPr>
          <p:cNvSpPr>
            <a:spLocks noGrp="1"/>
          </p:cNvSpPr>
          <p:nvPr>
            <p:ph type="title"/>
          </p:nvPr>
        </p:nvSpPr>
        <p:spPr/>
        <p:txBody>
          <a:bodyPr/>
          <a:lstStyle/>
          <a:p>
            <a:r>
              <a:rPr lang="zh-CN" altLang="en-US"/>
              <a:t>整体结构图</a:t>
            </a:r>
          </a:p>
        </p:txBody>
      </p:sp>
      <p:pic>
        <p:nvPicPr>
          <p:cNvPr id="5" name="内容占位符 4">
            <a:extLst>
              <a:ext uri="{FF2B5EF4-FFF2-40B4-BE49-F238E27FC236}">
                <a16:creationId xmlns:a16="http://schemas.microsoft.com/office/drawing/2014/main" id="{14E77B00-D698-4DC2-A80F-CECF8DAFAD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9533" y="1241660"/>
            <a:ext cx="9532933" cy="5363326"/>
          </a:xfrm>
        </p:spPr>
      </p:pic>
    </p:spTree>
    <p:extLst>
      <p:ext uri="{BB962C8B-B14F-4D97-AF65-F5344CB8AC3E}">
        <p14:creationId xmlns:p14="http://schemas.microsoft.com/office/powerpoint/2010/main" val="2785055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4FFB1-B0B7-4A86-9E8C-E5B3EAA60CE5}"/>
              </a:ext>
            </a:extLst>
          </p:cNvPr>
          <p:cNvSpPr>
            <a:spLocks noGrp="1"/>
          </p:cNvSpPr>
          <p:nvPr>
            <p:ph type="title"/>
          </p:nvPr>
        </p:nvSpPr>
        <p:spPr/>
        <p:txBody>
          <a:bodyPr/>
          <a:lstStyle/>
          <a:p>
            <a:r>
              <a:rPr lang="zh-CN" altLang="en-US"/>
              <a:t>云服务和云服务提供商</a:t>
            </a:r>
          </a:p>
        </p:txBody>
      </p:sp>
      <p:sp>
        <p:nvSpPr>
          <p:cNvPr id="3" name="内容占位符 2">
            <a:extLst>
              <a:ext uri="{FF2B5EF4-FFF2-40B4-BE49-F238E27FC236}">
                <a16:creationId xmlns:a16="http://schemas.microsoft.com/office/drawing/2014/main" id="{02458C7B-CBC2-45B8-924C-29348425C433}"/>
              </a:ext>
            </a:extLst>
          </p:cNvPr>
          <p:cNvSpPr>
            <a:spLocks noGrp="1"/>
          </p:cNvSpPr>
          <p:nvPr>
            <p:ph idx="1"/>
          </p:nvPr>
        </p:nvSpPr>
        <p:spPr/>
        <p:txBody>
          <a:bodyPr/>
          <a:lstStyle/>
          <a:p>
            <a:r>
              <a:rPr lang="zh-CN" altLang="en-US"/>
              <a:t>如上图所示，云服务器部分是需要通过云服务提供商来购买的。</a:t>
            </a:r>
            <a:endParaRPr lang="en-US" altLang="zh-CN"/>
          </a:p>
          <a:p>
            <a:r>
              <a:rPr lang="zh-CN" altLang="en-US"/>
              <a:t>国内的云服务提供商非常多，可以选择的方案也很多。</a:t>
            </a:r>
            <a:endParaRPr lang="en-US" altLang="zh-CN"/>
          </a:p>
          <a:p>
            <a:endParaRPr lang="en-US" altLang="zh-CN"/>
          </a:p>
          <a:p>
            <a:r>
              <a:rPr lang="zh-CN" altLang="en-US"/>
              <a:t>在后续的章节会对一些比较热门的云计算概念进行讨论。</a:t>
            </a:r>
            <a:endParaRPr lang="en-US" altLang="zh-CN"/>
          </a:p>
          <a:p>
            <a:endParaRPr lang="en-US" altLang="zh-CN"/>
          </a:p>
          <a:p>
            <a:r>
              <a:rPr lang="zh-CN" altLang="en-US"/>
              <a:t>而对于开发者，尤其是开始入门学习的学生来说，能够从整体了解一个产品的设计、开发、服务部署、管理等过程，是十分必要并且重要的。</a:t>
            </a:r>
            <a:endParaRPr lang="en-US" altLang="zh-CN"/>
          </a:p>
        </p:txBody>
      </p:sp>
    </p:spTree>
    <p:extLst>
      <p:ext uri="{BB962C8B-B14F-4D97-AF65-F5344CB8AC3E}">
        <p14:creationId xmlns:p14="http://schemas.microsoft.com/office/powerpoint/2010/main" val="21526658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TotalTime>
  <Words>1386</Words>
  <Application>Microsoft Office PowerPoint</Application>
  <PresentationFormat>宽屏</PresentationFormat>
  <Paragraphs>91</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思源黑体 CN Light</vt:lpstr>
      <vt:lpstr>思源黑体 CN Normal</vt:lpstr>
      <vt:lpstr>幼圆</vt:lpstr>
      <vt:lpstr>Arial</vt:lpstr>
      <vt:lpstr>JetBrains Mono</vt:lpstr>
      <vt:lpstr>Ubuntu Mono</vt:lpstr>
      <vt:lpstr>Office 主题​​</vt:lpstr>
      <vt:lpstr>微信和小程序开发</vt:lpstr>
      <vt:lpstr>课程简介</vt:lpstr>
      <vt:lpstr>本章核心内容</vt:lpstr>
      <vt:lpstr>技术选择和环境依赖</vt:lpstr>
      <vt:lpstr>课程特点</vt:lpstr>
      <vt:lpstr>课程设计的整体结构</vt:lpstr>
      <vt:lpstr>整体划分</vt:lpstr>
      <vt:lpstr>整体结构图</vt:lpstr>
      <vt:lpstr>云服务和云服务提供商</vt:lpstr>
      <vt:lpstr>ICP备案</vt:lpstr>
      <vt:lpstr>域名</vt:lpstr>
      <vt:lpstr>域名注册须知</vt:lpstr>
      <vt:lpstr>注册小程序</vt:lpstr>
      <vt:lpstr>下载并安装微信开发者工具</vt:lpstr>
      <vt:lpstr>主要工具和技术清单</vt:lpstr>
      <vt:lpstr>关于Linux发行版的说明</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Brave</dc:creator>
  <cp:lastModifiedBy>Wang Brave</cp:lastModifiedBy>
  <cp:revision>133</cp:revision>
  <cp:lastPrinted>2020-09-15T23:32:15Z</cp:lastPrinted>
  <dcterms:created xsi:type="dcterms:W3CDTF">2020-03-16T09:08:30Z</dcterms:created>
  <dcterms:modified xsi:type="dcterms:W3CDTF">2020-09-15T23:32:21Z</dcterms:modified>
</cp:coreProperties>
</file>