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sz="4000"/>
              <a:t>微信服务器素材与开发者网站资源结构</a:t>
            </a:r>
            <a:endParaRPr lang="zh-CN" altLang="en-US" sz="4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37870"/>
          </a:xfrm>
        </p:spPr>
        <p:txBody>
          <a:bodyPr>
            <a:normAutofit/>
          </a:bodyPr>
          <a:p>
            <a:r>
              <a:rPr lang="zh-CN" altLang="en-US" sz="3600"/>
              <a:t>需求与问题</a:t>
            </a:r>
            <a:endParaRPr lang="zh-CN" altLang="en-US" sz="3600"/>
          </a:p>
        </p:txBody>
      </p:sp>
      <p:sp>
        <p:nvSpPr>
          <p:cNvPr id="3" name="内容占位符 2"/>
          <p:cNvSpPr>
            <a:spLocks noGrp="1"/>
          </p:cNvSpPr>
          <p:nvPr>
            <p:ph idx="1"/>
          </p:nvPr>
        </p:nvSpPr>
        <p:spPr>
          <a:xfrm>
            <a:off x="838200" y="1229360"/>
            <a:ext cx="10515600" cy="4947920"/>
          </a:xfrm>
        </p:spPr>
        <p:txBody>
          <a:bodyPr/>
          <a:p>
            <a:r>
              <a:rPr lang="zh-CN" altLang="en-US"/>
              <a:t>开发者往往会面临以下问题：</a:t>
            </a:r>
            <a:endParaRPr lang="zh-CN" altLang="en-US"/>
          </a:p>
          <a:p>
            <a:pPr marL="457200" lvl="1" indent="0">
              <a:buNone/>
            </a:pPr>
            <a:r>
              <a:rPr lang="zh-CN" altLang="en-US"/>
              <a:t>微信素材管理接口上传的素材只能在腾讯系域名下引入，而独立的网站数据往往是不完全依赖于微信的，可以独立运营，可以接入微信，也可以对接其他平台。</a:t>
            </a:r>
            <a:endParaRPr lang="zh-CN" altLang="en-US"/>
          </a:p>
          <a:p>
            <a:pPr marL="457200" lvl="1" indent="0">
              <a:buNone/>
            </a:pPr>
            <a:r>
              <a:rPr lang="zh-CN" altLang="en-US"/>
              <a:t>但是类似于上传图文或是多媒体素材，不需要针对网站和微信上传两次，对于大量数据要在两个平台上更改很麻烦，管理员希望的是可以自动创建，这需要我们设计一种方案方便管理，并且要知道微信图文对应于网站的哪个文章，每个媒体文件的对应关系。</a:t>
            </a:r>
            <a:endParaRPr lang="zh-CN" altLang="en-US"/>
          </a:p>
          <a:p>
            <a:r>
              <a:rPr lang="zh-CN" altLang="en-US"/>
              <a:t>解决方案：</a:t>
            </a:r>
            <a:endParaRPr lang="zh-CN" altLang="en-US"/>
          </a:p>
          <a:p>
            <a:pPr marL="457200" lvl="1" indent="0">
              <a:buNone/>
            </a:pPr>
            <a:r>
              <a:rPr lang="zh-CN" altLang="en-US"/>
              <a:t>解决办法是通过设计数据库表结构以及通过程序自动调用接口实现的。</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37870"/>
          </a:xfrm>
        </p:spPr>
        <p:txBody>
          <a:bodyPr>
            <a:normAutofit/>
          </a:bodyPr>
          <a:p>
            <a:r>
              <a:rPr lang="zh-CN" altLang="en-US" sz="3600"/>
              <a:t>设计结构图示</a:t>
            </a:r>
            <a:endParaRPr lang="zh-CN" altLang="en-US" sz="3600"/>
          </a:p>
        </p:txBody>
      </p:sp>
      <p:pic>
        <p:nvPicPr>
          <p:cNvPr id="4" name="内容占位符 3" descr="设计一个接口通信架构"/>
          <p:cNvPicPr>
            <a:picLocks noChangeAspect="1"/>
          </p:cNvPicPr>
          <p:nvPr>
            <p:ph idx="1"/>
          </p:nvPr>
        </p:nvPicPr>
        <p:blipFill>
          <a:blip r:embed="rId1"/>
          <a:stretch>
            <a:fillRect/>
          </a:stretch>
        </p:blipFill>
        <p:spPr>
          <a:xfrm>
            <a:off x="1027430" y="1171575"/>
            <a:ext cx="10137140" cy="57023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37870"/>
          </a:xfrm>
        </p:spPr>
        <p:txBody>
          <a:bodyPr>
            <a:normAutofit/>
          </a:bodyPr>
          <a:p>
            <a:r>
              <a:rPr lang="zh-CN" altLang="en-US" sz="3600"/>
              <a:t>多媒体素材表结构示例</a:t>
            </a:r>
            <a:endParaRPr lang="zh-CN" altLang="en-US" sz="3600"/>
          </a:p>
        </p:txBody>
      </p:sp>
      <p:sp>
        <p:nvSpPr>
          <p:cNvPr id="3" name="内容占位符 2"/>
          <p:cNvSpPr>
            <a:spLocks noGrp="1"/>
          </p:cNvSpPr>
          <p:nvPr>
            <p:ph idx="1"/>
          </p:nvPr>
        </p:nvSpPr>
        <p:spPr>
          <a:xfrm>
            <a:off x="838200" y="1229360"/>
            <a:ext cx="10515600" cy="4947920"/>
          </a:xfrm>
        </p:spPr>
        <p:txBody>
          <a:bodyPr>
            <a:normAutofit lnSpcReduction="10000"/>
          </a:bodyPr>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sz="2400">
              <a:solidFill>
                <a:schemeClr val="tx1"/>
              </a:solidFill>
              <a:uFillTx/>
              <a:latin typeface="FreeMono" panose="020F0409020205020404" charset="0"/>
            </a:endParaRPr>
          </a:p>
        </p:txBody>
      </p:sp>
      <p:pic>
        <p:nvPicPr>
          <p:cNvPr id="4" name="图片 3" descr="t_media"/>
          <p:cNvPicPr>
            <a:picLocks noChangeAspect="1"/>
          </p:cNvPicPr>
          <p:nvPr/>
        </p:nvPicPr>
        <p:blipFill>
          <a:blip r:embed="rId1"/>
          <a:stretch>
            <a:fillRect/>
          </a:stretch>
        </p:blipFill>
        <p:spPr>
          <a:xfrm>
            <a:off x="3807460" y="2522220"/>
            <a:ext cx="7675880" cy="4034790"/>
          </a:xfrm>
          <a:prstGeom prst="rect">
            <a:avLst/>
          </a:prstGeom>
        </p:spPr>
      </p:pic>
      <p:sp>
        <p:nvSpPr>
          <p:cNvPr id="5" name="文本框 4"/>
          <p:cNvSpPr txBox="1"/>
          <p:nvPr/>
        </p:nvSpPr>
        <p:spPr>
          <a:xfrm>
            <a:off x="838200" y="1034415"/>
            <a:ext cx="10808335" cy="1198880"/>
          </a:xfrm>
          <a:prstGeom prst="rect">
            <a:avLst/>
          </a:prstGeom>
          <a:noFill/>
        </p:spPr>
        <p:txBody>
          <a:bodyPr wrap="square" rtlCol="0">
            <a:spAutoFit/>
          </a:bodyPr>
          <a:p>
            <a:r>
              <a:rPr lang="en-US" altLang="zh-CN" sz="2400">
                <a:uFillTx/>
                <a:latin typeface="FreeMono" panose="020F0409020205020404" charset="0"/>
                <a:sym typeface="+mn-ea"/>
              </a:rPr>
              <a:t>weixin_status</a:t>
            </a:r>
            <a:r>
              <a:rPr lang="zh-CN" altLang="en-US" sz="2400">
                <a:uFillTx/>
                <a:latin typeface="FreeMono" panose="020F0409020205020404" charset="0"/>
                <a:sym typeface="+mn-ea"/>
              </a:rPr>
              <a:t>记录了上传到微信服务器的状态，比如</a:t>
            </a:r>
            <a:r>
              <a:rPr lang="en-US" altLang="zh-CN" sz="2400">
                <a:uFillTx/>
                <a:latin typeface="FreeMono" panose="020F0409020205020404" charset="0"/>
                <a:sym typeface="+mn-ea"/>
              </a:rPr>
              <a:t>0</a:t>
            </a:r>
            <a:r>
              <a:rPr lang="zh-CN" altLang="en-US" sz="2400">
                <a:uFillTx/>
                <a:latin typeface="FreeMono" panose="020F0409020205020404" charset="0"/>
                <a:sym typeface="+mn-ea"/>
              </a:rPr>
              <a:t>表示没有上传，</a:t>
            </a:r>
            <a:r>
              <a:rPr lang="en-US" altLang="zh-CN" sz="2400">
                <a:uFillTx/>
                <a:latin typeface="FreeMono" panose="020F0409020205020404" charset="0"/>
                <a:sym typeface="+mn-ea"/>
              </a:rPr>
              <a:t>1</a:t>
            </a:r>
            <a:r>
              <a:rPr lang="zh-CN" altLang="en-US" sz="2400">
                <a:uFillTx/>
                <a:latin typeface="FreeMono" panose="020F0409020205020404" charset="0"/>
                <a:sym typeface="+mn-ea"/>
              </a:rPr>
              <a:t>表示上传成功，</a:t>
            </a:r>
            <a:r>
              <a:rPr lang="en-US" altLang="zh-CN" sz="2400">
                <a:uFillTx/>
                <a:latin typeface="FreeMono" panose="020F0409020205020404" charset="0"/>
                <a:sym typeface="+mn-ea"/>
              </a:rPr>
              <a:t>2</a:t>
            </a:r>
            <a:r>
              <a:rPr lang="zh-CN" altLang="en-US" sz="2400">
                <a:uFillTx/>
                <a:latin typeface="FreeMono" panose="020F0409020205020404" charset="0"/>
                <a:sym typeface="+mn-ea"/>
              </a:rPr>
              <a:t>表示上传失败，而如果为</a:t>
            </a:r>
            <a:r>
              <a:rPr lang="en-US" altLang="zh-CN" sz="2400">
                <a:uFillTx/>
                <a:latin typeface="FreeMono" panose="020F0409020205020404" charset="0"/>
                <a:sym typeface="+mn-ea"/>
              </a:rPr>
              <a:t>1,</a:t>
            </a:r>
            <a:r>
              <a:rPr lang="zh-CN" altLang="en-US" sz="2400">
                <a:uFillTx/>
                <a:latin typeface="FreeMono" panose="020F0409020205020404" charset="0"/>
                <a:sym typeface="+mn-ea"/>
              </a:rPr>
              <a:t>则可以从</a:t>
            </a:r>
            <a:r>
              <a:rPr lang="en-US" altLang="zh-CN" sz="2400">
                <a:uFillTx/>
                <a:latin typeface="FreeMono" panose="020F0409020205020404" charset="0"/>
                <a:sym typeface="+mn-ea"/>
              </a:rPr>
              <a:t>media_id</a:t>
            </a:r>
            <a:r>
              <a:rPr lang="zh-CN" altLang="en-US" sz="2400">
                <a:uFillTx/>
                <a:latin typeface="FreeMono" panose="020F0409020205020404" charset="0"/>
                <a:sym typeface="+mn-ea"/>
              </a:rPr>
              <a:t>中获取素材的</a:t>
            </a:r>
            <a:r>
              <a:rPr lang="en-US" altLang="zh-CN" sz="2400">
                <a:uFillTx/>
                <a:latin typeface="FreeMono" panose="020F0409020205020404" charset="0"/>
                <a:sym typeface="+mn-ea"/>
              </a:rPr>
              <a:t>MEDIA_ID</a:t>
            </a:r>
            <a:r>
              <a:rPr lang="zh-CN" altLang="en-US" sz="2400">
                <a:uFillTx/>
                <a:latin typeface="FreeMono" panose="020F0409020205020404" charset="0"/>
                <a:sym typeface="+mn-ea"/>
              </a:rPr>
              <a:t>。</a:t>
            </a:r>
            <a:endParaRPr lang="zh-CN" altLang="en-US" sz="24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358</Words>
  <Application>WPS 演示</Application>
  <PresentationFormat>宽屏</PresentationFormat>
  <Paragraphs>25</Paragraphs>
  <Slides>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vt:i4>
      </vt:variant>
    </vt:vector>
  </HeadingPairs>
  <TitlesOfParts>
    <vt:vector size="16" baseType="lpstr">
      <vt:lpstr>Arial</vt:lpstr>
      <vt:lpstr>宋体</vt:lpstr>
      <vt:lpstr>Wingdings</vt:lpstr>
      <vt:lpstr>宋体</vt:lpstr>
      <vt:lpstr>Arial Unicode MS</vt:lpstr>
      <vt:lpstr>Droid Sans Fallback</vt:lpstr>
      <vt:lpstr>Calibri Light</vt:lpstr>
      <vt:lpstr>DejaVu Sans</vt:lpstr>
      <vt:lpstr>Calibri</vt:lpstr>
      <vt:lpstr>微软雅黑</vt:lpstr>
      <vt:lpstr>FreeMono</vt:lpstr>
      <vt:lpstr>Office 主题</vt:lpstr>
      <vt:lpstr>PowerPoint 演示文稿</vt:lpstr>
      <vt:lpstr>PowerPoint 演示文稿</vt:lpstr>
      <vt:lpstr>需求与问题</vt:lpstr>
      <vt:lpstr>需求与问题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wps</dc:creator>
  <cp:lastModifiedBy>wy</cp:lastModifiedBy>
  <cp:revision>7</cp:revision>
  <dcterms:created xsi:type="dcterms:W3CDTF">2019-01-26T08:21:14Z</dcterms:created>
  <dcterms:modified xsi:type="dcterms:W3CDTF">2019-01-26T08:21:14Z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2052-10.1.0.6757</vt:lpwstr>
  </property>
</Properties>
</file>