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6" r:id="rId4"/>
    <p:sldId id="274" r:id="rId5"/>
    <p:sldId id="287" r:id="rId6"/>
    <p:sldId id="288" r:id="rId7"/>
    <p:sldId id="275" r:id="rId8"/>
    <p:sldId id="259" r:id="rId9"/>
    <p:sldId id="285" r:id="rId10"/>
    <p:sldId id="286" r:id="rId11"/>
    <p:sldId id="279" r:id="rId12"/>
    <p:sldId id="264" r:id="rId13"/>
    <p:sldId id="271" r:id="rId14"/>
    <p:sldId id="257" r:id="rId15"/>
    <p:sldId id="260" r:id="rId16"/>
    <p:sldId id="261" r:id="rId17"/>
    <p:sldId id="269" r:id="rId18"/>
    <p:sldId id="265" r:id="rId19"/>
    <p:sldId id="270" r:id="rId20"/>
    <p:sldId id="284" r:id="rId21"/>
    <p:sldId id="282" r:id="rId22"/>
    <p:sldId id="266" r:id="rId23"/>
    <p:sldId id="283" r:id="rId24"/>
    <p:sldId id="277" r:id="rId25"/>
    <p:sldId id="278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服务端和远程请求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协议和</a:t>
            </a:r>
            <a:r>
              <a:rPr lang="en-US" altLang="zh-CN"/>
              <a:t>HTTPS</a:t>
            </a:r>
            <a:r>
              <a:rPr lang="zh-CN" altLang="en-US"/>
              <a:t>协议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浏览器内置了</a:t>
            </a:r>
            <a:r>
              <a:rPr lang="en-US" altLang="zh-CN"/>
              <a:t>CA</a:t>
            </a:r>
            <a:r>
              <a:rPr lang="zh-CN" altLang="en-US"/>
              <a:t>机构的公钥，通过使用相同的散列函数计算信息摘要，并利用</a:t>
            </a:r>
            <a:r>
              <a:rPr lang="en-US" altLang="zh-CN"/>
              <a:t>CA</a:t>
            </a:r>
            <a:r>
              <a:rPr lang="zh-CN" altLang="en-US"/>
              <a:t>机构的公钥对证书签名数据解密，对比摘要即可知道证书的合法性。</a:t>
            </a:r>
            <a:endParaRPr lang="en-US" altLang="zh-CN"/>
          </a:p>
          <a:p>
            <a:r>
              <a:rPr lang="zh-CN" altLang="en-US"/>
              <a:t>所以一些自签名的证书，浏览器是识别为非法的。</a:t>
            </a:r>
            <a:endParaRPr lang="en-US" altLang="zh-CN"/>
          </a:p>
          <a:p>
            <a:r>
              <a:rPr lang="zh-CN" altLang="en-US"/>
              <a:t>到目前来说，以现在的技术手段，完全不借助人力而做到通用的安全传输保证是不可能的。</a:t>
            </a:r>
            <a:endParaRPr lang="en-US" altLang="zh-CN"/>
          </a:p>
          <a:p>
            <a:r>
              <a:rPr lang="zh-CN" altLang="en-US"/>
              <a:t>在最开始的阶段，证书颁发机构发挥了重要的作用，这个过程现在有一些技术手段可以提高效率，减少人力成本，但是并没有从根本上改变问题。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10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F207-8400-4DD2-A2A1-BA745EB1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</a:t>
            </a:r>
            <a:r>
              <a:rPr lang="zh-CN" altLang="en-US"/>
              <a:t>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754BB-8F63-45AB-B9C7-22AA89AEF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域名要绑定一个</a:t>
            </a:r>
            <a:r>
              <a:rPr lang="en-US" altLang="zh-CN"/>
              <a:t>IP</a:t>
            </a:r>
            <a:r>
              <a:rPr lang="zh-CN" altLang="en-US"/>
              <a:t>地址，这个过程被称为</a:t>
            </a:r>
            <a:r>
              <a:rPr lang="en-US" altLang="zh-CN"/>
              <a:t>DNS</a:t>
            </a:r>
            <a:r>
              <a:rPr lang="zh-CN" altLang="en-US"/>
              <a:t>解析。</a:t>
            </a:r>
            <a:endParaRPr lang="en-US" altLang="zh-CN"/>
          </a:p>
          <a:p>
            <a:r>
              <a:rPr lang="zh-CN" altLang="en-US"/>
              <a:t>在注册域名后，子域名是可以自己随意分配的。</a:t>
            </a:r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www</a:t>
            </a:r>
            <a:r>
              <a:rPr lang="zh-CN" altLang="en-US"/>
              <a:t>子域名，就是需要分配的。</a:t>
            </a:r>
            <a:endParaRPr lang="en-US" altLang="zh-CN"/>
          </a:p>
          <a:p>
            <a:r>
              <a:rPr lang="zh-CN" altLang="en-US"/>
              <a:t>示例：</a:t>
            </a:r>
            <a:endParaRPr lang="en-US" altLang="zh-CN"/>
          </a:p>
          <a:p>
            <a:pPr lvl="1"/>
            <a:r>
              <a:rPr lang="zh-CN" altLang="en-US"/>
              <a:t>注册域名</a:t>
            </a:r>
            <a:r>
              <a:rPr lang="en-US" altLang="zh-CN"/>
              <a:t>abc.cn</a:t>
            </a:r>
          </a:p>
          <a:p>
            <a:pPr lvl="1"/>
            <a:r>
              <a:rPr lang="en-US" altLang="zh-CN"/>
              <a:t>abc.cn </a:t>
            </a:r>
            <a:r>
              <a:rPr lang="zh-CN" altLang="en-US"/>
              <a:t>解析到服务器的公网</a:t>
            </a:r>
            <a:r>
              <a:rPr lang="en-US" altLang="zh-CN"/>
              <a:t>IP</a:t>
            </a:r>
            <a:r>
              <a:rPr lang="zh-CN" altLang="en-US"/>
              <a:t>地址。</a:t>
            </a:r>
            <a:endParaRPr lang="en-US" altLang="zh-CN"/>
          </a:p>
          <a:p>
            <a:pPr lvl="1"/>
            <a:r>
              <a:rPr lang="en-US" altLang="zh-CN"/>
              <a:t>www.abc.cn </a:t>
            </a:r>
            <a:r>
              <a:rPr lang="zh-CN" altLang="en-US"/>
              <a:t>也解析到服务器公网</a:t>
            </a:r>
            <a:r>
              <a:rPr lang="en-US" altLang="zh-CN"/>
              <a:t>IP</a:t>
            </a:r>
            <a:r>
              <a:rPr lang="zh-CN" altLang="en-US"/>
              <a:t>地址。</a:t>
            </a:r>
            <a:endParaRPr lang="en-US" altLang="zh-CN"/>
          </a:p>
          <a:p>
            <a:pPr lvl="1"/>
            <a:r>
              <a:rPr lang="zh-CN" altLang="en-US"/>
              <a:t>还可以再分配其他子域名，比如</a:t>
            </a:r>
            <a:r>
              <a:rPr lang="en-US" altLang="zh-CN"/>
              <a:t>api.abc.cn</a:t>
            </a:r>
            <a:r>
              <a:rPr lang="zh-CN" altLang="en-US"/>
              <a:t>用于接口服务。</a:t>
            </a:r>
          </a:p>
        </p:txBody>
      </p:sp>
    </p:spTree>
    <p:extLst>
      <p:ext uri="{BB962C8B-B14F-4D97-AF65-F5344CB8AC3E}">
        <p14:creationId xmlns:p14="http://schemas.microsoft.com/office/powerpoint/2010/main" val="401997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申请</a:t>
            </a:r>
            <a:r>
              <a:rPr lang="en-US" altLang="zh-CN"/>
              <a:t>SSL</a:t>
            </a:r>
            <a:r>
              <a:rPr lang="zh-CN" altLang="en-US"/>
              <a:t>证书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491841B-3357-4BCF-8DA0-0EAD0E04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购买云服务器和域名后，就可以申请免费的</a:t>
            </a:r>
            <a:r>
              <a:rPr lang="en-US" altLang="zh-CN"/>
              <a:t>SSL</a:t>
            </a:r>
            <a:r>
              <a:rPr lang="zh-CN" altLang="en-US"/>
              <a:t>证书。</a:t>
            </a:r>
            <a:endParaRPr lang="en-US" altLang="zh-CN"/>
          </a:p>
          <a:p>
            <a:r>
              <a:rPr lang="zh-CN" altLang="en-US"/>
              <a:t>在云产品</a:t>
            </a:r>
            <a:r>
              <a:rPr lang="en-US" altLang="zh-CN"/>
              <a:t>》SSL</a:t>
            </a:r>
            <a:r>
              <a:rPr lang="zh-CN" altLang="en-US"/>
              <a:t>证书 一项中按照要求操作即可。</a:t>
            </a:r>
            <a:endParaRPr lang="en-US" altLang="zh-CN"/>
          </a:p>
          <a:p>
            <a:r>
              <a:rPr lang="zh-CN" altLang="en-US"/>
              <a:t>在签发之后下载对应软件的证书格式。</a:t>
            </a:r>
            <a:endParaRPr lang="en-US" altLang="zh-CN"/>
          </a:p>
          <a:p>
            <a:r>
              <a:rPr lang="en-US" altLang="zh-CN"/>
              <a:t>Nginx</a:t>
            </a:r>
            <a:r>
              <a:rPr lang="zh-CN" altLang="en-US"/>
              <a:t>使用的证书格式，</a:t>
            </a:r>
            <a:r>
              <a:rPr lang="en-US" altLang="zh-CN"/>
              <a:t>Node.js</a:t>
            </a:r>
            <a:r>
              <a:rPr lang="zh-CN" altLang="en-US"/>
              <a:t>是完全可以兼容的。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免费的证书不支持通用子域名的签发（</a:t>
            </a:r>
            <a:r>
              <a:rPr lang="en-US" altLang="zh-CN"/>
              <a:t>*.abc.cn</a:t>
            </a:r>
            <a:r>
              <a:rPr lang="zh-CN" altLang="en-US"/>
              <a:t>）。仅支持固定子域名的签发，比如</a:t>
            </a:r>
            <a:r>
              <a:rPr lang="en-US" altLang="zh-CN"/>
              <a:t>api.abc.cn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228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DB66-8CF6-4B09-B21E-32ACBB76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如何部署</a:t>
            </a:r>
            <a:r>
              <a:rPr lang="en-US" altLang="zh-CN"/>
              <a:t>Node.js</a:t>
            </a:r>
            <a:r>
              <a:rPr lang="zh-CN" altLang="en-US"/>
              <a:t>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ACF-A999-4081-AAC3-B29D00F5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上部署</a:t>
            </a:r>
            <a:r>
              <a:rPr lang="en-US" altLang="zh-CN"/>
              <a:t>Node.js</a:t>
            </a:r>
            <a:r>
              <a:rPr lang="zh-CN" altLang="en-US"/>
              <a:t>其实就是下载对应版本，并解压，之后把目录中放在指定位置。</a:t>
            </a:r>
            <a:endParaRPr lang="en-US" altLang="zh-CN"/>
          </a:p>
          <a:p>
            <a:r>
              <a:rPr lang="zh-CN" altLang="en-US"/>
              <a:t>比如放在</a:t>
            </a:r>
            <a:r>
              <a:rPr lang="en-US" altLang="zh-CN"/>
              <a:t>/usr/local/node</a:t>
            </a:r>
            <a:r>
              <a:rPr lang="zh-CN" altLang="en-US"/>
              <a:t>，之后把</a:t>
            </a:r>
            <a:r>
              <a:rPr lang="en-US" altLang="zh-CN"/>
              <a:t>/usr/local/node/bin</a:t>
            </a:r>
            <a:r>
              <a:rPr lang="zh-CN" altLang="en-US"/>
              <a:t>加入到</a:t>
            </a:r>
            <a:r>
              <a:rPr lang="en-US" altLang="zh-CN"/>
              <a:t>PATH</a:t>
            </a:r>
            <a:r>
              <a:rPr lang="zh-CN" altLang="en-US"/>
              <a:t>环境变量。</a:t>
            </a:r>
            <a:endParaRPr lang="en-US" altLang="zh-CN"/>
          </a:p>
          <a:p>
            <a:r>
              <a:rPr lang="zh-CN" altLang="en-US"/>
              <a:t>如果你需要多个版本，就把多个版本放在指定的目录，之后使用符号链接指向默认版本，切换版本的本质就是让符号链接文件指向对应版本的目录。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这个自动化过程有对应的工具，对于不了解</a:t>
            </a:r>
            <a:r>
              <a:rPr lang="en-US" altLang="zh-CN"/>
              <a:t>Linux</a:t>
            </a:r>
            <a:r>
              <a:rPr lang="zh-CN" altLang="en-US"/>
              <a:t>，甚至连基本命令使用都有困难的开发者来说，使用自动化工具相对来说方便点。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24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服务启用</a:t>
            </a:r>
            <a:r>
              <a:rPr lang="en-US" altLang="zh-CN"/>
              <a:t>HTTPS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Ubuntu Mono" panose="020B0509030602030204" pitchFamily="49" charset="0"/>
              </a:rPr>
              <a:t>HTTP</a:t>
            </a:r>
            <a:r>
              <a:rPr lang="zh-CN" altLang="en-US">
                <a:latin typeface="Ubuntu Mono" panose="020B0509030602030204" pitchFamily="49" charset="0"/>
              </a:rPr>
              <a:t>服务和路由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95CC-4C34-4399-978E-AE33AF0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请求方法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如何处理</a:t>
            </a:r>
            <a:r>
              <a:rPr lang="en-US" altLang="zh-CN"/>
              <a:t>body</a:t>
            </a:r>
            <a:r>
              <a:rPr lang="zh-CN" altLang="en-US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使用框架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25C1010-6113-4C8D-AAEF-7765BCC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框架的请求上下文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2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2FA89-218A-43F3-A7B1-7D9990DB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小程序远程请求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4C48D-F496-4FE5-B8A5-DE747D1B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小程序发起远程请求使用</a:t>
            </a:r>
            <a:r>
              <a:rPr lang="en-US" altLang="zh-CN"/>
              <a:t>API</a:t>
            </a:r>
            <a:r>
              <a:rPr lang="zh-CN" altLang="en-US"/>
              <a:t>部分的网络接口。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Web</a:t>
            </a:r>
            <a:r>
              <a:rPr lang="zh-CN" altLang="en-US"/>
              <a:t>应用中，使用最多的就是</a:t>
            </a:r>
            <a:r>
              <a:rPr lang="en-US" altLang="zh-CN"/>
              <a:t>wx.request</a:t>
            </a:r>
            <a:r>
              <a:rPr lang="zh-CN" altLang="en-US"/>
              <a:t>、</a:t>
            </a:r>
            <a:r>
              <a:rPr lang="en-US" altLang="zh-CN"/>
              <a:t>wx.uploadFile</a:t>
            </a:r>
            <a:r>
              <a:rPr lang="zh-CN" altLang="en-US"/>
              <a:t>、</a:t>
            </a:r>
            <a:r>
              <a:rPr lang="en-US" altLang="zh-CN"/>
              <a:t>wx.downloadFile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在测试程序中，可以指定本地的</a:t>
            </a:r>
            <a:r>
              <a:rPr lang="en-US" altLang="zh-CN"/>
              <a:t>host</a:t>
            </a:r>
            <a:r>
              <a:rPr lang="zh-CN" altLang="en-US"/>
              <a:t>进行服务，在正式发布的小程序中，需要你在小程序后台管理进行设置，并且服务端要启用</a:t>
            </a:r>
            <a:r>
              <a:rPr lang="en-US" altLang="zh-CN"/>
              <a:t>HTTPS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57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代理服务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服务端的代理其本质就是既要做为服务端处理请求，也要作为客户端发起请求。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代理服务要接收请求，并作为客户端请求真正的后端服务，然后转发请求。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在请求有响应时，把响应结果返回给真正请求的客户端。</a:t>
            </a:r>
          </a:p>
        </p:txBody>
      </p:sp>
    </p:spTree>
    <p:extLst>
      <p:ext uri="{BB962C8B-B14F-4D97-AF65-F5344CB8AC3E}">
        <p14:creationId xmlns:p14="http://schemas.microsoft.com/office/powerpoint/2010/main" val="3846098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D66C0-3260-4DD6-853D-3E3F2328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反向代理和正向代理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FC9D7B-2BCB-4C94-891A-7687C960D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63" y="1241660"/>
            <a:ext cx="9548674" cy="5325028"/>
          </a:xfrm>
        </p:spPr>
      </p:pic>
    </p:spTree>
    <p:extLst>
      <p:ext uri="{BB962C8B-B14F-4D97-AF65-F5344CB8AC3E}">
        <p14:creationId xmlns:p14="http://schemas.microsoft.com/office/powerpoint/2010/main" val="380631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多人共用一台服务器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D246-6F9A-4DCD-9438-95A8D67E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使用反向代理可以让多个人共用一台服务器。基本方案就是每个用户启动服务都监听指定的端口。反向代理服务监听</a:t>
            </a:r>
            <a:r>
              <a:rPr lang="en-US" altLang="zh-CN"/>
              <a:t>80/443</a:t>
            </a:r>
            <a:r>
              <a:rPr lang="zh-CN" altLang="en-US"/>
              <a:t>，并转发请求到对应的服务端口。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反向代理服务通过请求的</a:t>
            </a:r>
            <a:r>
              <a:rPr lang="en-US" altLang="zh-CN"/>
              <a:t>host</a:t>
            </a:r>
            <a:r>
              <a:rPr lang="zh-CN" altLang="en-US"/>
              <a:t>来确定需要去请求哪个服务。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在基于</a:t>
            </a:r>
            <a:r>
              <a:rPr lang="en-US" altLang="zh-CN"/>
              <a:t>HTTP</a:t>
            </a:r>
            <a:r>
              <a:rPr lang="zh-CN" altLang="en-US"/>
              <a:t>的通信过程中，消息头会带有</a:t>
            </a:r>
            <a:r>
              <a:rPr lang="en-US" altLang="zh-CN"/>
              <a:t>host</a:t>
            </a:r>
            <a:r>
              <a:rPr lang="zh-CN" altLang="en-US"/>
              <a:t>字段，通过这个字段，服务端知道请求是从哪里过来的。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644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多人共用一台服务器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FD246-6F9A-4DCD-9438-95A8D67E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host</a:t>
            </a:r>
            <a:r>
              <a:rPr lang="zh-CN" altLang="en-US"/>
              <a:t>字段并不是必须的，在很多不使用代理的服务中，可能根本不理会这个字段。</a:t>
            </a:r>
            <a:endParaRPr lang="en-US" altLang="zh-CN"/>
          </a:p>
          <a:p>
            <a:r>
              <a:rPr lang="zh-CN" altLang="en-US"/>
              <a:t>通过访问站点的域名</a:t>
            </a:r>
            <a:r>
              <a:rPr lang="en-US" altLang="zh-CN"/>
              <a:t>a.com</a:t>
            </a:r>
            <a:r>
              <a:rPr lang="zh-CN" altLang="en-US"/>
              <a:t>和</a:t>
            </a:r>
            <a:r>
              <a:rPr lang="en-US" altLang="zh-CN"/>
              <a:t>IP</a:t>
            </a:r>
            <a:r>
              <a:rPr lang="zh-CN" altLang="en-US"/>
              <a:t>地址，都可以获取页面，但是</a:t>
            </a:r>
            <a:r>
              <a:rPr lang="en-US" altLang="zh-CN"/>
              <a:t>host</a:t>
            </a:r>
            <a:r>
              <a:rPr lang="zh-CN" altLang="en-US"/>
              <a:t>值是不同的。</a:t>
            </a:r>
            <a:endParaRPr lang="en-US" altLang="zh-CN"/>
          </a:p>
          <a:p>
            <a:r>
              <a:rPr lang="zh-CN" altLang="en-US"/>
              <a:t>客户端的</a:t>
            </a:r>
            <a:r>
              <a:rPr lang="en-US" altLang="zh-CN"/>
              <a:t>HTTP</a:t>
            </a:r>
            <a:r>
              <a:rPr lang="zh-CN" altLang="en-US"/>
              <a:t>协议数据是完全可以由用户构造出来的。如果你更改</a:t>
            </a:r>
            <a:r>
              <a:rPr lang="en-US" altLang="zh-CN"/>
              <a:t>host</a:t>
            </a:r>
            <a:r>
              <a:rPr lang="zh-CN" altLang="en-US"/>
              <a:t>为一个代理服务没有识别的值，正常的代理服务就无法运行。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B318D4-9046-4D18-B087-9E507187B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72" y="4426439"/>
            <a:ext cx="3438063" cy="1751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F7EFE1-D36B-4722-A670-E7D72360D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433" y="4435317"/>
            <a:ext cx="3511360" cy="17511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887E635-D587-4423-B63F-A691CC8910E5}"/>
              </a:ext>
            </a:extLst>
          </p:cNvPr>
          <p:cNvSpPr/>
          <p:nvPr/>
        </p:nvSpPr>
        <p:spPr>
          <a:xfrm>
            <a:off x="1722267" y="5477523"/>
            <a:ext cx="6320901" cy="3018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通过编辑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hosts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文件让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a.com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解析到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127.0.0.1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81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98A34-6B20-459C-AEF7-6ABBA19A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反向代理的技术选择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A60E3-C30A-461C-A3C5-B6636518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在代理服务中，</a:t>
            </a:r>
            <a:r>
              <a:rPr lang="en-US" altLang="zh-CN"/>
              <a:t>Nginx</a:t>
            </a:r>
            <a:r>
              <a:rPr lang="zh-CN" altLang="en-US"/>
              <a:t>算得上是使用最多的软件，被广泛用于</a:t>
            </a:r>
            <a:r>
              <a:rPr lang="en-US" altLang="zh-CN"/>
              <a:t>Web</a:t>
            </a:r>
            <a:r>
              <a:rPr lang="zh-CN" altLang="en-US"/>
              <a:t>服务中。</a:t>
            </a:r>
            <a:endParaRPr lang="en-US" altLang="zh-CN"/>
          </a:p>
          <a:p>
            <a:r>
              <a:rPr lang="en-US" altLang="zh-CN"/>
              <a:t>Nginx</a:t>
            </a:r>
            <a:r>
              <a:rPr lang="zh-CN" altLang="en-US"/>
              <a:t>采用异步</a:t>
            </a:r>
            <a:r>
              <a:rPr lang="en-US" altLang="zh-CN"/>
              <a:t>IO</a:t>
            </a:r>
            <a:r>
              <a:rPr lang="zh-CN" altLang="en-US"/>
              <a:t>的方式提供高性能的</a:t>
            </a:r>
            <a:r>
              <a:rPr lang="en-US" altLang="zh-CN"/>
              <a:t>IO</a:t>
            </a:r>
            <a:r>
              <a:rPr lang="zh-CN" altLang="en-US"/>
              <a:t>密集型服务。除了代理服务之外也被用于静态文件服务，</a:t>
            </a:r>
            <a:r>
              <a:rPr lang="en-US" altLang="zh-CN"/>
              <a:t>fastcgi</a:t>
            </a:r>
            <a:r>
              <a:rPr lang="zh-CN" altLang="en-US"/>
              <a:t>协议请求（比如</a:t>
            </a:r>
            <a:r>
              <a:rPr lang="en-US" altLang="zh-CN"/>
              <a:t>PHP</a:t>
            </a:r>
            <a:r>
              <a:rPr lang="zh-CN" altLang="en-US"/>
              <a:t>领域的</a:t>
            </a:r>
            <a:r>
              <a:rPr lang="en-US" altLang="zh-CN"/>
              <a:t>LNMP</a:t>
            </a:r>
            <a:r>
              <a:rPr lang="zh-CN" altLang="en-US"/>
              <a:t>架构），代理负载均衡等领域。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本来就可以提供同样基于异步</a:t>
            </a:r>
            <a:r>
              <a:rPr lang="en-US" altLang="zh-CN"/>
              <a:t>IO</a:t>
            </a:r>
            <a:r>
              <a:rPr lang="zh-CN" altLang="en-US"/>
              <a:t>的</a:t>
            </a:r>
            <a:r>
              <a:rPr lang="en-US" altLang="zh-CN"/>
              <a:t>Web</a:t>
            </a:r>
            <a:r>
              <a:rPr lang="zh-CN" altLang="en-US"/>
              <a:t>服务，所以使用</a:t>
            </a:r>
            <a:r>
              <a:rPr lang="en-US" altLang="zh-CN"/>
              <a:t>Node.js</a:t>
            </a:r>
            <a:r>
              <a:rPr lang="zh-CN" altLang="en-US"/>
              <a:t>也可以实现代理。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除此之外，其他编程语言与</a:t>
            </a:r>
            <a:r>
              <a:rPr lang="en-US" altLang="zh-CN"/>
              <a:t>Web</a:t>
            </a:r>
            <a:r>
              <a:rPr lang="zh-CN" altLang="en-US"/>
              <a:t>服务软件也有相关的工具。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038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7BC22-2256-4443-A88D-C2661196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doio-proxy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794EE-7F04-4496-80F2-40F56D0D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doio-proxy</a:t>
            </a:r>
            <a:r>
              <a:rPr lang="zh-CN" altLang="en-US"/>
              <a:t>是基于</a:t>
            </a:r>
            <a:r>
              <a:rPr lang="en-US" altLang="zh-CN"/>
              <a:t>Node.js</a:t>
            </a:r>
            <a:r>
              <a:rPr lang="zh-CN" altLang="en-US"/>
              <a:t>的一个简单的代理扩展，兼容</a:t>
            </a:r>
            <a:r>
              <a:rPr lang="en-US" altLang="zh-CN"/>
              <a:t>titbit</a:t>
            </a:r>
            <a:r>
              <a:rPr lang="zh-CN" altLang="en-US"/>
              <a:t>和</a:t>
            </a:r>
            <a:r>
              <a:rPr lang="en-US" altLang="zh-CN"/>
              <a:t>doio</a:t>
            </a:r>
            <a:r>
              <a:rPr lang="zh-CN" altLang="en-US"/>
              <a:t>框架。</a:t>
            </a:r>
            <a:endParaRPr lang="en-US" altLang="zh-CN"/>
          </a:p>
          <a:p>
            <a:r>
              <a:rPr lang="zh-CN" altLang="en-US"/>
              <a:t>这个工具本身就是作为一个框架的组件存在的，其核心代码就是一个中间件扩展。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它的工作方式很简单，每次请求过来，检测</a:t>
            </a:r>
            <a:r>
              <a:rPr lang="en-US" altLang="zh-CN"/>
              <a:t>host</a:t>
            </a:r>
            <a:r>
              <a:rPr lang="zh-CN" altLang="en-US"/>
              <a:t>并找到对应的后端服务</a:t>
            </a:r>
            <a:r>
              <a:rPr lang="en-US" altLang="zh-CN"/>
              <a:t>url</a:t>
            </a:r>
            <a:r>
              <a:rPr lang="zh-CN" altLang="en-US"/>
              <a:t>。然后向后端服务发起请求。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连接建立后，监听</a:t>
            </a:r>
            <a:r>
              <a:rPr lang="en-US" altLang="zh-CN"/>
              <a:t>data</a:t>
            </a:r>
            <a:r>
              <a:rPr lang="zh-CN" altLang="en-US"/>
              <a:t>事件并实时转发数据，并且在响应的</a:t>
            </a:r>
            <a:r>
              <a:rPr lang="en-US" altLang="zh-CN"/>
              <a:t>data</a:t>
            </a:r>
            <a:r>
              <a:rPr lang="zh-CN" altLang="en-US"/>
              <a:t>事件中，实时返回数据。整个过程充当了一个管道的角色。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2192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743C-57B3-4AE9-BE9C-3E14F50C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Nginx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21EE1-866D-45C5-8042-BF9B73FE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7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小程序远程请求示例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F3943A-85B5-4772-89E7-19CE53826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3" y="1241660"/>
            <a:ext cx="4879019" cy="45224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D9A8D0-AB87-422A-B3BD-BDFF8198E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25" y="4935023"/>
            <a:ext cx="7245824" cy="1057405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B83BACA2-807F-4A6C-83D7-9275D53E9963}"/>
              </a:ext>
            </a:extLst>
          </p:cNvPr>
          <p:cNvGrpSpPr/>
          <p:nvPr/>
        </p:nvGrpSpPr>
        <p:grpSpPr>
          <a:xfrm rot="10800000">
            <a:off x="2369095" y="4615423"/>
            <a:ext cx="1936573" cy="985624"/>
            <a:chOff x="4606270" y="1534603"/>
            <a:chExt cx="3898536" cy="2939743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D092C83-421A-47F9-AB96-71880C67B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270" y="1534603"/>
              <a:ext cx="3898536" cy="0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618F5DD-B4AC-4F7C-BEA1-5B3939930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806" y="1534603"/>
              <a:ext cx="0" cy="2939743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FF2BF0-8CB0-4C7B-ABE3-577805AC5B47}"/>
              </a:ext>
            </a:extLst>
          </p:cNvPr>
          <p:cNvCxnSpPr>
            <a:cxnSpLocks/>
          </p:cNvCxnSpPr>
          <p:nvPr/>
        </p:nvCxnSpPr>
        <p:spPr>
          <a:xfrm flipH="1" flipV="1">
            <a:off x="4616395" y="2139517"/>
            <a:ext cx="3959434" cy="2968718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Web</a:t>
            </a:r>
            <a:r>
              <a:rPr lang="zh-CN" altLang="en-US"/>
              <a:t>领域，前端主要是页面应用的开发。而后端和前端交互，并且后端要操作数据库。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从一开始发展，非常简单，前端不需要特别关心服务端的问题。</a:t>
            </a:r>
            <a:endParaRPr lang="en-US" altLang="zh-CN"/>
          </a:p>
          <a:p>
            <a:r>
              <a:rPr lang="zh-CN" altLang="en-US"/>
              <a:t>现在的前端已经是非常复杂的一个领域，整个互联网技术的发展以及需求的增长和快速变化，导致前端也需要能够应对各种复杂的需求。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Web</a:t>
            </a:r>
            <a:r>
              <a:rPr lang="zh-CN" altLang="en-US"/>
              <a:t>标准化发展、浏览器接口的统一、浏览器功能的更新给前端带来了非常大的发挥空间。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早期的前后端很多都是耦合的，前端的页面交给后端开发者，而后端开发者必须要知道一些前端的开发甚至是精通前端的开发，然后要根据功能来修改页面，改成动态渲染。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更改后的页面通常会存在大量框架所支持的模板语法，并且因此还要做缓存，因为模板语法的解析和页面的渲染都是比较耗费时间的。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现在的主流开发是前后端分离的，现在的小程序就是，小程序作为前端通过</a:t>
            </a:r>
            <a:r>
              <a:rPr lang="en-US" altLang="zh-CN"/>
              <a:t>wx.request</a:t>
            </a:r>
            <a:r>
              <a:rPr lang="zh-CN" altLang="en-US"/>
              <a:t>来请求后台数据，并根据结果动态改变页面。一些解析工作和所有页面的渲染工作都交给前端来做，而服务端还会提高一些并发处理能力。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69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前端的主要环境就是浏览器，小程序本身也是运行在一个浏览器内核上的。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因为前端开发方式的变化，目前一些流行的单页应用等，都需要一个编译打包发布的过程，并且在规模比较大的系统上，前端也是很大的一部分，会独立出来，并且也有专门的服务器作为前端页面的服务。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通常所说的大前端，就会把浏览器加服务器作为前端层。另外还有一部分服务器是提供后端接口服务的，更加复杂的系统上，数据库也会抽离出一层。看起来就非常复杂，但是整体是分层的。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0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</a:t>
            </a:r>
            <a:r>
              <a:rPr lang="zh-CN" altLang="en-US"/>
              <a:t>和协议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前后端的传输使用的协议是</a:t>
            </a:r>
            <a:r>
              <a:rPr lang="en-US" altLang="zh-CN"/>
              <a:t>HTTP</a:t>
            </a:r>
            <a:r>
              <a:rPr lang="zh-CN" altLang="en-US"/>
              <a:t>。</a:t>
            </a:r>
            <a:r>
              <a:rPr lang="en-US" altLang="zh-CN"/>
              <a:t>HTTP</a:t>
            </a:r>
            <a:r>
              <a:rPr lang="zh-CN" altLang="en-US"/>
              <a:t>当前的主流版本是</a:t>
            </a:r>
            <a:r>
              <a:rPr lang="en-US" altLang="zh-CN"/>
              <a:t>HTTP/1.1</a:t>
            </a:r>
            <a:r>
              <a:rPr lang="zh-CN" altLang="en-US"/>
              <a:t>和</a:t>
            </a:r>
            <a:r>
              <a:rPr lang="en-US" altLang="zh-CN"/>
              <a:t>HTTP/2</a:t>
            </a:r>
            <a:r>
              <a:rPr lang="zh-CN" altLang="en-US"/>
              <a:t>。它们都基于</a:t>
            </a:r>
            <a:r>
              <a:rPr lang="en-US" altLang="zh-CN"/>
              <a:t>TCP</a:t>
            </a:r>
            <a:r>
              <a:rPr lang="zh-CN" altLang="en-US"/>
              <a:t>协议。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HTTP/1.1</a:t>
            </a:r>
            <a:r>
              <a:rPr lang="zh-CN" altLang="en-US"/>
              <a:t>因为每个请求都要发起一个连接，比较浪费资源，尤其是一些碎片化的小文件请求，可能消息头比文件还大，并且协议几次更新变得十分复杂，没有任何一个客户端完全实现了协议的所有方案，这其中包括一些设计的缺陷、不必要的设计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HTTP/2</a:t>
            </a:r>
            <a:r>
              <a:rPr lang="zh-CN" altLang="en-US"/>
              <a:t>整个协议使用了二进制形式传输，采用帧作为传输单元（它们给这个起了一个名字叫：二进制分帧层），整体来说</a:t>
            </a:r>
            <a:r>
              <a:rPr lang="en-US" altLang="zh-CN"/>
              <a:t>HTTP/2</a:t>
            </a:r>
            <a:r>
              <a:rPr lang="zh-CN" altLang="en-US"/>
              <a:t>是要比</a:t>
            </a:r>
            <a:r>
              <a:rPr lang="en-US" altLang="zh-CN"/>
              <a:t>HTTP/1.1</a:t>
            </a:r>
            <a:r>
              <a:rPr lang="zh-CN" altLang="en-US"/>
              <a:t>传输性能好的。因为就是为了解决</a:t>
            </a:r>
            <a:r>
              <a:rPr lang="en-US" altLang="zh-CN"/>
              <a:t>HTTP/1.1</a:t>
            </a:r>
            <a:r>
              <a:rPr lang="zh-CN" altLang="en-US"/>
              <a:t>的问题而研究的。但是</a:t>
            </a:r>
            <a:r>
              <a:rPr lang="en-US" altLang="zh-CN"/>
              <a:t>HTTP/2</a:t>
            </a:r>
            <a:r>
              <a:rPr lang="zh-CN" altLang="en-US"/>
              <a:t>也存在一些问题。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协议和</a:t>
            </a:r>
            <a:r>
              <a:rPr lang="en-US" altLang="zh-CN"/>
              <a:t>HTTPS</a:t>
            </a:r>
            <a:r>
              <a:rPr lang="zh-CN" altLang="en-US"/>
              <a:t>协议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整个</a:t>
            </a:r>
            <a:r>
              <a:rPr lang="en-US" altLang="zh-CN"/>
              <a:t>Web</a:t>
            </a:r>
            <a:r>
              <a:rPr lang="zh-CN" altLang="en-US"/>
              <a:t>领域的通信协议主要就是靠</a:t>
            </a:r>
            <a:r>
              <a:rPr lang="en-US" altLang="zh-CN"/>
              <a:t>HTTP</a:t>
            </a:r>
            <a:r>
              <a:rPr lang="zh-CN" altLang="en-US"/>
              <a:t>来支撑的。但是</a:t>
            </a:r>
            <a:r>
              <a:rPr lang="en-US" altLang="zh-CN"/>
              <a:t>HTTP</a:t>
            </a:r>
            <a:r>
              <a:rPr lang="zh-CN" altLang="en-US"/>
              <a:t>是不安全的，简单来说，网络数据都是可以被截获的，能被截获，也就能被篡改。而在这中间传输的密码也容易被捕获。</a:t>
            </a:r>
            <a:endParaRPr lang="en-US" altLang="zh-CN"/>
          </a:p>
          <a:p>
            <a:r>
              <a:rPr lang="zh-CN" altLang="en-US"/>
              <a:t>如果要利用密钥对传输数据进行加密，可是密钥被截获，加密也就失去了意义。除了</a:t>
            </a:r>
            <a:r>
              <a:rPr lang="en-US" altLang="zh-CN"/>
              <a:t>HTTP</a:t>
            </a:r>
            <a:r>
              <a:rPr lang="zh-CN" altLang="en-US"/>
              <a:t>，其他协议的传输都是面临这样的问题。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针对这样的问题，出现了</a:t>
            </a:r>
            <a:r>
              <a:rPr lang="en-US" altLang="zh-CN"/>
              <a:t>SSL</a:t>
            </a:r>
            <a:r>
              <a:rPr lang="zh-CN" altLang="en-US"/>
              <a:t>协议（</a:t>
            </a:r>
            <a:r>
              <a:rPr lang="en-US" altLang="zh-CN"/>
              <a:t>Secure Socket Layer</a:t>
            </a:r>
            <a:r>
              <a:rPr lang="zh-CN" altLang="en-US"/>
              <a:t>），</a:t>
            </a:r>
            <a:r>
              <a:rPr lang="en-US" altLang="zh-CN"/>
              <a:t>TLS</a:t>
            </a:r>
            <a:r>
              <a:rPr lang="zh-CN" altLang="en-US"/>
              <a:t>是其升级版，到目前</a:t>
            </a:r>
            <a:r>
              <a:rPr lang="en-US" altLang="zh-CN"/>
              <a:t>TLS</a:t>
            </a:r>
            <a:r>
              <a:rPr lang="zh-CN" altLang="en-US"/>
              <a:t>最新版是</a:t>
            </a:r>
            <a:r>
              <a:rPr lang="en-US" altLang="zh-CN"/>
              <a:t>1.3</a:t>
            </a:r>
            <a:r>
              <a:rPr lang="zh-CN" altLang="en-US"/>
              <a:t>。基本思想就是，利用</a:t>
            </a:r>
            <a:r>
              <a:rPr lang="en-US" altLang="zh-CN"/>
              <a:t>hash</a:t>
            </a:r>
            <a:r>
              <a:rPr lang="zh-CN" altLang="en-US"/>
              <a:t>散列函数，对称加密和</a:t>
            </a:r>
            <a:r>
              <a:rPr lang="zh-CN" altLang="en-US" b="1"/>
              <a:t>非对称加密</a:t>
            </a:r>
            <a:r>
              <a:rPr lang="zh-CN" altLang="en-US"/>
              <a:t>来保证数据安全。</a:t>
            </a:r>
            <a:endParaRPr lang="en-US" altLang="zh-CN"/>
          </a:p>
          <a:p>
            <a:r>
              <a:rPr lang="zh-CN" altLang="en-US"/>
              <a:t>加密的过程都是利用数学理论实现的算法。非对称加密利用一对公钥和私钥实现加解密。公钥加密，私钥解密；私钥加密，公钥解密。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en-US"/>
              <a:t>协议和</a:t>
            </a:r>
            <a:r>
              <a:rPr lang="en-US" altLang="zh-CN"/>
              <a:t>HTTPS</a:t>
            </a:r>
            <a:r>
              <a:rPr lang="zh-CN" altLang="en-US"/>
              <a:t>协议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由于非对称加密这种方式传输的数据有限，并且计算耗费性能比较高，所以非对称加密最终是为双方协商一个用于对称加密的密钥做服务。</a:t>
            </a:r>
            <a:endParaRPr lang="en-US" altLang="zh-CN"/>
          </a:p>
          <a:p>
            <a:r>
              <a:rPr lang="zh-CN" altLang="en-US"/>
              <a:t>浏览器可以获取公钥，然后利用公钥进行加解密。但是在这之前，数据传输还是没有加密的。为了避免中间人攻击，仅仅利用一对公钥和私钥是不够的。需要一个能够对公钥进行判别的方式。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于是出现了</a:t>
            </a:r>
            <a:r>
              <a:rPr lang="en-US" altLang="zh-CN"/>
              <a:t>CA</a:t>
            </a:r>
            <a:r>
              <a:rPr lang="zh-CN" altLang="en-US"/>
              <a:t>证书，同时有全球认可的颁发机构对公钥、域名等一些信息通过散列函数金酸摘要，之后使用</a:t>
            </a:r>
            <a:r>
              <a:rPr lang="en-US" altLang="zh-CN"/>
              <a:t>CA</a:t>
            </a:r>
            <a:r>
              <a:rPr lang="zh-CN" altLang="en-US"/>
              <a:t>机构的公钥对摘要进行加密作为数字签名。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AD15D6-171A-4B2D-807A-F5E1B4B74216}"/>
              </a:ext>
            </a:extLst>
          </p:cNvPr>
          <p:cNvSpPr txBox="1"/>
          <p:nvPr/>
        </p:nvSpPr>
        <p:spPr>
          <a:xfrm>
            <a:off x="838200" y="5969654"/>
            <a:ext cx="1051560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Ubuntu Mono" panose="020B0509030602030204" pitchFamily="49" charset="0"/>
                <a:ea typeface="思源黑体 CN Light" panose="020B0300000000000000" pitchFamily="34" charset="-122"/>
              </a:rPr>
              <a:t>中间人截获公钥并把自己的公钥发送给浏览器，最终浏览器利用攻击者的公钥加密，中间人就可以获取到用于对称加密的密钥，之后把密钥通过截获的公钥加密发送给服务端，之后传输的数据，中间人也可以通过对称密钥来解密。</a:t>
            </a:r>
          </a:p>
        </p:txBody>
      </p:sp>
    </p:spTree>
    <p:extLst>
      <p:ext uri="{BB962C8B-B14F-4D97-AF65-F5344CB8AC3E}">
        <p14:creationId xmlns:p14="http://schemas.microsoft.com/office/powerpoint/2010/main" val="232413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1948</Words>
  <Application>Microsoft Office PowerPoint</Application>
  <PresentationFormat>宽屏</PresentationFormat>
  <Paragraphs>110</Paragraphs>
  <Slides>26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Office 主题​​</vt:lpstr>
      <vt:lpstr>微信和小程序开发</vt:lpstr>
      <vt:lpstr>小程序远程请求</vt:lpstr>
      <vt:lpstr>小程序远程请求示例</vt:lpstr>
      <vt:lpstr>前后端</vt:lpstr>
      <vt:lpstr>前后端</vt:lpstr>
      <vt:lpstr>前后端</vt:lpstr>
      <vt:lpstr>Web和协议</vt:lpstr>
      <vt:lpstr>HTTP协议和HTTPS协议</vt:lpstr>
      <vt:lpstr>HTTP协议和HTTPS协议</vt:lpstr>
      <vt:lpstr>HTTP协议和HTTPS协议</vt:lpstr>
      <vt:lpstr>DNS解析</vt:lpstr>
      <vt:lpstr>申请SSL证书</vt:lpstr>
      <vt:lpstr>如何部署Node.js环境</vt:lpstr>
      <vt:lpstr>Node服务启用HTTPS</vt:lpstr>
      <vt:lpstr>HTTP服务和路由</vt:lpstr>
      <vt:lpstr>HTTP请求方法</vt:lpstr>
      <vt:lpstr>如何处理body数据</vt:lpstr>
      <vt:lpstr>使用框架</vt:lpstr>
      <vt:lpstr>框架的请求上下文</vt:lpstr>
      <vt:lpstr>代理服务</vt:lpstr>
      <vt:lpstr>反向代理和正向代理</vt:lpstr>
      <vt:lpstr>多人共用一台服务器</vt:lpstr>
      <vt:lpstr>多人共用一台服务器</vt:lpstr>
      <vt:lpstr>反向代理的技术选择</vt:lpstr>
      <vt:lpstr>使用doio-proxy</vt:lpstr>
      <vt:lpstr>使用Nginx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190</cp:revision>
  <dcterms:created xsi:type="dcterms:W3CDTF">2020-03-16T09:08:30Z</dcterms:created>
  <dcterms:modified xsi:type="dcterms:W3CDTF">2020-08-26T08:01:12Z</dcterms:modified>
</cp:coreProperties>
</file>