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2020/8/13</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2020/8/13</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Victor Mono" panose="00000509000000000000" pitchFamily="49" charset="0"/>
                <a:ea typeface="思源黑体 CN Light" panose="020B0300000000000000" pitchFamily="34" charset="-122"/>
              </a:defRPr>
            </a:lvl1pPr>
            <a:lvl2pPr>
              <a:lnSpc>
                <a:spcPts val="3000"/>
              </a:lnSpc>
              <a:spcBef>
                <a:spcPts val="1200"/>
              </a:spcBef>
              <a:defRPr sz="1800" baseline="0">
                <a:latin typeface="Victor Mono" panose="00000509000000000000" pitchFamily="49" charset="0"/>
                <a:ea typeface="思源黑体 CN Light" panose="020B0300000000000000" pitchFamily="34" charset="-122"/>
              </a:defRPr>
            </a:lvl2pPr>
            <a:lvl3pPr>
              <a:lnSpc>
                <a:spcPts val="3000"/>
              </a:lnSpc>
              <a:spcBef>
                <a:spcPts val="1200"/>
              </a:spcBef>
              <a:defRPr sz="1600" baseline="0">
                <a:latin typeface="Victor Mono" panose="00000509000000000000" pitchFamily="49" charset="0"/>
                <a:ea typeface="思源黑体 CN Light" panose="020B0300000000000000" pitchFamily="34" charset="-122"/>
              </a:defRPr>
            </a:lvl3pPr>
            <a:lvl4pPr>
              <a:lnSpc>
                <a:spcPts val="3000"/>
              </a:lnSpc>
              <a:spcBef>
                <a:spcPts val="1200"/>
              </a:spcBef>
              <a:defRPr sz="1400" baseline="0">
                <a:latin typeface="Victor Mono" panose="00000509000000000000" pitchFamily="49" charset="0"/>
                <a:ea typeface="思源黑体 CN Light" panose="020B0300000000000000" pitchFamily="34" charset="-122"/>
              </a:defRPr>
            </a:lvl4pPr>
            <a:lvl5pPr>
              <a:lnSpc>
                <a:spcPts val="3000"/>
              </a:lnSpc>
              <a:spcBef>
                <a:spcPts val="1200"/>
              </a:spcBef>
              <a:defRPr sz="1400" baseline="0">
                <a:latin typeface="Victor Mono" panose="00000509000000000000"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2020/8/13</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2020/8/13</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2020/8/13</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2020/8/13</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2020/8/13</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课程简介和准备工作</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课程简介</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lstStyle/>
          <a:p>
            <a:r>
              <a:rPr lang="zh-CN" altLang="en-US">
                <a:latin typeface="Ubuntu Mono" panose="020B0509030602030204" pitchFamily="49" charset="0"/>
              </a:rPr>
              <a:t>微信是当前使用量最大的通信工具之一。</a:t>
            </a:r>
            <a:r>
              <a:rPr lang="en-US" altLang="zh-CN">
                <a:latin typeface="Ubuntu Mono" panose="020B0509030602030204" pitchFamily="49" charset="0"/>
              </a:rPr>
              <a:t>2011</a:t>
            </a:r>
            <a:r>
              <a:rPr lang="zh-CN" altLang="en-US">
                <a:latin typeface="Ubuntu Mono" panose="020B0509030602030204" pitchFamily="49" charset="0"/>
              </a:rPr>
              <a:t>年推出，</a:t>
            </a:r>
            <a:r>
              <a:rPr lang="en-US" altLang="zh-CN">
                <a:latin typeface="Ubuntu Mono" panose="020B0509030602030204" pitchFamily="49" charset="0"/>
              </a:rPr>
              <a:t>2012</a:t>
            </a:r>
            <a:r>
              <a:rPr lang="zh-CN" altLang="en-US">
                <a:latin typeface="Ubuntu Mono" panose="020B0509030602030204" pitchFamily="49" charset="0"/>
              </a:rPr>
              <a:t>年就提供了公众号的功能可以让公司、个体、组织机构、个人利用微信平台的巨大流量直接运营或提供公共服务。只是那时候还没有命名为‘公众号’。</a:t>
            </a:r>
            <a:endParaRPr lang="en-US" altLang="zh-CN">
              <a:latin typeface="Ubuntu Mono" panose="020B0509030602030204" pitchFamily="49" charset="0"/>
            </a:endParaRPr>
          </a:p>
          <a:p>
            <a:r>
              <a:rPr lang="en-US" altLang="zh-CN">
                <a:latin typeface="Ubuntu Mono" panose="020B0509030602030204" pitchFamily="49" charset="0"/>
              </a:rPr>
              <a:t>2017</a:t>
            </a:r>
            <a:r>
              <a:rPr lang="zh-CN" altLang="en-US">
                <a:latin typeface="Ubuntu Mono" panose="020B0509030602030204" pitchFamily="49" charset="0"/>
              </a:rPr>
              <a:t>年推出了小程序，尽管小程序本质上是前端，但是采用微信开发者工具开发和发布后的小程序在微信中打开，类似于</a:t>
            </a:r>
            <a:r>
              <a:rPr lang="en-US" altLang="zh-CN">
                <a:latin typeface="Ubuntu Mono" panose="020B0509030602030204" pitchFamily="49" charset="0"/>
              </a:rPr>
              <a:t>APP</a:t>
            </a:r>
            <a:r>
              <a:rPr lang="zh-CN" altLang="en-US">
                <a:latin typeface="Ubuntu Mono" panose="020B0509030602030204" pitchFamily="49" charset="0"/>
              </a:rPr>
              <a:t>的体验。</a:t>
            </a:r>
            <a:endParaRPr lang="en-US" altLang="zh-CN">
              <a:latin typeface="Ubuntu Mono" panose="020B0509030602030204" pitchFamily="49" charset="0"/>
            </a:endParaRPr>
          </a:p>
          <a:p>
            <a:r>
              <a:rPr lang="zh-CN" altLang="en-US">
                <a:latin typeface="Ubuntu Mono" panose="020B0509030602030204" pitchFamily="49" charset="0"/>
              </a:rPr>
              <a:t>本课程主要内容就是开发微信小程序以及注册微信公众号并进行开发工作。本课程以综合实践为主。其主要目标就是要达到开发实际产品的能力。</a:t>
            </a:r>
            <a:endParaRPr lang="en-US" altLang="zh-CN">
              <a:latin typeface="Ubuntu Mono" panose="020B0509030602030204" pitchFamily="49" charset="0"/>
            </a:endParaRPr>
          </a:p>
        </p:txBody>
      </p:sp>
    </p:spTree>
    <p:extLst>
      <p:ext uri="{BB962C8B-B14F-4D97-AF65-F5344CB8AC3E}">
        <p14:creationId xmlns:p14="http://schemas.microsoft.com/office/powerpoint/2010/main" val="20524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技术选择和环境依赖</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本课程是针对</a:t>
            </a:r>
            <a:r>
              <a:rPr lang="en-US" altLang="zh-CN">
                <a:latin typeface="Ubuntu Mono" panose="020B0509030602030204" pitchFamily="49" charset="0"/>
              </a:rPr>
              <a:t>H5</a:t>
            </a:r>
            <a:r>
              <a:rPr lang="zh-CN" altLang="en-US">
                <a:latin typeface="Ubuntu Mono" panose="020B0509030602030204" pitchFamily="49" charset="0"/>
              </a:rPr>
              <a:t>方向开设的，主要编程语言是</a:t>
            </a:r>
            <a:r>
              <a:rPr lang="en-US" altLang="zh-CN">
                <a:latin typeface="Ubuntu Mono" panose="020B0509030602030204" pitchFamily="49" charset="0"/>
              </a:rPr>
              <a:t>JavaScript</a:t>
            </a:r>
            <a:r>
              <a:rPr lang="zh-CN" altLang="en-US">
                <a:latin typeface="Ubuntu Mono" panose="020B0509030602030204" pitchFamily="49" charset="0"/>
              </a:rPr>
              <a:t>。运行环境为</a:t>
            </a:r>
            <a:r>
              <a:rPr lang="en-US" altLang="zh-CN">
                <a:latin typeface="Ubuntu Mono" panose="020B0509030602030204" pitchFamily="49" charset="0"/>
              </a:rPr>
              <a:t>Node.js</a:t>
            </a:r>
            <a:r>
              <a:rPr lang="zh-CN" altLang="en-US">
                <a:latin typeface="Ubuntu Mono" panose="020B0509030602030204" pitchFamily="49" charset="0"/>
              </a:rPr>
              <a:t>。</a:t>
            </a:r>
            <a:endParaRPr lang="en-US" altLang="zh-CN">
              <a:latin typeface="Ubuntu Mono" panose="020B0509030602030204" pitchFamily="49" charset="0"/>
            </a:endParaRPr>
          </a:p>
          <a:p>
            <a:r>
              <a:rPr lang="zh-CN" altLang="en-US">
                <a:latin typeface="Ubuntu Mono" panose="020B0509030602030204" pitchFamily="49" charset="0"/>
              </a:rPr>
              <a:t>编码过程中使用了比较新的</a:t>
            </a:r>
            <a:r>
              <a:rPr lang="en-US" altLang="zh-CN">
                <a:latin typeface="Ubuntu Mono" panose="020B0509030602030204" pitchFamily="49" charset="0"/>
              </a:rPr>
              <a:t>JS</a:t>
            </a:r>
            <a:r>
              <a:rPr lang="zh-CN" altLang="en-US">
                <a:latin typeface="Ubuntu Mono" panose="020B0509030602030204" pitchFamily="49" charset="0"/>
              </a:rPr>
              <a:t>特性，</a:t>
            </a:r>
            <a:r>
              <a:rPr lang="en-US" altLang="zh-CN">
                <a:latin typeface="Ubuntu Mono" panose="020B0509030602030204" pitchFamily="49" charset="0"/>
              </a:rPr>
              <a:t>Node.js</a:t>
            </a:r>
            <a:r>
              <a:rPr lang="zh-CN" altLang="en-US">
                <a:latin typeface="Ubuntu Mono" panose="020B0509030602030204" pitchFamily="49" charset="0"/>
              </a:rPr>
              <a:t>要使用最新版，版本</a:t>
            </a:r>
            <a:r>
              <a:rPr lang="en-US" altLang="zh-CN">
                <a:latin typeface="Ubuntu Mono" panose="020B0509030602030204" pitchFamily="49" charset="0"/>
              </a:rPr>
              <a:t>12</a:t>
            </a:r>
            <a:r>
              <a:rPr lang="zh-CN" altLang="en-US">
                <a:latin typeface="Ubuntu Mono" panose="020B0509030602030204" pitchFamily="49" charset="0"/>
              </a:rPr>
              <a:t>以上即可。</a:t>
            </a:r>
            <a:endParaRPr lang="en-US" altLang="zh-CN">
              <a:latin typeface="Ubuntu Mono" panose="020B0509030602030204" pitchFamily="49" charset="0"/>
            </a:endParaRPr>
          </a:p>
          <a:p>
            <a:r>
              <a:rPr lang="zh-CN" altLang="en-US">
                <a:latin typeface="Ubuntu Mono" panose="020B0509030602030204" pitchFamily="49" charset="0"/>
              </a:rPr>
              <a:t>在实践开发过程中，因课程需要，学生应该拥有自己的云服务器或者是多人共用一台。</a:t>
            </a:r>
            <a:endParaRPr lang="en-US" altLang="zh-CN">
              <a:latin typeface="Ubuntu Mono" panose="020B0509030602030204" pitchFamily="49" charset="0"/>
            </a:endParaRPr>
          </a:p>
          <a:p>
            <a:r>
              <a:rPr lang="zh-CN" altLang="en-US">
                <a:latin typeface="Ubuntu Mono" panose="020B0509030602030204" pitchFamily="49" charset="0"/>
              </a:rPr>
              <a:t>微信开发者工具提供了</a:t>
            </a:r>
            <a:r>
              <a:rPr lang="en-US" altLang="zh-CN">
                <a:latin typeface="Ubuntu Mono" panose="020B0509030602030204" pitchFamily="49" charset="0"/>
              </a:rPr>
              <a:t>Windows</a:t>
            </a:r>
            <a:r>
              <a:rPr lang="zh-CN" altLang="en-US">
                <a:latin typeface="Ubuntu Mono" panose="020B0509030602030204" pitchFamily="49" charset="0"/>
              </a:rPr>
              <a:t>和</a:t>
            </a:r>
            <a:r>
              <a:rPr lang="en-US" altLang="zh-CN">
                <a:latin typeface="Ubuntu Mono" panose="020B0509030602030204" pitchFamily="49" charset="0"/>
              </a:rPr>
              <a:t>Mac OS</a:t>
            </a:r>
            <a:r>
              <a:rPr lang="zh-CN" altLang="en-US">
                <a:latin typeface="Ubuntu Mono" panose="020B0509030602030204" pitchFamily="49" charset="0"/>
              </a:rPr>
              <a:t>版本，学生针对系统环境下载对应的版本安装。</a:t>
            </a:r>
            <a:endParaRPr lang="en-US" altLang="zh-CN">
              <a:latin typeface="Ubuntu Mono" panose="020B0509030602030204" pitchFamily="49" charset="0"/>
            </a:endParaRPr>
          </a:p>
          <a:p>
            <a:r>
              <a:rPr lang="zh-CN" altLang="en-US">
                <a:latin typeface="Ubuntu Mono" panose="020B0509030602030204" pitchFamily="49" charset="0"/>
              </a:rPr>
              <a:t>综合考虑实际工作情况，设备资源消耗，服务运行环境稳定性和兼容性，云服务的环境要求是</a:t>
            </a:r>
            <a:r>
              <a:rPr lang="en-US" altLang="zh-CN">
                <a:latin typeface="Ubuntu Mono" panose="020B0509030602030204" pitchFamily="49" charset="0"/>
              </a:rPr>
              <a:t>Linux</a:t>
            </a:r>
            <a:r>
              <a:rPr lang="zh-CN" altLang="en-US">
                <a:latin typeface="Ubuntu Mono" panose="020B0509030602030204" pitchFamily="49" charset="0"/>
              </a:rPr>
              <a:t>（可以选择</a:t>
            </a:r>
            <a:r>
              <a:rPr lang="en-US" altLang="zh-CN">
                <a:latin typeface="Ubuntu Mono" panose="020B0509030602030204" pitchFamily="49" charset="0"/>
              </a:rPr>
              <a:t>Ubuntu</a:t>
            </a:r>
            <a:r>
              <a:rPr lang="zh-CN" altLang="en-US">
                <a:latin typeface="Ubuntu Mono" panose="020B0509030602030204" pitchFamily="49" charset="0"/>
              </a:rPr>
              <a:t>、</a:t>
            </a:r>
            <a:r>
              <a:rPr lang="en-US" altLang="zh-CN">
                <a:latin typeface="Ubuntu Mono" panose="020B0509030602030204" pitchFamily="49" charset="0"/>
              </a:rPr>
              <a:t>Debian</a:t>
            </a:r>
            <a:r>
              <a:rPr lang="zh-CN" altLang="en-US">
                <a:latin typeface="Ubuntu Mono" panose="020B0509030602030204" pitchFamily="49" charset="0"/>
              </a:rPr>
              <a:t>、</a:t>
            </a:r>
            <a:r>
              <a:rPr lang="en-US" altLang="zh-CN">
                <a:latin typeface="Ubuntu Mono" panose="020B0509030602030204" pitchFamily="49" charset="0"/>
              </a:rPr>
              <a:t>CentOS</a:t>
            </a:r>
            <a:r>
              <a:rPr lang="zh-CN" altLang="en-US">
                <a:latin typeface="Ubuntu Mono" panose="020B0509030602030204" pitchFamily="49" charset="0"/>
              </a:rPr>
              <a:t>等自己熟悉的发行版）。</a:t>
            </a:r>
            <a:endParaRPr lang="en-US" altLang="zh-CN">
              <a:latin typeface="Ubuntu Mono" panose="020B0509030602030204" pitchFamily="49" charset="0"/>
            </a:endParaRPr>
          </a:p>
          <a:p>
            <a:endParaRPr lang="en-US" altLang="zh-CN">
              <a:latin typeface="Ubuntu Mono" panose="020B0509030602030204" pitchFamily="49" charset="0"/>
            </a:endParaRPr>
          </a:p>
        </p:txBody>
      </p:sp>
    </p:spTree>
    <p:extLst>
      <p:ext uri="{BB962C8B-B14F-4D97-AF65-F5344CB8AC3E}">
        <p14:creationId xmlns:p14="http://schemas.microsoft.com/office/powerpoint/2010/main" val="319368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zh-CN" altLang="en-US" sz="4000">
                <a:latin typeface="Ubuntu Mono" panose="020B0509030602030204" pitchFamily="49" charset="0"/>
              </a:rPr>
              <a:t>关于</a:t>
            </a:r>
            <a:r>
              <a:rPr lang="en-US" altLang="zh-CN" sz="4000">
                <a:latin typeface="Ubuntu Mono" panose="020B0509030602030204" pitchFamily="49" charset="0"/>
              </a:rPr>
              <a:t>Linux</a:t>
            </a:r>
            <a:r>
              <a:rPr lang="zh-CN" altLang="en-US" sz="4000">
                <a:latin typeface="Ubuntu Mono" panose="020B0509030602030204" pitchFamily="49" charset="0"/>
              </a:rPr>
              <a:t>发行版的说明</a:t>
            </a:r>
            <a:endParaRPr lang="zh-CN" altLang="en-US"/>
          </a:p>
        </p:txBody>
      </p:sp>
      <p:sp>
        <p:nvSpPr>
          <p:cNvPr id="3" name="内容占位符 2">
            <a:extLst>
              <a:ext uri="{FF2B5EF4-FFF2-40B4-BE49-F238E27FC236}">
                <a16:creationId xmlns:a16="http://schemas.microsoft.com/office/drawing/2014/main" id="{E5CDC208-4277-454C-B25C-885786CF3EF1}"/>
              </a:ext>
            </a:extLst>
          </p:cNvPr>
          <p:cNvSpPr>
            <a:spLocks noGrp="1"/>
          </p:cNvSpPr>
          <p:nvPr>
            <p:ph idx="1"/>
          </p:nvPr>
        </p:nvSpPr>
        <p:spPr/>
        <p:txBody>
          <a:bodyPr>
            <a:normAutofit/>
          </a:bodyPr>
          <a:lstStyle/>
          <a:p>
            <a:r>
              <a:rPr lang="zh-CN" altLang="en-US" sz="1600">
                <a:latin typeface="Ubuntu Mono" panose="020B0509030602030204" pitchFamily="49" charset="0"/>
              </a:rPr>
              <a:t>一旦涉及到选择发行版，你总能搜索到各种讨论甚至演变为激烈的攻击。大部分讨论都来自于普通开发者的偏见或是跟风，主要观点无非是</a:t>
            </a:r>
            <a:r>
              <a:rPr lang="en-US" altLang="zh-CN" sz="1600">
                <a:latin typeface="Ubuntu Mono" panose="020B0509030602030204" pitchFamily="49" charset="0"/>
              </a:rPr>
              <a:t>CentOS</a:t>
            </a:r>
            <a:r>
              <a:rPr lang="zh-CN" altLang="en-US" sz="1600">
                <a:latin typeface="Ubuntu Mono" panose="020B0509030602030204" pitchFamily="49" charset="0"/>
              </a:rPr>
              <a:t>稳定，更新慢，</a:t>
            </a:r>
            <a:r>
              <a:rPr lang="en-US" altLang="zh-CN" sz="1600">
                <a:latin typeface="Ubuntu Mono" panose="020B0509030602030204" pitchFamily="49" charset="0"/>
              </a:rPr>
              <a:t>Ubuntu</a:t>
            </a:r>
            <a:r>
              <a:rPr lang="zh-CN" altLang="en-US" sz="1600">
                <a:latin typeface="Ubuntu Mono" panose="020B0509030602030204" pitchFamily="49" charset="0"/>
              </a:rPr>
              <a:t>不稳定。</a:t>
            </a:r>
            <a:endParaRPr lang="en-US" altLang="zh-CN" sz="1600">
              <a:latin typeface="Ubuntu Mono" panose="020B0509030602030204" pitchFamily="49" charset="0"/>
            </a:endParaRPr>
          </a:p>
          <a:p>
            <a:r>
              <a:rPr lang="en-US" altLang="zh-CN" sz="1600">
                <a:latin typeface="Ubuntu Mono" panose="020B0509030602030204" pitchFamily="49" charset="0"/>
              </a:rPr>
              <a:t>Linux</a:t>
            </a:r>
            <a:r>
              <a:rPr lang="zh-CN" altLang="en-US" sz="1600">
                <a:latin typeface="Ubuntu Mono" panose="020B0509030602030204" pitchFamily="49" charset="0"/>
              </a:rPr>
              <a:t>可用作服务器的主流发行版主要就是</a:t>
            </a:r>
            <a:r>
              <a:rPr lang="en-US" altLang="zh-CN" sz="1600">
                <a:latin typeface="Ubuntu Mono" panose="020B0509030602030204" pitchFamily="49" charset="0"/>
              </a:rPr>
              <a:t>Ubuntu</a:t>
            </a:r>
            <a:r>
              <a:rPr lang="zh-CN" altLang="en-US" sz="1600">
                <a:latin typeface="Ubuntu Mono" panose="020B0509030602030204" pitchFamily="49" charset="0"/>
              </a:rPr>
              <a:t>、</a:t>
            </a:r>
            <a:r>
              <a:rPr lang="en-US" altLang="zh-CN" sz="1600">
                <a:latin typeface="Ubuntu Mono" panose="020B0509030602030204" pitchFamily="49" charset="0"/>
              </a:rPr>
              <a:t>Debian</a:t>
            </a:r>
            <a:r>
              <a:rPr lang="zh-CN" altLang="en-US" sz="1600">
                <a:latin typeface="Ubuntu Mono" panose="020B0509030602030204" pitchFamily="49" charset="0"/>
              </a:rPr>
              <a:t>、</a:t>
            </a:r>
            <a:r>
              <a:rPr lang="en-US" altLang="zh-CN" sz="1600">
                <a:latin typeface="Ubuntu Mono" panose="020B0509030602030204" pitchFamily="49" charset="0"/>
              </a:rPr>
              <a:t>CentOS</a:t>
            </a:r>
            <a:r>
              <a:rPr lang="zh-CN" altLang="en-US" sz="1600">
                <a:latin typeface="Ubuntu Mono" panose="020B0509030602030204" pitchFamily="49" charset="0"/>
              </a:rPr>
              <a:t>。用</a:t>
            </a:r>
            <a:r>
              <a:rPr lang="en-US" altLang="zh-CN" sz="1600">
                <a:latin typeface="Ubuntu Mono" panose="020B0509030602030204" pitchFamily="49" charset="0"/>
              </a:rPr>
              <a:t>Arch</a:t>
            </a:r>
            <a:r>
              <a:rPr lang="zh-CN" altLang="en-US" sz="1600">
                <a:latin typeface="Ubuntu Mono" panose="020B0509030602030204" pitchFamily="49" charset="0"/>
              </a:rPr>
              <a:t>的也有，但是大部分人肯定是不愿意去折腾的。</a:t>
            </a:r>
            <a:r>
              <a:rPr lang="en-US" altLang="zh-CN" sz="1600">
                <a:latin typeface="Ubuntu Mono" panose="020B0509030602030204" pitchFamily="49" charset="0"/>
              </a:rPr>
              <a:t>Ubuntu</a:t>
            </a:r>
            <a:r>
              <a:rPr lang="zh-CN" altLang="en-US" sz="1600">
                <a:latin typeface="Ubuntu Mono" panose="020B0509030602030204" pitchFamily="49" charset="0"/>
              </a:rPr>
              <a:t>很早就发力云计算了，服务器版本还是很稳定，并且也不会激进的更新。而</a:t>
            </a:r>
            <a:r>
              <a:rPr lang="en-US" altLang="zh-CN" sz="1600">
                <a:latin typeface="Ubuntu Mono" panose="020B0509030602030204" pitchFamily="49" charset="0"/>
              </a:rPr>
              <a:t>Debian</a:t>
            </a:r>
            <a:r>
              <a:rPr lang="zh-CN" altLang="en-US" sz="1600">
                <a:latin typeface="Ubuntu Mono" panose="020B0509030602030204" pitchFamily="49" charset="0"/>
              </a:rPr>
              <a:t>一直都很稳定的。除此之外，一些云服务厂商也提供自己的发行版。你选择自己熟悉的就好，大部分不稳定的情况都是部署代码的问题，和系统无关，和内核有关的，任何发行版都不能避免。</a:t>
            </a:r>
            <a:endParaRPr lang="en-US" altLang="zh-CN" sz="1600">
              <a:latin typeface="Ubuntu Mono" panose="020B0509030602030204" pitchFamily="49" charset="0"/>
            </a:endParaRPr>
          </a:p>
          <a:p>
            <a:r>
              <a:rPr lang="zh-CN" altLang="en-US" sz="1600">
                <a:latin typeface="Ubuntu Mono" panose="020B0509030602030204" pitchFamily="49" charset="0"/>
              </a:rPr>
              <a:t>用</a:t>
            </a:r>
            <a:r>
              <a:rPr lang="en-US" altLang="zh-CN" sz="1600">
                <a:latin typeface="Ubuntu Mono" panose="020B0509030602030204" pitchFamily="49" charset="0"/>
              </a:rPr>
              <a:t>FreeBSD</a:t>
            </a:r>
            <a:r>
              <a:rPr lang="zh-CN" altLang="en-US" sz="1600">
                <a:latin typeface="Ubuntu Mono" panose="020B0509030602030204" pitchFamily="49" charset="0"/>
              </a:rPr>
              <a:t>的并不少，它确实非常优秀，非常稳定同时性能强劲，但是它属于类</a:t>
            </a:r>
            <a:r>
              <a:rPr lang="en-US" altLang="zh-CN" sz="1600">
                <a:latin typeface="Ubuntu Mono" panose="020B0509030602030204" pitchFamily="49" charset="0"/>
              </a:rPr>
              <a:t>Unix</a:t>
            </a:r>
            <a:r>
              <a:rPr lang="zh-CN" altLang="en-US" sz="1600">
                <a:latin typeface="Ubuntu Mono" panose="020B0509030602030204" pitchFamily="49" charset="0"/>
              </a:rPr>
              <a:t>，一些软件是没有对应的</a:t>
            </a:r>
            <a:r>
              <a:rPr lang="en-US" altLang="zh-CN" sz="1600">
                <a:latin typeface="Ubuntu Mono" panose="020B0509030602030204" pitchFamily="49" charset="0"/>
              </a:rPr>
              <a:t>BSD</a:t>
            </a:r>
            <a:r>
              <a:rPr lang="zh-CN" altLang="en-US" sz="1600">
                <a:latin typeface="Ubuntu Mono" panose="020B0509030602030204" pitchFamily="49" charset="0"/>
              </a:rPr>
              <a:t>版的，还有一些是需要你换成</a:t>
            </a:r>
            <a:r>
              <a:rPr lang="en-US" altLang="zh-CN" sz="1600">
                <a:latin typeface="Ubuntu Mono" panose="020B0509030602030204" pitchFamily="49" charset="0"/>
              </a:rPr>
              <a:t>BSD</a:t>
            </a:r>
            <a:r>
              <a:rPr lang="zh-CN" altLang="en-US" sz="1600">
                <a:latin typeface="Ubuntu Mono" panose="020B0509030602030204" pitchFamily="49" charset="0"/>
              </a:rPr>
              <a:t>提供的软件，命令也有很多和</a:t>
            </a:r>
            <a:r>
              <a:rPr lang="en-US" altLang="zh-CN" sz="1600">
                <a:latin typeface="Ubuntu Mono" panose="020B0509030602030204" pitchFamily="49" charset="0"/>
              </a:rPr>
              <a:t>Linux</a:t>
            </a:r>
            <a:r>
              <a:rPr lang="zh-CN" altLang="en-US" sz="1600">
                <a:latin typeface="Ubuntu Mono" panose="020B0509030602030204" pitchFamily="49" charset="0"/>
              </a:rPr>
              <a:t>不同。</a:t>
            </a:r>
            <a:endParaRPr lang="en-US" altLang="zh-CN" sz="1600">
              <a:latin typeface="Ubuntu Mono" panose="020B0509030602030204" pitchFamily="49" charset="0"/>
            </a:endParaRPr>
          </a:p>
          <a:p>
            <a:r>
              <a:rPr lang="zh-CN" altLang="en-US" sz="1600">
                <a:latin typeface="Ubuntu Mono" panose="020B0509030602030204" pitchFamily="49" charset="0"/>
              </a:rPr>
              <a:t>类</a:t>
            </a:r>
            <a:r>
              <a:rPr lang="en-US" altLang="zh-CN" sz="1600">
                <a:latin typeface="Ubuntu Mono" panose="020B0509030602030204" pitchFamily="49" charset="0"/>
              </a:rPr>
              <a:t>Unix</a:t>
            </a:r>
            <a:r>
              <a:rPr lang="zh-CN" altLang="en-US" sz="1600">
                <a:latin typeface="Ubuntu Mono" panose="020B0509030602030204" pitchFamily="49" charset="0"/>
              </a:rPr>
              <a:t>和</a:t>
            </a:r>
            <a:r>
              <a:rPr lang="en-US" altLang="zh-CN" sz="1600">
                <a:latin typeface="Ubuntu Mono" panose="020B0509030602030204" pitchFamily="49" charset="0"/>
              </a:rPr>
              <a:t>Linux</a:t>
            </a:r>
            <a:r>
              <a:rPr lang="zh-CN" altLang="en-US" sz="1600">
                <a:latin typeface="Ubuntu Mono" panose="020B0509030602030204" pitchFamily="49" charset="0"/>
              </a:rPr>
              <a:t>都在竞争中相互发展和借鉴，二者都是动态发展的，没有哪一方会完全具备优势。</a:t>
            </a:r>
            <a:endParaRPr lang="en-US" altLang="zh-CN" sz="1600">
              <a:latin typeface="Ubuntu Mono" panose="020B0509030602030204" pitchFamily="49" charset="0"/>
            </a:endParaRPr>
          </a:p>
          <a:p>
            <a:pPr marL="0" indent="0">
              <a:buNone/>
            </a:pPr>
            <a:endParaRPr lang="en-US" altLang="zh-CN" sz="1600">
              <a:latin typeface="Ubuntu Mono" panose="020B0509030602030204" pitchFamily="49" charset="0"/>
            </a:endParaRPr>
          </a:p>
        </p:txBody>
      </p:sp>
      <p:sp>
        <p:nvSpPr>
          <p:cNvPr id="4" name="文本框 3">
            <a:extLst>
              <a:ext uri="{FF2B5EF4-FFF2-40B4-BE49-F238E27FC236}">
                <a16:creationId xmlns:a16="http://schemas.microsoft.com/office/drawing/2014/main" id="{1C36AA6E-BE8D-4E2A-97CB-A361F852C18C}"/>
              </a:ext>
            </a:extLst>
          </p:cNvPr>
          <p:cNvSpPr txBox="1"/>
          <p:nvPr/>
        </p:nvSpPr>
        <p:spPr>
          <a:xfrm>
            <a:off x="4527611" y="5838410"/>
            <a:ext cx="6684886" cy="338554"/>
          </a:xfrm>
          <a:prstGeom prst="rect">
            <a:avLst/>
          </a:prstGeom>
          <a:solidFill>
            <a:schemeClr val="bg2"/>
          </a:solidFill>
          <a:effectLst>
            <a:outerShdw blurRad="50800" dist="38100" dir="2700000" algn="tl" rotWithShape="0">
              <a:prstClr val="black">
                <a:alpha val="40000"/>
              </a:prstClr>
            </a:outerShdw>
          </a:effectLst>
        </p:spPr>
        <p:txBody>
          <a:bodyPr wrap="square" rtlCol="0">
            <a:spAutoFit/>
          </a:bodyPr>
          <a:lstStyle/>
          <a:p>
            <a:r>
              <a:rPr lang="zh-CN" altLang="en-US" sz="1600"/>
              <a:t>每一个极客心中最好的</a:t>
            </a:r>
            <a:r>
              <a:rPr lang="en-US" altLang="zh-CN" sz="1600"/>
              <a:t>Linux</a:t>
            </a:r>
            <a:r>
              <a:rPr lang="zh-CN" altLang="en-US" sz="1600"/>
              <a:t>一定是他最后花费大量精力自己制作的版本。</a:t>
            </a:r>
          </a:p>
        </p:txBody>
      </p:sp>
    </p:spTree>
    <p:extLst>
      <p:ext uri="{BB962C8B-B14F-4D97-AF65-F5344CB8AC3E}">
        <p14:creationId xmlns:p14="http://schemas.microsoft.com/office/powerpoint/2010/main" val="218917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课程特点</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b="1">
                <a:latin typeface="Ubuntu Mono" panose="020B0509030602030204" pitchFamily="49" charset="0"/>
              </a:rPr>
              <a:t>实践为主：</a:t>
            </a:r>
            <a:r>
              <a:rPr lang="zh-CN" altLang="en-US">
                <a:latin typeface="Ubuntu Mono" panose="020B0509030602030204" pitchFamily="49" charset="0"/>
              </a:rPr>
              <a:t>运用你所具备的技能开发真实的产品，并发布。你需要自己设计，打磨，调试。</a:t>
            </a:r>
            <a:endParaRPr lang="en-US" altLang="zh-CN">
              <a:latin typeface="Ubuntu Mono" panose="020B0509030602030204" pitchFamily="49" charset="0"/>
            </a:endParaRPr>
          </a:p>
          <a:p>
            <a:r>
              <a:rPr lang="zh-CN" altLang="en-US" b="1">
                <a:latin typeface="Ubuntu Mono" panose="020B0509030602030204" pitchFamily="49" charset="0"/>
              </a:rPr>
              <a:t>检验：</a:t>
            </a:r>
            <a:r>
              <a:rPr lang="zh-CN" altLang="en-US">
                <a:latin typeface="Ubuntu Mono" panose="020B0509030602030204" pitchFamily="49" charset="0"/>
              </a:rPr>
              <a:t>验证所学是否可行，验证设计是否可行，体会实践和理论的区别。</a:t>
            </a:r>
            <a:endParaRPr lang="en-US" altLang="zh-CN">
              <a:latin typeface="Ubuntu Mono" panose="020B0509030602030204" pitchFamily="49" charset="0"/>
            </a:endParaRPr>
          </a:p>
          <a:p>
            <a:r>
              <a:rPr lang="zh-CN" altLang="en-US" b="1">
                <a:latin typeface="Ubuntu Mono" panose="020B0509030602030204" pitchFamily="49" charset="0"/>
              </a:rPr>
              <a:t>和微信绑定紧密：</a:t>
            </a:r>
            <a:r>
              <a:rPr lang="zh-CN" altLang="en-US">
                <a:latin typeface="Ubuntu Mono" panose="020B0509030602030204" pitchFamily="49" charset="0"/>
              </a:rPr>
              <a:t>因为是基于微信平台的开发， 所以要受到微信平台开发和运营规则的制约，并且也经常会涉及到权限问题。同时，由于微信所提供接口或是组件的变化也可能会导致开发者需要更新程序，或者因为运营规则变化而关闭某些功能。</a:t>
            </a:r>
            <a:endParaRPr lang="en-US" altLang="zh-CN">
              <a:latin typeface="Ubuntu Mono" panose="020B0509030602030204" pitchFamily="49" charset="0"/>
            </a:endParaRPr>
          </a:p>
          <a:p>
            <a:r>
              <a:rPr lang="zh-CN" altLang="en-US" b="1">
                <a:latin typeface="Ubuntu Mono" panose="020B0509030602030204" pitchFamily="49" charset="0"/>
              </a:rPr>
              <a:t>综合能力：</a:t>
            </a:r>
            <a:r>
              <a:rPr lang="zh-CN" altLang="en-US">
                <a:latin typeface="Ubuntu Mono" panose="020B0509030602030204" pitchFamily="49" charset="0"/>
              </a:rPr>
              <a:t>本课程加上本学期的实训，学生要综合利用多项技能才可以完成自己的设计。并且很多是开发之外的工作，团队协作，架构设计，互联网相关法律规定，产品的定位等都是非常重要的。</a:t>
            </a:r>
            <a:endParaRPr lang="en-US" altLang="zh-CN">
              <a:latin typeface="Ubuntu Mono" panose="020B0509030602030204" pitchFamily="49" charset="0"/>
            </a:endParaRPr>
          </a:p>
        </p:txBody>
      </p:sp>
    </p:spTree>
    <p:extLst>
      <p:ext uri="{BB962C8B-B14F-4D97-AF65-F5344CB8AC3E}">
        <p14:creationId xmlns:p14="http://schemas.microsoft.com/office/powerpoint/2010/main" val="271970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课程设计的整体结构</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endParaRPr lang="en-US" altLang="zh-CN">
              <a:latin typeface="Ubuntu Mono" panose="020B0509030602030204" pitchFamily="49" charset="0"/>
            </a:endParaRPr>
          </a:p>
        </p:txBody>
      </p:sp>
    </p:spTree>
    <p:extLst>
      <p:ext uri="{BB962C8B-B14F-4D97-AF65-F5344CB8AC3E}">
        <p14:creationId xmlns:p14="http://schemas.microsoft.com/office/powerpoint/2010/main" val="405569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整体划分</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整体分为两大部分：小程序和公众号。</a:t>
            </a:r>
            <a:endParaRPr lang="en-US" altLang="zh-CN">
              <a:latin typeface="Ubuntu Mono" panose="020B0509030602030204" pitchFamily="49" charset="0"/>
            </a:endParaRPr>
          </a:p>
          <a:p>
            <a:r>
              <a:rPr lang="zh-CN" altLang="en-US">
                <a:latin typeface="Ubuntu Mono" panose="020B0509030602030204" pitchFamily="49" charset="0"/>
              </a:rPr>
              <a:t>这两部分是相辅相成的。在实际运营一些产品上，二者皆有最好，小程序更适合工具类应用，公众号更方便聚集用户。</a:t>
            </a:r>
            <a:endParaRPr lang="en-US" altLang="zh-CN">
              <a:latin typeface="Ubuntu Mono" panose="020B0509030602030204" pitchFamily="49" charset="0"/>
            </a:endParaRPr>
          </a:p>
          <a:p>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0987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769</Words>
  <Application>Microsoft Office PowerPoint</Application>
  <PresentationFormat>宽屏</PresentationFormat>
  <Paragraphs>27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思源黑体 CN Light</vt:lpstr>
      <vt:lpstr>思源黑体 CN Normal</vt:lpstr>
      <vt:lpstr>幼圆</vt:lpstr>
      <vt:lpstr>Arial</vt:lpstr>
      <vt:lpstr>JetBrains Mono</vt:lpstr>
      <vt:lpstr>Ubuntu Mono</vt:lpstr>
      <vt:lpstr>Victor Mono</vt:lpstr>
      <vt:lpstr>Office 主题​​</vt:lpstr>
      <vt:lpstr>微信和小程序开发</vt:lpstr>
      <vt:lpstr>课程简介</vt:lpstr>
      <vt:lpstr>技术选择和环境依赖</vt:lpstr>
      <vt:lpstr>关于Linux发行版的说明</vt:lpstr>
      <vt:lpstr>课程特点</vt:lpstr>
      <vt:lpstr>课程设计的整体结构</vt:lpstr>
      <vt:lpstr>整体划分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68</cp:revision>
  <dcterms:created xsi:type="dcterms:W3CDTF">2020-03-16T09:08:30Z</dcterms:created>
  <dcterms:modified xsi:type="dcterms:W3CDTF">2020-08-13T08:10:42Z</dcterms:modified>
</cp:coreProperties>
</file>