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1" r:id="rId7"/>
    <p:sldId id="265" r:id="rId8"/>
    <p:sldId id="266" r:id="rId9"/>
    <p:sldId id="263" r:id="rId10"/>
    <p:sldId id="267" r:id="rId11"/>
    <p:sldId id="262" r:id="rId12"/>
    <p:sldId id="269" r:id="rId13"/>
    <p:sldId id="268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第一个小程序和相关说明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0371-6364-4EC0-A6A6-8F7CBA10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更改全局配置示例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40984-421B-4543-9C93-D0853463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更改默认页面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更改顶部导航栏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更改底部</a:t>
            </a:r>
            <a:r>
              <a:rPr lang="en-US" altLang="zh-CN"/>
              <a:t>Tab</a:t>
            </a:r>
            <a:r>
              <a:rPr lang="zh-CN" altLang="en-US"/>
              <a:t>标签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0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小程序执行流程和回调函数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E31BB-C2BD-4FCA-8D77-29B3B3F3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小程序页面渲染和数据绑定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B8BE-B521-4332-9335-004519C8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如何查看文档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9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小程序后台管理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EB5720-A2F1-4462-9943-9E428A8B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1158"/>
            <a:ext cx="10515600" cy="5169744"/>
          </a:xfrm>
        </p:spPr>
      </p:pic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小程序后台管理设置页面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AE5149-985C-42FF-9920-D1735409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38" y="1758803"/>
            <a:ext cx="2209800" cy="22860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DFC1B8-93D8-459B-A276-1D17C8C911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9" b="34570"/>
          <a:stretch/>
        </p:blipFill>
        <p:spPr>
          <a:xfrm>
            <a:off x="4813549" y="3939494"/>
            <a:ext cx="4108510" cy="20541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788830-21C6-4006-B666-E5E2FD488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-9694" r="29649" b="47775"/>
          <a:stretch/>
        </p:blipFill>
        <p:spPr>
          <a:xfrm>
            <a:off x="4698138" y="2217849"/>
            <a:ext cx="3533313" cy="1401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0C7484-F699-451E-9ED8-878119D31A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3" b="31199"/>
          <a:stretch/>
        </p:blipFill>
        <p:spPr>
          <a:xfrm>
            <a:off x="4813549" y="1114374"/>
            <a:ext cx="3106075" cy="123076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B5DFAD-567D-4C49-ADB5-BC230A18BE3F}"/>
              </a:ext>
            </a:extLst>
          </p:cNvPr>
          <p:cNvCxnSpPr/>
          <p:nvPr/>
        </p:nvCxnSpPr>
        <p:spPr>
          <a:xfrm>
            <a:off x="2805344" y="3515557"/>
            <a:ext cx="20082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7F9A5793-46AB-48E4-9809-DA399C9BA5F7}"/>
              </a:ext>
            </a:extLst>
          </p:cNvPr>
          <p:cNvSpPr/>
          <p:nvPr/>
        </p:nvSpPr>
        <p:spPr>
          <a:xfrm>
            <a:off x="6747029" y="4856085"/>
            <a:ext cx="1402672" cy="71021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72AB470-3E4D-4BE0-BE07-D366C9724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" y="1366666"/>
            <a:ext cx="6997894" cy="475004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创建小程序项目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BCAC3A-3103-4A97-915A-A195BBFDB1B8}"/>
              </a:ext>
            </a:extLst>
          </p:cNvPr>
          <p:cNvSpPr txBox="1"/>
          <p:nvPr/>
        </p:nvSpPr>
        <p:spPr>
          <a:xfrm>
            <a:off x="8149896" y="1852876"/>
            <a:ext cx="3701988" cy="11287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登录小程序</a:t>
            </a: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后台管理。</a:t>
            </a:r>
            <a:endParaRPr lang="en-US" altLang="zh-CN" sz="22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在设置页面可查看</a:t>
            </a:r>
            <a:r>
              <a:rPr lang="en-US" altLang="zh-CN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AppID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2651C7-C1BA-4F2F-9198-F4116DA0181A}"/>
              </a:ext>
            </a:extLst>
          </p:cNvPr>
          <p:cNvCxnSpPr>
            <a:cxnSpLocks/>
          </p:cNvCxnSpPr>
          <p:nvPr/>
        </p:nvCxnSpPr>
        <p:spPr>
          <a:xfrm>
            <a:off x="6960091" y="2707687"/>
            <a:ext cx="1136342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C4D1BA-AB42-4283-A4EA-6AE10A20B750}"/>
              </a:ext>
            </a:extLst>
          </p:cNvPr>
          <p:cNvSpPr/>
          <p:nvPr/>
        </p:nvSpPr>
        <p:spPr>
          <a:xfrm>
            <a:off x="3595456" y="3604335"/>
            <a:ext cx="1686757" cy="1242874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9EDDA6B-5125-4812-856C-9458350D52A5}"/>
              </a:ext>
            </a:extLst>
          </p:cNvPr>
          <p:cNvCxnSpPr>
            <a:cxnSpLocks/>
          </p:cNvCxnSpPr>
          <p:nvPr/>
        </p:nvCxnSpPr>
        <p:spPr>
          <a:xfrm>
            <a:off x="5282213" y="4563122"/>
            <a:ext cx="2814220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A05E88A-5CB5-4BAA-8048-BA203B8731C1}"/>
              </a:ext>
            </a:extLst>
          </p:cNvPr>
          <p:cNvSpPr txBox="1"/>
          <p:nvPr/>
        </p:nvSpPr>
        <p:spPr>
          <a:xfrm>
            <a:off x="8149896" y="3603252"/>
            <a:ext cx="3701988" cy="25683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选择不使用云服务。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后续会讲到云开发。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不使用云服务其实可以对接自己的服务器。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创建第一个项目</a:t>
            </a:r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A4CDD38-E58C-4806-86BC-F03A39BC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1660"/>
            <a:ext cx="11072958" cy="5251214"/>
          </a:xfr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084FBC6-FC52-4222-989A-1C4DC5CD08F6}"/>
              </a:ext>
            </a:extLst>
          </p:cNvPr>
          <p:cNvCxnSpPr/>
          <p:nvPr/>
        </p:nvCxnSpPr>
        <p:spPr>
          <a:xfrm flipH="1">
            <a:off x="7652551" y="2521258"/>
            <a:ext cx="1731146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FB8EAB3-DFDC-4D2F-A854-62D3F1FEC76B}"/>
              </a:ext>
            </a:extLst>
          </p:cNvPr>
          <p:cNvSpPr txBox="1"/>
          <p:nvPr/>
        </p:nvSpPr>
        <p:spPr>
          <a:xfrm>
            <a:off x="2808304" y="1943779"/>
            <a:ext cx="4791494" cy="2041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没有经过设置，模拟器显示在左侧。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这可以通过 视图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》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外观来快速设置。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在设置菜单中有详细设置，包括字体、外观、快捷键等。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项目结构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BA2C2BB-5841-43A2-913E-36A3E83B1B24}"/>
              </a:ext>
            </a:extLst>
          </p:cNvPr>
          <p:cNvCxnSpPr>
            <a:cxnSpLocks/>
          </p:cNvCxnSpPr>
          <p:nvPr/>
        </p:nvCxnSpPr>
        <p:spPr>
          <a:xfrm flipV="1">
            <a:off x="2669226" y="3046799"/>
            <a:ext cx="0" cy="105507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62D6B5-A33D-40A6-9C0D-013D0D781DD5}"/>
              </a:ext>
            </a:extLst>
          </p:cNvPr>
          <p:cNvSpPr txBox="1"/>
          <p:nvPr/>
        </p:nvSpPr>
        <p:spPr>
          <a:xfrm>
            <a:off x="984738" y="1837592"/>
            <a:ext cx="3174020" cy="1150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小程序启动时，</a:t>
            </a: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app.js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中的</a:t>
            </a: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App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实例会运行，并做一些初始化操作。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F1DEA-F166-403F-99F3-C2FDB9701A01}"/>
              </a:ext>
            </a:extLst>
          </p:cNvPr>
          <p:cNvSpPr txBox="1"/>
          <p:nvPr/>
        </p:nvSpPr>
        <p:spPr>
          <a:xfrm>
            <a:off x="914414" y="4245296"/>
            <a:ext cx="2013424" cy="1150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2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app.json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是小程序全局配置文件。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2AD837-3D49-4E29-B0D2-F7BEBAB2AC6F}"/>
              </a:ext>
            </a:extLst>
          </p:cNvPr>
          <p:cNvSpPr txBox="1"/>
          <p:nvPr/>
        </p:nvSpPr>
        <p:spPr>
          <a:xfrm>
            <a:off x="8554921" y="4314376"/>
            <a:ext cx="2974727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app.wxss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是全局样式</a:t>
            </a: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表，</a:t>
            </a:r>
            <a:r>
              <a:rPr lang="en-US" altLang="zh-CN" sz="22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wxss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的作用相当于前端</a:t>
            </a: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页面的</a:t>
            </a: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CSS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3FAB1-19FD-422A-8C62-104219F93566}"/>
              </a:ext>
            </a:extLst>
          </p:cNvPr>
          <p:cNvSpPr txBox="1"/>
          <p:nvPr/>
        </p:nvSpPr>
        <p:spPr>
          <a:xfrm>
            <a:off x="8774725" y="1566185"/>
            <a:ext cx="2754923" cy="1150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pages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是页面所在目录。每个页面都是其中的一个目录。</a:t>
            </a:r>
          </a:p>
        </p:txBody>
      </p:sp>
      <p:pic>
        <p:nvPicPr>
          <p:cNvPr id="21" name="内容占位符 50">
            <a:extLst>
              <a:ext uri="{FF2B5EF4-FFF2-40B4-BE49-F238E27FC236}">
                <a16:creationId xmlns:a16="http://schemas.microsoft.com/office/drawing/2014/main" id="{918983EB-3D13-4466-8D00-5EA2C4357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06" y="1770569"/>
            <a:ext cx="3587261" cy="3571931"/>
          </a:xfr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4EEBC5E-6850-4A78-B924-2653B4C6A257}"/>
              </a:ext>
            </a:extLst>
          </p:cNvPr>
          <p:cNvCxnSpPr>
            <a:cxnSpLocks/>
          </p:cNvCxnSpPr>
          <p:nvPr/>
        </p:nvCxnSpPr>
        <p:spPr>
          <a:xfrm>
            <a:off x="2669226" y="4106006"/>
            <a:ext cx="2215664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EC0F56C-8404-4079-9A65-5F0A22433481}"/>
              </a:ext>
            </a:extLst>
          </p:cNvPr>
          <p:cNvCxnSpPr>
            <a:cxnSpLocks/>
          </p:cNvCxnSpPr>
          <p:nvPr/>
        </p:nvCxnSpPr>
        <p:spPr>
          <a:xfrm>
            <a:off x="2927838" y="4591870"/>
            <a:ext cx="196377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E81F0B-612B-4A11-A998-2EE3F3C76EFF}"/>
              </a:ext>
            </a:extLst>
          </p:cNvPr>
          <p:cNvCxnSpPr>
            <a:cxnSpLocks/>
          </p:cNvCxnSpPr>
          <p:nvPr/>
        </p:nvCxnSpPr>
        <p:spPr>
          <a:xfrm flipH="1">
            <a:off x="5846884" y="1989626"/>
            <a:ext cx="2910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387E54-5D7F-4828-A252-2243A452419C}"/>
              </a:ext>
            </a:extLst>
          </p:cNvPr>
          <p:cNvCxnSpPr>
            <a:cxnSpLocks/>
          </p:cNvCxnSpPr>
          <p:nvPr/>
        </p:nvCxnSpPr>
        <p:spPr>
          <a:xfrm flipH="1">
            <a:off x="6224957" y="4997008"/>
            <a:ext cx="232116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页面目录结构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AEF7FA4-DE58-4907-B82C-31A726028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8" y="1435308"/>
            <a:ext cx="3572452" cy="5264667"/>
          </a:xfr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大括号 5">
            <a:extLst>
              <a:ext uri="{FF2B5EF4-FFF2-40B4-BE49-F238E27FC236}">
                <a16:creationId xmlns:a16="http://schemas.microsoft.com/office/drawing/2014/main" id="{BECFCCA9-4BBC-4B0A-9F30-A326423351BE}"/>
              </a:ext>
            </a:extLst>
          </p:cNvPr>
          <p:cNvSpPr/>
          <p:nvPr/>
        </p:nvSpPr>
        <p:spPr>
          <a:xfrm>
            <a:off x="3147651" y="1951894"/>
            <a:ext cx="2180494" cy="2180490"/>
          </a:xfrm>
          <a:prstGeom prst="rightBrac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53AAC0-B6D4-4099-B59E-B6BF2636E150}"/>
              </a:ext>
            </a:extLst>
          </p:cNvPr>
          <p:cNvSpPr txBox="1"/>
          <p:nvPr/>
        </p:nvSpPr>
        <p:spPr>
          <a:xfrm>
            <a:off x="5345729" y="1527406"/>
            <a:ext cx="6392002" cy="3247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pages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目录中，创建页面是以页面名称创建一</a:t>
            </a: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个目录。</a:t>
            </a:r>
            <a:endParaRPr lang="en-US" altLang="zh-CN" sz="22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Ubuntu Mono" panose="020B0509030602030204" pitchFamily="49" charset="0"/>
                <a:ea typeface="思源黑体 CN Light" panose="020B0300000000000000" pitchFamily="34" charset="-122"/>
              </a:rPr>
              <a:t>并且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在页面目录中以页面名称创建四种类型的文件，以</a:t>
            </a:r>
            <a:r>
              <a:rPr lang="en-US" altLang="zh-CN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index</a:t>
            </a:r>
            <a:r>
              <a:rPr lang="zh-CN" altLang="en-US" sz="22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页面为例：</a:t>
            </a:r>
            <a:endParaRPr lang="en-US" altLang="zh-CN" sz="2200" dirty="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index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.js 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控制</a:t>
            </a:r>
            <a:r>
              <a:rPr lang="zh-CN" altLang="en-US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页面逻辑；</a:t>
            </a:r>
            <a:endParaRPr lang="en-US" altLang="zh-CN" sz="2000" dirty="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index</a:t>
            </a:r>
            <a:r>
              <a:rPr lang="en-US" altLang="zh-CN" sz="200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.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json 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是</a:t>
            </a:r>
            <a:r>
              <a:rPr lang="zh-CN" altLang="en-US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页面配置文件；</a:t>
            </a:r>
            <a:endParaRPr lang="en-US" altLang="zh-CN" sz="2000" dirty="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index</a:t>
            </a:r>
            <a:r>
              <a:rPr lang="en-US" altLang="zh-CN" sz="200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.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wxml 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是</a:t>
            </a:r>
            <a:r>
              <a:rPr lang="zh-CN" altLang="en-US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模板文件，作用相当于</a:t>
            </a:r>
            <a:r>
              <a:rPr lang="en-US" altLang="zh-CN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HTML</a:t>
            </a:r>
            <a:r>
              <a:rPr lang="zh-CN" altLang="en-US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；</a:t>
            </a:r>
            <a:endParaRPr lang="en-US" altLang="zh-CN" sz="2000" dirty="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index</a:t>
            </a:r>
            <a:r>
              <a:rPr lang="en-US" altLang="zh-CN" sz="2000" err="1">
                <a:latin typeface="Ubuntu Mono" panose="020B0509030602030204" pitchFamily="49" charset="0"/>
                <a:ea typeface="思源黑体 CN Light" panose="020B0300000000000000" pitchFamily="34" charset="-122"/>
              </a:rPr>
              <a:t>.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wxss 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是</a:t>
            </a:r>
            <a:r>
              <a:rPr lang="zh-CN" altLang="en-US" sz="2000" dirty="0">
                <a:latin typeface="Ubuntu Mono" panose="020B0509030602030204" pitchFamily="49" charset="0"/>
                <a:ea typeface="思源黑体 CN Light" panose="020B0300000000000000" pitchFamily="34" charset="-122"/>
              </a:rPr>
              <a:t>样式文件，作用相当于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CSS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；</a:t>
            </a:r>
            <a:endParaRPr lang="en-US" altLang="zh-CN" sz="2000" dirty="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4201B2-9C39-44D9-B3B5-9A9DC3315A88}"/>
              </a:ext>
            </a:extLst>
          </p:cNvPr>
          <p:cNvSpPr txBox="1"/>
          <p:nvPr/>
        </p:nvSpPr>
        <p:spPr>
          <a:xfrm>
            <a:off x="5060193" y="5232720"/>
            <a:ext cx="6677538" cy="96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创建页面以后，要在</a:t>
            </a:r>
            <a:r>
              <a:rPr lang="en-US" altLang="zh-CN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app.json</a:t>
            </a:r>
            <a:r>
              <a:rPr lang="zh-CN" altLang="en-US" sz="2000">
                <a:latin typeface="Ubuntu Mono" panose="020B0509030602030204" pitchFamily="49" charset="0"/>
                <a:ea typeface="思源黑体 CN Light" panose="020B0300000000000000" pitchFamily="34" charset="-122"/>
              </a:rPr>
              <a:t>配置文件中加入新创建的页面路径。小程序启动时页面才会被加载。</a:t>
            </a:r>
            <a:endParaRPr lang="en-US" altLang="zh-CN" sz="20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517FA-EB71-49DF-932E-10D74788A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6"/>
          <a:stretch/>
        </p:blipFill>
        <p:spPr>
          <a:xfrm>
            <a:off x="838200" y="1931537"/>
            <a:ext cx="3096407" cy="25148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F168DB-F209-4079-9E9B-45D0C4CF7880}"/>
              </a:ext>
            </a:extLst>
          </p:cNvPr>
          <p:cNvSpPr txBox="1"/>
          <p:nvPr/>
        </p:nvSpPr>
        <p:spPr>
          <a:xfrm>
            <a:off x="5166800" y="2387582"/>
            <a:ext cx="42533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utils</a:t>
            </a:r>
            <a:r>
              <a:rPr lang="zh-CN" altLang="en-US" sz="2000" dirty="0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目录中是一些工具函数。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0F0317-8F6F-4BE0-BB42-9E71E21E9B3F}"/>
              </a:ext>
            </a:extLst>
          </p:cNvPr>
          <p:cNvSpPr txBox="1"/>
          <p:nvPr/>
        </p:nvSpPr>
        <p:spPr>
          <a:xfrm>
            <a:off x="6575367" y="3846180"/>
            <a:ext cx="4651130" cy="78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其中</a:t>
            </a:r>
            <a:r>
              <a:rPr lang="en-US" altLang="zh-CN" sz="2000" dirty="0" err="1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project.config.json</a:t>
            </a:r>
            <a:r>
              <a:rPr lang="zh-CN" altLang="en-US" sz="2000" dirty="0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是项目相关的配置文件。包括主题，字体</a:t>
            </a:r>
            <a:r>
              <a:rPr lang="zh-CN" altLang="en-US" sz="2000">
                <a:solidFill>
                  <a:schemeClr val="tx1"/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等。</a:t>
            </a:r>
            <a:endParaRPr lang="en-US" altLang="zh-CN" sz="2000" dirty="0">
              <a:solidFill>
                <a:schemeClr val="tx1"/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0E803F-6EF5-4CD4-825A-7F8131F0B435}"/>
              </a:ext>
            </a:extLst>
          </p:cNvPr>
          <p:cNvCxnSpPr>
            <a:cxnSpLocks/>
          </p:cNvCxnSpPr>
          <p:nvPr/>
        </p:nvCxnSpPr>
        <p:spPr>
          <a:xfrm flipH="1">
            <a:off x="1988595" y="2587637"/>
            <a:ext cx="317820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002EF3-9D08-4633-8C05-1395524269D5}"/>
              </a:ext>
            </a:extLst>
          </p:cNvPr>
          <p:cNvCxnSpPr>
            <a:cxnSpLocks/>
          </p:cNvCxnSpPr>
          <p:nvPr/>
        </p:nvCxnSpPr>
        <p:spPr>
          <a:xfrm flipH="1">
            <a:off x="3321724" y="4124954"/>
            <a:ext cx="317820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更改全局配置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Ubuntu Mono" panose="020B0509030602030204" pitchFamily="49" charset="0"/>
              </a:rPr>
              <a:t>全局配置的修改在</a:t>
            </a:r>
            <a:r>
              <a:rPr lang="en-US" altLang="zh-CN">
                <a:latin typeface="Ubuntu Mono" panose="020B0509030602030204" pitchFamily="49" charset="0"/>
              </a:rPr>
              <a:t>app.json</a:t>
            </a:r>
            <a:r>
              <a:rPr lang="zh-CN" altLang="en-US">
                <a:latin typeface="Ubuntu Mono" panose="020B0509030602030204" pitchFamily="49" charset="0"/>
              </a:rPr>
              <a:t>文件中，这里是标准的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格式。注意修改格式要正确，错误会有提示。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查看全局配置的文档：</a:t>
            </a:r>
            <a:endParaRPr lang="en-US" altLang="zh-CN">
              <a:latin typeface="Ubuntu Mono" panose="020B0509030602030204" pitchFamily="49" charset="0"/>
            </a:endParaRPr>
          </a:p>
          <a:p>
            <a:pPr marL="457200" lvl="1" indent="0">
              <a:buNone/>
            </a:pPr>
            <a:r>
              <a:rPr lang="en-US" altLang="zh-CN" sz="1600">
                <a:latin typeface="Ubuntu Mono" panose="020B0509030602030204" pitchFamily="49" charset="0"/>
              </a:rPr>
              <a:t>https://developers.weixin.qq.com/miniprogram/dev/reference/configuration/app.html</a:t>
            </a:r>
          </a:p>
          <a:p>
            <a:endParaRPr lang="en-US" altLang="zh-CN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391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小程序后台管理</vt:lpstr>
      <vt:lpstr>小程序后台管理设置页面</vt:lpstr>
      <vt:lpstr>创建小程序项目</vt:lpstr>
      <vt:lpstr>创建第一个项目</vt:lpstr>
      <vt:lpstr>项目结构</vt:lpstr>
      <vt:lpstr>页面目录结构</vt:lpstr>
      <vt:lpstr>其他文件</vt:lpstr>
      <vt:lpstr>更改全局配置</vt:lpstr>
      <vt:lpstr>更改全局配置示例</vt:lpstr>
      <vt:lpstr>小程序执行流程和回调函数</vt:lpstr>
      <vt:lpstr>小程序页面渲染和数据绑定</vt:lpstr>
      <vt:lpstr>如何查看文档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104</cp:revision>
  <dcterms:created xsi:type="dcterms:W3CDTF">2020-03-16T09:08:30Z</dcterms:created>
  <dcterms:modified xsi:type="dcterms:W3CDTF">2020-08-18T02:23:53Z</dcterms:modified>
</cp:coreProperties>
</file>