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57" r:id="rId5"/>
    <p:sldId id="260" r:id="rId6"/>
    <p:sldId id="261" r:id="rId7"/>
    <p:sldId id="265" r:id="rId8"/>
    <p:sldId id="266" r:id="rId9"/>
    <p:sldId id="263" r:id="rId10"/>
    <p:sldId id="270" r:id="rId11"/>
    <p:sldId id="267" r:id="rId12"/>
    <p:sldId id="262" r:id="rId13"/>
    <p:sldId id="269" r:id="rId14"/>
    <p:sldId id="271" r:id="rId15"/>
    <p:sldId id="272" r:id="rId16"/>
    <p:sldId id="273" r:id="rId17"/>
    <p:sldId id="268" r:id="rId18"/>
    <p:sldId id="276" r:id="rId19"/>
    <p:sldId id="277" r:id="rId20"/>
    <p:sldId id="274"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第一个小程序和相关说明</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p:txBody>
          <a:bodyPr/>
          <a:lstStyle/>
          <a:p>
            <a:r>
              <a:rPr lang="zh-CN" altLang="en-US" b="1"/>
              <a:t>更改默认页面</a:t>
            </a:r>
            <a:endParaRPr lang="en-US" altLang="zh-CN" b="1"/>
          </a:p>
          <a:p>
            <a:pPr lvl="1"/>
            <a:r>
              <a:rPr lang="zh-CN" altLang="en-US"/>
              <a:t>默认页面的更改有两种方式：</a:t>
            </a:r>
            <a:r>
              <a:rPr lang="en-US" altLang="zh-CN"/>
              <a:t>entryPagePath</a:t>
            </a:r>
            <a:r>
              <a:rPr lang="zh-CN" altLang="en-US"/>
              <a:t>属性；</a:t>
            </a:r>
            <a:r>
              <a:rPr lang="en-US" altLang="zh-CN"/>
              <a:t>pages</a:t>
            </a:r>
            <a:r>
              <a:rPr lang="zh-CN" altLang="en-US"/>
              <a:t>数组的第一项。</a:t>
            </a:r>
            <a:endParaRPr lang="en-US" altLang="zh-CN"/>
          </a:p>
          <a:p>
            <a:pPr lvl="1"/>
            <a:r>
              <a:rPr lang="zh-CN" altLang="en-US"/>
              <a:t>如果</a:t>
            </a:r>
            <a:r>
              <a:rPr lang="en-US" altLang="zh-CN"/>
              <a:t>entryPagePath</a:t>
            </a:r>
            <a:r>
              <a:rPr lang="zh-CN" altLang="en-US"/>
              <a:t>不填写，则默认为</a:t>
            </a:r>
            <a:r>
              <a:rPr lang="en-US" altLang="zh-CN"/>
              <a:t>pages</a:t>
            </a:r>
            <a:r>
              <a:rPr lang="zh-CN" altLang="en-US"/>
              <a:t>数组第一项。</a:t>
            </a:r>
            <a:endParaRPr lang="en-US" altLang="zh-CN"/>
          </a:p>
          <a:p>
            <a:pPr marL="457200" lvl="1" indent="0">
              <a:buNone/>
            </a:pPr>
            <a:endParaRPr lang="en-US" altLang="zh-CN"/>
          </a:p>
          <a:p>
            <a:r>
              <a:rPr lang="zh-CN" altLang="en-US" b="1"/>
              <a:t>更改顶部导航栏</a:t>
            </a:r>
            <a:endParaRPr lang="en-US" altLang="zh-CN" b="1"/>
          </a:p>
          <a:p>
            <a:pPr lvl="1"/>
            <a:r>
              <a:rPr lang="zh-CN" altLang="en-US"/>
              <a:t>更改顶部的背景色和标题文本在小程序项目的默认示例属性中直接改就可以。</a:t>
            </a:r>
            <a:endParaRPr lang="en-US" altLang="zh-CN"/>
          </a:p>
          <a:p>
            <a:pPr lvl="1"/>
            <a:r>
              <a:rPr lang="zh-CN" altLang="en-US"/>
              <a:t>一个没有示例的属性是</a:t>
            </a:r>
            <a:r>
              <a:rPr lang="en-US" altLang="zh-CN"/>
              <a:t>navigationStyle</a:t>
            </a:r>
            <a:r>
              <a:rPr lang="zh-CN" altLang="en-US"/>
              <a:t>，设定为</a:t>
            </a:r>
            <a:r>
              <a:rPr lang="en-US" altLang="zh-CN"/>
              <a:t>custom</a:t>
            </a:r>
            <a:r>
              <a:rPr lang="zh-CN" altLang="en-US"/>
              <a:t>则可以去掉顶部导航栏</a:t>
            </a:r>
            <a:r>
              <a:rPr lang="zh-CN" altLang="en-US">
                <a:solidFill>
                  <a:schemeClr val="tx1">
                    <a:lumMod val="95000"/>
                    <a:lumOff val="5000"/>
                  </a:schemeClr>
                </a:solidFill>
                <a:latin typeface="JetBrains Mono" panose="020B0509020102050004" pitchFamily="49" charset="0"/>
              </a:rPr>
              <a:t>。</a:t>
            </a:r>
            <a:endParaRPr lang="en-US" altLang="zh-CN"/>
          </a:p>
          <a:p>
            <a:endParaRPr lang="zh-CN" altLang="en-US"/>
          </a:p>
        </p:txBody>
      </p:sp>
    </p:spTree>
    <p:extLst>
      <p:ext uri="{BB962C8B-B14F-4D97-AF65-F5344CB8AC3E}">
        <p14:creationId xmlns:p14="http://schemas.microsoft.com/office/powerpoint/2010/main" val="283680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a:xfrm>
            <a:off x="838200" y="1472666"/>
            <a:ext cx="5997606" cy="4704298"/>
          </a:xfrm>
        </p:spPr>
        <p:txBody>
          <a:bodyPr/>
          <a:lstStyle/>
          <a:p>
            <a:r>
              <a:rPr lang="zh-CN" altLang="en-US" b="1"/>
              <a:t>更改底部</a:t>
            </a:r>
            <a:r>
              <a:rPr lang="en-US" altLang="zh-CN" b="1"/>
              <a:t>Tab</a:t>
            </a:r>
            <a:r>
              <a:rPr lang="zh-CN" altLang="en-US" b="1"/>
              <a:t>标签</a:t>
            </a:r>
            <a:endParaRPr lang="en-US" altLang="zh-CN" b="1"/>
          </a:p>
          <a:p>
            <a:pPr lvl="1"/>
            <a:r>
              <a:rPr lang="zh-CN" altLang="en-US"/>
              <a:t>底部标签的修改需要添加</a:t>
            </a:r>
            <a:r>
              <a:rPr lang="en-US" altLang="zh-CN"/>
              <a:t>tabBar</a:t>
            </a:r>
            <a:r>
              <a:rPr lang="zh-CN" altLang="en-US"/>
              <a:t>属性，其值为</a:t>
            </a:r>
            <a:r>
              <a:rPr lang="en-US" altLang="zh-CN"/>
              <a:t>JSON</a:t>
            </a:r>
            <a:r>
              <a:rPr lang="zh-CN" altLang="en-US"/>
              <a:t>。</a:t>
            </a:r>
            <a:endParaRPr lang="en-US" altLang="zh-CN"/>
          </a:p>
          <a:p>
            <a:pPr lvl="1"/>
            <a:r>
              <a:rPr lang="zh-CN" altLang="en-US"/>
              <a:t>通过子属性</a:t>
            </a:r>
            <a:r>
              <a:rPr lang="en-US" altLang="zh-CN"/>
              <a:t>list</a:t>
            </a:r>
            <a:r>
              <a:rPr lang="zh-CN" altLang="en-US"/>
              <a:t>对应的数组信息描述</a:t>
            </a:r>
            <a:r>
              <a:rPr lang="en-US" altLang="zh-CN"/>
              <a:t>tab</a:t>
            </a:r>
            <a:r>
              <a:rPr lang="zh-CN" altLang="en-US"/>
              <a:t>。</a:t>
            </a:r>
            <a:endParaRPr lang="en-US" altLang="zh-CN"/>
          </a:p>
          <a:p>
            <a:pPr lvl="1"/>
            <a:r>
              <a:rPr lang="en-US" altLang="zh-CN"/>
              <a:t>list</a:t>
            </a:r>
            <a:r>
              <a:rPr lang="zh-CN" altLang="en-US"/>
              <a:t>最少</a:t>
            </a:r>
            <a:r>
              <a:rPr lang="en-US" altLang="zh-CN"/>
              <a:t>2</a:t>
            </a:r>
            <a:r>
              <a:rPr lang="zh-CN" altLang="en-US"/>
              <a:t>个，最多</a:t>
            </a:r>
            <a:r>
              <a:rPr lang="en-US" altLang="zh-CN"/>
              <a:t>5</a:t>
            </a:r>
            <a:r>
              <a:rPr lang="zh-CN" altLang="en-US"/>
              <a:t>个。示例如右侧。</a:t>
            </a:r>
            <a:endParaRPr lang="en-US" altLang="zh-CN"/>
          </a:p>
          <a:p>
            <a:pPr lvl="1"/>
            <a:r>
              <a:rPr lang="zh-CN" altLang="en-US"/>
              <a:t>其中</a:t>
            </a:r>
            <a:r>
              <a:rPr lang="en-US" altLang="zh-CN"/>
              <a:t>icon</a:t>
            </a:r>
            <a:r>
              <a:rPr lang="zh-CN" altLang="en-US"/>
              <a:t>是在项目所在目录中创建的目录，其中包括三个对应的图标文件。</a:t>
            </a:r>
            <a:endParaRPr lang="en-US" altLang="zh-CN"/>
          </a:p>
          <a:p>
            <a:pPr lvl="1"/>
            <a:r>
              <a:rPr lang="en-US" altLang="zh-CN"/>
              <a:t>pages</a:t>
            </a:r>
            <a:r>
              <a:rPr lang="zh-CN" altLang="en-US"/>
              <a:t>指定的页面必须在之前的页面列表中存在。</a:t>
            </a:r>
            <a:endParaRPr lang="en-US" altLang="zh-CN"/>
          </a:p>
          <a:p>
            <a:pPr lvl="1"/>
            <a:r>
              <a:rPr lang="zh-CN" altLang="en-US"/>
              <a:t>小程序中可以嵌入一些静态资源，图标是比较合适的，文件都很小。</a:t>
            </a:r>
            <a:endParaRPr lang="en-US" altLang="zh-CN"/>
          </a:p>
        </p:txBody>
      </p:sp>
      <p:pic>
        <p:nvPicPr>
          <p:cNvPr id="5" name="图片 4">
            <a:extLst>
              <a:ext uri="{FF2B5EF4-FFF2-40B4-BE49-F238E27FC236}">
                <a16:creationId xmlns:a16="http://schemas.microsoft.com/office/drawing/2014/main" id="{08910973-D985-4742-8FC5-83ABB556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301" y="882625"/>
            <a:ext cx="4382499" cy="5610249"/>
          </a:xfrm>
          <a:prstGeom prst="rect">
            <a:avLst/>
          </a:prstGeom>
        </p:spPr>
      </p:pic>
    </p:spTree>
    <p:extLst>
      <p:ext uri="{BB962C8B-B14F-4D97-AF65-F5344CB8AC3E}">
        <p14:creationId xmlns:p14="http://schemas.microsoft.com/office/powerpoint/2010/main" val="16737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小程序执行流程和回调函数</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小程序启动后，位于</a:t>
            </a:r>
            <a:r>
              <a:rPr lang="en-US" altLang="zh-CN">
                <a:latin typeface="Ubuntu Mono" panose="020B0509030602030204" pitchFamily="49" charset="0"/>
              </a:rPr>
              <a:t>app.js</a:t>
            </a:r>
            <a:r>
              <a:rPr lang="zh-CN" altLang="en-US">
                <a:latin typeface="Ubuntu Mono" panose="020B0509030602030204" pitchFamily="49" charset="0"/>
              </a:rPr>
              <a:t>中的</a:t>
            </a:r>
            <a:r>
              <a:rPr lang="en-US" altLang="zh-CN">
                <a:latin typeface="Ubuntu Mono" panose="020B0509030602030204" pitchFamily="49" charset="0"/>
              </a:rPr>
              <a:t>App</a:t>
            </a:r>
            <a:r>
              <a:rPr lang="zh-CN" altLang="en-US"/>
              <a:t>实例开始运行，在进行一些初始化操作以后，会根据</a:t>
            </a:r>
            <a:r>
              <a:rPr lang="en-US" altLang="zh-CN"/>
              <a:t>json</a:t>
            </a:r>
            <a:r>
              <a:rPr lang="zh-CN" altLang="en-US"/>
              <a:t>文件的配置加载默认的页面。</a:t>
            </a:r>
            <a:endParaRPr lang="en-US" altLang="zh-CN"/>
          </a:p>
          <a:p>
            <a:r>
              <a:rPr lang="en-US" altLang="zh-CN">
                <a:latin typeface="Ubuntu Mono" panose="020B0509030602030204" pitchFamily="49" charset="0"/>
              </a:rPr>
              <a:t>App</a:t>
            </a:r>
            <a:r>
              <a:rPr lang="zh-CN" altLang="en-US">
                <a:latin typeface="Ubuntu Mono" panose="020B0509030602030204" pitchFamily="49" charset="0"/>
              </a:rPr>
              <a:t>实例只有一个，在每个页面的</a:t>
            </a:r>
            <a:r>
              <a:rPr lang="en-US" altLang="zh-CN">
                <a:latin typeface="Ubuntu Mono" panose="020B0509030602030204" pitchFamily="49" charset="0"/>
              </a:rPr>
              <a:t>js</a:t>
            </a:r>
            <a:r>
              <a:rPr lang="zh-CN" altLang="en-US">
                <a:latin typeface="Ubuntu Mono" panose="020B0509030602030204" pitchFamily="49" charset="0"/>
              </a:rPr>
              <a:t>文件中，可以通过</a:t>
            </a:r>
            <a:r>
              <a:rPr lang="en-US" altLang="zh-CN">
                <a:latin typeface="Ubuntu Mono" panose="020B0509030602030204" pitchFamily="49" charset="0"/>
              </a:rPr>
              <a:t>getApp()</a:t>
            </a:r>
            <a:r>
              <a:rPr lang="zh-CN" altLang="en-US">
                <a:latin typeface="Ubuntu Mono" panose="020B0509030602030204" pitchFamily="49" charset="0"/>
              </a:rPr>
              <a:t>获取实例。</a:t>
            </a:r>
            <a:endParaRPr lang="en-US" altLang="zh-CN">
              <a:latin typeface="Ubuntu Mono" panose="020B0509030602030204" pitchFamily="49" charset="0"/>
            </a:endParaRPr>
          </a:p>
          <a:p>
            <a:r>
              <a:rPr lang="zh-CN" altLang="en-US"/>
              <a:t>比如，在</a:t>
            </a:r>
            <a:r>
              <a:rPr lang="en-US" altLang="zh-CN"/>
              <a:t>app.js</a:t>
            </a:r>
            <a:r>
              <a:rPr lang="zh-CN" altLang="en-US"/>
              <a:t>中设定</a:t>
            </a:r>
            <a:r>
              <a:rPr lang="en-US" altLang="zh-CN"/>
              <a:t>globalData</a:t>
            </a:r>
            <a:r>
              <a:rPr lang="zh-CN" altLang="en-US"/>
              <a:t>属性</a:t>
            </a:r>
            <a:r>
              <a:rPr lang="en-US" altLang="zh-CN"/>
              <a:t>name</a:t>
            </a:r>
            <a:r>
              <a:rPr lang="zh-CN" altLang="en-US"/>
              <a:t>，在</a:t>
            </a:r>
            <a:r>
              <a:rPr lang="en-US" altLang="zh-CN"/>
              <a:t>user</a:t>
            </a:r>
            <a:r>
              <a:rPr lang="zh-CN" altLang="en-US"/>
              <a:t>页面显示。</a:t>
            </a:r>
            <a:endParaRPr lang="en-US" altLang="zh-CN"/>
          </a:p>
          <a:p>
            <a:endParaRPr lang="zh-CN" altLang="en-US"/>
          </a:p>
        </p:txBody>
      </p:sp>
      <p:grpSp>
        <p:nvGrpSpPr>
          <p:cNvPr id="13" name="组合 12">
            <a:extLst>
              <a:ext uri="{FF2B5EF4-FFF2-40B4-BE49-F238E27FC236}">
                <a16:creationId xmlns:a16="http://schemas.microsoft.com/office/drawing/2014/main" id="{CD602FA0-0530-4FC3-B7A7-FB96DEBE18BA}"/>
              </a:ext>
            </a:extLst>
          </p:cNvPr>
          <p:cNvGrpSpPr/>
          <p:nvPr/>
        </p:nvGrpSpPr>
        <p:grpSpPr>
          <a:xfrm>
            <a:off x="838200" y="3478105"/>
            <a:ext cx="9862953" cy="1725689"/>
            <a:chOff x="838200" y="3478105"/>
            <a:chExt cx="9862953" cy="1725689"/>
          </a:xfrm>
        </p:grpSpPr>
        <p:pic>
          <p:nvPicPr>
            <p:cNvPr id="5" name="图片 4">
              <a:extLst>
                <a:ext uri="{FF2B5EF4-FFF2-40B4-BE49-F238E27FC236}">
                  <a16:creationId xmlns:a16="http://schemas.microsoft.com/office/drawing/2014/main" id="{8673D62C-4B87-4015-A74A-5B208375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7" name="图片 6">
              <a:extLst>
                <a:ext uri="{FF2B5EF4-FFF2-40B4-BE49-F238E27FC236}">
                  <a16:creationId xmlns:a16="http://schemas.microsoft.com/office/drawing/2014/main" id="{E6D611CC-EF21-4EB5-9DF2-42203F1A3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9" name="直接连接符 8">
              <a:extLst>
                <a:ext uri="{FF2B5EF4-FFF2-40B4-BE49-F238E27FC236}">
                  <a16:creationId xmlns:a16="http://schemas.microsoft.com/office/drawing/2014/main" id="{C07630EA-C92C-40D2-B8DD-26341C49667F}"/>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40BBDE-61C3-4414-92F5-A6F9F352841F}"/>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C60B97-4D1C-4B05-A26F-2A132534A9B5}"/>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小程序页面渲染和数据绑定</a:t>
            </a:r>
          </a:p>
        </p:txBody>
      </p:sp>
      <p:sp>
        <p:nvSpPr>
          <p:cNvPr id="3" name="内容占位符 2">
            <a:extLst>
              <a:ext uri="{FF2B5EF4-FFF2-40B4-BE49-F238E27FC236}">
                <a16:creationId xmlns:a16="http://schemas.microsoft.com/office/drawing/2014/main" id="{5DF1B8BE-B521-4332-9335-004519C8AD86}"/>
              </a:ext>
            </a:extLst>
          </p:cNvPr>
          <p:cNvSpPr>
            <a:spLocks noGrp="1"/>
          </p:cNvSpPr>
          <p:nvPr>
            <p:ph idx="1"/>
          </p:nvPr>
        </p:nvSpPr>
        <p:spPr/>
        <p:txBody>
          <a:bodyPr/>
          <a:lstStyle/>
          <a:p>
            <a:r>
              <a:rPr lang="zh-CN" altLang="en-US"/>
              <a:t>从刚才的示例看到，没有使用</a:t>
            </a:r>
            <a:r>
              <a:rPr lang="en-US" altLang="zh-CN"/>
              <a:t>DOM</a:t>
            </a:r>
            <a:r>
              <a:rPr lang="zh-CN" altLang="en-US"/>
              <a:t>操作，小程序中渲染数据使用的是数据绑定。小程序没有</a:t>
            </a:r>
            <a:r>
              <a:rPr lang="en-US" altLang="zh-CN"/>
              <a:t>DOM</a:t>
            </a:r>
            <a:r>
              <a:rPr lang="zh-CN" altLang="en-US"/>
              <a:t>和</a:t>
            </a:r>
            <a:r>
              <a:rPr lang="en-US" altLang="zh-CN"/>
              <a:t>BOM</a:t>
            </a:r>
            <a:r>
              <a:rPr lang="zh-CN" altLang="en-US"/>
              <a:t>操作的</a:t>
            </a:r>
            <a:r>
              <a:rPr lang="en-US" altLang="zh-CN"/>
              <a:t>API</a:t>
            </a:r>
            <a:r>
              <a:rPr lang="zh-CN" altLang="en-US"/>
              <a:t>。</a:t>
            </a:r>
            <a:endParaRPr lang="en-US" altLang="zh-CN"/>
          </a:p>
          <a:p>
            <a:r>
              <a:rPr lang="zh-CN" altLang="en-US"/>
              <a:t>小程序框架的核心是一个响应的数据绑定系统，通过绑定，在逻辑层修改数据，在视图层会自动体现。这个过程都会经过微信客户端作为中转。</a:t>
            </a:r>
            <a:endParaRPr lang="en-US" altLang="zh-CN"/>
          </a:p>
        </p:txBody>
      </p:sp>
      <p:grpSp>
        <p:nvGrpSpPr>
          <p:cNvPr id="4" name="组合 3">
            <a:extLst>
              <a:ext uri="{FF2B5EF4-FFF2-40B4-BE49-F238E27FC236}">
                <a16:creationId xmlns:a16="http://schemas.microsoft.com/office/drawing/2014/main" id="{E4D3F657-832D-428F-BEC2-F8ED8DEF0F6A}"/>
              </a:ext>
            </a:extLst>
          </p:cNvPr>
          <p:cNvGrpSpPr/>
          <p:nvPr/>
        </p:nvGrpSpPr>
        <p:grpSpPr>
          <a:xfrm>
            <a:off x="873712" y="3828327"/>
            <a:ext cx="9862953" cy="1725689"/>
            <a:chOff x="838200" y="3478105"/>
            <a:chExt cx="9862953" cy="1725689"/>
          </a:xfrm>
        </p:grpSpPr>
        <p:pic>
          <p:nvPicPr>
            <p:cNvPr id="5" name="图片 4">
              <a:extLst>
                <a:ext uri="{FF2B5EF4-FFF2-40B4-BE49-F238E27FC236}">
                  <a16:creationId xmlns:a16="http://schemas.microsoft.com/office/drawing/2014/main" id="{DE0D74E6-C0DA-4873-880A-9D84FA5E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6" name="图片 5">
              <a:extLst>
                <a:ext uri="{FF2B5EF4-FFF2-40B4-BE49-F238E27FC236}">
                  <a16:creationId xmlns:a16="http://schemas.microsoft.com/office/drawing/2014/main" id="{E8755536-B17A-48B1-BA84-A6F65F65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7" name="直接连接符 6">
              <a:extLst>
                <a:ext uri="{FF2B5EF4-FFF2-40B4-BE49-F238E27FC236}">
                  <a16:creationId xmlns:a16="http://schemas.microsoft.com/office/drawing/2014/main" id="{040EBD16-6CD1-42E3-93CA-E2D09A93C7F4}"/>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047771-7B25-46C4-957F-2D0764882A99}"/>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818A49A-93D8-4CB7-813C-CAE7A5C31FF9}"/>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小程序运行机制</a:t>
            </a:r>
          </a:p>
        </p:txBody>
      </p:sp>
      <p:pic>
        <p:nvPicPr>
          <p:cNvPr id="11" name="内容占位符 10">
            <a:extLst>
              <a:ext uri="{FF2B5EF4-FFF2-40B4-BE49-F238E27FC236}">
                <a16:creationId xmlns:a16="http://schemas.microsoft.com/office/drawing/2014/main" id="{6BC2D956-2193-473E-8455-DE79A1FFD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19" y="1368669"/>
            <a:ext cx="6865761" cy="5051536"/>
          </a:xfrm>
          <a:prstGeom prst="rect">
            <a:avLst/>
          </a:prstGeom>
        </p:spPr>
      </p:pic>
    </p:spTree>
    <p:extLst>
      <p:ext uri="{BB962C8B-B14F-4D97-AF65-F5344CB8AC3E}">
        <p14:creationId xmlns:p14="http://schemas.microsoft.com/office/powerpoint/2010/main" val="413476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8B41-5E59-4A25-8671-093E082A55FF}"/>
              </a:ext>
            </a:extLst>
          </p:cNvPr>
          <p:cNvSpPr>
            <a:spLocks noGrp="1"/>
          </p:cNvSpPr>
          <p:nvPr>
            <p:ph type="title"/>
          </p:nvPr>
        </p:nvSpPr>
        <p:spPr/>
        <p:txBody>
          <a:bodyPr/>
          <a:lstStyle/>
          <a:p>
            <a:r>
              <a:rPr lang="zh-CN" altLang="en-US"/>
              <a:t>双线程设计方案</a:t>
            </a:r>
          </a:p>
        </p:txBody>
      </p:sp>
      <p:sp>
        <p:nvSpPr>
          <p:cNvPr id="3" name="内容占位符 2">
            <a:extLst>
              <a:ext uri="{FF2B5EF4-FFF2-40B4-BE49-F238E27FC236}">
                <a16:creationId xmlns:a16="http://schemas.microsoft.com/office/drawing/2014/main" id="{7E0DE6F9-A1E2-4065-B927-019DBC62E6A5}"/>
              </a:ext>
            </a:extLst>
          </p:cNvPr>
          <p:cNvSpPr>
            <a:spLocks noGrp="1"/>
          </p:cNvSpPr>
          <p:nvPr>
            <p:ph idx="1"/>
          </p:nvPr>
        </p:nvSpPr>
        <p:spPr/>
        <p:txBody>
          <a:bodyPr/>
          <a:lstStyle/>
          <a:p>
            <a:r>
              <a:rPr lang="zh-CN" altLang="en-US"/>
              <a:t>小程序采用了逻辑层和渲染层双线程工作的设计。而这也必然会带来一个异步的事件通知。</a:t>
            </a:r>
            <a:endParaRPr lang="en-US" altLang="zh-CN"/>
          </a:p>
          <a:p>
            <a:r>
              <a:rPr lang="zh-CN" altLang="en-US"/>
              <a:t>在视图渲染层，并不知道什么时候开始有数据过来，同样的，在逻辑层，当要显示数据，可能视图层的准备工作还没有结束。</a:t>
            </a:r>
            <a:endParaRPr lang="en-US" altLang="zh-CN"/>
          </a:p>
          <a:p>
            <a:r>
              <a:rPr lang="zh-CN" altLang="en-US"/>
              <a:t>所以通过整个页面生命周期中的事件回调函数来解决。</a:t>
            </a:r>
            <a:endParaRPr lang="en-US" altLang="zh-CN"/>
          </a:p>
          <a:p>
            <a:endParaRPr lang="en-US" altLang="zh-CN"/>
          </a:p>
          <a:p>
            <a:r>
              <a:rPr lang="zh-CN" altLang="en-US"/>
              <a:t>双方会通过异步通知来告知对方自己进行到哪一步，在</a:t>
            </a:r>
            <a:r>
              <a:rPr lang="en-US" altLang="zh-CN"/>
              <a:t>js</a:t>
            </a:r>
            <a:r>
              <a:rPr lang="zh-CN" altLang="en-US"/>
              <a:t>文件中，程序员就是通过在不同的回调函数中完成对应的逻辑操作。在</a:t>
            </a:r>
            <a:r>
              <a:rPr lang="en-US" altLang="zh-CN"/>
              <a:t>wxml</a:t>
            </a:r>
            <a:r>
              <a:rPr lang="zh-CN" altLang="en-US"/>
              <a:t>文件中可以有触发事件的机制，比如点击按钮，滑动元素等。</a:t>
            </a:r>
            <a:endParaRPr lang="en-US" altLang="zh-CN"/>
          </a:p>
          <a:p>
            <a:endParaRPr lang="zh-CN" altLang="en-US"/>
          </a:p>
        </p:txBody>
      </p:sp>
    </p:spTree>
    <p:extLst>
      <p:ext uri="{BB962C8B-B14F-4D97-AF65-F5344CB8AC3E}">
        <p14:creationId xmlns:p14="http://schemas.microsoft.com/office/powerpoint/2010/main" val="24805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F2079-9606-4CA0-AD1A-ABAF115F4BD2}"/>
              </a:ext>
            </a:extLst>
          </p:cNvPr>
          <p:cNvSpPr>
            <a:spLocks noGrp="1"/>
          </p:cNvSpPr>
          <p:nvPr>
            <p:ph type="title"/>
          </p:nvPr>
        </p:nvSpPr>
        <p:spPr/>
        <p:txBody>
          <a:bodyPr/>
          <a:lstStyle/>
          <a:p>
            <a:r>
              <a:rPr lang="zh-CN" altLang="en-US"/>
              <a:t>页面生命周期</a:t>
            </a:r>
          </a:p>
        </p:txBody>
      </p:sp>
      <p:pic>
        <p:nvPicPr>
          <p:cNvPr id="4" name="内容占位符 4">
            <a:extLst>
              <a:ext uri="{FF2B5EF4-FFF2-40B4-BE49-F238E27FC236}">
                <a16:creationId xmlns:a16="http://schemas.microsoft.com/office/drawing/2014/main" id="{957B8C8A-D0EF-4270-B546-1C347033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305" y="487779"/>
            <a:ext cx="4051638" cy="6205984"/>
          </a:xfrm>
        </p:spPr>
      </p:pic>
      <p:sp>
        <p:nvSpPr>
          <p:cNvPr id="5" name="文本框 4">
            <a:extLst>
              <a:ext uri="{FF2B5EF4-FFF2-40B4-BE49-F238E27FC236}">
                <a16:creationId xmlns:a16="http://schemas.microsoft.com/office/drawing/2014/main" id="{396EAFA1-8E7C-400A-B6DB-08E1F7046F4E}"/>
              </a:ext>
            </a:extLst>
          </p:cNvPr>
          <p:cNvSpPr txBox="1"/>
          <p:nvPr/>
        </p:nvSpPr>
        <p:spPr>
          <a:xfrm>
            <a:off x="1003176" y="1615736"/>
            <a:ext cx="6152226" cy="4806059"/>
          </a:xfrm>
          <a:prstGeom prst="rect">
            <a:avLst/>
          </a:prstGeom>
          <a:noFill/>
        </p:spPr>
        <p:txBody>
          <a:bodyPr wrap="square" rtlCol="0">
            <a:spAutoFit/>
          </a:bodyPr>
          <a:lstStyle/>
          <a:p>
            <a:pPr>
              <a:lnSpc>
                <a:spcPct val="150000"/>
              </a:lnSpc>
              <a:spcBef>
                <a:spcPts val="600"/>
              </a:spcBef>
            </a:pPr>
            <a:r>
              <a:rPr lang="zh-CN" altLang="en-US" b="1">
                <a:latin typeface="Ubuntu Mono" panose="020B0509030602030204" pitchFamily="49" charset="0"/>
                <a:ea typeface="思源黑体 CN Light" panose="020B0300000000000000" pitchFamily="34" charset="-122"/>
              </a:rPr>
              <a:t>一些回调函数的说明：</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onLoad </a:t>
            </a:r>
            <a:r>
              <a:rPr lang="zh-CN" altLang="en-US">
                <a:latin typeface="Ubuntu Mono" panose="020B0509030602030204" pitchFamily="49" charset="0"/>
                <a:ea typeface="思源黑体 CN Light" panose="020B0300000000000000" pitchFamily="34" charset="-122"/>
              </a:rPr>
              <a:t>页面加载时触发，只在首次加载时触发一次。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onShow </a:t>
            </a:r>
            <a:r>
              <a:rPr lang="zh-CN" altLang="en-US">
                <a:latin typeface="Ubuntu Mono" panose="020B0509030602030204" pitchFamily="49" charset="0"/>
                <a:ea typeface="思源黑体 CN Light" panose="020B0300000000000000" pitchFamily="34" charset="-122"/>
              </a:rPr>
              <a:t>页面显示时触发。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onReady </a:t>
            </a:r>
            <a:r>
              <a:rPr lang="zh-CN" altLang="en-US">
                <a:latin typeface="Ubuntu Mono" panose="020B0509030602030204" pitchFamily="49" charset="0"/>
                <a:ea typeface="思源黑体 CN Light" panose="020B0300000000000000" pitchFamily="34" charset="-122"/>
              </a:rPr>
              <a:t>页面首次加载完成触发，整个页面生命周期只触发一次。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onHide </a:t>
            </a:r>
            <a:r>
              <a:rPr lang="zh-CN" altLang="en-US">
                <a:latin typeface="Ubuntu Mono" panose="020B0509030602030204" pitchFamily="49" charset="0"/>
                <a:ea typeface="思源黑体 CN Light" panose="020B0300000000000000" pitchFamily="34" charset="-122"/>
              </a:rPr>
              <a:t>页面隐藏时触发。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onUnload </a:t>
            </a:r>
            <a:r>
              <a:rPr lang="zh-CN" altLang="en-US">
                <a:latin typeface="Ubuntu Mono" panose="020B0509030602030204" pitchFamily="49" charset="0"/>
                <a:ea typeface="思源黑体 CN Light" panose="020B0300000000000000" pitchFamily="34" charset="-122"/>
              </a:rPr>
              <a:t>页面卸载时触发，比如跳转到其他页面。</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onReachBottom </a:t>
            </a:r>
            <a:r>
              <a:rPr lang="zh-CN" altLang="en-US">
                <a:latin typeface="Ubuntu Mono" panose="020B0509030602030204" pitchFamily="49" charset="0"/>
                <a:ea typeface="思源黑体 CN Light" panose="020B0300000000000000" pitchFamily="34" charset="-122"/>
              </a:rPr>
              <a:t>用户上拉页面触底事件时触发。</a:t>
            </a: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zh-CN" altLang="en-US">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30944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如何查看文档</a:t>
            </a:r>
            <a:endParaRPr lang="zh-CN" altLang="en-US" dirty="0"/>
          </a:p>
        </p:txBody>
      </p:sp>
      <p:pic>
        <p:nvPicPr>
          <p:cNvPr id="5" name="内容占位符 4">
            <a:extLst>
              <a:ext uri="{FF2B5EF4-FFF2-40B4-BE49-F238E27FC236}">
                <a16:creationId xmlns:a16="http://schemas.microsoft.com/office/drawing/2014/main" id="{88C26461-7760-4D5E-A21D-CA0F928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620" y="1330437"/>
            <a:ext cx="7208520" cy="579120"/>
          </a:xfrm>
        </p:spPr>
      </p:pic>
      <p:grpSp>
        <p:nvGrpSpPr>
          <p:cNvPr id="15" name="组合 14">
            <a:extLst>
              <a:ext uri="{FF2B5EF4-FFF2-40B4-BE49-F238E27FC236}">
                <a16:creationId xmlns:a16="http://schemas.microsoft.com/office/drawing/2014/main" id="{66CA24B6-35EF-4D4A-A450-18493F86BC03}"/>
              </a:ext>
            </a:extLst>
          </p:cNvPr>
          <p:cNvGrpSpPr/>
          <p:nvPr/>
        </p:nvGrpSpPr>
        <p:grpSpPr>
          <a:xfrm>
            <a:off x="1198480" y="1846555"/>
            <a:ext cx="1367163" cy="2946230"/>
            <a:chOff x="1198480" y="1846555"/>
            <a:chExt cx="1367163" cy="2946230"/>
          </a:xfrm>
        </p:grpSpPr>
        <p:cxnSp>
          <p:nvCxnSpPr>
            <p:cNvPr id="7" name="直接箭头连接符 6">
              <a:extLst>
                <a:ext uri="{FF2B5EF4-FFF2-40B4-BE49-F238E27FC236}">
                  <a16:creationId xmlns:a16="http://schemas.microsoft.com/office/drawing/2014/main" id="{B2632764-9195-4933-B644-3B040D103250}"/>
                </a:ext>
              </a:extLst>
            </p:cNvPr>
            <p:cNvCxnSpPr/>
            <p:nvPr/>
          </p:nvCxnSpPr>
          <p:spPr>
            <a:xfrm flipV="1">
              <a:off x="2086252" y="1846555"/>
              <a:ext cx="0" cy="2343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AB549EE5-6B69-449F-9879-397761B348A4}"/>
                </a:ext>
              </a:extLst>
            </p:cNvPr>
            <p:cNvSpPr txBox="1"/>
            <p:nvPr/>
          </p:nvSpPr>
          <p:spPr>
            <a:xfrm>
              <a:off x="1198480" y="4208010"/>
              <a:ext cx="1367163"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对小程序整体的概括。</a:t>
              </a:r>
            </a:p>
          </p:txBody>
        </p:sp>
      </p:grpSp>
      <p:grpSp>
        <p:nvGrpSpPr>
          <p:cNvPr id="13" name="组合 12">
            <a:extLst>
              <a:ext uri="{FF2B5EF4-FFF2-40B4-BE49-F238E27FC236}">
                <a16:creationId xmlns:a16="http://schemas.microsoft.com/office/drawing/2014/main" id="{81A3250A-A987-4FF5-9B75-304E76982559}"/>
              </a:ext>
            </a:extLst>
          </p:cNvPr>
          <p:cNvGrpSpPr/>
          <p:nvPr/>
        </p:nvGrpSpPr>
        <p:grpSpPr>
          <a:xfrm>
            <a:off x="2175032" y="1848040"/>
            <a:ext cx="1866092" cy="1852663"/>
            <a:chOff x="2139520" y="1848040"/>
            <a:chExt cx="1866092" cy="1852663"/>
          </a:xfrm>
        </p:grpSpPr>
        <p:cxnSp>
          <p:nvCxnSpPr>
            <p:cNvPr id="9" name="直接箭头连接符 8">
              <a:extLst>
                <a:ext uri="{FF2B5EF4-FFF2-40B4-BE49-F238E27FC236}">
                  <a16:creationId xmlns:a16="http://schemas.microsoft.com/office/drawing/2014/main" id="{31D6FC4E-79D0-49DB-B8C4-C48A306A165E}"/>
                </a:ext>
              </a:extLst>
            </p:cNvPr>
            <p:cNvCxnSpPr>
              <a:cxnSpLocks/>
            </p:cNvCxnSpPr>
            <p:nvPr/>
          </p:nvCxnSpPr>
          <p:spPr>
            <a:xfrm flipV="1">
              <a:off x="3179682" y="1848040"/>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49878CE-4D11-497D-A42B-DF75C00CBE53}"/>
                </a:ext>
              </a:extLst>
            </p:cNvPr>
            <p:cNvSpPr txBox="1"/>
            <p:nvPr/>
          </p:nvSpPr>
          <p:spPr>
            <a:xfrm>
              <a:off x="2139520" y="2869706"/>
              <a:ext cx="1866092"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整体运行机制，</a:t>
              </a:r>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语法参考，全局配置等。</a:t>
              </a:r>
            </a:p>
          </p:txBody>
        </p:sp>
      </p:grpSp>
      <p:grpSp>
        <p:nvGrpSpPr>
          <p:cNvPr id="17" name="组合 16">
            <a:extLst>
              <a:ext uri="{FF2B5EF4-FFF2-40B4-BE49-F238E27FC236}">
                <a16:creationId xmlns:a16="http://schemas.microsoft.com/office/drawing/2014/main" id="{DC5DBBCE-2699-44C3-BB77-A60D5C8A88DC}"/>
              </a:ext>
            </a:extLst>
          </p:cNvPr>
          <p:cNvGrpSpPr/>
          <p:nvPr/>
        </p:nvGrpSpPr>
        <p:grpSpPr>
          <a:xfrm>
            <a:off x="2894128" y="1848030"/>
            <a:ext cx="2010358" cy="3675282"/>
            <a:chOff x="2894128" y="1848030"/>
            <a:chExt cx="2010358" cy="3675282"/>
          </a:xfrm>
        </p:grpSpPr>
        <p:cxnSp>
          <p:nvCxnSpPr>
            <p:cNvPr id="14" name="直接箭头连接符 13">
              <a:extLst>
                <a:ext uri="{FF2B5EF4-FFF2-40B4-BE49-F238E27FC236}">
                  <a16:creationId xmlns:a16="http://schemas.microsoft.com/office/drawing/2014/main" id="{A48747E2-8877-43FA-9462-9897133154CE}"/>
                </a:ext>
              </a:extLst>
            </p:cNvPr>
            <p:cNvCxnSpPr>
              <a:cxnSpLocks/>
            </p:cNvCxnSpPr>
            <p:nvPr/>
          </p:nvCxnSpPr>
          <p:spPr>
            <a:xfrm flipV="1">
              <a:off x="4147352" y="184803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051A877-07A8-4DD8-8211-4137382C7A1E}"/>
                </a:ext>
              </a:extLst>
            </p:cNvPr>
            <p:cNvSpPr txBox="1"/>
            <p:nvPr/>
          </p:nvSpPr>
          <p:spPr>
            <a:xfrm>
              <a:off x="2894128" y="4692315"/>
              <a:ext cx="2010358"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中使用的组件，一些复杂的组件还要配合</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来使用。</a:t>
              </a:r>
            </a:p>
          </p:txBody>
        </p:sp>
      </p:grpSp>
      <p:grpSp>
        <p:nvGrpSpPr>
          <p:cNvPr id="10" name="组合 9">
            <a:extLst>
              <a:ext uri="{FF2B5EF4-FFF2-40B4-BE49-F238E27FC236}">
                <a16:creationId xmlns:a16="http://schemas.microsoft.com/office/drawing/2014/main" id="{F6DB90BA-60E1-40C5-A47E-0E457B87D98E}"/>
              </a:ext>
            </a:extLst>
          </p:cNvPr>
          <p:cNvGrpSpPr/>
          <p:nvPr/>
        </p:nvGrpSpPr>
        <p:grpSpPr>
          <a:xfrm>
            <a:off x="4304498" y="1838533"/>
            <a:ext cx="1898038" cy="2080979"/>
            <a:chOff x="4197962" y="1856289"/>
            <a:chExt cx="1898038" cy="2080979"/>
          </a:xfrm>
        </p:grpSpPr>
        <p:cxnSp>
          <p:nvCxnSpPr>
            <p:cNvPr id="18" name="直接箭头连接符 17">
              <a:extLst>
                <a:ext uri="{FF2B5EF4-FFF2-40B4-BE49-F238E27FC236}">
                  <a16:creationId xmlns:a16="http://schemas.microsoft.com/office/drawing/2014/main" id="{D04B061D-B783-455D-80B4-43CDAEA1DDA0}"/>
                </a:ext>
              </a:extLst>
            </p:cNvPr>
            <p:cNvCxnSpPr>
              <a:cxnSpLocks/>
            </p:cNvCxnSpPr>
            <p:nvPr/>
          </p:nvCxnSpPr>
          <p:spPr>
            <a:xfrm flipV="1">
              <a:off x="5178637" y="1856289"/>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8AA54EF-0471-4F2C-B214-CAAC0BB41229}"/>
                </a:ext>
              </a:extLst>
            </p:cNvPr>
            <p:cNvSpPr txBox="1"/>
            <p:nvPr/>
          </p:nvSpPr>
          <p:spPr>
            <a:xfrm>
              <a:off x="4197962" y="2860050"/>
              <a:ext cx="1898038" cy="1077218"/>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页面</a:t>
              </a:r>
              <a:r>
                <a:rPr lang="en-US" altLang="zh-CN" sz="1600">
                  <a:latin typeface="Ubuntu Mono" panose="020B0509030602030204" pitchFamily="49" charset="0"/>
                  <a:ea typeface="思源黑体 CN Light" panose="020B0300000000000000" pitchFamily="34" charset="-122"/>
                </a:rPr>
                <a:t>js</a:t>
              </a:r>
              <a:r>
                <a:rPr lang="zh-CN" altLang="en-US" sz="1600">
                  <a:latin typeface="Ubuntu Mono" panose="020B0509030602030204" pitchFamily="49" charset="0"/>
                  <a:ea typeface="思源黑体 CN Light" panose="020B0300000000000000" pitchFamily="34" charset="-122"/>
                </a:rPr>
                <a:t>文件中可以调用的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，比如获取设备信息，发起远程请求。</a:t>
              </a:r>
            </a:p>
          </p:txBody>
        </p:sp>
      </p:grpSp>
      <p:grpSp>
        <p:nvGrpSpPr>
          <p:cNvPr id="6" name="组合 5">
            <a:extLst>
              <a:ext uri="{FF2B5EF4-FFF2-40B4-BE49-F238E27FC236}">
                <a16:creationId xmlns:a16="http://schemas.microsoft.com/office/drawing/2014/main" id="{D18F949A-F959-4D6F-AA39-9F3ACE8BCE31}"/>
              </a:ext>
            </a:extLst>
          </p:cNvPr>
          <p:cNvGrpSpPr/>
          <p:nvPr/>
        </p:nvGrpSpPr>
        <p:grpSpPr>
          <a:xfrm>
            <a:off x="5178799" y="1828799"/>
            <a:ext cx="2378906" cy="4167862"/>
            <a:chOff x="5187677" y="1864311"/>
            <a:chExt cx="2378906" cy="4167862"/>
          </a:xfrm>
        </p:grpSpPr>
        <p:cxnSp>
          <p:nvCxnSpPr>
            <p:cNvPr id="21" name="直接箭头连接符 20">
              <a:extLst>
                <a:ext uri="{FF2B5EF4-FFF2-40B4-BE49-F238E27FC236}">
                  <a16:creationId xmlns:a16="http://schemas.microsoft.com/office/drawing/2014/main" id="{9B7A57E4-3BF2-4FA2-9869-D97916F1906E}"/>
                </a:ext>
              </a:extLst>
            </p:cNvPr>
            <p:cNvCxnSpPr>
              <a:cxnSpLocks/>
            </p:cNvCxnSpPr>
            <p:nvPr/>
          </p:nvCxnSpPr>
          <p:spPr>
            <a:xfrm flipV="1">
              <a:off x="6377130" y="1864311"/>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1FB56772-379F-48A2-A38A-B6EB3C9B6472}"/>
                </a:ext>
              </a:extLst>
            </p:cNvPr>
            <p:cNvSpPr txBox="1"/>
            <p:nvPr/>
          </p:nvSpPr>
          <p:spPr>
            <a:xfrm>
              <a:off x="5187677" y="4708734"/>
              <a:ext cx="2378906" cy="132343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服务端调用的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，通常会这样使用：小程序发起请求到开发者的服务器，在开发者服务会调用此</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并返回结果。</a:t>
              </a:r>
            </a:p>
          </p:txBody>
        </p:sp>
      </p:grpSp>
      <p:grpSp>
        <p:nvGrpSpPr>
          <p:cNvPr id="4" name="组合 3">
            <a:extLst>
              <a:ext uri="{FF2B5EF4-FFF2-40B4-BE49-F238E27FC236}">
                <a16:creationId xmlns:a16="http://schemas.microsoft.com/office/drawing/2014/main" id="{C3441B90-E788-4501-94A2-90564569C4E6}"/>
              </a:ext>
            </a:extLst>
          </p:cNvPr>
          <p:cNvGrpSpPr/>
          <p:nvPr/>
        </p:nvGrpSpPr>
        <p:grpSpPr>
          <a:xfrm>
            <a:off x="6525397" y="1848890"/>
            <a:ext cx="1898038" cy="1584067"/>
            <a:chOff x="6454373" y="1857768"/>
            <a:chExt cx="1898038" cy="1584067"/>
          </a:xfrm>
        </p:grpSpPr>
        <p:cxnSp>
          <p:nvCxnSpPr>
            <p:cNvPr id="24" name="直接箭头连接符 23">
              <a:extLst>
                <a:ext uri="{FF2B5EF4-FFF2-40B4-BE49-F238E27FC236}">
                  <a16:creationId xmlns:a16="http://schemas.microsoft.com/office/drawing/2014/main" id="{431BC9BB-0C0E-4E0D-8C49-9DA66AD4C4D4}"/>
                </a:ext>
              </a:extLst>
            </p:cNvPr>
            <p:cNvCxnSpPr>
              <a:cxnSpLocks/>
            </p:cNvCxnSpPr>
            <p:nvPr/>
          </p:nvCxnSpPr>
          <p:spPr>
            <a:xfrm flipV="1">
              <a:off x="7293005" y="1857768"/>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E118B4AE-E509-44C2-9D44-DCC119227CA7}"/>
                </a:ext>
              </a:extLst>
            </p:cNvPr>
            <p:cNvSpPr txBox="1"/>
            <p:nvPr/>
          </p:nvSpPr>
          <p:spPr>
            <a:xfrm>
              <a:off x="6454373" y="2857060"/>
              <a:ext cx="1898038"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开发者工具的使用说明和下载。</a:t>
              </a:r>
            </a:p>
          </p:txBody>
        </p:sp>
      </p:grpSp>
      <p:grpSp>
        <p:nvGrpSpPr>
          <p:cNvPr id="3" name="组合 2">
            <a:extLst>
              <a:ext uri="{FF2B5EF4-FFF2-40B4-BE49-F238E27FC236}">
                <a16:creationId xmlns:a16="http://schemas.microsoft.com/office/drawing/2014/main" id="{77F809B8-D87B-451D-BF04-CD10499A7E75}"/>
              </a:ext>
            </a:extLst>
          </p:cNvPr>
          <p:cNvGrpSpPr/>
          <p:nvPr/>
        </p:nvGrpSpPr>
        <p:grpSpPr>
          <a:xfrm>
            <a:off x="7958991" y="1856910"/>
            <a:ext cx="2378906" cy="3682821"/>
            <a:chOff x="7932357" y="1856910"/>
            <a:chExt cx="2378906" cy="3682821"/>
          </a:xfrm>
        </p:grpSpPr>
        <p:cxnSp>
          <p:nvCxnSpPr>
            <p:cNvPr id="27" name="直接箭头连接符 26">
              <a:extLst>
                <a:ext uri="{FF2B5EF4-FFF2-40B4-BE49-F238E27FC236}">
                  <a16:creationId xmlns:a16="http://schemas.microsoft.com/office/drawing/2014/main" id="{4D90DF17-27AC-4981-B284-2D7A9BF95896}"/>
                </a:ext>
              </a:extLst>
            </p:cNvPr>
            <p:cNvCxnSpPr>
              <a:cxnSpLocks/>
            </p:cNvCxnSpPr>
            <p:nvPr/>
          </p:nvCxnSpPr>
          <p:spPr>
            <a:xfrm flipV="1">
              <a:off x="8535888" y="185691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346991D2-B988-4F93-9282-669AC001CF4B}"/>
                </a:ext>
              </a:extLst>
            </p:cNvPr>
            <p:cNvSpPr txBox="1"/>
            <p:nvPr/>
          </p:nvSpPr>
          <p:spPr>
            <a:xfrm>
              <a:off x="7932357" y="4708734"/>
              <a:ext cx="2378906"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小程序云开发的文档，云函数的编写，云开发的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等。</a:t>
              </a:r>
            </a:p>
          </p:txBody>
        </p:sp>
      </p:grpSp>
    </p:spTree>
    <p:extLst>
      <p:ext uri="{BB962C8B-B14F-4D97-AF65-F5344CB8AC3E}">
        <p14:creationId xmlns:p14="http://schemas.microsoft.com/office/powerpoint/2010/main" val="159589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网络</a:t>
            </a:r>
            <a:r>
              <a:rPr lang="en-US" altLang="zh-CN"/>
              <a:t>API</a:t>
            </a:r>
            <a:r>
              <a:rPr lang="zh-CN" altLang="en-US"/>
              <a:t>示例</a:t>
            </a:r>
          </a:p>
        </p:txBody>
      </p:sp>
      <p:pic>
        <p:nvPicPr>
          <p:cNvPr id="4" name="内容占位符 4">
            <a:extLst>
              <a:ext uri="{FF2B5EF4-FFF2-40B4-BE49-F238E27FC236}">
                <a16:creationId xmlns:a16="http://schemas.microsoft.com/office/drawing/2014/main" id="{88704536-6C0B-409F-B270-08169D2F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32" y="1338652"/>
            <a:ext cx="7686345" cy="2357387"/>
          </a:xfrm>
          <a:prstGeom prst="rect">
            <a:avLst/>
          </a:prstGeom>
        </p:spPr>
      </p:pic>
      <p:pic>
        <p:nvPicPr>
          <p:cNvPr id="5" name="图片 4">
            <a:extLst>
              <a:ext uri="{FF2B5EF4-FFF2-40B4-BE49-F238E27FC236}">
                <a16:creationId xmlns:a16="http://schemas.microsoft.com/office/drawing/2014/main" id="{26B09CAA-47AD-492D-A47D-E16C3DDF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85" y="4171167"/>
            <a:ext cx="7260173" cy="1965864"/>
          </a:xfrm>
          <a:prstGeom prst="rect">
            <a:avLst/>
          </a:prstGeom>
        </p:spPr>
      </p:pic>
      <p:sp>
        <p:nvSpPr>
          <p:cNvPr id="6" name="文本框 5">
            <a:extLst>
              <a:ext uri="{FF2B5EF4-FFF2-40B4-BE49-F238E27FC236}">
                <a16:creationId xmlns:a16="http://schemas.microsoft.com/office/drawing/2014/main" id="{28EB0AF7-9822-4FA0-8348-62FB7202238D}"/>
              </a:ext>
            </a:extLst>
          </p:cNvPr>
          <p:cNvSpPr txBox="1"/>
          <p:nvPr/>
        </p:nvSpPr>
        <p:spPr>
          <a:xfrm>
            <a:off x="4332303" y="1464814"/>
            <a:ext cx="214839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获取网络状态</a:t>
            </a:r>
          </a:p>
        </p:txBody>
      </p:sp>
      <p:sp>
        <p:nvSpPr>
          <p:cNvPr id="8" name="文本框 7">
            <a:extLst>
              <a:ext uri="{FF2B5EF4-FFF2-40B4-BE49-F238E27FC236}">
                <a16:creationId xmlns:a16="http://schemas.microsoft.com/office/drawing/2014/main" id="{B9B59974-40AE-4418-B24E-F2082231F75B}"/>
              </a:ext>
            </a:extLst>
          </p:cNvPr>
          <p:cNvSpPr txBox="1"/>
          <p:nvPr/>
        </p:nvSpPr>
        <p:spPr>
          <a:xfrm>
            <a:off x="5452367" y="5328083"/>
            <a:ext cx="2628635"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监听网络状态变化</a:t>
            </a:r>
          </a:p>
        </p:txBody>
      </p:sp>
      <p:pic>
        <p:nvPicPr>
          <p:cNvPr id="10" name="图片 9">
            <a:extLst>
              <a:ext uri="{FF2B5EF4-FFF2-40B4-BE49-F238E27FC236}">
                <a16:creationId xmlns:a16="http://schemas.microsoft.com/office/drawing/2014/main" id="{0759D373-3334-41E2-A90D-F67556EEE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242" y="2654062"/>
            <a:ext cx="5071460" cy="1509565"/>
          </a:xfrm>
          <a:prstGeom prst="rect">
            <a:avLst/>
          </a:prstGeom>
        </p:spPr>
      </p:pic>
      <p:cxnSp>
        <p:nvCxnSpPr>
          <p:cNvPr id="12" name="直接箭头连接符 11">
            <a:extLst>
              <a:ext uri="{FF2B5EF4-FFF2-40B4-BE49-F238E27FC236}">
                <a16:creationId xmlns:a16="http://schemas.microsoft.com/office/drawing/2014/main" id="{B173D892-DAEA-4FAF-AFCB-D12E6271C75F}"/>
              </a:ext>
            </a:extLst>
          </p:cNvPr>
          <p:cNvCxnSpPr/>
          <p:nvPr/>
        </p:nvCxnSpPr>
        <p:spPr>
          <a:xfrm>
            <a:off x="3977196" y="2743200"/>
            <a:ext cx="2592280" cy="53266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BA4A2C-43CF-495B-A838-4A80A38431A8}"/>
              </a:ext>
            </a:extLst>
          </p:cNvPr>
          <p:cNvCxnSpPr>
            <a:cxnSpLocks/>
          </p:cNvCxnSpPr>
          <p:nvPr/>
        </p:nvCxnSpPr>
        <p:spPr>
          <a:xfrm flipV="1">
            <a:off x="3870027" y="3539960"/>
            <a:ext cx="2699449" cy="72211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8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设备电量</a:t>
            </a:r>
            <a:r>
              <a:rPr lang="en-US" altLang="zh-CN"/>
              <a:t>API</a:t>
            </a:r>
            <a:endParaRPr lang="zh-CN" altLang="en-US"/>
          </a:p>
        </p:txBody>
      </p:sp>
      <p:pic>
        <p:nvPicPr>
          <p:cNvPr id="5" name="图片 4">
            <a:extLst>
              <a:ext uri="{FF2B5EF4-FFF2-40B4-BE49-F238E27FC236}">
                <a16:creationId xmlns:a16="http://schemas.microsoft.com/office/drawing/2014/main" id="{963AFCA6-D057-44C8-9449-C1C72B982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5267"/>
            <a:ext cx="6246502" cy="2187593"/>
          </a:xfrm>
          <a:prstGeom prst="rect">
            <a:avLst/>
          </a:prstGeom>
        </p:spPr>
      </p:pic>
      <p:pic>
        <p:nvPicPr>
          <p:cNvPr id="7" name="图片 6">
            <a:extLst>
              <a:ext uri="{FF2B5EF4-FFF2-40B4-BE49-F238E27FC236}">
                <a16:creationId xmlns:a16="http://schemas.microsoft.com/office/drawing/2014/main" id="{09B0E4E0-C7EF-49B2-93A7-E6358FBE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433" y="3957797"/>
            <a:ext cx="5974660" cy="1078209"/>
          </a:xfrm>
          <a:prstGeom prst="rect">
            <a:avLst/>
          </a:prstGeom>
        </p:spPr>
      </p:pic>
      <p:cxnSp>
        <p:nvCxnSpPr>
          <p:cNvPr id="8" name="直接箭头连接符 7">
            <a:extLst>
              <a:ext uri="{FF2B5EF4-FFF2-40B4-BE49-F238E27FC236}">
                <a16:creationId xmlns:a16="http://schemas.microsoft.com/office/drawing/2014/main" id="{AFCB084C-7185-457C-B17B-2D08CA58613B}"/>
              </a:ext>
            </a:extLst>
          </p:cNvPr>
          <p:cNvCxnSpPr>
            <a:cxnSpLocks/>
          </p:cNvCxnSpPr>
          <p:nvPr/>
        </p:nvCxnSpPr>
        <p:spPr>
          <a:xfrm>
            <a:off x="3311371" y="3000653"/>
            <a:ext cx="2627790" cy="12872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4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a:t>
            </a:r>
            <a:endParaRPr lang="zh-CN" altLang="en-US" dirty="0"/>
          </a:p>
        </p:txBody>
      </p:sp>
      <p:pic>
        <p:nvPicPr>
          <p:cNvPr id="5" name="内容占位符 4">
            <a:extLst>
              <a:ext uri="{FF2B5EF4-FFF2-40B4-BE49-F238E27FC236}">
                <a16:creationId xmlns:a16="http://schemas.microsoft.com/office/drawing/2014/main" id="{ABEB5720-A2F1-4462-9943-9E428A8B5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31158"/>
            <a:ext cx="10515600" cy="5169744"/>
          </a:xfrm>
        </p:spPr>
      </p:pic>
    </p:spTree>
    <p:extLst>
      <p:ext uri="{BB962C8B-B14F-4D97-AF65-F5344CB8AC3E}">
        <p14:creationId xmlns:p14="http://schemas.microsoft.com/office/powerpoint/2010/main" val="319368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D096-27E2-43FC-B5BB-7916518197BE}"/>
              </a:ext>
            </a:extLst>
          </p:cNvPr>
          <p:cNvSpPr>
            <a:spLocks noGrp="1"/>
          </p:cNvSpPr>
          <p:nvPr>
            <p:ph type="title"/>
          </p:nvPr>
        </p:nvSpPr>
        <p:spPr/>
        <p:txBody>
          <a:bodyPr>
            <a:normAutofit/>
          </a:bodyPr>
          <a:lstStyle/>
          <a:p>
            <a:r>
              <a:rPr lang="zh-CN" altLang="en-US"/>
              <a:t>小程序中使用</a:t>
            </a:r>
            <a:r>
              <a:rPr lang="en-US" altLang="zh-CN"/>
              <a:t>promise</a:t>
            </a:r>
            <a:r>
              <a:rPr lang="zh-CN" altLang="en-US"/>
              <a:t>和</a:t>
            </a:r>
            <a:r>
              <a:rPr lang="en-US" altLang="zh-CN"/>
              <a:t>async/await</a:t>
            </a:r>
            <a:endParaRPr lang="zh-CN" altLang="en-US"/>
          </a:p>
        </p:txBody>
      </p:sp>
      <p:sp>
        <p:nvSpPr>
          <p:cNvPr id="3" name="内容占位符 2">
            <a:extLst>
              <a:ext uri="{FF2B5EF4-FFF2-40B4-BE49-F238E27FC236}">
                <a16:creationId xmlns:a16="http://schemas.microsoft.com/office/drawing/2014/main" id="{131C03CF-E3EA-4CB6-A8D8-CE2CCF56DE75}"/>
              </a:ext>
            </a:extLst>
          </p:cNvPr>
          <p:cNvSpPr>
            <a:spLocks noGrp="1"/>
          </p:cNvSpPr>
          <p:nvPr>
            <p:ph idx="1"/>
          </p:nvPr>
        </p:nvSpPr>
        <p:spPr/>
        <p:txBody>
          <a:bodyPr/>
          <a:lstStyle/>
          <a:p>
            <a:r>
              <a:rPr lang="zh-CN" altLang="en-US"/>
              <a:t>在一些统计测试中，基本上大部分手机，只要更新到最新版的微信，运行环境都是支持</a:t>
            </a:r>
            <a:r>
              <a:rPr lang="en-US" altLang="zh-CN"/>
              <a:t>async/await</a:t>
            </a:r>
            <a:r>
              <a:rPr lang="zh-CN" altLang="en-US"/>
              <a:t>的。</a:t>
            </a:r>
            <a:endParaRPr lang="en-US" altLang="zh-CN"/>
          </a:p>
          <a:p>
            <a:r>
              <a:rPr lang="zh-CN" altLang="en-US"/>
              <a:t>不支持的情况：</a:t>
            </a:r>
            <a:r>
              <a:rPr lang="en-US" altLang="zh-CN"/>
              <a:t>PC</a:t>
            </a:r>
            <a:r>
              <a:rPr lang="zh-CN" altLang="en-US"/>
              <a:t>端的微信，一些手机自带的浏览器，</a:t>
            </a:r>
            <a:r>
              <a:rPr lang="en-US" altLang="zh-CN"/>
              <a:t>PC</a:t>
            </a:r>
            <a:r>
              <a:rPr lang="zh-CN" altLang="en-US"/>
              <a:t>端早期的浏览器以及</a:t>
            </a:r>
            <a:r>
              <a:rPr lang="en-US" altLang="zh-CN"/>
              <a:t>IE</a:t>
            </a:r>
            <a:r>
              <a:rPr lang="zh-CN" altLang="en-US"/>
              <a:t>浏览器。</a:t>
            </a:r>
            <a:endParaRPr lang="en-US" altLang="zh-CN"/>
          </a:p>
          <a:p>
            <a:r>
              <a:rPr lang="zh-CN" altLang="en-US"/>
              <a:t>对于要针对大众普遍使用的小程序，需要考虑一些兼容情况。</a:t>
            </a:r>
            <a:endParaRPr lang="en-US" altLang="zh-CN"/>
          </a:p>
          <a:p>
            <a:r>
              <a:rPr lang="zh-CN" altLang="en-US"/>
              <a:t>使用</a:t>
            </a:r>
            <a:r>
              <a:rPr lang="en-US" altLang="zh-CN"/>
              <a:t>async/await</a:t>
            </a:r>
            <a:r>
              <a:rPr lang="zh-CN" altLang="en-US"/>
              <a:t>可以解决回调嵌套层次太多的问题，当然</a:t>
            </a:r>
            <a:r>
              <a:rPr lang="en-US" altLang="zh-CN"/>
              <a:t>async function</a:t>
            </a:r>
            <a:r>
              <a:rPr lang="zh-CN" altLang="en-US"/>
              <a:t>返回的其实也是</a:t>
            </a:r>
            <a:r>
              <a:rPr lang="en-US" altLang="zh-CN"/>
              <a:t>promise</a:t>
            </a:r>
            <a:r>
              <a:rPr lang="zh-CN" altLang="en-US"/>
              <a:t>实例，但是利用</a:t>
            </a:r>
            <a:r>
              <a:rPr lang="en-US" altLang="zh-CN"/>
              <a:t>async/await</a:t>
            </a:r>
            <a:r>
              <a:rPr lang="zh-CN" altLang="en-US"/>
              <a:t>可以更好的分离和组织代码，而</a:t>
            </a:r>
            <a:r>
              <a:rPr lang="en-US" altLang="zh-CN"/>
              <a:t>promise</a:t>
            </a:r>
            <a:r>
              <a:rPr lang="zh-CN" altLang="en-US"/>
              <a:t>的链式调用解决了嵌套深度问题，却不利于代码的分离。</a:t>
            </a:r>
            <a:endParaRPr lang="en-US" altLang="zh-CN"/>
          </a:p>
        </p:txBody>
      </p:sp>
      <p:sp>
        <p:nvSpPr>
          <p:cNvPr id="4" name="文本框 3">
            <a:extLst>
              <a:ext uri="{FF2B5EF4-FFF2-40B4-BE49-F238E27FC236}">
                <a16:creationId xmlns:a16="http://schemas.microsoft.com/office/drawing/2014/main" id="{FCD1A07F-59CE-4CD1-B69F-3B8D645FAF62}"/>
              </a:ext>
            </a:extLst>
          </p:cNvPr>
          <p:cNvSpPr txBox="1"/>
          <p:nvPr/>
        </p:nvSpPr>
        <p:spPr>
          <a:xfrm>
            <a:off x="4784324" y="5592932"/>
            <a:ext cx="656947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async await </a:t>
            </a:r>
            <a:r>
              <a:rPr lang="zh-CN" altLang="en-US">
                <a:latin typeface="Ubuntu Mono" panose="020B0509030602030204" pitchFamily="49" charset="0"/>
                <a:ea typeface="思源黑体 CN Light" panose="020B0300000000000000" pitchFamily="34" charset="-122"/>
              </a:rPr>
              <a:t>是</a:t>
            </a:r>
            <a:r>
              <a:rPr lang="en-US" altLang="zh-CN">
                <a:latin typeface="Ubuntu Mono" panose="020B0509030602030204" pitchFamily="49" charset="0"/>
                <a:ea typeface="思源黑体 CN Light" panose="020B0300000000000000" pitchFamily="34" charset="-122"/>
              </a:rPr>
              <a:t>ECMAScript 2017</a:t>
            </a:r>
            <a:r>
              <a:rPr lang="zh-CN" altLang="en-US">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ES8</a:t>
            </a:r>
            <a:r>
              <a:rPr lang="zh-CN" altLang="en-US">
                <a:latin typeface="Ubuntu Mono" panose="020B0509030602030204" pitchFamily="49" charset="0"/>
                <a:ea typeface="思源黑体 CN Light" panose="020B0300000000000000" pitchFamily="34" charset="-122"/>
              </a:rPr>
              <a:t>）标准提出的。</a:t>
            </a:r>
            <a:endParaRPr lang="en-US" altLang="zh-CN">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27311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D516C-21E4-4FF9-A176-1F20A9C4514B}"/>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5C3F673B-94AA-4D50-BF68-429E925EEC98}"/>
              </a:ext>
            </a:extLst>
          </p:cNvPr>
          <p:cNvSpPr>
            <a:spLocks noGrp="1"/>
          </p:cNvSpPr>
          <p:nvPr>
            <p:ph idx="1"/>
          </p:nvPr>
        </p:nvSpPr>
        <p:spPr/>
        <p:txBody>
          <a:bodyPr/>
          <a:lstStyle/>
          <a:p>
            <a:r>
              <a:rPr lang="zh-CN" altLang="en-US"/>
              <a:t>创建多个页面。</a:t>
            </a:r>
            <a:endParaRPr lang="en-US" altLang="zh-CN"/>
          </a:p>
          <a:p>
            <a:r>
              <a:rPr lang="zh-CN" altLang="en-US"/>
              <a:t>全局配置修改。</a:t>
            </a:r>
            <a:endParaRPr lang="en-US" altLang="zh-CN"/>
          </a:p>
          <a:p>
            <a:r>
              <a:rPr lang="zh-CN" altLang="en-US"/>
              <a:t>修改默认页。</a:t>
            </a:r>
            <a:endParaRPr lang="en-US" altLang="zh-CN"/>
          </a:p>
          <a:p>
            <a:r>
              <a:rPr lang="zh-CN" altLang="en-US"/>
              <a:t>双向绑定练习。</a:t>
            </a:r>
            <a:endParaRPr lang="en-US" altLang="zh-CN"/>
          </a:p>
          <a:p>
            <a:r>
              <a:rPr lang="en-US" altLang="zh-CN"/>
              <a:t>wxml</a:t>
            </a:r>
            <a:r>
              <a:rPr lang="zh-CN" altLang="en-US"/>
              <a:t>列表渲染和条件渲染。（参考开发者文档</a:t>
            </a:r>
            <a:r>
              <a:rPr lang="en-US" altLang="zh-CN"/>
              <a:t>《</a:t>
            </a:r>
            <a:r>
              <a:rPr lang="zh-CN" altLang="en-US"/>
              <a:t>框架</a:t>
            </a:r>
            <a:r>
              <a:rPr lang="en-US" altLang="zh-CN"/>
              <a:t>》</a:t>
            </a:r>
            <a:r>
              <a:rPr lang="zh-CN" altLang="en-US"/>
              <a:t>部分）</a:t>
            </a:r>
            <a:endParaRPr lang="en-US" altLang="zh-CN"/>
          </a:p>
        </p:txBody>
      </p:sp>
    </p:spTree>
    <p:extLst>
      <p:ext uri="{BB962C8B-B14F-4D97-AF65-F5344CB8AC3E}">
        <p14:creationId xmlns:p14="http://schemas.microsoft.com/office/powerpoint/2010/main" val="33119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小程序后台管理设置页面</a:t>
            </a:r>
            <a:endParaRPr lang="zh-CN" altLang="en-US" dirty="0"/>
          </a:p>
        </p:txBody>
      </p:sp>
      <p:pic>
        <p:nvPicPr>
          <p:cNvPr id="7" name="内容占位符 6">
            <a:extLst>
              <a:ext uri="{FF2B5EF4-FFF2-40B4-BE49-F238E27FC236}">
                <a16:creationId xmlns:a16="http://schemas.microsoft.com/office/drawing/2014/main" id="{84AE5149-985C-42FF-9920-D17354095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38" y="1758803"/>
            <a:ext cx="2209800" cy="2286000"/>
          </a:xfrm>
        </p:spPr>
      </p:pic>
      <p:pic>
        <p:nvPicPr>
          <p:cNvPr id="9" name="图片 8">
            <a:extLst>
              <a:ext uri="{FF2B5EF4-FFF2-40B4-BE49-F238E27FC236}">
                <a16:creationId xmlns:a16="http://schemas.microsoft.com/office/drawing/2014/main" id="{B8DFC1B8-93D8-459B-A276-1D17C8C911E3}"/>
              </a:ext>
            </a:extLst>
          </p:cNvPr>
          <p:cNvPicPr>
            <a:picLocks noChangeAspect="1"/>
          </p:cNvPicPr>
          <p:nvPr/>
        </p:nvPicPr>
        <p:blipFill rotWithShape="1">
          <a:blip r:embed="rId3">
            <a:extLst>
              <a:ext uri="{28A0092B-C50C-407E-A947-70E740481C1C}">
                <a14:useLocalDpi xmlns:a14="http://schemas.microsoft.com/office/drawing/2010/main" val="0"/>
              </a:ext>
            </a:extLst>
          </a:blip>
          <a:srcRect r="48699" b="34570"/>
          <a:stretch/>
        </p:blipFill>
        <p:spPr>
          <a:xfrm>
            <a:off x="4813549" y="3939494"/>
            <a:ext cx="4108510" cy="2054137"/>
          </a:xfrm>
          <a:prstGeom prst="rect">
            <a:avLst/>
          </a:prstGeom>
        </p:spPr>
      </p:pic>
      <p:pic>
        <p:nvPicPr>
          <p:cNvPr id="11" name="图片 10">
            <a:extLst>
              <a:ext uri="{FF2B5EF4-FFF2-40B4-BE49-F238E27FC236}">
                <a16:creationId xmlns:a16="http://schemas.microsoft.com/office/drawing/2014/main" id="{DF788830-21C6-4006-B666-E5E2FD4885FD}"/>
              </a:ext>
            </a:extLst>
          </p:cNvPr>
          <p:cNvPicPr>
            <a:picLocks noChangeAspect="1"/>
          </p:cNvPicPr>
          <p:nvPr/>
        </p:nvPicPr>
        <p:blipFill rotWithShape="1">
          <a:blip r:embed="rId4">
            <a:extLst>
              <a:ext uri="{28A0092B-C50C-407E-A947-70E740481C1C}">
                <a14:useLocalDpi xmlns:a14="http://schemas.microsoft.com/office/drawing/2010/main" val="0"/>
              </a:ext>
            </a:extLst>
          </a:blip>
          <a:srcRect l="5498" t="-9694" r="29649" b="47775"/>
          <a:stretch/>
        </p:blipFill>
        <p:spPr>
          <a:xfrm>
            <a:off x="4698138" y="2217849"/>
            <a:ext cx="3533313" cy="1401314"/>
          </a:xfrm>
          <a:prstGeom prst="rect">
            <a:avLst/>
          </a:prstGeom>
        </p:spPr>
      </p:pic>
      <p:pic>
        <p:nvPicPr>
          <p:cNvPr id="13" name="图片 12">
            <a:extLst>
              <a:ext uri="{FF2B5EF4-FFF2-40B4-BE49-F238E27FC236}">
                <a16:creationId xmlns:a16="http://schemas.microsoft.com/office/drawing/2014/main" id="{1D0C7484-F699-451E-9ED8-878119D31A04}"/>
              </a:ext>
            </a:extLst>
          </p:cNvPr>
          <p:cNvPicPr>
            <a:picLocks noChangeAspect="1"/>
          </p:cNvPicPr>
          <p:nvPr/>
        </p:nvPicPr>
        <p:blipFill rotWithShape="1">
          <a:blip r:embed="rId5">
            <a:extLst>
              <a:ext uri="{28A0092B-C50C-407E-A947-70E740481C1C}">
                <a14:useLocalDpi xmlns:a14="http://schemas.microsoft.com/office/drawing/2010/main" val="0"/>
              </a:ext>
            </a:extLst>
          </a:blip>
          <a:srcRect r="43253" b="31199"/>
          <a:stretch/>
        </p:blipFill>
        <p:spPr>
          <a:xfrm>
            <a:off x="4813549" y="1114374"/>
            <a:ext cx="3106075" cy="1230762"/>
          </a:xfrm>
          <a:prstGeom prst="rect">
            <a:avLst/>
          </a:prstGeom>
        </p:spPr>
      </p:pic>
      <p:cxnSp>
        <p:nvCxnSpPr>
          <p:cNvPr id="15" name="直接箭头连接符 14">
            <a:extLst>
              <a:ext uri="{FF2B5EF4-FFF2-40B4-BE49-F238E27FC236}">
                <a16:creationId xmlns:a16="http://schemas.microsoft.com/office/drawing/2014/main" id="{65B5DFAD-567D-4C49-ADB5-BC230A18BE3F}"/>
              </a:ext>
            </a:extLst>
          </p:cNvPr>
          <p:cNvCxnSpPr/>
          <p:nvPr/>
        </p:nvCxnSpPr>
        <p:spPr>
          <a:xfrm>
            <a:off x="2805344" y="3515557"/>
            <a:ext cx="20082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7F9A5793-46AB-48E4-9809-DA399C9BA5F7}"/>
              </a:ext>
            </a:extLst>
          </p:cNvPr>
          <p:cNvSpPr/>
          <p:nvPr/>
        </p:nvSpPr>
        <p:spPr>
          <a:xfrm>
            <a:off x="6747029" y="4856085"/>
            <a:ext cx="1402672" cy="710214"/>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22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72AB470-3E4D-4BE0-BE07-D366C9724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609" y="1366666"/>
            <a:ext cx="6997894" cy="4750044"/>
          </a:xfrm>
        </p:spPr>
      </p:pic>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创建小程序项目</a:t>
            </a:r>
            <a:endParaRPr lang="zh-CN" altLang="en-US" dirty="0"/>
          </a:p>
        </p:txBody>
      </p:sp>
      <p:sp>
        <p:nvSpPr>
          <p:cNvPr id="6" name="文本框 5">
            <a:extLst>
              <a:ext uri="{FF2B5EF4-FFF2-40B4-BE49-F238E27FC236}">
                <a16:creationId xmlns:a16="http://schemas.microsoft.com/office/drawing/2014/main" id="{25BCAC3A-3103-4A97-915A-A195BBFDB1B8}"/>
              </a:ext>
            </a:extLst>
          </p:cNvPr>
          <p:cNvSpPr txBox="1"/>
          <p:nvPr/>
        </p:nvSpPr>
        <p:spPr>
          <a:xfrm>
            <a:off x="8149896" y="1852876"/>
            <a:ext cx="3701988" cy="112877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50000"/>
              </a:lnSpc>
              <a:spcBef>
                <a:spcPts val="600"/>
              </a:spcBef>
            </a:pPr>
            <a:r>
              <a:rPr lang="zh-CN" altLang="en-US" sz="2200" dirty="0">
                <a:latin typeface="Ubuntu Mono" panose="020B0509030602030204" pitchFamily="49" charset="0"/>
                <a:ea typeface="思源黑体 CN Light" panose="020B0300000000000000" pitchFamily="34" charset="-122"/>
              </a:rPr>
              <a:t>登录小程序</a:t>
            </a:r>
            <a:r>
              <a:rPr lang="zh-CN" altLang="en-US" sz="2200">
                <a:latin typeface="Ubuntu Mono" panose="020B0509030602030204" pitchFamily="49" charset="0"/>
                <a:ea typeface="思源黑体 CN Light" panose="020B0300000000000000" pitchFamily="34" charset="-122"/>
              </a:rPr>
              <a:t>后台管理。</a:t>
            </a:r>
            <a:endParaRPr lang="en-US" altLang="zh-CN" sz="2200">
              <a:latin typeface="Ubuntu Mono" panose="020B0509030602030204" pitchFamily="49" charset="0"/>
              <a:ea typeface="思源黑体 CN Light" panose="020B0300000000000000" pitchFamily="34" charset="-122"/>
            </a:endParaRPr>
          </a:p>
          <a:p>
            <a:pPr>
              <a:lnSpc>
                <a:spcPct val="150000"/>
              </a:lnSpc>
              <a:spcBef>
                <a:spcPts val="600"/>
              </a:spcBef>
            </a:pPr>
            <a:r>
              <a:rPr lang="zh-CN" altLang="en-US" sz="2200">
                <a:latin typeface="Ubuntu Mono" panose="020B0509030602030204" pitchFamily="49" charset="0"/>
                <a:ea typeface="思源黑体 CN Light" panose="020B0300000000000000" pitchFamily="34" charset="-122"/>
              </a:rPr>
              <a:t>在设置页面可查看</a:t>
            </a:r>
            <a:r>
              <a:rPr lang="en-US" altLang="zh-CN" sz="2200">
                <a:latin typeface="Ubuntu Mono" panose="020B0509030602030204" pitchFamily="49" charset="0"/>
                <a:ea typeface="思源黑体 CN Light" panose="020B0300000000000000" pitchFamily="34" charset="-122"/>
              </a:rPr>
              <a:t>AppID</a:t>
            </a:r>
            <a:r>
              <a:rPr lang="zh-CN" altLang="en-US" sz="2200" dirty="0">
                <a:latin typeface="Ubuntu Mono" panose="020B0509030602030204" pitchFamily="49" charset="0"/>
                <a:ea typeface="思源黑体 CN Light" panose="020B0300000000000000" pitchFamily="34" charset="-122"/>
              </a:rPr>
              <a:t>。</a:t>
            </a:r>
          </a:p>
        </p:txBody>
      </p:sp>
      <p:cxnSp>
        <p:nvCxnSpPr>
          <p:cNvPr id="8" name="直接箭头连接符 7">
            <a:extLst>
              <a:ext uri="{FF2B5EF4-FFF2-40B4-BE49-F238E27FC236}">
                <a16:creationId xmlns:a16="http://schemas.microsoft.com/office/drawing/2014/main" id="{AD2651C7-C1BA-4F2F-9198-F4116DA0181A}"/>
              </a:ext>
            </a:extLst>
          </p:cNvPr>
          <p:cNvCxnSpPr>
            <a:cxnSpLocks/>
          </p:cNvCxnSpPr>
          <p:nvPr/>
        </p:nvCxnSpPr>
        <p:spPr>
          <a:xfrm>
            <a:off x="6960091" y="2707687"/>
            <a:ext cx="1136342" cy="0"/>
          </a:xfrm>
          <a:prstGeom prst="straightConnector1">
            <a:avLst/>
          </a:prstGeom>
          <a:ln w="19050">
            <a:solidFill>
              <a:schemeClr val="bg2">
                <a:lumMod val="2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4" name="矩形: 圆角 3">
            <a:extLst>
              <a:ext uri="{FF2B5EF4-FFF2-40B4-BE49-F238E27FC236}">
                <a16:creationId xmlns:a16="http://schemas.microsoft.com/office/drawing/2014/main" id="{23C4D1BA-AB42-4283-A4EA-6AE10A20B750}"/>
              </a:ext>
            </a:extLst>
          </p:cNvPr>
          <p:cNvSpPr/>
          <p:nvPr/>
        </p:nvSpPr>
        <p:spPr>
          <a:xfrm>
            <a:off x="3595456" y="3604335"/>
            <a:ext cx="1686757" cy="1242874"/>
          </a:xfrm>
          <a:prstGeom prst="roundRect">
            <a:avLst/>
          </a:prstGeom>
          <a:noFill/>
          <a:ln w="12700">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9EDDA6B-5125-4812-856C-9458350D52A5}"/>
              </a:ext>
            </a:extLst>
          </p:cNvPr>
          <p:cNvCxnSpPr>
            <a:cxnSpLocks/>
          </p:cNvCxnSpPr>
          <p:nvPr/>
        </p:nvCxnSpPr>
        <p:spPr>
          <a:xfrm>
            <a:off x="5282213" y="4563122"/>
            <a:ext cx="281422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A05E88A-5CB5-4BAA-8048-BA203B8731C1}"/>
              </a:ext>
            </a:extLst>
          </p:cNvPr>
          <p:cNvSpPr txBox="1"/>
          <p:nvPr/>
        </p:nvSpPr>
        <p:spPr>
          <a:xfrm>
            <a:off x="8149896" y="3603252"/>
            <a:ext cx="3701988" cy="256839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选择不使用云服务。</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后续会讲到云开发。</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不使用云服务其实可以对接自己的服务器。</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05249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a:latin typeface="Ubuntu Mono" panose="020B0509030602030204" pitchFamily="49" charset="0"/>
              </a:rPr>
              <a:t>创建第一个项目</a:t>
            </a:r>
            <a:endParaRPr lang="zh-CN" altLang="en-US"/>
          </a:p>
        </p:txBody>
      </p:sp>
      <p:pic>
        <p:nvPicPr>
          <p:cNvPr id="10" name="内容占位符 9">
            <a:extLst>
              <a:ext uri="{FF2B5EF4-FFF2-40B4-BE49-F238E27FC236}">
                <a16:creationId xmlns:a16="http://schemas.microsoft.com/office/drawing/2014/main" id="{AA4CDD38-E58C-4806-86BC-F03A39BC5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660"/>
            <a:ext cx="11072958" cy="5251214"/>
          </a:xfrm>
        </p:spPr>
      </p:pic>
      <p:cxnSp>
        <p:nvCxnSpPr>
          <p:cNvPr id="12" name="直接箭头连接符 11">
            <a:extLst>
              <a:ext uri="{FF2B5EF4-FFF2-40B4-BE49-F238E27FC236}">
                <a16:creationId xmlns:a16="http://schemas.microsoft.com/office/drawing/2014/main" id="{B084FBC6-FC52-4222-989A-1C4DC5CD08F6}"/>
              </a:ext>
            </a:extLst>
          </p:cNvPr>
          <p:cNvCxnSpPr/>
          <p:nvPr/>
        </p:nvCxnSpPr>
        <p:spPr>
          <a:xfrm flipH="1">
            <a:off x="7652551" y="2521258"/>
            <a:ext cx="173114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B8EAB3-DFDC-4D2F-A854-62D3F1FEC76B}"/>
              </a:ext>
            </a:extLst>
          </p:cNvPr>
          <p:cNvSpPr txBox="1"/>
          <p:nvPr/>
        </p:nvSpPr>
        <p:spPr>
          <a:xfrm>
            <a:off x="2808304" y="1943779"/>
            <a:ext cx="4791494" cy="204177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没有经过设置，模拟器显示在左侧。</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这可以通过 视图</a:t>
            </a:r>
            <a:r>
              <a:rPr lang="en-US" altLang="zh-CN" sz="2000">
                <a:latin typeface="Ubuntu Mono" panose="020B0509030602030204" pitchFamily="49" charset="0"/>
                <a:ea typeface="思源黑体 CN Light" panose="020B0300000000000000" pitchFamily="34" charset="-122"/>
              </a:rPr>
              <a:t>》</a:t>
            </a:r>
            <a:r>
              <a:rPr lang="zh-CN" altLang="en-US" sz="2000">
                <a:latin typeface="Ubuntu Mono" panose="020B0509030602030204" pitchFamily="49" charset="0"/>
                <a:ea typeface="思源黑体 CN Light" panose="020B0300000000000000" pitchFamily="34" charset="-122"/>
              </a:rPr>
              <a:t>外观来快速设置。</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在设置菜单中有详细设置，包括字体、外观、快捷键等。</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1891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项目结构</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A2C2BB-5841-43A2-913E-36A3E83B1B24}"/>
              </a:ext>
            </a:extLst>
          </p:cNvPr>
          <p:cNvCxnSpPr>
            <a:cxnSpLocks/>
          </p:cNvCxnSpPr>
          <p:nvPr/>
        </p:nvCxnSpPr>
        <p:spPr>
          <a:xfrm flipV="1">
            <a:off x="2669226" y="3046799"/>
            <a:ext cx="0" cy="1055076"/>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62D6B5-A33D-40A6-9C0D-013D0D781DD5}"/>
              </a:ext>
            </a:extLst>
          </p:cNvPr>
          <p:cNvSpPr txBox="1"/>
          <p:nvPr/>
        </p:nvSpPr>
        <p:spPr>
          <a:xfrm>
            <a:off x="984738" y="1837592"/>
            <a:ext cx="3174020"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200" dirty="0">
                <a:latin typeface="Ubuntu Mono" panose="020B0509030602030204" pitchFamily="49" charset="0"/>
                <a:ea typeface="思源黑体 CN Light" panose="020B0300000000000000" pitchFamily="34" charset="-122"/>
              </a:rPr>
              <a:t>小程序启动时，</a:t>
            </a:r>
            <a:r>
              <a:rPr lang="en-US" altLang="zh-CN" sz="2200" dirty="0">
                <a:latin typeface="Ubuntu Mono" panose="020B0509030602030204" pitchFamily="49" charset="0"/>
                <a:ea typeface="思源黑体 CN Light" panose="020B0300000000000000" pitchFamily="34" charset="-122"/>
              </a:rPr>
              <a:t>app.js</a:t>
            </a:r>
            <a:r>
              <a:rPr lang="zh-CN" altLang="en-US" sz="2200" dirty="0">
                <a:latin typeface="Ubuntu Mono" panose="020B0509030602030204" pitchFamily="49" charset="0"/>
                <a:ea typeface="思源黑体 CN Light" panose="020B0300000000000000" pitchFamily="34" charset="-122"/>
              </a:rPr>
              <a:t>中的</a:t>
            </a:r>
            <a:r>
              <a:rPr lang="en-US" altLang="zh-CN" sz="2200" dirty="0">
                <a:latin typeface="Ubuntu Mono" panose="020B0509030602030204" pitchFamily="49" charset="0"/>
                <a:ea typeface="思源黑体 CN Light" panose="020B0300000000000000" pitchFamily="34" charset="-122"/>
              </a:rPr>
              <a:t>App</a:t>
            </a:r>
            <a:r>
              <a:rPr lang="zh-CN" altLang="en-US" sz="2200" dirty="0">
                <a:latin typeface="Ubuntu Mono" panose="020B0509030602030204" pitchFamily="49" charset="0"/>
                <a:ea typeface="思源黑体 CN Light" panose="020B0300000000000000" pitchFamily="34" charset="-122"/>
              </a:rPr>
              <a:t>实例会运行，并做一些初始化操作。</a:t>
            </a:r>
          </a:p>
        </p:txBody>
      </p:sp>
      <p:sp>
        <p:nvSpPr>
          <p:cNvPr id="18" name="文本框 17">
            <a:extLst>
              <a:ext uri="{FF2B5EF4-FFF2-40B4-BE49-F238E27FC236}">
                <a16:creationId xmlns:a16="http://schemas.microsoft.com/office/drawing/2014/main" id="{9B9F1DEA-F166-403F-99F3-C2FDB9701A01}"/>
              </a:ext>
            </a:extLst>
          </p:cNvPr>
          <p:cNvSpPr txBox="1"/>
          <p:nvPr/>
        </p:nvSpPr>
        <p:spPr>
          <a:xfrm>
            <a:off x="914414" y="4245296"/>
            <a:ext cx="2013424"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err="1">
                <a:latin typeface="Ubuntu Mono" panose="020B0509030602030204" pitchFamily="49" charset="0"/>
                <a:ea typeface="思源黑体 CN Light" panose="020B0300000000000000" pitchFamily="34" charset="-122"/>
              </a:rPr>
              <a:t>app.json</a:t>
            </a:r>
            <a:r>
              <a:rPr lang="zh-CN" altLang="en-US" sz="2200" dirty="0">
                <a:latin typeface="Ubuntu Mono" panose="020B0509030602030204" pitchFamily="49" charset="0"/>
                <a:ea typeface="思源黑体 CN Light" panose="020B0300000000000000" pitchFamily="34" charset="-122"/>
              </a:rPr>
              <a:t>是小程序全局配置文件。</a:t>
            </a:r>
          </a:p>
        </p:txBody>
      </p:sp>
      <p:sp>
        <p:nvSpPr>
          <p:cNvPr id="19" name="文本框 18">
            <a:extLst>
              <a:ext uri="{FF2B5EF4-FFF2-40B4-BE49-F238E27FC236}">
                <a16:creationId xmlns:a16="http://schemas.microsoft.com/office/drawing/2014/main" id="{AA2AD837-3D49-4E29-B0D2-F7BEBAB2AC6F}"/>
              </a:ext>
            </a:extLst>
          </p:cNvPr>
          <p:cNvSpPr txBox="1"/>
          <p:nvPr/>
        </p:nvSpPr>
        <p:spPr>
          <a:xfrm>
            <a:off x="8554921" y="4314376"/>
            <a:ext cx="2974727"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err="1">
                <a:latin typeface="Ubuntu Mono" panose="020B0509030602030204" pitchFamily="49" charset="0"/>
                <a:ea typeface="思源黑体 CN Light" panose="020B0300000000000000" pitchFamily="34" charset="-122"/>
              </a:rPr>
              <a:t>app.wxss</a:t>
            </a:r>
            <a:r>
              <a:rPr lang="zh-CN" altLang="en-US" sz="2200" dirty="0">
                <a:latin typeface="Ubuntu Mono" panose="020B0509030602030204" pitchFamily="49" charset="0"/>
                <a:ea typeface="思源黑体 CN Light" panose="020B0300000000000000" pitchFamily="34" charset="-122"/>
              </a:rPr>
              <a:t>是全局样式</a:t>
            </a:r>
            <a:r>
              <a:rPr lang="zh-CN" altLang="en-US" sz="2200">
                <a:latin typeface="Ubuntu Mono" panose="020B0509030602030204" pitchFamily="49" charset="0"/>
                <a:ea typeface="思源黑体 CN Light" panose="020B0300000000000000" pitchFamily="34" charset="-122"/>
              </a:rPr>
              <a:t>表，</a:t>
            </a:r>
            <a:r>
              <a:rPr lang="en-US" altLang="zh-CN" sz="2200" dirty="0" err="1">
                <a:latin typeface="Ubuntu Mono" panose="020B0509030602030204" pitchFamily="49" charset="0"/>
                <a:ea typeface="思源黑体 CN Light" panose="020B0300000000000000" pitchFamily="34" charset="-122"/>
              </a:rPr>
              <a:t>wxss</a:t>
            </a:r>
            <a:r>
              <a:rPr lang="zh-CN" altLang="en-US" sz="2200" dirty="0">
                <a:latin typeface="Ubuntu Mono" panose="020B0509030602030204" pitchFamily="49" charset="0"/>
                <a:ea typeface="思源黑体 CN Light" panose="020B0300000000000000" pitchFamily="34" charset="-122"/>
              </a:rPr>
              <a:t>的作用相当于前端</a:t>
            </a:r>
            <a:r>
              <a:rPr lang="zh-CN" altLang="en-US" sz="2200">
                <a:latin typeface="Ubuntu Mono" panose="020B0509030602030204" pitchFamily="49" charset="0"/>
                <a:ea typeface="思源黑体 CN Light" panose="020B0300000000000000" pitchFamily="34" charset="-122"/>
              </a:rPr>
              <a:t>页面的</a:t>
            </a:r>
            <a:r>
              <a:rPr lang="en-US" altLang="zh-CN" sz="2200" dirty="0">
                <a:latin typeface="Ubuntu Mono" panose="020B0509030602030204" pitchFamily="49" charset="0"/>
                <a:ea typeface="思源黑体 CN Light" panose="020B0300000000000000" pitchFamily="34" charset="-122"/>
              </a:rPr>
              <a:t>CSS</a:t>
            </a:r>
            <a:r>
              <a:rPr lang="zh-CN" altLang="en-US" sz="2200" dirty="0">
                <a:latin typeface="Ubuntu Mono" panose="020B0509030602030204" pitchFamily="49" charset="0"/>
                <a:ea typeface="思源黑体 CN Light" panose="020B0300000000000000" pitchFamily="34" charset="-122"/>
              </a:rPr>
              <a:t>。</a:t>
            </a:r>
          </a:p>
        </p:txBody>
      </p:sp>
      <p:sp>
        <p:nvSpPr>
          <p:cNvPr id="20" name="文本框 19">
            <a:extLst>
              <a:ext uri="{FF2B5EF4-FFF2-40B4-BE49-F238E27FC236}">
                <a16:creationId xmlns:a16="http://schemas.microsoft.com/office/drawing/2014/main" id="{F333FAB1-19FD-422A-8C62-104219F93566}"/>
              </a:ext>
            </a:extLst>
          </p:cNvPr>
          <p:cNvSpPr txBox="1"/>
          <p:nvPr/>
        </p:nvSpPr>
        <p:spPr>
          <a:xfrm>
            <a:off x="8774725" y="1566185"/>
            <a:ext cx="2754923"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是页面所在目录。每个页面都是其中的一个目录。</a:t>
            </a:r>
          </a:p>
        </p:txBody>
      </p:sp>
      <p:pic>
        <p:nvPicPr>
          <p:cNvPr id="21" name="内容占位符 50">
            <a:extLst>
              <a:ext uri="{FF2B5EF4-FFF2-40B4-BE49-F238E27FC236}">
                <a16:creationId xmlns:a16="http://schemas.microsoft.com/office/drawing/2014/main" id="{918983EB-3D13-4466-8D00-5EA2C4357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606" y="1770569"/>
            <a:ext cx="3587261" cy="3571931"/>
          </a:xfrm>
        </p:spPr>
      </p:pic>
      <p:cxnSp>
        <p:nvCxnSpPr>
          <p:cNvPr id="22" name="直接箭头连接符 21">
            <a:extLst>
              <a:ext uri="{FF2B5EF4-FFF2-40B4-BE49-F238E27FC236}">
                <a16:creationId xmlns:a16="http://schemas.microsoft.com/office/drawing/2014/main" id="{54EEBC5E-6850-4A78-B924-2653B4C6A257}"/>
              </a:ext>
            </a:extLst>
          </p:cNvPr>
          <p:cNvCxnSpPr>
            <a:cxnSpLocks/>
          </p:cNvCxnSpPr>
          <p:nvPr/>
        </p:nvCxnSpPr>
        <p:spPr>
          <a:xfrm>
            <a:off x="2669226" y="4106006"/>
            <a:ext cx="2215664" cy="0"/>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EC0F56C-8404-4079-9A65-5F0A22433481}"/>
              </a:ext>
            </a:extLst>
          </p:cNvPr>
          <p:cNvCxnSpPr>
            <a:cxnSpLocks/>
          </p:cNvCxnSpPr>
          <p:nvPr/>
        </p:nvCxnSpPr>
        <p:spPr>
          <a:xfrm>
            <a:off x="2927838" y="4591870"/>
            <a:ext cx="1963770" cy="0"/>
          </a:xfrm>
          <a:prstGeom prst="straightConnector1">
            <a:avLst/>
          </a:prstGeom>
          <a:ln w="127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CE81F0B-612B-4A11-A998-2EE3F3C76EFF}"/>
              </a:ext>
            </a:extLst>
          </p:cNvPr>
          <p:cNvCxnSpPr>
            <a:cxnSpLocks/>
          </p:cNvCxnSpPr>
          <p:nvPr/>
        </p:nvCxnSpPr>
        <p:spPr>
          <a:xfrm flipH="1">
            <a:off x="5846884" y="1989626"/>
            <a:ext cx="2910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A9387E54-5D7F-4828-A252-2243A452419C}"/>
              </a:ext>
            </a:extLst>
          </p:cNvPr>
          <p:cNvCxnSpPr>
            <a:cxnSpLocks/>
          </p:cNvCxnSpPr>
          <p:nvPr/>
        </p:nvCxnSpPr>
        <p:spPr>
          <a:xfrm flipH="1">
            <a:off x="6224957" y="4997008"/>
            <a:ext cx="2321166" cy="0"/>
          </a:xfrm>
          <a:prstGeom prst="straightConnector1">
            <a:avLst/>
          </a:prstGeom>
          <a:ln w="12700">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970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页面目录结构</a:t>
            </a:r>
          </a:p>
        </p:txBody>
      </p:sp>
      <p:pic>
        <p:nvPicPr>
          <p:cNvPr id="4" name="内容占位符 5">
            <a:extLst>
              <a:ext uri="{FF2B5EF4-FFF2-40B4-BE49-F238E27FC236}">
                <a16:creationId xmlns:a16="http://schemas.microsoft.com/office/drawing/2014/main" id="{CAEF7FA4-DE58-4907-B82C-31A726028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98" y="1435308"/>
            <a:ext cx="3572452" cy="5264667"/>
          </a:xfrm>
        </p:spPr>
      </p:pic>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右大括号 5">
            <a:extLst>
              <a:ext uri="{FF2B5EF4-FFF2-40B4-BE49-F238E27FC236}">
                <a16:creationId xmlns:a16="http://schemas.microsoft.com/office/drawing/2014/main" id="{BECFCCA9-4BBC-4B0A-9F30-A326423351BE}"/>
              </a:ext>
            </a:extLst>
          </p:cNvPr>
          <p:cNvSpPr/>
          <p:nvPr/>
        </p:nvSpPr>
        <p:spPr>
          <a:xfrm>
            <a:off x="3147651" y="1951894"/>
            <a:ext cx="2180494" cy="2180490"/>
          </a:xfrm>
          <a:prstGeom prst="rightBrace">
            <a:avLst/>
          </a:prstGeom>
          <a:ln w="12700">
            <a:solidFill>
              <a:schemeClr val="tx1">
                <a:lumMod val="85000"/>
                <a:lumOff val="15000"/>
              </a:schemeClr>
            </a:solidFill>
            <a:prstDash val="dash"/>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n w="12700">
                <a:solidFill>
                  <a:schemeClr val="tx1"/>
                </a:solidFill>
              </a:ln>
            </a:endParaRPr>
          </a:p>
        </p:txBody>
      </p:sp>
      <p:sp>
        <p:nvSpPr>
          <p:cNvPr id="7" name="文本框 6">
            <a:extLst>
              <a:ext uri="{FF2B5EF4-FFF2-40B4-BE49-F238E27FC236}">
                <a16:creationId xmlns:a16="http://schemas.microsoft.com/office/drawing/2014/main" id="{0553AAC0-B6D4-4099-B59E-B6BF2636E150}"/>
              </a:ext>
            </a:extLst>
          </p:cNvPr>
          <p:cNvSpPr txBox="1"/>
          <p:nvPr/>
        </p:nvSpPr>
        <p:spPr>
          <a:xfrm>
            <a:off x="5345729" y="1527406"/>
            <a:ext cx="6392002" cy="32472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ts val="2800"/>
              </a:lnSpc>
              <a:buFont typeface="Arial" panose="020B0604020202020204" pitchFamily="34" charset="0"/>
              <a:buChar char="•"/>
            </a:pPr>
            <a:r>
              <a:rPr lang="zh-CN" altLang="en-US" sz="2200" dirty="0">
                <a:latin typeface="Ubuntu Mono" panose="020B0509030602030204" pitchFamily="49" charset="0"/>
                <a:ea typeface="思源黑体 CN Light" panose="020B0300000000000000" pitchFamily="34" charset="-122"/>
              </a:rPr>
              <a:t>在</a:t>
            </a: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目录中，创建页面是以页面名称创建一</a:t>
            </a:r>
            <a:r>
              <a:rPr lang="zh-CN" altLang="en-US" sz="2200">
                <a:latin typeface="Ubuntu Mono" panose="020B0509030602030204" pitchFamily="49" charset="0"/>
                <a:ea typeface="思源黑体 CN Light" panose="020B0300000000000000" pitchFamily="34" charset="-122"/>
              </a:rPr>
              <a:t>个目录。</a:t>
            </a:r>
            <a:endParaRPr lang="en-US" altLang="zh-CN" sz="2200">
              <a:latin typeface="Ubuntu Mono" panose="020B0509030602030204" pitchFamily="49" charset="0"/>
              <a:ea typeface="思源黑体 CN Light" panose="020B0300000000000000" pitchFamily="34" charset="-122"/>
            </a:endParaRPr>
          </a:p>
          <a:p>
            <a:pPr marL="342900" indent="-342900">
              <a:lnSpc>
                <a:spcPts val="2800"/>
              </a:lnSpc>
              <a:buFont typeface="Arial" panose="020B0604020202020204" pitchFamily="34" charset="0"/>
              <a:buChar char="•"/>
            </a:pPr>
            <a:r>
              <a:rPr lang="zh-CN" altLang="en-US" sz="2200">
                <a:latin typeface="Ubuntu Mono" panose="020B0509030602030204" pitchFamily="49" charset="0"/>
                <a:ea typeface="思源黑体 CN Light" panose="020B0300000000000000" pitchFamily="34" charset="-122"/>
              </a:rPr>
              <a:t>并且</a:t>
            </a:r>
            <a:r>
              <a:rPr lang="zh-CN" altLang="en-US" sz="2200" dirty="0">
                <a:latin typeface="Ubuntu Mono" panose="020B0509030602030204" pitchFamily="49" charset="0"/>
                <a:ea typeface="思源黑体 CN Light" panose="020B0300000000000000" pitchFamily="34" charset="-122"/>
              </a:rPr>
              <a:t>在页面目录中以页面名称创建四种类型的文件，以</a:t>
            </a:r>
            <a:r>
              <a:rPr lang="en-US" altLang="zh-CN" sz="2200" dirty="0">
                <a:latin typeface="Ubuntu Mono" panose="020B0509030602030204" pitchFamily="49" charset="0"/>
                <a:ea typeface="思源黑体 CN Light" panose="020B0300000000000000" pitchFamily="34" charset="-122"/>
              </a:rPr>
              <a:t>index</a:t>
            </a:r>
            <a:r>
              <a:rPr lang="zh-CN" altLang="en-US" sz="2200" dirty="0">
                <a:latin typeface="Ubuntu Mono" panose="020B0509030602030204" pitchFamily="49" charset="0"/>
                <a:ea typeface="思源黑体 CN Light" panose="020B0300000000000000" pitchFamily="34" charset="-122"/>
              </a:rPr>
              <a:t>页面为例：</a:t>
            </a:r>
            <a:endParaRPr lang="en-US" altLang="zh-CN" sz="22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a:latin typeface="Ubuntu Mono" panose="020B0509030602030204" pitchFamily="49" charset="0"/>
                <a:ea typeface="思源黑体 CN Light" panose="020B0300000000000000" pitchFamily="34" charset="-122"/>
              </a:rPr>
              <a:t>index</a:t>
            </a:r>
            <a:r>
              <a:rPr lang="en-US" altLang="zh-CN" sz="2000">
                <a:latin typeface="Ubuntu Mono" panose="020B0509030602030204" pitchFamily="49" charset="0"/>
                <a:ea typeface="思源黑体 CN Light" panose="020B0300000000000000" pitchFamily="34" charset="-122"/>
              </a:rPr>
              <a:t>.js </a:t>
            </a:r>
            <a:r>
              <a:rPr lang="zh-CN" altLang="en-US" sz="2000">
                <a:latin typeface="Ubuntu Mono" panose="020B0509030602030204" pitchFamily="49" charset="0"/>
                <a:ea typeface="思源黑体 CN Light" panose="020B0300000000000000" pitchFamily="34" charset="-122"/>
              </a:rPr>
              <a:t>控制</a:t>
            </a:r>
            <a:r>
              <a:rPr lang="zh-CN" altLang="en-US" sz="2000" dirty="0">
                <a:latin typeface="Ubuntu Mono" panose="020B0509030602030204" pitchFamily="49" charset="0"/>
                <a:ea typeface="思源黑体 CN Light" panose="020B0300000000000000" pitchFamily="34" charset="-122"/>
              </a:rPr>
              <a:t>页面逻辑；</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json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页面配置文件；</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wxml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模板文件，作用相当于</a:t>
            </a:r>
            <a:r>
              <a:rPr lang="en-US" altLang="zh-CN" sz="2000" dirty="0">
                <a:latin typeface="Ubuntu Mono" panose="020B0509030602030204" pitchFamily="49" charset="0"/>
                <a:ea typeface="思源黑体 CN Light" panose="020B0300000000000000" pitchFamily="34" charset="-122"/>
              </a:rPr>
              <a:t>HTML</a:t>
            </a:r>
            <a:r>
              <a:rPr lang="zh-CN" altLang="en-US" sz="2000" dirty="0">
                <a:latin typeface="Ubuntu Mono" panose="020B0509030602030204" pitchFamily="49" charset="0"/>
                <a:ea typeface="思源黑体 CN Light" panose="020B0300000000000000" pitchFamily="34" charset="-122"/>
              </a:rPr>
              <a:t>；</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wxss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样式文件，作用相当于</a:t>
            </a:r>
            <a:r>
              <a:rPr lang="en-US" altLang="zh-CN" sz="2000">
                <a:latin typeface="Ubuntu Mono" panose="020B0509030602030204" pitchFamily="49" charset="0"/>
                <a:ea typeface="思源黑体 CN Light" panose="020B0300000000000000" pitchFamily="34" charset="-122"/>
              </a:rPr>
              <a:t>CSS</a:t>
            </a:r>
            <a:r>
              <a:rPr lang="zh-CN" altLang="en-US" sz="2000">
                <a:latin typeface="Ubuntu Mono" panose="020B0509030602030204" pitchFamily="49" charset="0"/>
                <a:ea typeface="思源黑体 CN Light" panose="020B0300000000000000" pitchFamily="34" charset="-122"/>
              </a:rPr>
              <a:t>；</a:t>
            </a:r>
            <a:endParaRPr lang="en-US" altLang="zh-CN" sz="2000" dirty="0">
              <a:latin typeface="Ubuntu Mono" panose="020B0509030602030204" pitchFamily="49" charset="0"/>
              <a:ea typeface="思源黑体 CN Light" panose="020B0300000000000000" pitchFamily="34" charset="-122"/>
            </a:endParaRPr>
          </a:p>
        </p:txBody>
      </p:sp>
      <p:sp>
        <p:nvSpPr>
          <p:cNvPr id="8" name="文本框 7">
            <a:extLst>
              <a:ext uri="{FF2B5EF4-FFF2-40B4-BE49-F238E27FC236}">
                <a16:creationId xmlns:a16="http://schemas.microsoft.com/office/drawing/2014/main" id="{AF4201B2-9C39-44D9-B3B5-9A9DC3315A88}"/>
              </a:ext>
            </a:extLst>
          </p:cNvPr>
          <p:cNvSpPr txBox="1"/>
          <p:nvPr/>
        </p:nvSpPr>
        <p:spPr>
          <a:xfrm>
            <a:off x="5060193" y="5232720"/>
            <a:ext cx="6677538" cy="96455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创建页面以后，要在</a:t>
            </a:r>
            <a:r>
              <a:rPr lang="en-US" altLang="zh-CN" sz="2000">
                <a:latin typeface="Ubuntu Mono" panose="020B0509030602030204" pitchFamily="49" charset="0"/>
                <a:ea typeface="思源黑体 CN Light" panose="020B0300000000000000" pitchFamily="34" charset="-122"/>
              </a:rPr>
              <a:t>app.json</a:t>
            </a:r>
            <a:r>
              <a:rPr lang="zh-CN" altLang="en-US" sz="2000">
                <a:latin typeface="Ubuntu Mono" panose="020B0509030602030204" pitchFamily="49" charset="0"/>
                <a:ea typeface="思源黑体 CN Light" panose="020B0300000000000000" pitchFamily="34" charset="-122"/>
              </a:rPr>
              <a:t>配置文件中加入新创建的页面路径。小程序启动时页面才会被加载。</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lstStyle/>
          <a:p>
            <a:r>
              <a:rPr lang="zh-CN" altLang="en-US"/>
              <a:t>其他文件</a:t>
            </a:r>
          </a:p>
        </p:txBody>
      </p:sp>
      <p:pic>
        <p:nvPicPr>
          <p:cNvPr id="4" name="图片 3">
            <a:extLst>
              <a:ext uri="{FF2B5EF4-FFF2-40B4-BE49-F238E27FC236}">
                <a16:creationId xmlns:a16="http://schemas.microsoft.com/office/drawing/2014/main" id="{6A5517FA-EB71-49DF-932E-10D74788AE5C}"/>
              </a:ext>
            </a:extLst>
          </p:cNvPr>
          <p:cNvPicPr>
            <a:picLocks noChangeAspect="1"/>
          </p:cNvPicPr>
          <p:nvPr/>
        </p:nvPicPr>
        <p:blipFill rotWithShape="1">
          <a:blip r:embed="rId2">
            <a:extLst>
              <a:ext uri="{28A0092B-C50C-407E-A947-70E740481C1C}">
                <a14:useLocalDpi xmlns:a14="http://schemas.microsoft.com/office/drawing/2010/main" val="0"/>
              </a:ext>
            </a:extLst>
          </a:blip>
          <a:srcRect t="61956"/>
          <a:stretch/>
        </p:blipFill>
        <p:spPr>
          <a:xfrm>
            <a:off x="838200" y="1931537"/>
            <a:ext cx="3096407" cy="2514808"/>
          </a:xfrm>
          <a:prstGeom prst="rect">
            <a:avLst/>
          </a:prstGeom>
        </p:spPr>
      </p:pic>
      <p:sp>
        <p:nvSpPr>
          <p:cNvPr id="5" name="文本框 4">
            <a:extLst>
              <a:ext uri="{FF2B5EF4-FFF2-40B4-BE49-F238E27FC236}">
                <a16:creationId xmlns:a16="http://schemas.microsoft.com/office/drawing/2014/main" id="{03F168DB-F209-4079-9E9B-45D0C4CF7880}"/>
              </a:ext>
            </a:extLst>
          </p:cNvPr>
          <p:cNvSpPr txBox="1"/>
          <p:nvPr/>
        </p:nvSpPr>
        <p:spPr>
          <a:xfrm>
            <a:off x="5166800" y="2387582"/>
            <a:ext cx="42533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err="1">
                <a:solidFill>
                  <a:schemeClr val="tx1"/>
                </a:solidFill>
                <a:latin typeface="Ubuntu Mono" panose="020B0509030602030204" pitchFamily="49" charset="0"/>
                <a:ea typeface="思源黑体 CN Light" panose="020B0300000000000000" pitchFamily="34" charset="-122"/>
              </a:rPr>
              <a:t>utils</a:t>
            </a:r>
            <a:r>
              <a:rPr lang="zh-CN" altLang="en-US" sz="2000" dirty="0">
                <a:solidFill>
                  <a:schemeClr val="tx1"/>
                </a:solidFill>
                <a:latin typeface="Ubuntu Mono" panose="020B0509030602030204" pitchFamily="49" charset="0"/>
                <a:ea typeface="思源黑体 CN Light" panose="020B0300000000000000" pitchFamily="34" charset="-122"/>
              </a:rPr>
              <a:t>目录中是一些工具函数。</a:t>
            </a:r>
          </a:p>
        </p:txBody>
      </p:sp>
      <p:sp>
        <p:nvSpPr>
          <p:cNvPr id="6" name="文本框 5">
            <a:extLst>
              <a:ext uri="{FF2B5EF4-FFF2-40B4-BE49-F238E27FC236}">
                <a16:creationId xmlns:a16="http://schemas.microsoft.com/office/drawing/2014/main" id="{290F0317-8F6F-4BE0-BB42-9E71E21E9B3F}"/>
              </a:ext>
            </a:extLst>
          </p:cNvPr>
          <p:cNvSpPr txBox="1"/>
          <p:nvPr/>
        </p:nvSpPr>
        <p:spPr>
          <a:xfrm>
            <a:off x="6575367" y="3846180"/>
            <a:ext cx="4651130" cy="7850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000">
                <a:solidFill>
                  <a:schemeClr val="tx1"/>
                </a:solidFill>
                <a:latin typeface="Ubuntu Mono" panose="020B0509030602030204" pitchFamily="49" charset="0"/>
                <a:ea typeface="思源黑体 CN Light" panose="020B0300000000000000" pitchFamily="34" charset="-122"/>
              </a:rPr>
              <a:t>其中</a:t>
            </a:r>
            <a:r>
              <a:rPr lang="en-US" altLang="zh-CN" sz="2000" dirty="0" err="1">
                <a:solidFill>
                  <a:schemeClr val="tx1"/>
                </a:solidFill>
                <a:latin typeface="Ubuntu Mono" panose="020B0509030602030204" pitchFamily="49" charset="0"/>
                <a:ea typeface="思源黑体 CN Light" panose="020B0300000000000000" pitchFamily="34" charset="-122"/>
              </a:rPr>
              <a:t>project.config.json</a:t>
            </a:r>
            <a:r>
              <a:rPr lang="zh-CN" altLang="en-US" sz="2000" dirty="0">
                <a:solidFill>
                  <a:schemeClr val="tx1"/>
                </a:solidFill>
                <a:latin typeface="Ubuntu Mono" panose="020B0509030602030204" pitchFamily="49" charset="0"/>
                <a:ea typeface="思源黑体 CN Light" panose="020B0300000000000000" pitchFamily="34" charset="-122"/>
              </a:rPr>
              <a:t>是项目相关的配置文件。包括主题，字体</a:t>
            </a:r>
            <a:r>
              <a:rPr lang="zh-CN" altLang="en-US" sz="2000">
                <a:solidFill>
                  <a:schemeClr val="tx1"/>
                </a:solidFill>
                <a:latin typeface="Ubuntu Mono" panose="020B0509030602030204" pitchFamily="49" charset="0"/>
                <a:ea typeface="思源黑体 CN Light" panose="020B0300000000000000" pitchFamily="34" charset="-122"/>
              </a:rPr>
              <a:t>等。</a:t>
            </a:r>
            <a:endParaRPr lang="en-US" altLang="zh-CN" sz="2000" dirty="0">
              <a:solidFill>
                <a:schemeClr val="tx1"/>
              </a:solidFill>
              <a:latin typeface="Ubuntu Mono" panose="020B0509030602030204" pitchFamily="49" charset="0"/>
              <a:ea typeface="思源黑体 CN Light" panose="020B0300000000000000" pitchFamily="34" charset="-122"/>
            </a:endParaRPr>
          </a:p>
        </p:txBody>
      </p:sp>
      <p:cxnSp>
        <p:nvCxnSpPr>
          <p:cNvPr id="8" name="直接箭头连接符 7">
            <a:extLst>
              <a:ext uri="{FF2B5EF4-FFF2-40B4-BE49-F238E27FC236}">
                <a16:creationId xmlns:a16="http://schemas.microsoft.com/office/drawing/2014/main" id="{830E803F-6EF5-4CD4-825A-7F8131F0B435}"/>
              </a:ext>
            </a:extLst>
          </p:cNvPr>
          <p:cNvCxnSpPr>
            <a:cxnSpLocks/>
          </p:cNvCxnSpPr>
          <p:nvPr/>
        </p:nvCxnSpPr>
        <p:spPr>
          <a:xfrm flipH="1">
            <a:off x="1988595" y="2587637"/>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002EF3-9D08-4633-8C05-1395524269D5}"/>
              </a:ext>
            </a:extLst>
          </p:cNvPr>
          <p:cNvCxnSpPr>
            <a:cxnSpLocks/>
          </p:cNvCxnSpPr>
          <p:nvPr/>
        </p:nvCxnSpPr>
        <p:spPr>
          <a:xfrm flipH="1">
            <a:off x="3321724" y="4124954"/>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更改全局配置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全局配置的修改在</a:t>
            </a:r>
            <a:r>
              <a:rPr lang="en-US" altLang="zh-CN">
                <a:latin typeface="Ubuntu Mono" panose="020B0509030602030204" pitchFamily="49" charset="0"/>
              </a:rPr>
              <a:t>app.json</a:t>
            </a:r>
            <a:r>
              <a:rPr lang="zh-CN" altLang="en-US">
                <a:latin typeface="Ubuntu Mono" panose="020B0509030602030204" pitchFamily="49" charset="0"/>
              </a:rPr>
              <a:t>文件中，这里是标准的</a:t>
            </a:r>
            <a:r>
              <a:rPr lang="en-US" altLang="zh-CN">
                <a:latin typeface="Ubuntu Mono" panose="020B0509030602030204" pitchFamily="49" charset="0"/>
              </a:rPr>
              <a:t>JSON</a:t>
            </a:r>
            <a:r>
              <a:rPr lang="zh-CN" altLang="en-US">
                <a:latin typeface="Ubuntu Mono" panose="020B0509030602030204" pitchFamily="49" charset="0"/>
              </a:rPr>
              <a:t>格式。注意修改格式要正确，错误会有提示。</a:t>
            </a:r>
            <a:endParaRPr lang="en-US" altLang="zh-CN">
              <a:latin typeface="Ubuntu Mono" panose="020B0509030602030204" pitchFamily="49" charset="0"/>
            </a:endParaRPr>
          </a:p>
          <a:p>
            <a:r>
              <a:rPr lang="zh-CN" altLang="en-US">
                <a:latin typeface="Ubuntu Mono" panose="020B0509030602030204" pitchFamily="49" charset="0"/>
              </a:rPr>
              <a:t>查看全局配置的文档：</a:t>
            </a:r>
            <a:endParaRPr lang="en-US" altLang="zh-CN">
              <a:latin typeface="Ubuntu Mono" panose="020B0509030602030204" pitchFamily="49" charset="0"/>
            </a:endParaRPr>
          </a:p>
          <a:p>
            <a:pPr marL="457200" lvl="1" indent="0">
              <a:buNone/>
            </a:pPr>
            <a:r>
              <a:rPr lang="en-US" altLang="zh-CN" sz="1600">
                <a:latin typeface="Ubuntu Mono" panose="020B0509030602030204" pitchFamily="49" charset="0"/>
              </a:rPr>
              <a:t>https://developers.weixin.qq.com/miniprogram/dev/reference/configuration/app.html</a:t>
            </a:r>
          </a:p>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1219</Words>
  <Application>Microsoft Office PowerPoint</Application>
  <PresentationFormat>宽屏</PresentationFormat>
  <Paragraphs>96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小程序后台管理</vt:lpstr>
      <vt:lpstr>小程序后台管理设置页面</vt:lpstr>
      <vt:lpstr>创建小程序项目</vt:lpstr>
      <vt:lpstr>创建第一个项目</vt:lpstr>
      <vt:lpstr>项目结构</vt:lpstr>
      <vt:lpstr>页面目录结构</vt:lpstr>
      <vt:lpstr>其他文件</vt:lpstr>
      <vt:lpstr>更改全局配置</vt:lpstr>
      <vt:lpstr>更改全局配置示例</vt:lpstr>
      <vt:lpstr>更改全局配置示例</vt:lpstr>
      <vt:lpstr>小程序执行流程和回调函数</vt:lpstr>
      <vt:lpstr>小程序页面渲染和数据绑定</vt:lpstr>
      <vt:lpstr>小程序运行机制</vt:lpstr>
      <vt:lpstr>双线程设计方案</vt:lpstr>
      <vt:lpstr>页面生命周期</vt:lpstr>
      <vt:lpstr>如何查看文档</vt:lpstr>
      <vt:lpstr>网络API示例</vt:lpstr>
      <vt:lpstr>设备电量API</vt:lpstr>
      <vt:lpstr>小程序中使用promise和async/await</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154</cp:revision>
  <dcterms:created xsi:type="dcterms:W3CDTF">2020-03-16T09:08:30Z</dcterms:created>
  <dcterms:modified xsi:type="dcterms:W3CDTF">2020-08-23T14:46:26Z</dcterms:modified>
</cp:coreProperties>
</file>