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75" r:id="rId4"/>
    <p:sldId id="281" r:id="rId5"/>
    <p:sldId id="282" r:id="rId6"/>
    <p:sldId id="277" r:id="rId7"/>
    <p:sldId id="278" r:id="rId8"/>
    <p:sldId id="276" r:id="rId9"/>
    <p:sldId id="279" r:id="rId10"/>
    <p:sldId id="274" r:id="rId11"/>
    <p:sldId id="283" r:id="rId12"/>
    <p:sldId id="28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31A"/>
    <a:srgbClr val="F86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被动回复消息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609CFDA-552E-4628-BB86-D69D641BF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08" y="513690"/>
            <a:ext cx="10910583" cy="6135684"/>
          </a:xfrm>
        </p:spPr>
      </p:pic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852D6-2B09-4D80-8DD1-7AB8EBCD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需要注意的问题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9CF56-C70E-4D6E-8E68-F9AD06EE3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域名是需要备案的。</a:t>
            </a:r>
            <a:endParaRPr lang="en-US" altLang="zh-CN"/>
          </a:p>
          <a:p>
            <a:r>
              <a:rPr lang="zh-CN" altLang="en-US"/>
              <a:t>不支持</a:t>
            </a:r>
            <a:r>
              <a:rPr lang="en-US" altLang="zh-CN"/>
              <a:t>IP</a:t>
            </a:r>
            <a:r>
              <a:rPr lang="zh-CN" altLang="en-US"/>
              <a:t>地址和端口号。</a:t>
            </a:r>
            <a:endParaRPr lang="en-US" altLang="zh-CN"/>
          </a:p>
          <a:p>
            <a:r>
              <a:rPr lang="zh-CN" altLang="en-US"/>
              <a:t>如果检测程序等各方面都没有问题，还有可能是域名被微信封杀。这种情况可能是因为检测到域名曾经被用于其他非法途径。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220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D82A5-597A-4B94-B418-FD312B50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域名被封杀的处理办法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314A8-1135-4CC6-9168-2B210939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u="none" strike="noStrike">
                <a:solidFill>
                  <a:prstClr val="black"/>
                </a:solidFill>
                <a:latin typeface="Noto Sans CJK SC Regular"/>
              </a:rPr>
              <a:t>关注</a:t>
            </a:r>
            <a:r>
              <a:rPr lang="zh-CN" altLang="en-US">
                <a:solidFill>
                  <a:prstClr val="black"/>
                </a:solidFill>
                <a:latin typeface="Noto Sans CJK SC Regular"/>
              </a:rPr>
              <a:t>‘</a:t>
            </a:r>
            <a:r>
              <a:rPr lang="zh-CN" altLang="en-US" b="0" i="0" u="none" strike="noStrike">
                <a:solidFill>
                  <a:prstClr val="black"/>
                </a:solidFill>
                <a:latin typeface="Noto Sans CJK SC Regular"/>
              </a:rPr>
              <a:t>腾讯安全反诈骗实验室</a:t>
            </a:r>
            <a:r>
              <a:rPr lang="zh-CN" altLang="en-US">
                <a:solidFill>
                  <a:prstClr val="black"/>
                </a:solidFill>
                <a:latin typeface="Noto Sans CJK SC Regular"/>
              </a:rPr>
              <a:t>’</a:t>
            </a:r>
            <a:r>
              <a:rPr lang="zh-CN" altLang="en-US" b="0" i="0" u="none" strike="noStrike">
                <a:solidFill>
                  <a:prstClr val="black"/>
                </a:solidFill>
                <a:latin typeface="Noto Sans CJK SC Regular"/>
              </a:rPr>
              <a:t>公众号。</a:t>
            </a:r>
          </a:p>
          <a:p>
            <a:r>
              <a:rPr lang="zh-CN" altLang="en-US" b="0" i="0" u="none" strike="noStrike" baseline="0">
                <a:solidFill>
                  <a:prstClr val="black"/>
                </a:solidFill>
                <a:latin typeface="Noto Sans CJK SC Regular"/>
              </a:rPr>
              <a:t>点击菜单</a:t>
            </a:r>
            <a:r>
              <a:rPr lang="zh-CN" altLang="en-US">
                <a:solidFill>
                  <a:prstClr val="black"/>
                </a:solidFill>
                <a:latin typeface="Noto Sans CJK SC Regular"/>
              </a:rPr>
              <a:t>‘</a:t>
            </a:r>
            <a:r>
              <a:rPr lang="zh-CN" altLang="en-US" b="0" i="0" u="none" strike="noStrike" baseline="0">
                <a:solidFill>
                  <a:prstClr val="black"/>
                </a:solidFill>
                <a:latin typeface="Noto Sans CJK SC Regular"/>
              </a:rPr>
              <a:t>网址申诉</a:t>
            </a:r>
            <a:r>
              <a:rPr lang="zh-CN" altLang="en-US">
                <a:solidFill>
                  <a:prstClr val="black"/>
                </a:solidFill>
                <a:latin typeface="Noto Sans CJK SC Regular"/>
              </a:rPr>
              <a:t>’</a:t>
            </a:r>
            <a:r>
              <a:rPr lang="zh-CN" altLang="en-US" b="0" i="0" u="none" strike="noStrike" baseline="0">
                <a:solidFill>
                  <a:prstClr val="black"/>
                </a:solidFill>
                <a:latin typeface="Noto Sans CJK SC Regular"/>
              </a:rPr>
              <a:t>，按照提示填写表单。</a:t>
            </a:r>
          </a:p>
          <a:p>
            <a:r>
              <a:rPr lang="zh-CN" altLang="en-US" b="0" i="0" u="none" strike="noStrike" baseline="0">
                <a:solidFill>
                  <a:prstClr val="black"/>
                </a:solidFill>
                <a:latin typeface="Noto Sans CJK SC Regular"/>
              </a:rPr>
              <a:t>按照提示下载验证文件部署到开发者服务器。</a:t>
            </a:r>
          </a:p>
          <a:p>
            <a:r>
              <a:rPr lang="zh-CN" altLang="en-US" b="0" i="0" u="none" strike="noStrike" baseline="0">
                <a:solidFill>
                  <a:prstClr val="black"/>
                </a:solidFill>
                <a:latin typeface="Noto Sans CJK SC Regular"/>
              </a:rPr>
              <a:t>提交请求并等待回复</a:t>
            </a:r>
            <a:r>
              <a:rPr lang="en-US" altLang="zh-CN" b="0" i="0" u="none" strike="noStrike" baseline="0">
                <a:solidFill>
                  <a:prstClr val="black"/>
                </a:solidFill>
                <a:latin typeface="Noto Sans CJK SC Regular"/>
              </a:rPr>
              <a:t>·····</a:t>
            </a:r>
            <a:r>
              <a:rPr lang="en-US" altLang="zh-CN">
                <a:solidFill>
                  <a:prstClr val="black"/>
                </a:solidFill>
                <a:latin typeface="Noto Sans CJK SC Regular"/>
              </a:rPr>
              <a:t>····</a:t>
            </a:r>
            <a:endParaRPr lang="en-US" altLang="zh-CN" b="0" i="0" u="none" strike="noStrike" baseline="0">
              <a:solidFill>
                <a:prstClr val="black"/>
              </a:solidFill>
              <a:latin typeface="Noto Sans CJK SC Regular"/>
            </a:endParaRPr>
          </a:p>
          <a:p>
            <a:endParaRPr lang="en-US" altLang="zh-CN">
              <a:solidFill>
                <a:prstClr val="black"/>
              </a:solidFill>
              <a:latin typeface="Noto Sans CJK SC Regular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860D3F-6199-4A2E-A64C-377EBC7FC303}"/>
              </a:ext>
            </a:extLst>
          </p:cNvPr>
          <p:cNvSpPr txBox="1"/>
          <p:nvPr/>
        </p:nvSpPr>
        <p:spPr>
          <a:xfrm>
            <a:off x="3024326" y="3947936"/>
            <a:ext cx="6143348" cy="2362378"/>
          </a:xfrm>
          <a:prstGeom prst="rect">
            <a:avLst/>
          </a:prstGeom>
          <a:solidFill>
            <a:srgbClr val="F6731A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>
                    <a:lumMod val="9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尽管正常的流程是这样的，但是你最好是有一个可用的域名。</a:t>
            </a:r>
            <a:endParaRPr lang="en-US" altLang="zh-CN" sz="1600">
              <a:solidFill>
                <a:schemeClr val="bg1">
                  <a:lumMod val="95000"/>
                </a:schemeClr>
              </a:solidFill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>
                    <a:lumMod val="9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或者是注册域名时，不要总是追求短字符串，也不必要求比较个性的域名。</a:t>
            </a:r>
            <a:endParaRPr lang="en-US" altLang="zh-CN" sz="1600">
              <a:solidFill>
                <a:schemeClr val="bg1">
                  <a:lumMod val="95000"/>
                </a:schemeClr>
              </a:solidFill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>
                    <a:lumMod val="9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在之前的申诉上，几次申诉都没有任何结果，并且不会像申诉结果所说的有什么通知。基本上就没有回信了，可能就没有人去管这些事。</a:t>
            </a:r>
            <a:endParaRPr lang="en-US" altLang="zh-CN" sz="1600">
              <a:solidFill>
                <a:schemeClr val="bg1">
                  <a:lumMod val="95000"/>
                </a:schemeClr>
              </a:solidFill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18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FD99D5-8FCE-4339-8439-A01E7232B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15" y="345736"/>
            <a:ext cx="11283169" cy="6348027"/>
          </a:xfrm>
        </p:spPr>
      </p:pic>
    </p:spTree>
    <p:extLst>
      <p:ext uri="{BB962C8B-B14F-4D97-AF65-F5344CB8AC3E}">
        <p14:creationId xmlns:p14="http://schemas.microsoft.com/office/powerpoint/2010/main" val="179980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服务器验证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要开启微信服务器和开发者服务器通信，就要先进行验证。</a:t>
            </a:r>
            <a:endParaRPr lang="en-US" altLang="zh-CN"/>
          </a:p>
          <a:p>
            <a:r>
              <a:rPr lang="zh-CN" altLang="en-US"/>
              <a:t>设置页面在：开发</a:t>
            </a:r>
            <a:r>
              <a:rPr lang="en-US" altLang="zh-CN"/>
              <a:t>》</a:t>
            </a:r>
            <a:r>
              <a:rPr lang="zh-CN" altLang="en-US"/>
              <a:t>基本配置。</a:t>
            </a:r>
            <a:endParaRPr lang="en-US" altLang="zh-CN"/>
          </a:p>
          <a:p>
            <a:r>
              <a:rPr lang="zh-CN" altLang="en-US"/>
              <a:t>这里的填写方式，在</a:t>
            </a:r>
            <a:r>
              <a:rPr lang="zh-CN" altLang="en-US" b="1"/>
              <a:t>测试号</a:t>
            </a:r>
            <a:r>
              <a:rPr lang="zh-CN" altLang="en-US"/>
              <a:t>中也是同样的，只是没有消息加解密密钥和加密方式两项。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DF7BEA-7848-4AD5-9BC9-4EF6026C6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07" y="3414199"/>
            <a:ext cx="1050036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服务器验证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/>
              <a:t>填写的</a:t>
            </a:r>
            <a:r>
              <a:rPr lang="en-US" altLang="zh-CN" b="1"/>
              <a:t>URL</a:t>
            </a:r>
            <a:r>
              <a:rPr lang="zh-CN" altLang="en-US" b="1"/>
              <a:t>不支持端口号，并且不支持</a:t>
            </a:r>
            <a:r>
              <a:rPr lang="en-US" altLang="zh-CN" b="1"/>
              <a:t>IP</a:t>
            </a:r>
            <a:r>
              <a:rPr lang="zh-CN" altLang="en-US" b="1"/>
              <a:t>地址，注意域名不能被微信封杀。</a:t>
            </a:r>
            <a:endParaRPr lang="en-US" altLang="zh-CN" b="1"/>
          </a:p>
          <a:p>
            <a:r>
              <a:rPr lang="zh-CN" altLang="en-US"/>
              <a:t>只填写是不行的，需要你在服务端开启验证程序，验证过程，微信服务器会发送请求。</a:t>
            </a:r>
            <a:endParaRPr lang="en-US" altLang="zh-CN"/>
          </a:p>
          <a:p>
            <a:r>
              <a:rPr lang="zh-CN" altLang="en-US"/>
              <a:t>开发者服务器的程序按照指定的方式进行处理并返回结果。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验证开启，微信服务器会向填写的</a:t>
            </a:r>
            <a:r>
              <a:rPr lang="en-US" altLang="zh-CN"/>
              <a:t>URL</a:t>
            </a:r>
            <a:r>
              <a:rPr lang="zh-CN" altLang="en-US"/>
              <a:t>发送</a:t>
            </a:r>
            <a:r>
              <a:rPr lang="en-US" altLang="zh-CN"/>
              <a:t>GET</a:t>
            </a:r>
            <a:r>
              <a:rPr lang="zh-CN" altLang="en-US"/>
              <a:t>请求，并在</a:t>
            </a:r>
            <a:r>
              <a:rPr lang="en-US" altLang="zh-CN"/>
              <a:t>URL</a:t>
            </a:r>
            <a:r>
              <a:rPr lang="zh-CN" altLang="en-US"/>
              <a:t>中携带以下参数：</a:t>
            </a:r>
            <a:endParaRPr lang="en-US" altLang="zh-CN"/>
          </a:p>
          <a:p>
            <a:pPr lvl="1">
              <a:spcBef>
                <a:spcPts val="600"/>
              </a:spcBef>
            </a:pPr>
            <a:r>
              <a:rPr lang="en-US" altLang="zh-CN" sz="2000" i="0" u="none" strike="noStrike">
                <a:solidFill>
                  <a:prstClr val="black"/>
                </a:solidFill>
              </a:rPr>
              <a:t>signature</a:t>
            </a:r>
            <a:r>
              <a:rPr lang="zh-CN" altLang="en-US" sz="2000" i="0" u="none" strike="noStrike">
                <a:solidFill>
                  <a:prstClr val="black"/>
                </a:solidFill>
              </a:rPr>
              <a:t>：验证签名，由</a:t>
            </a:r>
            <a:r>
              <a:rPr lang="en-US" altLang="zh-CN" sz="2000" i="0" u="none" strike="noStrike">
                <a:solidFill>
                  <a:prstClr val="black"/>
                </a:solidFill>
              </a:rPr>
              <a:t>token</a:t>
            </a:r>
            <a:r>
              <a:rPr lang="zh-CN" altLang="en-US" sz="2000" i="0" u="none" strike="noStrike">
                <a:solidFill>
                  <a:prstClr val="black"/>
                </a:solidFill>
              </a:rPr>
              <a:t>、</a:t>
            </a:r>
            <a:r>
              <a:rPr lang="en-US" altLang="zh-CN" sz="2000" i="0" u="none" strike="noStrike">
                <a:solidFill>
                  <a:prstClr val="black"/>
                </a:solidFill>
              </a:rPr>
              <a:t>timestamp</a:t>
            </a:r>
            <a:r>
              <a:rPr lang="zh-CN" altLang="en-US" sz="2000" i="0" u="none" strike="noStrike">
                <a:solidFill>
                  <a:prstClr val="black"/>
                </a:solidFill>
              </a:rPr>
              <a:t>、</a:t>
            </a:r>
            <a:r>
              <a:rPr lang="en-US" altLang="zh-CN" sz="2000" i="0" u="none" strike="noStrike">
                <a:solidFill>
                  <a:prstClr val="black"/>
                </a:solidFill>
              </a:rPr>
              <a:t>nonce</a:t>
            </a:r>
            <a:r>
              <a:rPr lang="zh-CN" altLang="en-US" sz="2000" i="0" u="none" strike="noStrike">
                <a:solidFill>
                  <a:prstClr val="black"/>
                </a:solidFill>
              </a:rPr>
              <a:t>生成</a:t>
            </a:r>
          </a:p>
          <a:p>
            <a:pPr lvl="1">
              <a:spcBef>
                <a:spcPts val="600"/>
              </a:spcBef>
            </a:pPr>
            <a:r>
              <a:rPr lang="en-US" altLang="zh-CN" sz="2000" i="0" u="none" strike="noStrike">
                <a:solidFill>
                  <a:prstClr val="black"/>
                </a:solidFill>
              </a:rPr>
              <a:t>timestamp</a:t>
            </a:r>
            <a:r>
              <a:rPr lang="zh-CN" altLang="en-US" sz="2000" i="0" u="none" strike="noStrike">
                <a:solidFill>
                  <a:prstClr val="black"/>
                </a:solidFill>
              </a:rPr>
              <a:t>：时间戳</a:t>
            </a:r>
          </a:p>
          <a:p>
            <a:pPr lvl="1">
              <a:spcBef>
                <a:spcPts val="600"/>
              </a:spcBef>
            </a:pPr>
            <a:r>
              <a:rPr lang="en-US" altLang="zh-CN" sz="2000" i="0" u="none" strike="noStrike">
                <a:solidFill>
                  <a:prstClr val="black"/>
                </a:solidFill>
              </a:rPr>
              <a:t>nonce</a:t>
            </a:r>
            <a:r>
              <a:rPr lang="zh-CN" altLang="en-US" sz="2000" i="0" u="none" strike="noStrike">
                <a:solidFill>
                  <a:prstClr val="black"/>
                </a:solidFill>
              </a:rPr>
              <a:t>：随机数</a:t>
            </a:r>
          </a:p>
          <a:p>
            <a:pPr lvl="1">
              <a:spcBef>
                <a:spcPts val="600"/>
              </a:spcBef>
            </a:pPr>
            <a:r>
              <a:rPr lang="en-US" altLang="zh-CN" sz="2000" i="0" u="none" strike="noStrike">
                <a:solidFill>
                  <a:prstClr val="black"/>
                </a:solidFill>
              </a:rPr>
              <a:t>echostr</a:t>
            </a:r>
            <a:r>
              <a:rPr lang="zh-CN" altLang="en-US" sz="2000" i="0" u="none" strike="noStrike">
                <a:solidFill>
                  <a:prstClr val="black"/>
                </a:solidFill>
              </a:rPr>
              <a:t>：随机字符串</a:t>
            </a:r>
          </a:p>
        </p:txBody>
      </p:sp>
    </p:spTree>
    <p:extLst>
      <p:ext uri="{BB962C8B-B14F-4D97-AF65-F5344CB8AC3E}">
        <p14:creationId xmlns:p14="http://schemas.microsoft.com/office/powerpoint/2010/main" val="422403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55F85-1FCD-4687-88F4-88059731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开发者服务器验证的处理过程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352FC-B355-4515-8230-762ED1CE4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u="none" strike="noStrike">
                <a:solidFill>
                  <a:prstClr val="black"/>
                </a:solidFill>
              </a:rPr>
              <a:t>将</a:t>
            </a:r>
            <a:r>
              <a:rPr lang="en-US" altLang="zh-CN" b="0" i="0" u="none" strike="noStrike">
                <a:solidFill>
                  <a:prstClr val="black"/>
                </a:solidFill>
              </a:rPr>
              <a:t>token</a:t>
            </a:r>
            <a:r>
              <a:rPr lang="zh-CN" altLang="en-US" b="0" i="0" u="none" strike="noStrike">
                <a:solidFill>
                  <a:prstClr val="black"/>
                </a:solidFill>
              </a:rPr>
              <a:t>、</a:t>
            </a:r>
            <a:r>
              <a:rPr lang="en-US" altLang="zh-CN" b="0" i="0" u="none" strike="noStrike">
                <a:solidFill>
                  <a:prstClr val="black"/>
                </a:solidFill>
              </a:rPr>
              <a:t>nonce</a:t>
            </a:r>
            <a:r>
              <a:rPr lang="zh-CN" altLang="en-US" b="0" i="0" u="none" strike="noStrike">
                <a:solidFill>
                  <a:prstClr val="black"/>
                </a:solidFill>
              </a:rPr>
              <a:t>、</a:t>
            </a:r>
            <a:r>
              <a:rPr lang="en-US" altLang="zh-CN" b="0" i="0" u="none" strike="noStrike">
                <a:solidFill>
                  <a:prstClr val="black"/>
                </a:solidFill>
              </a:rPr>
              <a:t>timestamp</a:t>
            </a:r>
            <a:r>
              <a:rPr lang="zh-CN" altLang="en-US" b="0" i="0" u="none" strike="noStrike">
                <a:solidFill>
                  <a:prstClr val="black"/>
                </a:solidFill>
              </a:rPr>
              <a:t>三个参数进行字典排序。</a:t>
            </a:r>
          </a:p>
          <a:p>
            <a:r>
              <a:rPr lang="zh-CN" altLang="en-US" b="0" i="0" u="none" strike="noStrike">
                <a:solidFill>
                  <a:prstClr val="black"/>
                </a:solidFill>
              </a:rPr>
              <a:t>排序后拼接成一个字符串并进行</a:t>
            </a:r>
            <a:r>
              <a:rPr lang="en-US" altLang="zh-CN" b="0" i="0" u="none" strike="noStrike">
                <a:solidFill>
                  <a:prstClr val="black"/>
                </a:solidFill>
              </a:rPr>
              <a:t>sha1</a:t>
            </a:r>
            <a:r>
              <a:rPr lang="zh-CN" altLang="en-US" b="0" i="0" u="none" strike="noStrike">
                <a:solidFill>
                  <a:prstClr val="black"/>
                </a:solidFill>
              </a:rPr>
              <a:t>加密。</a:t>
            </a:r>
          </a:p>
          <a:p>
            <a:r>
              <a:rPr lang="zh-CN" altLang="en-US" b="0" i="0" u="none" strike="noStrike">
                <a:solidFill>
                  <a:prstClr val="black"/>
                </a:solidFill>
              </a:rPr>
              <a:t>加密后的字符串与请求的</a:t>
            </a:r>
            <a:r>
              <a:rPr lang="en-US" altLang="zh-CN" b="0" i="0" u="none" strike="noStrike">
                <a:solidFill>
                  <a:prstClr val="black"/>
                </a:solidFill>
              </a:rPr>
              <a:t>signature</a:t>
            </a:r>
            <a:r>
              <a:rPr lang="zh-CN" altLang="en-US" b="0" i="0" u="none" strike="noStrike">
                <a:solidFill>
                  <a:prstClr val="black"/>
                </a:solidFill>
              </a:rPr>
              <a:t>对比。如果相同则返回请求中的参数</a:t>
            </a:r>
            <a:r>
              <a:rPr lang="en-US" altLang="zh-CN" b="0" i="0" u="none" strike="noStrike">
                <a:solidFill>
                  <a:prstClr val="black"/>
                </a:solidFill>
              </a:rPr>
              <a:t>echostr</a:t>
            </a:r>
            <a:r>
              <a:rPr lang="zh-CN" altLang="en-US" b="0" i="0" u="none" strike="noStrike">
                <a:solidFill>
                  <a:prstClr val="black"/>
                </a:solidFill>
              </a:rPr>
              <a:t>。</a:t>
            </a:r>
            <a:endParaRPr lang="en-US" altLang="zh-CN" b="0" i="0" u="none" strike="noStrike">
              <a:solidFill>
                <a:prstClr val="black"/>
              </a:solidFill>
            </a:endParaRPr>
          </a:p>
          <a:p>
            <a:endParaRPr lang="en-US" altLang="zh-CN" b="0" i="0" u="none" strike="noStrike">
              <a:solidFill>
                <a:prstClr val="black"/>
              </a:solidFill>
            </a:endParaRPr>
          </a:p>
          <a:p>
            <a:r>
              <a:rPr lang="zh-CN" altLang="en-US">
                <a:solidFill>
                  <a:prstClr val="black"/>
                </a:solidFill>
              </a:rPr>
              <a:t>在后续的消息转发过程中，采用</a:t>
            </a:r>
            <a:r>
              <a:rPr lang="en-US" altLang="zh-CN">
                <a:solidFill>
                  <a:prstClr val="black"/>
                </a:solidFill>
              </a:rPr>
              <a:t>POST</a:t>
            </a:r>
            <a:r>
              <a:rPr lang="zh-CN" altLang="en-US">
                <a:solidFill>
                  <a:prstClr val="black"/>
                </a:solidFill>
              </a:rPr>
              <a:t>请求，但是</a:t>
            </a:r>
            <a:r>
              <a:rPr lang="en-US" altLang="zh-CN">
                <a:solidFill>
                  <a:prstClr val="black"/>
                </a:solidFill>
              </a:rPr>
              <a:t>URL</a:t>
            </a:r>
            <a:r>
              <a:rPr lang="zh-CN" altLang="en-US">
                <a:solidFill>
                  <a:prstClr val="black"/>
                </a:solidFill>
              </a:rPr>
              <a:t>仍然会携带这几个参数，目的是为了安全验证。出于安全考虑，开发者服务器每次接收消息处理之前都要进行验证，用以标识请求确实来自于微信服务器的转发。</a:t>
            </a:r>
            <a:endParaRPr lang="zh-CN" altLang="en-US" b="0" i="0" u="none" strike="noStrik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3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4D37AD6-3768-4695-8B56-4106CF710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8" y="159307"/>
            <a:ext cx="11569483" cy="6509110"/>
          </a:xfrm>
        </p:spPr>
      </p:pic>
    </p:spTree>
    <p:extLst>
      <p:ext uri="{BB962C8B-B14F-4D97-AF65-F5344CB8AC3E}">
        <p14:creationId xmlns:p14="http://schemas.microsoft.com/office/powerpoint/2010/main" val="373970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解析</a:t>
            </a:r>
            <a:r>
              <a:rPr lang="en-US" altLang="zh-CN"/>
              <a:t>XML</a:t>
            </a:r>
            <a:r>
              <a:rPr lang="zh-CN" altLang="en-US"/>
              <a:t>和格式化</a:t>
            </a:r>
            <a:r>
              <a:rPr lang="en-US" altLang="zh-CN"/>
              <a:t>XML</a:t>
            </a:r>
            <a:r>
              <a:rPr lang="zh-CN" altLang="en-US"/>
              <a:t>文本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扩展</a:t>
            </a:r>
            <a:r>
              <a:rPr lang="en-US" altLang="zh-CN"/>
              <a:t>xml2js</a:t>
            </a:r>
            <a:r>
              <a:rPr lang="zh-CN" altLang="en-US"/>
              <a:t>可以解析</a:t>
            </a:r>
            <a:r>
              <a:rPr lang="en-US" altLang="zh-CN"/>
              <a:t>XML</a:t>
            </a:r>
            <a:r>
              <a:rPr lang="zh-CN" altLang="en-US"/>
              <a:t>到一个</a:t>
            </a:r>
            <a:r>
              <a:rPr lang="en-US" altLang="zh-CN"/>
              <a:t>JS</a:t>
            </a:r>
            <a:r>
              <a:rPr lang="zh-CN" altLang="en-US"/>
              <a:t>对象。</a:t>
            </a:r>
            <a:endParaRPr lang="en-US" altLang="zh-CN"/>
          </a:p>
          <a:p>
            <a:r>
              <a:rPr lang="zh-CN" altLang="en-US"/>
              <a:t>而格式化</a:t>
            </a:r>
            <a:r>
              <a:rPr lang="en-US" altLang="zh-CN"/>
              <a:t>XML</a:t>
            </a:r>
            <a:r>
              <a:rPr lang="zh-CN" altLang="en-US"/>
              <a:t>文本相对来说要简单。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在示例代码中，不是把一个对象通过扩展来格式化字符串，而是使用</a:t>
            </a:r>
            <a:r>
              <a:rPr lang="en-US" altLang="zh-CN"/>
              <a:t>JS</a:t>
            </a:r>
            <a:r>
              <a:rPr lang="zh-CN" altLang="en-US"/>
              <a:t>的格式化字符串。</a:t>
            </a:r>
            <a:endParaRPr lang="en-US" altLang="zh-CN"/>
          </a:p>
          <a:p>
            <a:r>
              <a:rPr lang="zh-CN" altLang="en-US"/>
              <a:t>模板字符串是根据微信消息格式编写好的。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70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回复消息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09F1-043C-4EAF-9103-29708F2D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消息的回复就是在微信服务器请求时，按照指定的</a:t>
            </a:r>
            <a:r>
              <a:rPr lang="en-US" altLang="zh-CN"/>
              <a:t>XML</a:t>
            </a:r>
            <a:r>
              <a:rPr lang="zh-CN" altLang="en-US"/>
              <a:t>格式返回结果。</a:t>
            </a:r>
            <a:endParaRPr lang="en-US" altLang="zh-CN"/>
          </a:p>
          <a:p>
            <a:r>
              <a:rPr lang="zh-CN" altLang="en-US"/>
              <a:t>回复消息的类型按照开发文档的格式来进行格式化处理。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需要注意的是，到目前为止，视频类型的消息，还是无法回复的，这是一个存在已久的</a:t>
            </a:r>
            <a:r>
              <a:rPr lang="en-US" altLang="zh-CN"/>
              <a:t>bug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从之前的</a:t>
            </a:r>
            <a:r>
              <a:rPr lang="en-US" altLang="zh-CN"/>
              <a:t>XML</a:t>
            </a:r>
            <a:r>
              <a:rPr lang="zh-CN" altLang="en-US"/>
              <a:t>消息格式来看，回复消息，需要把</a:t>
            </a:r>
            <a:r>
              <a:rPr lang="en-US" altLang="zh-CN"/>
              <a:t>FromUserName</a:t>
            </a:r>
            <a:r>
              <a:rPr lang="zh-CN" altLang="en-US"/>
              <a:t>和</a:t>
            </a:r>
            <a:r>
              <a:rPr lang="en-US" altLang="zh-CN"/>
              <a:t>ToUserName</a:t>
            </a:r>
            <a:r>
              <a:rPr lang="zh-CN" altLang="en-US"/>
              <a:t>互换。</a:t>
            </a:r>
          </a:p>
        </p:txBody>
      </p: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原样返回消息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把</a:t>
            </a:r>
            <a:r>
              <a:rPr lang="en-US" altLang="zh-CN"/>
              <a:t>FromUserName</a:t>
            </a:r>
            <a:r>
              <a:rPr lang="zh-CN" altLang="en-US"/>
              <a:t>和</a:t>
            </a:r>
            <a:r>
              <a:rPr lang="en-US" altLang="zh-CN"/>
              <a:t>ToUserName</a:t>
            </a:r>
            <a:r>
              <a:rPr lang="zh-CN" altLang="en-US"/>
              <a:t>互换。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消息类型不变，消息内容不变。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返回对应的</a:t>
            </a:r>
            <a:r>
              <a:rPr lang="en-US" altLang="zh-CN"/>
              <a:t>XML</a:t>
            </a:r>
            <a:r>
              <a:rPr lang="zh-CN" altLang="en-US"/>
              <a:t>文本。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用户就会收到相同的消息。</a:t>
            </a:r>
          </a:p>
        </p:txBody>
      </p:sp>
    </p:spTree>
    <p:extLst>
      <p:ext uri="{BB962C8B-B14F-4D97-AF65-F5344CB8AC3E}">
        <p14:creationId xmlns:p14="http://schemas.microsoft.com/office/powerpoint/2010/main" val="288474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624</Words>
  <Application>Microsoft Office PowerPoint</Application>
  <PresentationFormat>宽屏</PresentationFormat>
  <Paragraphs>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Noto Sans CJK SC Regular</vt:lpstr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Office 主题​​</vt:lpstr>
      <vt:lpstr>微信和小程序开发</vt:lpstr>
      <vt:lpstr>PowerPoint 演示文稿</vt:lpstr>
      <vt:lpstr>服务器验证</vt:lpstr>
      <vt:lpstr>服务器验证</vt:lpstr>
      <vt:lpstr>开发者服务器验证的处理过程</vt:lpstr>
      <vt:lpstr>PowerPoint 演示文稿</vt:lpstr>
      <vt:lpstr>解析XML和格式化XML文本</vt:lpstr>
      <vt:lpstr>回复消息</vt:lpstr>
      <vt:lpstr>原样返回消息</vt:lpstr>
      <vt:lpstr>PowerPoint 演示文稿</vt:lpstr>
      <vt:lpstr>需要注意的问题</vt:lpstr>
      <vt:lpstr>域名被封杀的处理办法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172</cp:revision>
  <dcterms:created xsi:type="dcterms:W3CDTF">2020-03-16T09:08:30Z</dcterms:created>
  <dcterms:modified xsi:type="dcterms:W3CDTF">2020-08-30T08:39:04Z</dcterms:modified>
</cp:coreProperties>
</file>