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80" r:id="rId5"/>
    <p:sldId id="273" r:id="rId6"/>
    <p:sldId id="276" r:id="rId7"/>
    <p:sldId id="277" r:id="rId8"/>
    <p:sldId id="281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4"/>
            <p14:sldId id="279"/>
            <p14:sldId id="280"/>
            <p14:sldId id="273"/>
            <p14:sldId id="276"/>
            <p14:sldId id="277"/>
            <p14:sldId id="281"/>
            <p14:sldId id="282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outlineViewPr>
    <p:cViewPr>
      <p:scale>
        <a:sx n="33" d="100"/>
        <a:sy n="33" d="100"/>
      </p:scale>
      <p:origin x="0" y="-2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>
                <a:latin typeface="Roboto Mono Light" pitchFamily="2" charset="0"/>
              </a:rPr>
              <a:t>小程序服务端</a:t>
            </a:r>
            <a:r>
              <a:rPr lang="en-US" altLang="zh-CN" sz="4000" dirty="0">
                <a:latin typeface="Roboto Mono Light" pitchFamily="2" charset="0"/>
              </a:rPr>
              <a:t>API</a:t>
            </a:r>
            <a:endParaRPr lang="zh-CN" altLang="en-US" sz="4000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Roboto Mono Light" pitchFamily="2" charset="0"/>
              </a:rPr>
              <a:t>获取</a:t>
            </a:r>
            <a:r>
              <a:rPr lang="en-US" altLang="zh-CN" dirty="0" err="1">
                <a:latin typeface="Roboto Mono Light" pitchFamily="2" charset="0"/>
              </a:rPr>
              <a:t>AppSecret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8F6673-527E-4A27-8C60-D7A34F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调用小程序服务端</a:t>
            </a:r>
            <a:r>
              <a:rPr lang="en-US" altLang="zh-CN" baseline="0" dirty="0">
                <a:latin typeface="Roboto Mono Light" pitchFamily="2" charset="0"/>
              </a:rPr>
              <a:t>API</a:t>
            </a:r>
            <a:r>
              <a:rPr lang="zh-CN" altLang="en-US" baseline="0" dirty="0">
                <a:latin typeface="Roboto Mono Light" pitchFamily="2" charset="0"/>
              </a:rPr>
              <a:t>需要</a:t>
            </a:r>
            <a:r>
              <a:rPr lang="en-US" altLang="zh-CN" baseline="0" dirty="0" err="1">
                <a:latin typeface="Roboto Mono Light" pitchFamily="2" charset="0"/>
              </a:rPr>
              <a:t>AppID</a:t>
            </a:r>
            <a:r>
              <a:rPr lang="zh-CN" altLang="en-US" baseline="0" dirty="0">
                <a:latin typeface="Roboto Mono Light" pitchFamily="2" charset="0"/>
              </a:rPr>
              <a:t>和</a:t>
            </a:r>
            <a:r>
              <a:rPr lang="en-US" altLang="zh-CN" baseline="0" dirty="0" err="1">
                <a:latin typeface="Roboto Mono Light" pitchFamily="2" charset="0"/>
              </a:rPr>
              <a:t>AppSecret</a:t>
            </a:r>
            <a:r>
              <a:rPr lang="zh-CN" altLang="en-US" baseline="0" dirty="0">
                <a:latin typeface="Roboto Mono Light" pitchFamily="2" charset="0"/>
              </a:rPr>
              <a:t>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en-US" altLang="zh-CN" dirty="0" err="1">
                <a:latin typeface="Roboto Mono Light" pitchFamily="2" charset="0"/>
              </a:rPr>
              <a:t>AppSecret</a:t>
            </a:r>
            <a:r>
              <a:rPr lang="zh-CN" altLang="en-US" dirty="0">
                <a:latin typeface="Roboto Mono Light" pitchFamily="2" charset="0"/>
              </a:rPr>
              <a:t>需要重置并记录好，微信服务器不会保存。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登录‘微信公众平台’，左侧‘开发’菜单，然后选择开发设置</a:t>
            </a:r>
            <a:r>
              <a:rPr lang="zh-CN" altLang="en-US" dirty="0">
                <a:latin typeface="Roboto Mono Light" pitchFamily="2" charset="0"/>
              </a:rPr>
              <a:t>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FCC1-8752-4EAA-B054-10A50CF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Roboto Mono Light" pitchFamily="2" charset="0"/>
              </a:rPr>
              <a:t>获取</a:t>
            </a:r>
            <a:r>
              <a:rPr lang="en-US" altLang="zh-CN" dirty="0" err="1">
                <a:latin typeface="Roboto Mono Light" pitchFamily="2" charset="0"/>
              </a:rPr>
              <a:t>AppSecret</a:t>
            </a:r>
            <a:endParaRPr lang="zh-CN" altLang="en-US" baseline="0" dirty="0">
              <a:latin typeface="Roboto Mono Light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33B4EE-A789-4C95-9984-AE5130848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1" y="1914694"/>
            <a:ext cx="10743987" cy="3791513"/>
          </a:xfr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0410F46-58D3-4126-80A4-BD3FCDAB7809}"/>
              </a:ext>
            </a:extLst>
          </p:cNvPr>
          <p:cNvSpPr/>
          <p:nvPr/>
        </p:nvSpPr>
        <p:spPr>
          <a:xfrm>
            <a:off x="10752992" y="4545623"/>
            <a:ext cx="1055077" cy="1090246"/>
          </a:xfrm>
          <a:prstGeom prst="ellipse">
            <a:avLst/>
          </a:prstGeom>
          <a:noFill/>
          <a:ln w="19050">
            <a:solidFill>
              <a:srgbClr val="BA2406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6357-7C19-47ED-83EC-021045A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Roboto Mono Light" pitchFamily="2" charset="0"/>
              </a:rPr>
              <a:t>调用服务端</a:t>
            </a:r>
            <a:r>
              <a:rPr lang="en-US" altLang="zh-CN" dirty="0">
                <a:latin typeface="Roboto Mono Light" pitchFamily="2" charset="0"/>
              </a:rPr>
              <a:t>API</a:t>
            </a:r>
            <a:r>
              <a:rPr lang="zh-CN" altLang="en-US" dirty="0">
                <a:latin typeface="Roboto Mono Light" pitchFamily="2" charset="0"/>
              </a:rPr>
              <a:t>基本流程</a:t>
            </a:r>
            <a:endParaRPr lang="zh-CN" altLang="en-US" baseline="0" dirty="0">
              <a:latin typeface="Roboto Mono Light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9B716C-17B9-4749-AA3D-9F7563B0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68" y="1544273"/>
            <a:ext cx="9220185" cy="5181842"/>
          </a:xfrm>
        </p:spPr>
      </p:pic>
    </p:spTree>
    <p:extLst>
      <p:ext uri="{BB962C8B-B14F-4D97-AF65-F5344CB8AC3E}">
        <p14:creationId xmlns:p14="http://schemas.microsoft.com/office/powerpoint/2010/main" val="30576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Roboto Mono Light" pitchFamily="2" charset="0"/>
              </a:rPr>
              <a:t>获取</a:t>
            </a:r>
            <a:r>
              <a:rPr lang="en-US" altLang="zh-CN" dirty="0" err="1">
                <a:latin typeface="Roboto Mono Light" pitchFamily="2" charset="0"/>
              </a:rPr>
              <a:t>access_token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3831" cy="4351338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en-US" altLang="zh-CN" dirty="0">
                <a:latin typeface="Roboto Mono Light" pitchFamily="2" charset="0"/>
              </a:rPr>
              <a:t>GET</a:t>
            </a:r>
            <a:r>
              <a:rPr lang="zh-CN" altLang="en-US" dirty="0">
                <a:latin typeface="Roboto Mono Light" pitchFamily="2" charset="0"/>
              </a:rPr>
              <a:t>请求：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en-US" altLang="zh-CN" sz="1400" dirty="0">
                <a:latin typeface="Roboto Mono Light" pitchFamily="2" charset="0"/>
              </a:rPr>
              <a:t>https://api.weixin.qq.com/cgi-bin/token?grant_type=client_credential&amp;appid=APPID&amp;secret=APPSECRET</a:t>
            </a: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参数：</a:t>
            </a:r>
            <a:endParaRPr lang="en-US" altLang="zh-CN" dirty="0">
              <a:latin typeface="Roboto Mono Light" pitchFamily="2" charset="0"/>
            </a:endParaRPr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en-US" altLang="zh-CN" dirty="0" err="1">
                <a:latin typeface="Roboto Mono Light" pitchFamily="2" charset="0"/>
              </a:rPr>
              <a:t>grant_type</a:t>
            </a:r>
            <a:r>
              <a:rPr lang="en-US" altLang="zh-CN" dirty="0">
                <a:latin typeface="Roboto Mono Light" pitchFamily="2" charset="0"/>
              </a:rPr>
              <a:t>  {string}  </a:t>
            </a:r>
            <a:r>
              <a:rPr lang="zh-CN" altLang="en-US" dirty="0">
                <a:latin typeface="Roboto Mono Light" pitchFamily="2" charset="0"/>
              </a:rPr>
              <a:t>填写</a:t>
            </a:r>
            <a:r>
              <a:rPr lang="en-US" altLang="zh-CN" dirty="0" err="1">
                <a:latin typeface="Roboto Mono Light" pitchFamily="2" charset="0"/>
              </a:rPr>
              <a:t>client_credential</a:t>
            </a:r>
            <a:endParaRPr lang="en-US" altLang="zh-CN" dirty="0">
              <a:latin typeface="Roboto Mono Light" pitchFamily="2" charset="0"/>
            </a:endParaRPr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en-US" altLang="zh-CN" dirty="0" err="1">
                <a:latin typeface="Roboto Mono Light" pitchFamily="2" charset="0"/>
              </a:rPr>
              <a:t>appid</a:t>
            </a:r>
            <a:r>
              <a:rPr lang="en-US" altLang="zh-CN" dirty="0">
                <a:latin typeface="Roboto Mono Light" pitchFamily="2" charset="0"/>
              </a:rPr>
              <a:t>       {string}  </a:t>
            </a:r>
            <a:r>
              <a:rPr lang="zh-CN" altLang="en-US" dirty="0">
                <a:latin typeface="Roboto Mono Light" pitchFamily="2" charset="0"/>
              </a:rPr>
              <a:t>小程序的</a:t>
            </a:r>
            <a:r>
              <a:rPr lang="en-US" altLang="zh-CN" dirty="0" err="1">
                <a:latin typeface="Roboto Mono Light" pitchFamily="2" charset="0"/>
              </a:rPr>
              <a:t>AppID</a:t>
            </a:r>
            <a:endParaRPr lang="en-US" altLang="zh-CN" dirty="0">
              <a:latin typeface="Roboto Mono Light" pitchFamily="2" charset="0"/>
            </a:endParaRPr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en-US" altLang="zh-CN" dirty="0">
                <a:latin typeface="Roboto Mono Light" pitchFamily="2" charset="0"/>
              </a:rPr>
              <a:t>secret      {string}  </a:t>
            </a:r>
            <a:r>
              <a:rPr lang="zh-CN" altLang="en-US" dirty="0">
                <a:latin typeface="Roboto Mono Light" pitchFamily="2" charset="0"/>
              </a:rPr>
              <a:t>小程序的</a:t>
            </a:r>
            <a:r>
              <a:rPr lang="en-US" altLang="zh-CN" dirty="0" err="1">
                <a:latin typeface="Roboto Mono Light" pitchFamily="2" charset="0"/>
              </a:rPr>
              <a:t>AppSecret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</a:t>
            </a:r>
            <a:r>
              <a:rPr lang="en-US" altLang="zh-CN" baseline="0" dirty="0" err="1">
                <a:latin typeface="Roboto Mono Light" pitchFamily="2" charset="0"/>
              </a:rPr>
              <a:t>access_token</a:t>
            </a:r>
            <a:r>
              <a:rPr lang="zh-CN" altLang="en-US" baseline="0" dirty="0">
                <a:latin typeface="Roboto Mono Light" pitchFamily="2" charset="0"/>
              </a:rPr>
              <a:t>返回值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5274F-E8D0-4810-BC09-649F702B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成功返回值：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{"access_token":"ACCESS_TOKEN","expires_in":7200}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错误返回值示例：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</a:p>
          <a:p>
            <a:pPr marL="457200" lvl="1" indent="0">
              <a:buNone/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sz="2400" dirty="0"/>
              <a:t>成功返回值包括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，以及</a:t>
            </a:r>
            <a:r>
              <a:rPr lang="en-US" altLang="zh-CN" sz="2400" dirty="0" err="1"/>
              <a:t>expires_in</a:t>
            </a:r>
            <a:r>
              <a:rPr lang="zh-CN" altLang="en-US" sz="2400" dirty="0"/>
              <a:t>，这个是有效期，表示</a:t>
            </a:r>
            <a:r>
              <a:rPr lang="en-US" altLang="zh-CN" sz="2400" dirty="0"/>
              <a:t>7200</a:t>
            </a:r>
            <a:r>
              <a:rPr lang="zh-CN" altLang="en-US" sz="2400" dirty="0"/>
              <a:t>秒后失效，在这期间，需要定时刷新获取新的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11F1-5012-4FDF-B392-D41E17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</a:t>
            </a:r>
            <a:r>
              <a:rPr lang="en-US" altLang="zh-CN" baseline="0" dirty="0" err="1">
                <a:latin typeface="Roboto Mono Light" pitchFamily="2" charset="0"/>
              </a:rPr>
              <a:t>access_token</a:t>
            </a:r>
            <a:r>
              <a:rPr lang="zh-CN" altLang="en-US" baseline="0" dirty="0">
                <a:latin typeface="Roboto Mono Light" pitchFamily="2" charset="0"/>
              </a:rPr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184E-C1E6-416E-8E40-FC566BD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开发者需要记录获取时间，否则无法判断是否需要更新。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至少保留</a:t>
            </a:r>
            <a:r>
              <a:rPr lang="en-US" altLang="zh-CN" baseline="0" dirty="0">
                <a:latin typeface="Roboto Mono Light" pitchFamily="2" charset="0"/>
              </a:rPr>
              <a:t>512</a:t>
            </a:r>
            <a:r>
              <a:rPr lang="zh-CN" altLang="en-US" baseline="0" dirty="0">
                <a:latin typeface="Roboto Mono Light" pitchFamily="2" charset="0"/>
              </a:rPr>
              <a:t>字节存储空间用于存储</a:t>
            </a:r>
            <a:r>
              <a:rPr lang="en-US" altLang="zh-CN" baseline="0" dirty="0" err="1">
                <a:latin typeface="Roboto Mono Light" pitchFamily="2" charset="0"/>
              </a:rPr>
              <a:t>access_token</a:t>
            </a:r>
            <a:r>
              <a:rPr lang="zh-CN" altLang="en-US" baseline="0" dirty="0">
                <a:latin typeface="Roboto Mono Light" pitchFamily="2" charset="0"/>
              </a:rPr>
              <a:t>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公众平台后台会保证在</a:t>
            </a:r>
            <a:r>
              <a:rPr lang="en-US" altLang="zh-CN" dirty="0"/>
              <a:t>5</a:t>
            </a:r>
            <a:r>
              <a:rPr lang="zh-CN" altLang="en-US" dirty="0"/>
              <a:t>分钟内，新老</a:t>
            </a:r>
            <a:r>
              <a:rPr lang="en-US" altLang="zh-CN" dirty="0" err="1"/>
              <a:t>access_token</a:t>
            </a:r>
            <a:r>
              <a:rPr lang="zh-CN" altLang="en-US" dirty="0"/>
              <a:t>都可用，这保证了第三方业务的平滑过渡。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在最新的文档中并未说明调用次数的限制，但是之前的限制是每天可调用</a:t>
            </a:r>
            <a:r>
              <a:rPr lang="en-US" altLang="zh-CN" baseline="0" dirty="0">
                <a:latin typeface="Roboto Mono Light" pitchFamily="2" charset="0"/>
              </a:rPr>
              <a:t>2000</a:t>
            </a:r>
            <a:r>
              <a:rPr lang="zh-CN" altLang="en-US" baseline="0" dirty="0">
                <a:latin typeface="Roboto Mono Light" pitchFamily="2" charset="0"/>
              </a:rPr>
              <a:t>次。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6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D9E54-8120-4707-A62B-9ED2FF4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接口应用示例：图片检查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9E2E2-D349-4B87-9C50-20DB2116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小程序服务端</a:t>
            </a:r>
            <a:r>
              <a:rPr lang="en-US" altLang="zh-CN" dirty="0"/>
              <a:t>API</a:t>
            </a:r>
            <a:r>
              <a:rPr lang="zh-CN" altLang="en-US" dirty="0"/>
              <a:t>提供了图片检查功能，可以检测图片是否含有违规内容。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nn-NO" altLang="zh-CN" dirty="0"/>
              <a:t>POST </a:t>
            </a:r>
            <a:r>
              <a:rPr lang="zh-CN" altLang="en-US" dirty="0"/>
              <a:t>请求：</a:t>
            </a:r>
            <a:endParaRPr lang="nn-NO" altLang="zh-CN" dirty="0"/>
          </a:p>
          <a:p>
            <a:pPr marL="457200" lvl="1" indent="0">
              <a:lnSpc>
                <a:spcPts val="3700"/>
              </a:lnSpc>
              <a:buNone/>
            </a:pPr>
            <a:r>
              <a:rPr lang="nn-NO" altLang="zh-CN" sz="2000" dirty="0"/>
              <a:t>https://api.weixin.qq.com/wxa/img_sec_check?access_token=ACCESS_TOKEN</a:t>
            </a:r>
          </a:p>
          <a:p>
            <a:pPr>
              <a:lnSpc>
                <a:spcPts val="3700"/>
              </a:lnSpc>
            </a:pPr>
            <a:r>
              <a:rPr lang="zh-CN" altLang="en-US" dirty="0"/>
              <a:t>参数：</a:t>
            </a:r>
          </a:p>
          <a:p>
            <a:pPr lvl="1">
              <a:lnSpc>
                <a:spcPts val="3700"/>
              </a:lnSpc>
            </a:pPr>
            <a:r>
              <a:rPr lang="en-US" altLang="zh-CN" sz="2200" dirty="0" err="1"/>
              <a:t>access_token</a:t>
            </a:r>
            <a:r>
              <a:rPr lang="en-US" altLang="zh-CN" sz="2200" dirty="0"/>
              <a:t>  {string}        </a:t>
            </a:r>
            <a:r>
              <a:rPr lang="zh-CN" altLang="en-US" sz="2200" dirty="0"/>
              <a:t>通过</a:t>
            </a:r>
            <a:r>
              <a:rPr lang="en-US" altLang="zh-CN" sz="2200" dirty="0" err="1"/>
              <a:t>AppID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AppSecret</a:t>
            </a:r>
            <a:r>
              <a:rPr lang="zh-CN" altLang="en-US" sz="2200" dirty="0"/>
              <a:t>获取的调用凭证</a:t>
            </a:r>
            <a:endParaRPr lang="en-US" altLang="zh-CN" sz="2200" dirty="0"/>
          </a:p>
          <a:p>
            <a:pPr lvl="1">
              <a:lnSpc>
                <a:spcPts val="3700"/>
              </a:lnSpc>
            </a:pPr>
            <a:r>
              <a:rPr lang="en-US" altLang="zh-CN" sz="2200" dirty="0"/>
              <a:t>media             {</a:t>
            </a:r>
            <a:r>
              <a:rPr lang="en-US" altLang="zh-CN" sz="2200" dirty="0" err="1"/>
              <a:t>FormData</a:t>
            </a:r>
            <a:r>
              <a:rPr lang="en-US" altLang="zh-CN" sz="2200" dirty="0"/>
              <a:t>} </a:t>
            </a:r>
            <a:r>
              <a:rPr lang="zh-CN" altLang="en-US" sz="2200" dirty="0"/>
              <a:t>要上传的图片</a:t>
            </a:r>
            <a:r>
              <a:rPr lang="en-US" altLang="zh-CN" sz="2200" dirty="0"/>
              <a:t>(</a:t>
            </a:r>
            <a:r>
              <a:rPr lang="zh-CN" altLang="en-US" sz="2200" dirty="0"/>
              <a:t>限制</a:t>
            </a:r>
            <a:r>
              <a:rPr lang="en-US" altLang="zh-CN" sz="2200" dirty="0"/>
              <a:t>1M</a:t>
            </a:r>
            <a:r>
              <a:rPr lang="zh-CN" altLang="en-US" sz="2200" dirty="0"/>
              <a:t>以内</a:t>
            </a:r>
            <a:r>
              <a:rPr lang="en-US" altLang="zh-CN" sz="2200" dirty="0"/>
              <a:t>)</a:t>
            </a:r>
            <a:r>
              <a:rPr lang="zh-CN" altLang="en-US" sz="2200" dirty="0"/>
              <a:t>，上传名为</a:t>
            </a:r>
            <a:r>
              <a:rPr lang="en-US" altLang="zh-CN" sz="22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242398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1D3A-90B5-40E1-80DF-9124F250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E2FE0-93B4-4C03-ABED-46F45CBB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示例代码请参考课件配套代码文件。</a:t>
            </a:r>
          </a:p>
        </p:txBody>
      </p:sp>
    </p:spTree>
    <p:extLst>
      <p:ext uri="{BB962C8B-B14F-4D97-AF65-F5344CB8AC3E}">
        <p14:creationId xmlns:p14="http://schemas.microsoft.com/office/powerpoint/2010/main" val="165416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378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Roboto Mono Light</vt:lpstr>
      <vt:lpstr>Office 主题​​</vt:lpstr>
      <vt:lpstr>微信小程序开发</vt:lpstr>
      <vt:lpstr>获取AppSecret</vt:lpstr>
      <vt:lpstr>获取AppSecret</vt:lpstr>
      <vt:lpstr>调用服务端API基本流程</vt:lpstr>
      <vt:lpstr>获取access_token</vt:lpstr>
      <vt:lpstr>获取access_token返回值</vt:lpstr>
      <vt:lpstr>获取access_token注意事项</vt:lpstr>
      <vt:lpstr>接口应用示例：图片检查</vt:lpstr>
      <vt:lpstr>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245</cp:revision>
  <dcterms:created xsi:type="dcterms:W3CDTF">2019-02-18T01:27:17Z</dcterms:created>
  <dcterms:modified xsi:type="dcterms:W3CDTF">2019-09-22T17:51:53Z</dcterms:modified>
</cp:coreProperties>
</file>