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87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75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3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28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6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1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3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13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2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6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0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C595-F8B2-428E-A640-3A1A95550DCB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E59C5-C81B-4149-96FE-1A2BD9FA01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10363" r="13372"/>
          <a:stretch/>
        </p:blipFill>
        <p:spPr>
          <a:xfrm>
            <a:off x="0" y="-44548"/>
            <a:ext cx="7345827" cy="694521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5233257" y="-3389728"/>
            <a:ext cx="7141616" cy="10878307"/>
            <a:chOff x="5233257" y="-3389728"/>
            <a:chExt cx="7141616" cy="10878307"/>
          </a:xfrm>
        </p:grpSpPr>
        <p:grpSp>
          <p:nvGrpSpPr>
            <p:cNvPr id="21" name="组合 20"/>
            <p:cNvGrpSpPr/>
            <p:nvPr/>
          </p:nvGrpSpPr>
          <p:grpSpPr>
            <a:xfrm>
              <a:off x="5233257" y="3372137"/>
              <a:ext cx="3291840" cy="2717408"/>
              <a:chOff x="4297680" y="2248487"/>
              <a:chExt cx="3291840" cy="271740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4297680" y="2248487"/>
                <a:ext cx="3291840" cy="271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445391" y="2719044"/>
                <a:ext cx="2996418" cy="20780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第四</a:t>
                </a:r>
                <a:r>
                  <a:rPr lang="zh-CN" altLang="en-US" b="1" dirty="0">
                    <a:solidFill>
                      <a:schemeClr val="tx1"/>
                    </a:solidFill>
                    <a:latin typeface="等线" panose="02010600030101010101" pitchFamily="2" charset="-122"/>
                  </a:rPr>
                  <a:t>章：蛋白质同源性搜索的高效算法</a:t>
                </a:r>
                <a:r>
                  <a:rPr lang="en-US" altLang="zh-CN" b="1" dirty="0" smtClean="0">
                    <a:solidFill>
                      <a:schemeClr val="tx1"/>
                    </a:solidFill>
                    <a:latin typeface="等线" panose="02010600030101010101" pitchFamily="2" charset="-122"/>
                  </a:rPr>
                  <a:t>L-MinHash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证明</a:t>
                </a:r>
                <a:r>
                  <a:rPr lang="en-US" altLang="zh-CN" sz="15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Jaccard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相似度</a:t>
                </a: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界</a:t>
                </a:r>
                <a:endParaRPr lang="en-US" altLang="zh-CN" sz="15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快速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过滤</a:t>
                </a: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算法和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L-MinHash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聚类算法</a:t>
                </a: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设计</a:t>
                </a:r>
                <a:endParaRPr lang="en-US" altLang="zh-CN" sz="15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Order Min Hash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模型的复现</a:t>
                </a:r>
              </a:p>
            </p:txBody>
          </p:sp>
        </p:grpSp>
        <p:cxnSp>
          <p:nvCxnSpPr>
            <p:cNvPr id="22" name="直接箭头连接符 21"/>
            <p:cNvCxnSpPr/>
            <p:nvPr/>
          </p:nvCxnSpPr>
          <p:spPr>
            <a:xfrm>
              <a:off x="6890815" y="2681802"/>
              <a:ext cx="0" cy="6059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10728953" y="2707590"/>
              <a:ext cx="0" cy="6059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/>
            <p:cNvGrpSpPr/>
            <p:nvPr/>
          </p:nvGrpSpPr>
          <p:grpSpPr>
            <a:xfrm>
              <a:off x="9083033" y="3372137"/>
              <a:ext cx="3291840" cy="2717408"/>
              <a:chOff x="4297680" y="2248487"/>
              <a:chExt cx="3291840" cy="271740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4297680" y="2248487"/>
                <a:ext cx="3291840" cy="27174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40000"/>
                  </a:lnSpc>
                </a:pPr>
                <a:endParaRPr lang="en-US" altLang="zh-CN" sz="11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4445391" y="2719044"/>
                <a:ext cx="2996418" cy="207803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 smtClean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第五</a:t>
                </a:r>
                <a:r>
                  <a:rPr lang="zh-CN" altLang="en-US" b="1" dirty="0" smtClean="0">
                    <a:solidFill>
                      <a:schemeClr val="tx1"/>
                    </a:solidFill>
                    <a:latin typeface="等线" panose="02010600030101010101" pitchFamily="2" charset="-122"/>
                  </a:rPr>
                  <a:t>章：算法效率与准确性在大数据集上的评估</a:t>
                </a:r>
                <a:endParaRPr lang="en-US" altLang="zh-CN" b="1" dirty="0" smtClean="0">
                  <a:solidFill>
                    <a:schemeClr val="tx1"/>
                  </a:solidFill>
                  <a:latin typeface="等线" panose="02010600030101010101" pitchFamily="2" charset="-122"/>
                </a:endParaRPr>
              </a:p>
              <a:p>
                <a:pPr algn="ctr"/>
                <a:endParaRPr lang="en-US" altLang="zh-CN" b="1" dirty="0" smtClean="0">
                  <a:solidFill>
                    <a:schemeClr val="tx1"/>
                  </a:solidFill>
                  <a:latin typeface="等线" panose="02010600030101010101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与暴力算法的对比</a:t>
                </a:r>
                <a:endParaRPr lang="en-US" altLang="zh-CN" sz="15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与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Order Min Hash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模型的</a:t>
                </a:r>
                <a:r>
                  <a:rPr lang="zh-CN" altLang="en-US" sz="15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对比</a:t>
                </a:r>
                <a:endParaRPr lang="en-US" altLang="zh-CN" sz="1500" dirty="0" smtClean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参数调整对</a:t>
                </a:r>
                <a:r>
                  <a:rPr lang="en-US" altLang="zh-CN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L-MinHash</a:t>
                </a:r>
                <a:r>
                  <a:rPr lang="zh-CN" altLang="en-US" sz="1500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的影响</a:t>
                </a:r>
              </a:p>
            </p:txBody>
          </p:sp>
        </p:grpSp>
        <p:sp>
          <p:nvSpPr>
            <p:cNvPr id="32" name="矩形 31"/>
            <p:cNvSpPr/>
            <p:nvPr/>
          </p:nvSpPr>
          <p:spPr>
            <a:xfrm>
              <a:off x="7644652" y="6883668"/>
              <a:ext cx="2386750" cy="60491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结论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6890815" y="6134092"/>
              <a:ext cx="1305951" cy="693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9460511" y="6134092"/>
              <a:ext cx="1268442" cy="69095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246058" y="-3389728"/>
              <a:ext cx="5110084" cy="6018625"/>
              <a:chOff x="6246058" y="-3389728"/>
              <a:chExt cx="5110084" cy="6018625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6246058" y="637882"/>
                <a:ext cx="5110084" cy="1991015"/>
                <a:chOff x="6355085" y="62595"/>
                <a:chExt cx="5110084" cy="1428581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6355085" y="62595"/>
                  <a:ext cx="5110084" cy="142858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>
                    <a:lnSpc>
                      <a:spcPct val="140000"/>
                    </a:lnSpc>
                  </a:pPr>
                  <a:endParaRPr lang="en-US" altLang="zh-CN" sz="1100" dirty="0" smtClean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超长的蛋白质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序列→基于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Jaccard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相似度的快速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过滤算法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序列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规模</a:t>
                  </a:r>
                  <a:r>
                    <a:rPr lang="zh-CN" altLang="en-US" sz="1600" dirty="0" smtClean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庞大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→面向大规模集群的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L-MinHash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聚类算法</a:t>
                  </a:r>
                  <a:endParaRPr lang="en-US" altLang="zh-CN" sz="1600" dirty="0" smtClean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382028" y="222297"/>
                  <a:ext cx="3291840" cy="6049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 smtClean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第</a:t>
                  </a:r>
                  <a:r>
                    <a:rPr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  <a:ea typeface="等线" panose="02010600030101010101" pitchFamily="2" charset="-122"/>
                    </a:rPr>
                    <a:t>三</a:t>
                  </a:r>
                  <a:r>
                    <a:rPr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</a:rPr>
                    <a:t>章</a:t>
                  </a:r>
                  <a:r>
                    <a:rPr lang="zh-CN" altLang="en-US" b="1" dirty="0">
                      <a:solidFill>
                        <a:schemeClr val="tx1"/>
                      </a:solidFill>
                      <a:latin typeface="等线" panose="02010600030101010101" pitchFamily="2" charset="-122"/>
                    </a:rPr>
                    <a:t>：蛋白质同源性搜索问题总体设计</a:t>
                  </a:r>
                  <a:endParaRPr lang="zh-CN" altLang="en-US" b="1" dirty="0"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6246058" y="-3389728"/>
                <a:ext cx="5110084" cy="3936605"/>
                <a:chOff x="6246058" y="-2630073"/>
                <a:chExt cx="5110084" cy="3936605"/>
              </a:xfrm>
            </p:grpSpPr>
            <p:cxnSp>
              <p:nvCxnSpPr>
                <p:cNvPr id="15" name="直接箭头连接符 14"/>
                <p:cNvCxnSpPr/>
                <p:nvPr/>
              </p:nvCxnSpPr>
              <p:spPr>
                <a:xfrm>
                  <a:off x="8806369" y="700602"/>
                  <a:ext cx="0" cy="60593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组合 4"/>
                <p:cNvGrpSpPr/>
                <p:nvPr/>
              </p:nvGrpSpPr>
              <p:grpSpPr>
                <a:xfrm>
                  <a:off x="6246058" y="-2630073"/>
                  <a:ext cx="5110084" cy="3256820"/>
                  <a:chOff x="6246058" y="-632464"/>
                  <a:chExt cx="5110084" cy="3256820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6246058" y="-632464"/>
                    <a:ext cx="5110083" cy="1252025"/>
                    <a:chOff x="6479352" y="239151"/>
                    <a:chExt cx="5110083" cy="1252025"/>
                  </a:xfrm>
                </p:grpSpPr>
                <p:sp>
                  <p:nvSpPr>
                    <p:cNvPr id="4" name="矩形 3"/>
                    <p:cNvSpPr/>
                    <p:nvPr/>
                  </p:nvSpPr>
                  <p:spPr>
                    <a:xfrm>
                      <a:off x="6479352" y="239151"/>
                      <a:ext cx="5110083" cy="125202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40000"/>
                        </a:lnSpc>
                      </a:pPr>
                      <a:endParaRPr lang="en-US" altLang="zh-CN" sz="11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蛋白质同源性搜索的高效算法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7" name="矩形 6"/>
                    <p:cNvSpPr/>
                    <p:nvPr/>
                  </p:nvSpPr>
                  <p:spPr>
                    <a:xfrm>
                      <a:off x="7848633" y="393895"/>
                      <a:ext cx="2386750" cy="6049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第一章：引言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6246058" y="696061"/>
                    <a:ext cx="5110084" cy="1928295"/>
                    <a:chOff x="6246058" y="700602"/>
                    <a:chExt cx="5110084" cy="1928295"/>
                  </a:xfrm>
                </p:grpSpPr>
                <p:grpSp>
                  <p:nvGrpSpPr>
                    <p:cNvPr id="34" name="组合 33"/>
                    <p:cNvGrpSpPr/>
                    <p:nvPr/>
                  </p:nvGrpSpPr>
                  <p:grpSpPr>
                    <a:xfrm>
                      <a:off x="6246058" y="1376872"/>
                      <a:ext cx="5110084" cy="1252025"/>
                      <a:chOff x="6481697" y="239151"/>
                      <a:chExt cx="5110084" cy="1252025"/>
                    </a:xfrm>
                  </p:grpSpPr>
                  <p:sp>
                    <p:nvSpPr>
                      <p:cNvPr id="37" name="矩形 36"/>
                      <p:cNvSpPr/>
                      <p:nvPr/>
                    </p:nvSpPr>
                    <p:spPr>
                      <a:xfrm>
                        <a:off x="6481697" y="239151"/>
                        <a:ext cx="5110084" cy="12520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 w="28575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altLang="zh-CN" dirty="0">
                          <a:solidFill>
                            <a:schemeClr val="tx1"/>
                          </a:solidFill>
                        </a:endParaRPr>
                      </a:p>
                      <a:p>
                        <a:pPr algn="ctr">
                          <a:lnSpc>
                            <a:spcPct val="140000"/>
                          </a:lnSpc>
                        </a:pPr>
                        <a:endParaRPr lang="en-US" altLang="zh-CN" sz="1100" dirty="0" smtClean="0">
                          <a:solidFill>
                            <a:schemeClr val="tx1"/>
                          </a:solidFill>
                        </a:endParaRPr>
                      </a:p>
                      <a:p>
                        <a:pPr algn="ctr">
                          <a:lnSpc>
                            <a:spcPct val="300000"/>
                          </a:lnSpc>
                        </a:pPr>
                        <a:r>
                          <a:rPr lang="zh-CN" altLang="en-US" sz="16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基于</a:t>
                        </a:r>
                        <a:r>
                          <a:rPr lang="en-US" altLang="zh-CN" sz="1600" dirty="0" err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a:t>Levenshtein</a:t>
                        </a:r>
                        <a:r>
                          <a:rPr lang="zh-CN" altLang="en-US" sz="1600" dirty="0" smtClean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a:t>距离的序列相似性</a:t>
                        </a:r>
                        <a:endParaRPr lang="en-US" altLang="zh-CN" sz="1600" dirty="0" smtClean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38" name="矩形 37"/>
                      <p:cNvSpPr/>
                      <p:nvPr/>
                    </p:nvSpPr>
                    <p:spPr>
                      <a:xfrm>
                        <a:off x="7848633" y="393895"/>
                        <a:ext cx="2386750" cy="6049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b="1" dirty="0" smtClean="0">
                            <a:solidFill>
                              <a:schemeClr val="tx1"/>
                            </a:solidFill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第</a:t>
                        </a:r>
                        <a:r>
                          <a:rPr lang="zh-CN" altLang="en-US" b="1" dirty="0">
                            <a:solidFill>
                              <a:schemeClr val="tx1"/>
                            </a:solidFill>
                            <a:latin typeface="等线" panose="02010600030101010101" pitchFamily="2" charset="-122"/>
                            <a:ea typeface="等线" panose="02010600030101010101" pitchFamily="2" charset="-122"/>
                          </a:rPr>
                          <a:t>二</a:t>
                        </a:r>
                        <a:r>
                          <a:rPr lang="zh-CN" altLang="en-US" b="1" dirty="0">
                            <a:solidFill>
                              <a:schemeClr val="tx1"/>
                            </a:solidFill>
                            <a:latin typeface="等线" panose="02010600030101010101" pitchFamily="2" charset="-122"/>
                          </a:rPr>
                          <a:t>章：蛋白质同源性搜索</a:t>
                        </a:r>
                        <a:r>
                          <a:rPr lang="zh-CN" altLang="en-US" b="1" dirty="0" smtClean="0">
                            <a:solidFill>
                              <a:schemeClr val="tx1"/>
                            </a:solidFill>
                            <a:latin typeface="等线" panose="02010600030101010101" pitchFamily="2" charset="-122"/>
                          </a:rPr>
                          <a:t>问题综述</a:t>
                        </a:r>
                        <a:endParaRPr lang="zh-CN" altLang="en-US" b="1" dirty="0">
                          <a:solidFill>
                            <a:schemeClr val="tx1"/>
                          </a:solidFill>
                          <a:latin typeface="等线" panose="02010600030101010101" pitchFamily="2" charset="-122"/>
                          <a:ea typeface="等线" panose="02010600030101010101" pitchFamily="2" charset="-122"/>
                        </a:endParaRPr>
                      </a:p>
                    </p:txBody>
                  </p:sp>
                </p:grpSp>
                <p:cxnSp>
                  <p:nvCxnSpPr>
                    <p:cNvPr id="36" name="直接箭头连接符 35"/>
                    <p:cNvCxnSpPr/>
                    <p:nvPr/>
                  </p:nvCxnSpPr>
                  <p:spPr>
                    <a:xfrm>
                      <a:off x="8806369" y="700602"/>
                      <a:ext cx="0" cy="60593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28" name="文本框 27"/>
            <p:cNvSpPr txBox="1"/>
            <p:nvPr/>
          </p:nvSpPr>
          <p:spPr>
            <a:xfrm>
              <a:off x="6423800" y="3459593"/>
              <a:ext cx="1107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理论研究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0255198" y="3459593"/>
              <a:ext cx="11077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实验部分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873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File:Adenine numbered.sv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undefined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8" descr="Guanin.svg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0" descr="undefined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526346" y="799002"/>
            <a:ext cx="8010475" cy="5628818"/>
            <a:chOff x="1357534" y="-16924"/>
            <a:chExt cx="8010475" cy="5628818"/>
          </a:xfrm>
        </p:grpSpPr>
        <p:grpSp>
          <p:nvGrpSpPr>
            <p:cNvPr id="19" name="组合 18"/>
            <p:cNvGrpSpPr/>
            <p:nvPr/>
          </p:nvGrpSpPr>
          <p:grpSpPr>
            <a:xfrm>
              <a:off x="1357534" y="-16924"/>
              <a:ext cx="2538534" cy="2777766"/>
              <a:chOff x="1357534" y="-16924"/>
              <a:chExt cx="2538534" cy="277776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1357534" y="-16924"/>
                <a:ext cx="2538534" cy="2408434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1927275" y="2391510"/>
                <a:ext cx="167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腺嘌呤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adenine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4386779" y="-16924"/>
              <a:ext cx="1692175" cy="2775421"/>
              <a:chOff x="5090162" y="-16924"/>
              <a:chExt cx="1692175" cy="277542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8352" y="-16924"/>
                <a:ext cx="1513985" cy="2333430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5090162" y="2389165"/>
                <a:ext cx="167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胞嘧啶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cytosine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6421898" y="-16924"/>
              <a:ext cx="2946111" cy="2773074"/>
              <a:chOff x="7927146" y="-16924"/>
              <a:chExt cx="2946111" cy="2773074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7146" y="-16924"/>
                <a:ext cx="2946111" cy="2194853"/>
              </a:xfrm>
              <a:prstGeom prst="rect">
                <a:avLst/>
              </a:prstGeom>
            </p:spPr>
          </p:pic>
          <p:sp>
            <p:nvSpPr>
              <p:cNvPr id="12" name="文本框 11"/>
              <p:cNvSpPr txBox="1"/>
              <p:nvPr/>
            </p:nvSpPr>
            <p:spPr>
              <a:xfrm>
                <a:off x="8576611" y="2386818"/>
                <a:ext cx="167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鸟嘌呤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guanine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468881" y="2780668"/>
              <a:ext cx="2745038" cy="2831226"/>
              <a:chOff x="2764302" y="3413714"/>
              <a:chExt cx="2745038" cy="2831226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4302" y="3413714"/>
                <a:ext cx="2745038" cy="2347007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3556787" y="5875608"/>
                <a:ext cx="167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胸腺嘧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thymine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833413" y="2790986"/>
              <a:ext cx="1706011" cy="2804493"/>
              <a:chOff x="7085435" y="3438099"/>
              <a:chExt cx="1706011" cy="2804493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7152" y="3438099"/>
                <a:ext cx="1694294" cy="2329654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7085435" y="5873260"/>
                <a:ext cx="1674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尿嘧啶</a:t>
                </a:r>
                <a:r>
                  <a:rPr lang="en-US" altLang="zh-CN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uracil</a:t>
                </a:r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22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89" y="2451883"/>
            <a:ext cx="7010400" cy="265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8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739702" y="1842867"/>
            <a:ext cx="9106490" cy="3738549"/>
            <a:chOff x="1739702" y="1842867"/>
            <a:chExt cx="9106490" cy="3738549"/>
          </a:xfrm>
        </p:grpSpPr>
        <p:grpSp>
          <p:nvGrpSpPr>
            <p:cNvPr id="12" name="组合 11"/>
            <p:cNvGrpSpPr/>
            <p:nvPr/>
          </p:nvGrpSpPr>
          <p:grpSpPr>
            <a:xfrm>
              <a:off x="1744395" y="1842867"/>
              <a:ext cx="9101797" cy="1000037"/>
              <a:chOff x="1744395" y="1842867"/>
              <a:chExt cx="9101797" cy="1000037"/>
            </a:xfrm>
          </p:grpSpPr>
          <p:sp>
            <p:nvSpPr>
              <p:cNvPr id="2" name="文本框 1"/>
              <p:cNvSpPr txBox="1"/>
              <p:nvPr/>
            </p:nvSpPr>
            <p:spPr>
              <a:xfrm>
                <a:off x="1744395" y="1842867"/>
                <a:ext cx="9101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Arial Rounded MT Bold" panose="020F0704030504030204" pitchFamily="34" charset="0"/>
                  </a:rPr>
                  <a:t>WLVAKRKOTAXHZHXKKPHLWYADZPHVSOKTXZELPPG</a:t>
                </a:r>
                <a:endParaRPr lang="zh-CN" altLang="en-US" dirty="0">
                  <a:latin typeface="Arial Rounded MT Bold" panose="020F0704030504030204" pitchFamily="34" charset="0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1786596" y="2473572"/>
                <a:ext cx="7512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>
                    <a:latin typeface="Arial Rounded MT Bold" panose="020F0704030504030204" pitchFamily="34" charset="0"/>
                  </a:rPr>
                  <a:t>VFTRGPGFPBPXTGKPGGXPULAPGLAAGPMBL</a:t>
                </a:r>
                <a:endParaRPr lang="zh-CN" altLang="en-US" dirty="0">
                  <a:latin typeface="Arial Rounded MT Bold" panose="020F0704030504030204" pitchFamily="34" charset="0"/>
                </a:endParaRPr>
              </a:p>
            </p:txBody>
          </p:sp>
          <p:cxnSp>
            <p:nvCxnSpPr>
              <p:cNvPr id="5" name="直接连接符 4"/>
              <p:cNvCxnSpPr/>
              <p:nvPr/>
            </p:nvCxnSpPr>
            <p:spPr>
              <a:xfrm flipV="1">
                <a:off x="5416062" y="2184063"/>
                <a:ext cx="0" cy="33171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>
              <a:off x="1742047" y="3176952"/>
              <a:ext cx="9101797" cy="1000037"/>
              <a:chOff x="1742047" y="3176952"/>
              <a:chExt cx="9101797" cy="1000037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1786596" y="3176952"/>
                <a:ext cx="6330462" cy="100003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1742047" y="3176952"/>
                <a:ext cx="9101797" cy="1000037"/>
                <a:chOff x="1742047" y="3176952"/>
                <a:chExt cx="9101797" cy="1000037"/>
              </a:xfrm>
            </p:grpSpPr>
            <p:sp>
              <p:nvSpPr>
                <p:cNvPr id="14" name="文本框 13"/>
                <p:cNvSpPr txBox="1"/>
                <p:nvPr/>
              </p:nvSpPr>
              <p:spPr>
                <a:xfrm>
                  <a:off x="1742047" y="3176952"/>
                  <a:ext cx="9101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Arial Rounded MT Bold" panose="020F0704030504030204" pitchFamily="34" charset="0"/>
                    </a:rPr>
                    <a:t>WLVAKRKOTAXHZHXKKPHLWYADZPHVSOKTXZELPPG</a:t>
                  </a:r>
                  <a:endParaRPr lang="zh-CN" alt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2093744" y="3807657"/>
                  <a:ext cx="75121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Arial Rounded MT Bold" panose="020F0704030504030204" pitchFamily="34" charset="0"/>
                    </a:rPr>
                    <a:t>VFTRGPGFPBPXTGKPGGXPULAPGLAAGPMBL</a:t>
                  </a:r>
                  <a:endParaRPr lang="zh-CN" altLang="en-US" dirty="0"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16" name="直接连接符 15"/>
                <p:cNvCxnSpPr/>
                <p:nvPr/>
              </p:nvCxnSpPr>
              <p:spPr>
                <a:xfrm flipV="1">
                  <a:off x="2234407" y="3518148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V="1">
                  <a:off x="2710364" y="3529868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7"/>
                <p:cNvCxnSpPr/>
                <p:nvPr/>
              </p:nvCxnSpPr>
              <p:spPr>
                <a:xfrm flipV="1">
                  <a:off x="4452419" y="3513452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/>
                <p:cNvCxnSpPr/>
                <p:nvPr/>
              </p:nvCxnSpPr>
              <p:spPr>
                <a:xfrm flipV="1">
                  <a:off x="5870910" y="3511104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组合 33"/>
            <p:cNvGrpSpPr/>
            <p:nvPr/>
          </p:nvGrpSpPr>
          <p:grpSpPr>
            <a:xfrm>
              <a:off x="1739702" y="4581379"/>
              <a:ext cx="9101797" cy="1000037"/>
              <a:chOff x="1739702" y="4581379"/>
              <a:chExt cx="9101797" cy="1000037"/>
            </a:xfrm>
          </p:grpSpPr>
          <p:grpSp>
            <p:nvGrpSpPr>
              <p:cNvPr id="26" name="组合 25"/>
              <p:cNvGrpSpPr/>
              <p:nvPr/>
            </p:nvGrpSpPr>
            <p:grpSpPr>
              <a:xfrm>
                <a:off x="1739702" y="4581379"/>
                <a:ext cx="9101797" cy="1000037"/>
                <a:chOff x="1742047" y="3176952"/>
                <a:chExt cx="9101797" cy="1000037"/>
              </a:xfrm>
            </p:grpSpPr>
            <p:sp>
              <p:nvSpPr>
                <p:cNvPr id="27" name="文本框 26"/>
                <p:cNvSpPr txBox="1"/>
                <p:nvPr/>
              </p:nvSpPr>
              <p:spPr>
                <a:xfrm>
                  <a:off x="1742047" y="3176952"/>
                  <a:ext cx="9101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Arial Rounded MT Bold" panose="020F0704030504030204" pitchFamily="34" charset="0"/>
                    </a:rPr>
                    <a:t>WLVAKRKOTAXHZHXKKPHLWYADZPHVSOKTXZELPPG</a:t>
                  </a:r>
                  <a:endParaRPr lang="zh-CN" altLang="en-US" dirty="0">
                    <a:latin typeface="Arial Rounded MT Bold" panose="020F0704030504030204" pitchFamily="34" charset="0"/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2093744" y="3807657"/>
                  <a:ext cx="75121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>
                      <a:latin typeface="Arial Rounded MT Bold" panose="020F0704030504030204" pitchFamily="34" charset="0"/>
                    </a:rPr>
                    <a:t>VFTRGPGFPBPXTGKPGGXPULAPGLAAGPMB  L</a:t>
                  </a:r>
                  <a:endParaRPr lang="zh-CN" altLang="en-US" dirty="0">
                    <a:latin typeface="Arial Rounded MT Bold" panose="020F0704030504030204" pitchFamily="34" charset="0"/>
                  </a:endParaRPr>
                </a:p>
              </p:txBody>
            </p:sp>
            <p:cxnSp>
              <p:nvCxnSpPr>
                <p:cNvPr id="29" name="直接连接符 28"/>
                <p:cNvCxnSpPr/>
                <p:nvPr/>
              </p:nvCxnSpPr>
              <p:spPr>
                <a:xfrm flipV="1">
                  <a:off x="2234407" y="3518148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710364" y="3529868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4452419" y="3513452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接连接符 31"/>
                <p:cNvCxnSpPr/>
                <p:nvPr/>
              </p:nvCxnSpPr>
              <p:spPr>
                <a:xfrm flipV="1">
                  <a:off x="5870910" y="3511104"/>
                  <a:ext cx="0" cy="331714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>
              <a:xfrm flipV="1">
                <a:off x="7427734" y="4913183"/>
                <a:ext cx="0" cy="331714"/>
              </a:xfrm>
              <a:prstGeom prst="line">
                <a:avLst/>
              </a:prstGeom>
              <a:ln w="38100"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055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94891" y="886265"/>
            <a:ext cx="568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a</a:t>
            </a:r>
            <a:r>
              <a:rPr lang="en-US" altLang="zh-CN" dirty="0" smtClean="0">
                <a:latin typeface="Arial Rounded MT Bold" panose="020F0704030504030204" pitchFamily="34" charset="0"/>
              </a:rPr>
              <a:t>=       EHX             SHHDB              AHBCRYEGFHF</a:t>
            </a:r>
          </a:p>
          <a:p>
            <a:r>
              <a:rPr lang="en-US" altLang="zh-CN" dirty="0">
                <a:latin typeface="Arial Rounded MT Bold" panose="020F0704030504030204" pitchFamily="34" charset="0"/>
              </a:rPr>
              <a:t>b</a:t>
            </a:r>
            <a:r>
              <a:rPr lang="en-US" altLang="zh-CN" dirty="0" smtClean="0">
                <a:latin typeface="Arial Rounded MT Bold" panose="020F0704030504030204" pitchFamily="34" charset="0"/>
              </a:rPr>
              <a:t>=       EXX              WIWDJ              ABCRYEQGFHF</a:t>
            </a:r>
          </a:p>
          <a:p>
            <a:r>
              <a:rPr lang="en-US" altLang="zh-CN" dirty="0" smtClean="0">
                <a:latin typeface="Arial Rounded MT Bold" panose="020F0704030504030204" pitchFamily="34" charset="0"/>
              </a:rPr>
              <a:t>------------------------------------------------------------------------</a:t>
            </a:r>
          </a:p>
          <a:p>
            <a:r>
              <a:rPr lang="en-US" altLang="zh-CN" dirty="0" smtClean="0">
                <a:latin typeface="Arial Rounded MT Bold" panose="020F0704030504030204" pitchFamily="34" charset="0"/>
              </a:rPr>
              <a:t>HD =     1                      </a:t>
            </a:r>
            <a:r>
              <a:rPr lang="en-US" altLang="zh-CN" smtClean="0">
                <a:latin typeface="Arial Rounded MT Bold" panose="020F0704030504030204" pitchFamily="34" charset="0"/>
              </a:rPr>
              <a:t>4                                   6</a:t>
            </a:r>
            <a:endParaRPr lang="zh-CN" alt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69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9154" y="271408"/>
            <a:ext cx="10317416" cy="6237811"/>
            <a:chOff x="599154" y="271408"/>
            <a:chExt cx="10317416" cy="6237811"/>
          </a:xfrm>
        </p:grpSpPr>
        <p:grpSp>
          <p:nvGrpSpPr>
            <p:cNvPr id="6" name="组合 5"/>
            <p:cNvGrpSpPr/>
            <p:nvPr/>
          </p:nvGrpSpPr>
          <p:grpSpPr>
            <a:xfrm>
              <a:off x="599154" y="271408"/>
              <a:ext cx="10136440" cy="6237811"/>
              <a:chOff x="1147794" y="988861"/>
              <a:chExt cx="10136440" cy="6237811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7794" y="988862"/>
                <a:ext cx="5068220" cy="3118905"/>
              </a:xfrm>
              <a:prstGeom prst="rect">
                <a:avLst/>
              </a:prstGeom>
            </p:spPr>
          </p:pic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6014" y="988861"/>
                <a:ext cx="5068220" cy="3118905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7794" y="4107767"/>
                <a:ext cx="5068220" cy="3118905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16014" y="4107767"/>
                <a:ext cx="5068220" cy="3118905"/>
              </a:xfrm>
              <a:prstGeom prst="rect">
                <a:avLst/>
              </a:prstGeom>
            </p:spPr>
          </p:pic>
        </p:grpSp>
        <p:sp>
          <p:nvSpPr>
            <p:cNvPr id="7" name="文本框 6"/>
            <p:cNvSpPr txBox="1"/>
            <p:nvPr/>
          </p:nvSpPr>
          <p:spPr>
            <a:xfrm>
              <a:off x="4726742" y="285473"/>
              <a:ext cx="759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C=3</a:t>
              </a:r>
            </a:p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B=10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156914" y="275528"/>
              <a:ext cx="759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C=3</a:t>
              </a:r>
            </a:p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B=100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6742" y="3376244"/>
              <a:ext cx="759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C=30</a:t>
              </a:r>
            </a:p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B=10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156914" y="3390313"/>
              <a:ext cx="7596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C=30</a:t>
              </a:r>
            </a:p>
            <a:p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B=100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71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321169" y="3383097"/>
            <a:ext cx="7624686" cy="1938992"/>
            <a:chOff x="2321169" y="3383097"/>
            <a:chExt cx="7624686" cy="1938992"/>
          </a:xfrm>
        </p:grpSpPr>
        <p:sp>
          <p:nvSpPr>
            <p:cNvPr id="2" name="文本框 1"/>
            <p:cNvSpPr txBox="1"/>
            <p:nvPr/>
          </p:nvSpPr>
          <p:spPr>
            <a:xfrm>
              <a:off x="2321169" y="4614203"/>
              <a:ext cx="4501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4000" dirty="0">
                <a:latin typeface="HGDY_CNKI" panose="02000500000000000000" pitchFamily="2" charset="-122"/>
                <a:ea typeface="HGDY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669319" y="3998650"/>
              <a:ext cx="4525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7</a:t>
              </a:r>
              <a:endParaRPr lang="zh-CN" altLang="en-US" sz="4000" dirty="0">
                <a:latin typeface="HGDY_CNKI" panose="02000500000000000000" pitchFamily="2" charset="-122"/>
                <a:ea typeface="HGDY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019819" y="3998650"/>
              <a:ext cx="104335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7 8</a:t>
              </a:r>
              <a:endParaRPr lang="zh-CN" altLang="en-US" sz="4000" dirty="0">
                <a:latin typeface="HGDY_CNKI" panose="02000500000000000000" pitchFamily="2" charset="-122"/>
                <a:ea typeface="HGDY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961159" y="3383097"/>
              <a:ext cx="104335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7 8</a:t>
              </a:r>
              <a:endParaRPr lang="zh-CN" altLang="en-US" sz="4000" dirty="0">
                <a:latin typeface="HGDY_CNKI" panose="02000500000000000000" pitchFamily="2" charset="-122"/>
                <a:ea typeface="HGDY_CNKI" panose="02000500000000000000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902499" y="3383097"/>
              <a:ext cx="104335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2 3</a:t>
              </a:r>
            </a:p>
            <a:p>
              <a:r>
                <a:rPr lang="en-US" altLang="zh-CN" sz="4000" dirty="0" smtClean="0">
                  <a:latin typeface="HGDY_CNKI" panose="02000500000000000000" pitchFamily="2" charset="-122"/>
                  <a:ea typeface="HGDY_CNKI" panose="02000500000000000000" pitchFamily="2" charset="-122"/>
                  <a:cs typeface="Times New Roman" panose="02020603050405020304" pitchFamily="18" charset="0"/>
                </a:rPr>
                <a:t>7 8</a:t>
              </a:r>
              <a:endParaRPr lang="zh-CN" altLang="en-US" sz="4000" dirty="0">
                <a:latin typeface="HGDY_CNKI" panose="02000500000000000000" pitchFamily="2" charset="-122"/>
                <a:ea typeface="HGDY_CNKI" panose="02000500000000000000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942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179</Words>
  <Application>Microsoft Office PowerPoint</Application>
  <PresentationFormat>宽屏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HGDY_CNKI</vt:lpstr>
      <vt:lpstr>等线</vt:lpstr>
      <vt:lpstr>等线 Light</vt:lpstr>
      <vt:lpstr>宋体</vt:lpstr>
      <vt:lpstr>Arial</vt:lpstr>
      <vt:lpstr>Arial Rounded MT Bold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SysCeo.com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39</cp:revision>
  <dcterms:created xsi:type="dcterms:W3CDTF">2022-04-25T07:11:39Z</dcterms:created>
  <dcterms:modified xsi:type="dcterms:W3CDTF">2022-05-20T10:56:15Z</dcterms:modified>
</cp:coreProperties>
</file>