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4" r:id="rId3"/>
    <p:sldId id="283" r:id="rId4"/>
    <p:sldId id="259" r:id="rId5"/>
    <p:sldId id="260" r:id="rId6"/>
    <p:sldId id="275" r:id="rId7"/>
    <p:sldId id="263" r:id="rId8"/>
    <p:sldId id="264" r:id="rId9"/>
    <p:sldId id="277" r:id="rId10"/>
    <p:sldId id="285" r:id="rId11"/>
    <p:sldId id="266" r:id="rId12"/>
    <p:sldId id="267" r:id="rId13"/>
    <p:sldId id="268" r:id="rId14"/>
    <p:sldId id="278" r:id="rId15"/>
    <p:sldId id="279" r:id="rId16"/>
    <p:sldId id="280" r:id="rId17"/>
    <p:sldId id="286" r:id="rId18"/>
    <p:sldId id="270" r:id="rId19"/>
    <p:sldId id="287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4C7E7"/>
    <a:srgbClr val="C5E0B4"/>
    <a:srgbClr val="739CBF"/>
    <a:srgbClr val="EAEFF7"/>
    <a:srgbClr val="5B9BD5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DAC6D-C10F-4554-AE63-8DF4435C1341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ABC1D-61DA-438A-A002-6A0184680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6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D831-5A39-456F-90C3-AC701B5A6CDF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679-115C-4EA1-90E5-5DA93AB08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146" y="695244"/>
            <a:ext cx="10555706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  <a:cs typeface="Times New Roman" panose="02020603050405020304" pitchFamily="18" charset="0"/>
              </a:rPr>
              <a:t>L-MinHash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：一种蛋白质同源性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搜索的高效算法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89281" y="4151814"/>
            <a:ext cx="3213435" cy="136683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答  辩  人：项溢馨</a:t>
            </a:r>
            <a:endParaRPr lang="en-US" altLang="zh-CN" sz="2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指导老师：王和兴 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803606" y="5618577"/>
            <a:ext cx="2584786" cy="637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2022 </a:t>
            </a:r>
            <a:r>
              <a:rPr lang="zh-CN" altLang="en-US" sz="25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年 </a:t>
            </a:r>
            <a:r>
              <a:rPr lang="en-US" altLang="zh-CN" sz="25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6 </a:t>
            </a:r>
            <a:r>
              <a:rPr lang="zh-CN" altLang="en-US" sz="25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月 </a:t>
            </a:r>
            <a:r>
              <a:rPr lang="en-US" altLang="zh-CN" sz="25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8</a:t>
            </a:r>
            <a:r>
              <a:rPr lang="en-US" altLang="zh-CN" sz="25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 </a:t>
            </a:r>
            <a:r>
              <a:rPr lang="zh-CN" altLang="en-US" sz="25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日</a:t>
            </a:r>
            <a:endParaRPr lang="en-US" altLang="zh-CN" sz="25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54"/>
    </mc:Choice>
    <mc:Fallback xmlns="">
      <p:transition spd="slow" advTm="233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3978" y="4999443"/>
            <a:ext cx="11277601" cy="135690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4399" y="986931"/>
            <a:ext cx="11277601" cy="149375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8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60519" y="999768"/>
            <a:ext cx="2123875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设计思路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1310936" y="1649474"/>
            <a:ext cx="10042359" cy="682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buClr>
                <a:schemeClr val="accent5">
                  <a:lumMod val="75000"/>
                </a:schemeClr>
              </a:buClr>
            </a:pP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对蛋白质序列按相似度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聚类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，在更小的类中计算编辑相似度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10936" y="5196571"/>
            <a:ext cx="5431440" cy="1153324"/>
            <a:chOff x="1310936" y="4177817"/>
            <a:chExt cx="5431440" cy="1153324"/>
          </a:xfrm>
        </p:grpSpPr>
        <p:sp>
          <p:nvSpPr>
            <p:cNvPr id="58" name="标题 1"/>
            <p:cNvSpPr txBox="1">
              <a:spLocks/>
            </p:cNvSpPr>
            <p:nvPr/>
          </p:nvSpPr>
          <p:spPr>
            <a:xfrm>
              <a:off x="1310936" y="4177817"/>
              <a:ext cx="3182505" cy="11533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20000"/>
                </a:lnSpc>
                <a:buClr>
                  <a:schemeClr val="accent5">
                    <a:lumMod val="75000"/>
                  </a:schemeClr>
                </a:buClr>
              </a:pPr>
              <a:endParaRPr lang="en-US" altLang="zh-CN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  <a:p>
              <a:pPr marL="457200" indent="-457200" algn="l">
                <a:lnSpc>
                  <a:spcPct val="12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en-US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rPr>
                <a:t>何种距离度量</a:t>
              </a:r>
              <a:endPara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endParaRPr>
            </a:p>
            <a:p>
              <a:pPr marL="457200" indent="-457200" algn="l">
                <a:lnSpc>
                  <a:spcPct val="120000"/>
                </a:lnSpc>
                <a:buClr>
                  <a:schemeClr val="accent5">
                    <a:lumMod val="75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en-US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何种聚类算法</a:t>
              </a:r>
              <a:endParaRPr lang="en-US" altLang="zh-CN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59" name="标题 1"/>
            <p:cNvSpPr txBox="1">
              <a:spLocks/>
            </p:cNvSpPr>
            <p:nvPr/>
          </p:nvSpPr>
          <p:spPr>
            <a:xfrm>
              <a:off x="4487336" y="4191503"/>
              <a:ext cx="1810934" cy="561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2400" strike="sngStrike" dirty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编辑</a:t>
              </a:r>
              <a:r>
                <a:rPr lang="zh-CN" altLang="en-US" sz="2400" strike="sngStrike" dirty="0" smtClean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距离</a:t>
              </a:r>
              <a:endParaRPr lang="en-US" altLang="zh-CN" sz="2400" strike="sngStrike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60" name="标题 1"/>
            <p:cNvSpPr txBox="1">
              <a:spLocks/>
            </p:cNvSpPr>
            <p:nvPr/>
          </p:nvSpPr>
          <p:spPr>
            <a:xfrm>
              <a:off x="4542309" y="4718863"/>
              <a:ext cx="2200067" cy="507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en-US" altLang="zh-CN" sz="2400" strike="sngStrike" dirty="0">
                  <a:solidFill>
                    <a:srgbClr val="C00000"/>
                  </a:solidFill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rPr>
                <a:t>k-means</a:t>
              </a:r>
              <a:r>
                <a:rPr lang="zh-CN" altLang="en-US" sz="2400" strike="sngStrike" dirty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聚类</a:t>
              </a:r>
              <a:endParaRPr lang="en-US" altLang="zh-CN" sz="2400" strike="sngStrike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04097" y="2448716"/>
            <a:ext cx="6997581" cy="1522783"/>
            <a:chOff x="1844775" y="2448716"/>
            <a:chExt cx="6997581" cy="1522783"/>
          </a:xfrm>
        </p:grpSpPr>
        <p:sp>
          <p:nvSpPr>
            <p:cNvPr id="57" name="矩形 56"/>
            <p:cNvSpPr/>
            <p:nvPr/>
          </p:nvSpPr>
          <p:spPr>
            <a:xfrm>
              <a:off x="5817542" y="3162324"/>
              <a:ext cx="2398410" cy="6942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817542" y="2587875"/>
              <a:ext cx="2398410" cy="4715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35754" y="2633190"/>
              <a:ext cx="2704098" cy="12233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35756" y="2633191"/>
              <a:ext cx="2679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HDSJGFAJKAHJRA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135754" y="2993871"/>
              <a:ext cx="2704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HDAJGFAJKBHJRA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961051" y="3470106"/>
              <a:ext cx="1876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WYUHSJFAS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61051" y="3146872"/>
              <a:ext cx="1627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WYUHSJ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35754" y="3354551"/>
              <a:ext cx="235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HDIWFHASKCAJ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937729" y="2641896"/>
              <a:ext cx="2904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CNJBVWNEJ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844775" y="2448716"/>
              <a:ext cx="6899106" cy="1522783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79056" y="3559617"/>
              <a:ext cx="723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……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标题 1"/>
              <p:cNvSpPr txBox="1">
                <a:spLocks/>
              </p:cNvSpPr>
              <p:nvPr/>
            </p:nvSpPr>
            <p:spPr>
              <a:xfrm>
                <a:off x="1530722" y="4169415"/>
                <a:ext cx="9602786" cy="101946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若</a:t>
                </a:r>
                <a:r>
                  <a:rPr lang="en-US" altLang="zh-CN" sz="2800" dirty="0" smtClean="0">
                    <a:solidFill>
                      <a:schemeClr val="tx1"/>
                    </a:solidFill>
                    <a:ea typeface="华光大黑_CNKI" panose="020005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8×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条聚成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10000</a:t>
                </a: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簇，则平均每簇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仅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800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条</a:t>
                </a: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需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两两比对</a:t>
                </a: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        </a:t>
                </a:r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zh-CN" altLang="en-US" sz="2800" b="1" dirty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在每个簇中</a:t>
                </a:r>
                <a:r>
                  <a:rPr lang="zh-CN" altLang="en-US" sz="2800" b="1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分别求解</a:t>
                </a: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    时间复杂度从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  </a:t>
                </a:r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2" y="4169415"/>
                <a:ext cx="9602786" cy="1019468"/>
              </a:xfrm>
              <a:prstGeom prst="rect">
                <a:avLst/>
              </a:prstGeom>
              <a:blipFill>
                <a:blip r:embed="rId2"/>
                <a:stretch>
                  <a:fillRect l="-1270" t="-16766" b="-1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标题 1"/>
              <p:cNvSpPr txBox="1">
                <a:spLocks/>
              </p:cNvSpPr>
              <p:nvPr/>
            </p:nvSpPr>
            <p:spPr>
              <a:xfrm>
                <a:off x="6474133" y="5695976"/>
                <a:ext cx="1237269" cy="53446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  <m:t>𝑛𝑘𝑡</m:t>
                        </m:r>
                      </m:e>
                    </m:d>
                  </m:oMath>
                </a14:m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6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33" y="5695976"/>
                <a:ext cx="1237269" cy="534465"/>
              </a:xfrm>
              <a:prstGeom prst="rect">
                <a:avLst/>
              </a:prstGeom>
              <a:blipFill>
                <a:blip r:embed="rId3"/>
                <a:stretch>
                  <a:fillRect l="-4926" b="-2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标题 1"/>
              <p:cNvSpPr txBox="1">
                <a:spLocks/>
              </p:cNvSpPr>
              <p:nvPr/>
            </p:nvSpPr>
            <p:spPr>
              <a:xfrm>
                <a:off x="6474133" y="5192109"/>
                <a:ext cx="1237269" cy="53446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6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33" y="5192109"/>
                <a:ext cx="1237269" cy="534465"/>
              </a:xfrm>
              <a:prstGeom prst="rect">
                <a:avLst/>
              </a:prstGeom>
              <a:blipFill>
                <a:blip r:embed="rId4"/>
                <a:stretch>
                  <a:fillRect l="-4926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11/21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09772" y="2627562"/>
            <a:ext cx="3081127" cy="1365378"/>
            <a:chOff x="8260709" y="5142726"/>
            <a:chExt cx="3081127" cy="1365378"/>
          </a:xfrm>
        </p:grpSpPr>
        <p:sp>
          <p:nvSpPr>
            <p:cNvPr id="63" name="标题 1"/>
            <p:cNvSpPr txBox="1">
              <a:spLocks/>
            </p:cNvSpPr>
            <p:nvPr/>
          </p:nvSpPr>
          <p:spPr>
            <a:xfrm>
              <a:off x="8722374" y="5142726"/>
              <a:ext cx="2619462" cy="13653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3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20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  <a:cs typeface="Calibri" panose="020F0502020204030204" pitchFamily="34" charset="0"/>
                </a:rPr>
                <a:t>长度   相似度    概率</a:t>
              </a:r>
              <a:endParaRPr lang="en-US" altLang="zh-CN" sz="2000" dirty="0" smtClean="0">
                <a:latin typeface="华光楷体二_CNKI" panose="02000500000000000000" pitchFamily="2" charset="-122"/>
                <a:ea typeface="华光楷体二_CNKI" panose="02000500000000000000" pitchFamily="2" charset="-122"/>
                <a:cs typeface="Calibri" panose="020F0502020204030204" pitchFamily="34" charset="0"/>
              </a:endParaRPr>
            </a:p>
            <a:p>
              <a:pPr algn="l">
                <a:lnSpc>
                  <a:spcPct val="13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en-US" altLang="zh-CN" sz="2000" dirty="0" smtClean="0"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rPr>
                <a:t>   1         100%    </a:t>
              </a:r>
              <a:r>
                <a:rPr lang="en-US" altLang="zh-CN" sz="2000" dirty="0"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rPr>
                <a:t> </a:t>
              </a:r>
              <a:r>
                <a:rPr lang="en-US" altLang="zh-CN" sz="2000" dirty="0" smtClean="0"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rPr>
                <a:t>  1/20</a:t>
              </a:r>
            </a:p>
            <a:p>
              <a:pPr algn="l">
                <a:lnSpc>
                  <a:spcPct val="13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en-US" altLang="zh-CN" sz="2000" dirty="0" smtClean="0"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rPr>
                <a:t>   2          50%       1/160</a:t>
              </a:r>
              <a:endParaRPr lang="en-US" altLang="zh-CN" sz="2000" dirty="0">
                <a:latin typeface="Calibri" panose="020F0502020204030204" pitchFamily="34" charset="0"/>
                <a:ea typeface="华光大黑_CNKI" panose="02000500000000000000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60709" y="5152220"/>
              <a:ext cx="461665" cy="13558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  随机序列</a:t>
              </a:r>
              <a:endParaRPr lang="zh-CN" altLang="en-US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标题 1"/>
              <p:cNvSpPr txBox="1">
                <a:spLocks/>
              </p:cNvSpPr>
              <p:nvPr/>
            </p:nvSpPr>
            <p:spPr>
              <a:xfrm>
                <a:off x="7522826" y="5783211"/>
                <a:ext cx="1428586" cy="53446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光楷体二_CNKI" panose="02000500000000000000" pitchFamily="2" charset="-122"/>
                      </a:rPr>
                      <m:t>𝑘</m:t>
                    </m:r>
                  </m:oMath>
                </a14:m>
                <a:r>
                  <a:rPr lang="zh-CN" altLang="en-US" sz="16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：簇数   </a:t>
                </a:r>
                <a:endPara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光楷体二_CNKI" panose="02000500000000000000" pitchFamily="2" charset="-122"/>
                      </a:rPr>
                      <m:t>𝑡</m:t>
                    </m:r>
                  </m:oMath>
                </a14:m>
                <a:r>
                  <a:rPr lang="zh-CN" altLang="en-US" sz="16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：迭代次数</a:t>
                </a:r>
                <a:endParaRPr lang="en-US" altLang="zh-CN" sz="20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2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26" y="5783211"/>
                <a:ext cx="1428586" cy="534465"/>
              </a:xfrm>
              <a:prstGeom prst="rect">
                <a:avLst/>
              </a:prstGeom>
              <a:blipFill>
                <a:blip r:embed="rId5"/>
                <a:stretch>
                  <a:fillRect t="-12644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04"/>
    </mc:Choice>
    <mc:Fallback xmlns="">
      <p:transition spd="slow" advTm="8010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143403" y="999768"/>
            <a:ext cx="4134918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距离度量：</a:t>
            </a:r>
            <a:r>
              <a:rPr lang="en-US" altLang="zh-CN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相似度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68069" y="1842180"/>
                <a:ext cx="2574359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sz="2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zh-CN" alt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69" y="1842180"/>
                <a:ext cx="2574359" cy="855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096703" y="1487264"/>
            <a:ext cx="2430379" cy="1482748"/>
            <a:chOff x="4491792" y="1388788"/>
            <a:chExt cx="2430379" cy="1482748"/>
          </a:xfrm>
        </p:grpSpPr>
        <p:sp>
          <p:nvSpPr>
            <p:cNvPr id="4" name="椭圆 3"/>
            <p:cNvSpPr/>
            <p:nvPr/>
          </p:nvSpPr>
          <p:spPr>
            <a:xfrm>
              <a:off x="4491792" y="1388789"/>
              <a:ext cx="1507958" cy="1482747"/>
            </a:xfrm>
            <a:prstGeom prst="ellipse">
              <a:avLst/>
            </a:prstGeom>
            <a:solidFill>
              <a:srgbClr val="B4C7E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14213" y="1388788"/>
              <a:ext cx="1507958" cy="1482747"/>
            </a:xfrm>
            <a:prstGeom prst="ellipse">
              <a:avLst/>
            </a:prstGeom>
            <a:solidFill>
              <a:srgbClr val="C5E0B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08884" y="1649474"/>
              <a:ext cx="33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1</a:t>
              </a:r>
              <a:endParaRPr lang="zh-CN" altLang="en-US" dirty="0"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97592" y="1716314"/>
              <a:ext cx="33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2</a:t>
              </a:r>
              <a:endParaRPr lang="zh-CN" altLang="en-US" dirty="0"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635960" y="2145844"/>
              <a:ext cx="33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3</a:t>
              </a:r>
              <a:endParaRPr lang="zh-CN" altLang="en-US" dirty="0"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95437" y="2334083"/>
              <a:ext cx="33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4</a:t>
              </a:r>
              <a:endParaRPr lang="zh-CN" altLang="en-US" dirty="0"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44945" y="1892938"/>
              <a:ext cx="33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光大黑_CNKI" panose="02000500000000000000" pitchFamily="2" charset="-122"/>
                  <a:ea typeface="华光大黑_CNKI" panose="02000500000000000000" pitchFamily="2" charset="-122"/>
                </a:rPr>
                <a:t>5</a:t>
              </a:r>
              <a:endParaRPr lang="zh-CN" altLang="en-US" dirty="0">
                <a:latin typeface="华光大黑_CNKI" panose="02000500000000000000" pitchFamily="2" charset="-122"/>
                <a:ea typeface="华光大黑_CNKI" panose="02000500000000000000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标题 1"/>
              <p:cNvSpPr txBox="1">
                <a:spLocks/>
              </p:cNvSpPr>
              <p:nvPr/>
            </p:nvSpPr>
            <p:spPr>
              <a:xfrm>
                <a:off x="1324583" y="3252057"/>
                <a:ext cx="10042359" cy="253869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800" dirty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相似度是编辑相似度的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上界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（论文中已证明）</a:t>
                </a:r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dirty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相似度不超过阈值，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则编辑相似度一定不高于阈值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，两个序列</a:t>
                </a:r>
                <a:r>
                  <a:rPr lang="zh-CN" altLang="en-US" sz="2800" dirty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肯定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不相似</a:t>
                </a:r>
                <a:endParaRPr lang="en-US" altLang="zh-CN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计算的时间复杂度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4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83" y="3252057"/>
                <a:ext cx="10042359" cy="2538696"/>
              </a:xfrm>
              <a:prstGeom prst="rect">
                <a:avLst/>
              </a:prstGeom>
              <a:blipFill>
                <a:blip r:embed="rId3"/>
                <a:stretch>
                  <a:fillRect l="-1032" t="-1439" b="-3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12/21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958399" y="1431266"/>
                <a:ext cx="3167790" cy="1677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1, 2, 3, 4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{2, 3, 5}</m:t>
                          </m:r>
                        </m:e>
                      </m:d>
                    </m:oMath>
                  </m:oMathPara>
                </a14:m>
                <a:endParaRPr lang="en-US" altLang="zh-CN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2, 3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1, 2, 3, 4, 5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99" y="1431266"/>
                <a:ext cx="3167790" cy="1677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5"/>
    </mc:Choice>
    <mc:Fallback xmlns="">
      <p:transition spd="slow" advTm="4698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</a:t>
            </a: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44926" y="1012847"/>
            <a:ext cx="6368329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相似度估计的近似算法</a:t>
            </a:r>
            <a:r>
              <a:rPr lang="en-US" altLang="zh-CN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MinHash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16784" y="2250064"/>
                <a:ext cx="1980094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84" y="2250064"/>
                <a:ext cx="1980094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785099" y="1735126"/>
            <a:ext cx="8200869" cy="1560165"/>
            <a:chOff x="3785099" y="1313092"/>
            <a:chExt cx="8200869" cy="1560165"/>
          </a:xfrm>
        </p:grpSpPr>
        <p:grpSp>
          <p:nvGrpSpPr>
            <p:cNvPr id="8" name="组合 7"/>
            <p:cNvGrpSpPr/>
            <p:nvPr/>
          </p:nvGrpSpPr>
          <p:grpSpPr>
            <a:xfrm>
              <a:off x="6670344" y="1345993"/>
              <a:ext cx="2430379" cy="1482748"/>
              <a:chOff x="4491792" y="1388788"/>
              <a:chExt cx="2430379" cy="14827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491792" y="1388789"/>
                <a:ext cx="1507958" cy="1482747"/>
              </a:xfrm>
              <a:prstGeom prst="ellipse">
                <a:avLst/>
              </a:prstGeom>
              <a:solidFill>
                <a:srgbClr val="B4C7E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414213" y="1388788"/>
                <a:ext cx="1507958" cy="1482747"/>
              </a:xfrm>
              <a:prstGeom prst="ellipse">
                <a:avLst/>
              </a:prstGeom>
              <a:solidFill>
                <a:srgbClr val="C5E0B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908884" y="1649474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1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97592" y="1716314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2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635960" y="2145844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3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095437" y="2334083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4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244945" y="1892938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5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785099" y="1390509"/>
              <a:ext cx="2430379" cy="1482748"/>
              <a:chOff x="4491792" y="1388788"/>
              <a:chExt cx="2430379" cy="148274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491792" y="1388789"/>
                <a:ext cx="1507958" cy="1482747"/>
              </a:xfrm>
              <a:prstGeom prst="ellipse">
                <a:avLst/>
              </a:prstGeom>
              <a:solidFill>
                <a:srgbClr val="B4C7E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414213" y="1388788"/>
                <a:ext cx="1507958" cy="1482747"/>
              </a:xfrm>
              <a:prstGeom prst="ellipse">
                <a:avLst/>
              </a:prstGeom>
              <a:solidFill>
                <a:srgbClr val="C5E0B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714107" y="1922433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1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497592" y="1661722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2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581368" y="2214084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3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9555589" y="1313092"/>
              <a:ext cx="2430379" cy="1482748"/>
              <a:chOff x="4491792" y="1388788"/>
              <a:chExt cx="2430379" cy="148274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491792" y="1388789"/>
                <a:ext cx="1507958" cy="1482747"/>
              </a:xfrm>
              <a:prstGeom prst="ellipse">
                <a:avLst/>
              </a:prstGeom>
              <a:solidFill>
                <a:srgbClr val="B4C7E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414213" y="1388788"/>
                <a:ext cx="1507958" cy="1482747"/>
              </a:xfrm>
              <a:prstGeom prst="ellipse">
                <a:avLst/>
              </a:prstGeom>
              <a:solidFill>
                <a:srgbClr val="C5E0B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908884" y="1649474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1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057150" y="1607130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2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990802" y="2391507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3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095437" y="2334083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4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381422" y="2002122"/>
                <a:ext cx="33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5</a:t>
                </a:r>
                <a:endParaRPr lang="zh-CN" altLang="en-US" dirty="0"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标题 1"/>
              <p:cNvSpPr txBox="1">
                <a:spLocks/>
              </p:cNvSpPr>
              <p:nvPr/>
            </p:nvSpPr>
            <p:spPr>
              <a:xfrm>
                <a:off x="1316784" y="4116276"/>
                <a:ext cx="10005734" cy="183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交集中的数命中最小值则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MinHash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相等</a:t>
                </a:r>
                <a:endParaRPr lang="en-US" altLang="zh-CN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altLang="zh-CN" sz="2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𝑚𝑖𝑛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x-none" altLang="zh-CN" sz="2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𝒽</m:t>
                                </m:r>
                              </m:e>
                              <m:sub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𝑚𝑖𝑛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none" altLang="zh-CN" sz="28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 altLang="zh-CN" sz="2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J</m:t>
                        </m:r>
                      </m:e>
                      <m:sub>
                        <m:r>
                          <a:rPr lang="x-none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A</m:t>
                    </m:r>
                    <m: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B</m:t>
                    </m:r>
                    <m:r>
                      <a:rPr lang="x-none" altLang="zh-CN" sz="2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重复多次哈希即可估计交集大小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，进而估计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相似度</a:t>
                </a:r>
                <a:endParaRPr lang="zh-CN" altLang="en-US" sz="2800" dirty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84" y="4116276"/>
                <a:ext cx="10005734" cy="1831950"/>
              </a:xfrm>
              <a:prstGeom prst="rect">
                <a:avLst/>
              </a:prstGeom>
              <a:blipFill>
                <a:blip r:embed="rId3"/>
                <a:stretch>
                  <a:fillRect l="-1036" t="-5648" b="-5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13/21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21063" y="3351916"/>
            <a:ext cx="10931275" cy="622621"/>
            <a:chOff x="1321063" y="3310972"/>
            <a:chExt cx="10931275" cy="622621"/>
          </a:xfrm>
        </p:grpSpPr>
        <p:sp>
          <p:nvSpPr>
            <p:cNvPr id="41" name="标题 1"/>
            <p:cNvSpPr txBox="1">
              <a:spLocks/>
            </p:cNvSpPr>
            <p:nvPr/>
          </p:nvSpPr>
          <p:spPr>
            <a:xfrm>
              <a:off x="1321063" y="3385827"/>
              <a:ext cx="2583677" cy="53446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例：哈希函数为</a:t>
              </a:r>
              <a:r>
                <a:rPr lang="zh-CN" altLang="en-US" sz="1600" b="1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模</a:t>
              </a:r>
              <a:r>
                <a:rPr lang="en-US" altLang="zh-CN" sz="1600" b="1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3</a:t>
              </a: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操作</a:t>
              </a:r>
              <a:endParaRPr lang="en-US" altLang="zh-CN" sz="2000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      哈希</a:t>
              </a:r>
              <a:r>
                <a:rPr lang="zh-CN" altLang="en-US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函数为</a:t>
              </a:r>
              <a:r>
                <a:rPr lang="zh-CN" altLang="en-US" sz="1600" b="1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模</a:t>
              </a:r>
              <a:r>
                <a:rPr lang="en-US" altLang="zh-CN" sz="1600" b="1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4</a:t>
              </a: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操作</a:t>
              </a:r>
              <a:endParaRPr lang="en-US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42" name="标题 1"/>
            <p:cNvSpPr txBox="1">
              <a:spLocks/>
            </p:cNvSpPr>
            <p:nvPr/>
          </p:nvSpPr>
          <p:spPr>
            <a:xfrm>
              <a:off x="3714795" y="3324273"/>
              <a:ext cx="2656644" cy="60932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1 2 </a:t>
              </a:r>
              <a:r>
                <a:rPr lang="en-US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  </a:t>
              </a:r>
              <a:r>
                <a:rPr lang="zh-CN" altLang="pt-BR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1 2 </a:t>
              </a:r>
              <a:r>
                <a:rPr lang="pt-BR" altLang="zh-CN" sz="1600" u="sng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</a:t>
              </a:r>
              <a:endParaRPr lang="pt-BR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</a:t>
              </a:r>
              <a:r>
                <a:rPr lang="en-US" altLang="zh-CN" sz="1600" u="sng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</a:t>
              </a:r>
              <a:r>
                <a:rPr lang="en-US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2 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3   </a:t>
              </a:r>
              <a:r>
                <a:rPr lang="zh-CN" altLang="pt-BR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</a:t>
              </a:r>
              <a:r>
                <a:rPr lang="pt-BR" altLang="zh-CN" sz="1600" u="sng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2 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3 </a:t>
              </a:r>
              <a:endParaRPr lang="pt-BR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43" name="标题 1"/>
            <p:cNvSpPr txBox="1">
              <a:spLocks/>
            </p:cNvSpPr>
            <p:nvPr/>
          </p:nvSpPr>
          <p:spPr>
            <a:xfrm>
              <a:off x="6654632" y="3310972"/>
              <a:ext cx="2656644" cy="60932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1 2 </a:t>
              </a:r>
              <a:r>
                <a:rPr lang="en-US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1  </a:t>
              </a:r>
              <a:r>
                <a:rPr lang="zh-CN" altLang="pt-BR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2 </a:t>
              </a:r>
              <a:r>
                <a:rPr lang="pt-BR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2 </a:t>
              </a:r>
            </a:p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1 2 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3 </a:t>
              </a:r>
              <a:r>
                <a:rPr lang="en-US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 </a:t>
              </a:r>
              <a:r>
                <a:rPr lang="zh-CN" altLang="pt-BR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2 3 </a:t>
              </a:r>
              <a:r>
                <a:rPr lang="pt-BR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</a:t>
              </a:r>
              <a:endParaRPr lang="pt-BR" altLang="zh-CN" sz="1600" u="sng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46" name="标题 1"/>
            <p:cNvSpPr txBox="1">
              <a:spLocks/>
            </p:cNvSpPr>
            <p:nvPr/>
          </p:nvSpPr>
          <p:spPr>
            <a:xfrm>
              <a:off x="9595694" y="3324273"/>
              <a:ext cx="2656644" cy="60932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</a:t>
              </a:r>
              <a:r>
                <a:rPr lang="en-US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1   </a:t>
              </a:r>
              <a:r>
                <a:rPr lang="zh-CN" altLang="pt-BR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2 </a:t>
              </a:r>
              <a:r>
                <a:rPr lang="pt-BR" altLang="zh-CN" sz="1600" u="sng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2</a:t>
              </a:r>
            </a:p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en-US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A: 1 </a:t>
              </a:r>
              <a:r>
                <a:rPr lang="en-US" altLang="zh-CN" sz="1600" u="sng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0</a:t>
              </a:r>
              <a:r>
                <a:rPr lang="en-US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   </a:t>
              </a:r>
              <a:r>
                <a:rPr lang="zh-CN" altLang="pt-BR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集合</a:t>
              </a:r>
              <a:r>
                <a:rPr lang="pt-BR" altLang="zh-CN" sz="1600" dirty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B: </a:t>
              </a:r>
              <a:r>
                <a:rPr lang="pt-BR" altLang="zh-CN" sz="16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2 3 </a:t>
              </a:r>
              <a:r>
                <a:rPr lang="pt-BR" altLang="zh-CN" sz="1600" u="sng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1</a:t>
              </a:r>
              <a:endParaRPr lang="pt-BR" altLang="zh-CN" sz="1600" u="sng" dirty="0"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</p:grpSp>
      <p:sp>
        <p:nvSpPr>
          <p:cNvPr id="47" name="标题 1"/>
          <p:cNvSpPr txBox="1">
            <a:spLocks/>
          </p:cNvSpPr>
          <p:nvPr/>
        </p:nvSpPr>
        <p:spPr>
          <a:xfrm>
            <a:off x="4379584" y="1566236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A</a:t>
            </a:r>
            <a:endParaRPr lang="en-US" altLang="zh-CN" sz="16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7260891" y="1513121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A</a:t>
            </a:r>
            <a:endParaRPr lang="en-US" altLang="zh-CN" sz="16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9" name="标题 1"/>
          <p:cNvSpPr txBox="1">
            <a:spLocks/>
          </p:cNvSpPr>
          <p:nvPr/>
        </p:nvSpPr>
        <p:spPr>
          <a:xfrm>
            <a:off x="10152333" y="1460620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A</a:t>
            </a:r>
            <a:endParaRPr lang="en-US" altLang="zh-CN" sz="16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5377561" y="1543763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B</a:t>
            </a:r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8273250" y="1471344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B</a:t>
            </a:r>
            <a:endParaRPr lang="en-US" altLang="zh-CN" sz="16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11120947" y="1431816"/>
            <a:ext cx="407484" cy="336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3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8"/>
    </mc:Choice>
    <mc:Fallback xmlns="">
      <p:transition spd="slow" advTm="3000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</a:t>
            </a: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117385" y="1009476"/>
            <a:ext cx="8617457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聚类</a:t>
            </a: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算法：基于</a:t>
            </a:r>
            <a:r>
              <a:rPr lang="en-US" altLang="zh-CN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相似度</a:t>
            </a: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的局部敏感哈希（</a:t>
            </a:r>
            <a:r>
              <a:rPr lang="en-US" altLang="zh-CN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800" u="sng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63630" y="1933396"/>
            <a:ext cx="4346328" cy="1769099"/>
            <a:chOff x="1337020" y="4746936"/>
            <a:chExt cx="3753501" cy="1527799"/>
          </a:xfrm>
        </p:grpSpPr>
        <p:grpSp>
          <p:nvGrpSpPr>
            <p:cNvPr id="10" name="组合 9"/>
            <p:cNvGrpSpPr/>
            <p:nvPr/>
          </p:nvGrpSpPr>
          <p:grpSpPr>
            <a:xfrm>
              <a:off x="1337020" y="4791988"/>
              <a:ext cx="1512458" cy="1482747"/>
              <a:chOff x="1337020" y="4791988"/>
              <a:chExt cx="1512458" cy="148274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341520" y="4791988"/>
                <a:ext cx="1507958" cy="1482747"/>
                <a:chOff x="1341520" y="5092776"/>
                <a:chExt cx="1507958" cy="1482747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>
                  <a:off x="1401483" y="5166960"/>
                  <a:ext cx="1328069" cy="130207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组合 81"/>
                <p:cNvGrpSpPr/>
                <p:nvPr/>
              </p:nvGrpSpPr>
              <p:grpSpPr>
                <a:xfrm>
                  <a:off x="1341520" y="5092776"/>
                  <a:ext cx="1507958" cy="1482747"/>
                  <a:chOff x="1341520" y="5092776"/>
                  <a:chExt cx="1507958" cy="1482747"/>
                </a:xfrm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1341520" y="5092776"/>
                    <a:ext cx="1507958" cy="1482747"/>
                  </a:xfrm>
                  <a:prstGeom prst="ellipse">
                    <a:avLst/>
                  </a:prstGeom>
                  <a:solidFill>
                    <a:srgbClr val="B4C7E7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2333625" y="547687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2419350" y="561975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>
                    <a:off x="2095500" y="632460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1504950" y="577215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>
                    <a:off x="2571750" y="602932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1962150" y="599122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6" name="椭圆 75"/>
                <p:cNvSpPr/>
                <p:nvPr/>
              </p:nvSpPr>
              <p:spPr>
                <a:xfrm>
                  <a:off x="2007556" y="5756870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128057" y="5856105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2408049" y="6146729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76152" y="6114835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2152865" y="5880915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1791365" y="5540666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2" name="椭圆 101"/>
              <p:cNvSpPr/>
              <p:nvPr/>
            </p:nvSpPr>
            <p:spPr>
              <a:xfrm rot="19273868">
                <a:off x="1915091" y="5759791"/>
                <a:ext cx="887328" cy="24915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 rot="19273868">
                <a:off x="1749883" y="5435535"/>
                <a:ext cx="887328" cy="24915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椭圆 103"/>
              <p:cNvSpPr/>
              <p:nvPr/>
            </p:nvSpPr>
            <p:spPr>
              <a:xfrm rot="19273868">
                <a:off x="2145340" y="5122381"/>
                <a:ext cx="377211" cy="15459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rot="19273868">
                <a:off x="1337020" y="5426412"/>
                <a:ext cx="377211" cy="15459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461454" y="4746936"/>
              <a:ext cx="1629067" cy="1509383"/>
              <a:chOff x="3461454" y="4746936"/>
              <a:chExt cx="1629067" cy="1509383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3499456" y="4746936"/>
                <a:ext cx="1591065" cy="1509383"/>
                <a:chOff x="3499456" y="4746936"/>
                <a:chExt cx="1591065" cy="1509383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3499456" y="4746936"/>
                  <a:ext cx="1507958" cy="1482747"/>
                  <a:chOff x="1341520" y="5092776"/>
                  <a:chExt cx="1507958" cy="1482747"/>
                </a:xfrm>
              </p:grpSpPr>
              <p:sp>
                <p:nvSpPr>
                  <p:cNvPr id="84" name="椭圆 83"/>
                  <p:cNvSpPr/>
                  <p:nvPr/>
                </p:nvSpPr>
                <p:spPr>
                  <a:xfrm>
                    <a:off x="1341520" y="5092776"/>
                    <a:ext cx="1507958" cy="1482747"/>
                  </a:xfrm>
                  <a:prstGeom prst="ellipse">
                    <a:avLst/>
                  </a:prstGeom>
                  <a:solidFill>
                    <a:srgbClr val="B4C7E7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2333625" y="547687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2419350" y="561975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/>
                  <p:cNvSpPr/>
                  <p:nvPr/>
                </p:nvSpPr>
                <p:spPr>
                  <a:xfrm>
                    <a:off x="2095500" y="632460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>
                    <a:off x="1504950" y="5772150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/>
                  <p:cNvSpPr/>
                  <p:nvPr/>
                </p:nvSpPr>
                <p:spPr>
                  <a:xfrm>
                    <a:off x="2571750" y="602932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/>
                  <p:cNvSpPr/>
                  <p:nvPr/>
                </p:nvSpPr>
                <p:spPr>
                  <a:xfrm>
                    <a:off x="1962150" y="5991225"/>
                    <a:ext cx="45719" cy="47625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92" name="直接连接符 91"/>
                <p:cNvCxnSpPr/>
                <p:nvPr/>
              </p:nvCxnSpPr>
              <p:spPr>
                <a:xfrm flipH="1">
                  <a:off x="3829518" y="4928587"/>
                  <a:ext cx="1261003" cy="1327732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椭圆 94"/>
                <p:cNvSpPr/>
                <p:nvPr/>
              </p:nvSpPr>
              <p:spPr>
                <a:xfrm>
                  <a:off x="4671063" y="5344572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720098" y="5282288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529264" y="5489023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4258920" y="5767317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4147601" y="5894538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91945" y="5934295"/>
                  <a:ext cx="45719" cy="4762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椭圆 105"/>
              <p:cNvSpPr/>
              <p:nvPr/>
            </p:nvSpPr>
            <p:spPr>
              <a:xfrm rot="2579126">
                <a:off x="4156482" y="5120862"/>
                <a:ext cx="887328" cy="24915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 rot="2579126">
                <a:off x="3461454" y="5628648"/>
                <a:ext cx="1046835" cy="24915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rot="2579126">
                <a:off x="3987148" y="5542634"/>
                <a:ext cx="347488" cy="174967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rot="2579126">
                <a:off x="4552441" y="5622899"/>
                <a:ext cx="347488" cy="174967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标题 1"/>
              <p:cNvSpPr txBox="1">
                <a:spLocks/>
              </p:cNvSpPr>
              <p:nvPr/>
            </p:nvSpPr>
            <p:spPr>
              <a:xfrm>
                <a:off x="1361584" y="4694724"/>
                <a:ext cx="9960933" cy="18319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非常简单的哈希函数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：效率高，步骤简洁，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但误差大</a:t>
                </a:r>
                <a:endParaRPr lang="en-US" altLang="zh-CN" sz="2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对序列个数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光楷体二_CNKI" panose="02000500000000000000" pitchFamily="2" charset="-122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线性的时间复杂度</a:t>
                </a:r>
                <a:endParaRPr lang="en-US" altLang="zh-CN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独立重复地多次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哈希可以迅速降低错误率</a:t>
                </a:r>
                <a:endParaRPr lang="en-US" altLang="zh-CN" sz="2800" dirty="0" smtClean="0"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  <a:p>
                <a:pPr marL="457200" indent="-457200" algn="l">
                  <a:lnSpc>
                    <a:spcPct val="15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每次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哈希都能在一起的数据，说明就是真正相似的数据</a:t>
                </a:r>
                <a:endParaRPr lang="zh-CN" altLang="en-US" sz="2800" dirty="0">
                  <a:solidFill>
                    <a:srgbClr val="C00000"/>
                  </a:solidFill>
                  <a:latin typeface="Calibri" panose="020F0502020204030204" pitchFamily="34" charset="0"/>
                  <a:ea typeface="华光楷体二_CNKI" panose="020005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84" y="4694724"/>
                <a:ext cx="9960933" cy="1831950"/>
              </a:xfrm>
              <a:prstGeom prst="rect">
                <a:avLst/>
              </a:prstGeom>
              <a:blipFill>
                <a:blip r:embed="rId2"/>
                <a:stretch>
                  <a:fillRect l="-1040" t="-40532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标题 1"/>
          <p:cNvSpPr txBox="1">
            <a:spLocks/>
          </p:cNvSpPr>
          <p:nvPr/>
        </p:nvSpPr>
        <p:spPr>
          <a:xfrm>
            <a:off x="2707562" y="3627180"/>
            <a:ext cx="947716" cy="399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哈希表</a:t>
            </a:r>
            <a:r>
              <a:rPr lang="en-US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1</a:t>
            </a:r>
            <a:endParaRPr lang="en-US" altLang="zh-CN" sz="16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112" name="标题 1"/>
          <p:cNvSpPr txBox="1">
            <a:spLocks/>
          </p:cNvSpPr>
          <p:nvPr/>
        </p:nvSpPr>
        <p:spPr>
          <a:xfrm>
            <a:off x="3850958" y="3523827"/>
            <a:ext cx="1465889" cy="487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哈希表</a:t>
            </a:r>
            <a:r>
              <a:rPr lang="en-US" altLang="zh-CN" sz="16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2</a:t>
            </a:r>
            <a:endParaRPr lang="en-US" altLang="zh-CN" sz="16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14/21</a:t>
            </a:r>
            <a:endParaRPr lang="zh-CN" altLang="en-US" dirty="0"/>
          </a:p>
        </p:txBody>
      </p:sp>
      <p:sp>
        <p:nvSpPr>
          <p:cNvPr id="53" name="标题 1"/>
          <p:cNvSpPr txBox="1">
            <a:spLocks/>
          </p:cNvSpPr>
          <p:nvPr/>
        </p:nvSpPr>
        <p:spPr>
          <a:xfrm>
            <a:off x="7977918" y="3523826"/>
            <a:ext cx="1465889" cy="487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哈希表</a:t>
            </a: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N</a:t>
            </a: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6171790" y="3526041"/>
            <a:ext cx="1465889" cy="487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16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……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7500162" y="1818427"/>
            <a:ext cx="1746125" cy="1948943"/>
            <a:chOff x="3499456" y="4660966"/>
            <a:chExt cx="1507958" cy="1683113"/>
          </a:xfrm>
        </p:grpSpPr>
        <p:grpSp>
          <p:nvGrpSpPr>
            <p:cNvPr id="59" name="组合 58"/>
            <p:cNvGrpSpPr/>
            <p:nvPr/>
          </p:nvGrpSpPr>
          <p:grpSpPr>
            <a:xfrm>
              <a:off x="3499456" y="4660966"/>
              <a:ext cx="1507958" cy="1683113"/>
              <a:chOff x="3499456" y="4660966"/>
              <a:chExt cx="1507958" cy="1683113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499456" y="4746936"/>
                <a:ext cx="1507958" cy="1482747"/>
                <a:chOff x="1341520" y="5092776"/>
                <a:chExt cx="1507958" cy="1482747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1341520" y="5092776"/>
                  <a:ext cx="1507958" cy="1482747"/>
                </a:xfrm>
                <a:prstGeom prst="ellipse">
                  <a:avLst/>
                </a:prstGeom>
                <a:solidFill>
                  <a:srgbClr val="B4C7E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333625" y="5476875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2419350" y="5619750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095500" y="6324600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1504950" y="5772150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2571750" y="6029325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1962150" y="5991225"/>
                  <a:ext cx="45719" cy="47625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5" name="直接连接符 64"/>
              <p:cNvCxnSpPr/>
              <p:nvPr/>
            </p:nvCxnSpPr>
            <p:spPr>
              <a:xfrm flipH="1">
                <a:off x="4321718" y="4660966"/>
                <a:ext cx="143510" cy="1683113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/>
              <p:cNvSpPr/>
              <p:nvPr/>
            </p:nvSpPr>
            <p:spPr>
              <a:xfrm>
                <a:off x="4389527" y="5255307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404227" y="5117484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357597" y="5646965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348185" y="5664317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332325" y="5990205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361702" y="5474217"/>
                <a:ext cx="45719" cy="476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椭圆 59"/>
            <p:cNvSpPr/>
            <p:nvPr/>
          </p:nvSpPr>
          <p:spPr>
            <a:xfrm rot="210130">
              <a:off x="4361286" y="5093546"/>
              <a:ext cx="298268" cy="125195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342696">
              <a:off x="3883070" y="5559900"/>
              <a:ext cx="1046835" cy="249153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582300">
              <a:off x="3534861" y="5373494"/>
              <a:ext cx="347488" cy="174967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417843">
              <a:off x="4197858" y="5936895"/>
              <a:ext cx="212655" cy="140386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椭圆 133"/>
          <p:cNvSpPr/>
          <p:nvPr/>
        </p:nvSpPr>
        <p:spPr>
          <a:xfrm rot="210130">
            <a:off x="8618705" y="2487630"/>
            <a:ext cx="345376" cy="14496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98"/>
    </mc:Choice>
    <mc:Fallback xmlns="">
      <p:transition spd="slow" advTm="4539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</a:t>
            </a: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117385" y="1009476"/>
            <a:ext cx="1732093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算法</a:t>
            </a: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框架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77929"/>
              </p:ext>
            </p:extLst>
          </p:nvPr>
        </p:nvGraphicFramePr>
        <p:xfrm>
          <a:off x="2567800" y="2453259"/>
          <a:ext cx="7056398" cy="433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isio" r:id="rId3" imgW="4400211" imgH="2699013" progId="Visio.Drawing.11">
                  <p:embed/>
                </p:oleObj>
              </mc:Choice>
              <mc:Fallback>
                <p:oleObj name="Visio" r:id="rId3" imgW="4400211" imgH="26990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800" y="2453259"/>
                        <a:ext cx="7056398" cy="4330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标题 1"/>
          <p:cNvSpPr txBox="1">
            <a:spLocks/>
          </p:cNvSpPr>
          <p:nvPr/>
        </p:nvSpPr>
        <p:spPr>
          <a:xfrm>
            <a:off x="1281869" y="1644309"/>
            <a:ext cx="4518710" cy="652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L-MinHash = MinHash + LSH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1"/>
    </mc:Choice>
    <mc:Fallback xmlns="">
      <p:transition spd="slow" advTm="837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8309812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蛋白质同源性搜索的高效</a:t>
            </a: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L-MinHash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103317" y="1009476"/>
            <a:ext cx="3539021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算法</a:t>
            </a: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伪</a:t>
            </a: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代码（部分）</a:t>
            </a:r>
            <a:endParaRPr lang="zh-CN" altLang="en-US" sz="2800" u="sng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85" y="1544301"/>
            <a:ext cx="3539021" cy="16828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17" y="2998672"/>
            <a:ext cx="4072136" cy="34590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385" y="3220504"/>
            <a:ext cx="4064104" cy="32073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311" y="1544301"/>
            <a:ext cx="4064886" cy="14368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520" y="1792915"/>
            <a:ext cx="2871351" cy="165864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2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"/>
    </mc:Choice>
    <mc:Fallback xmlns="">
      <p:transition spd="slow" advTm="206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3978" y="5681081"/>
            <a:ext cx="11277601" cy="67526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4399" y="986931"/>
            <a:ext cx="11277601" cy="39367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2232967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60519" y="999768"/>
            <a:ext cx="4511813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模型</a:t>
            </a: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的效率与准确性的对比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1147608" y="1649474"/>
            <a:ext cx="10458238" cy="1212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初步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模型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相较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于现有模型（</a:t>
            </a:r>
            <a:r>
              <a:rPr lang="en-US" altLang="zh-CN" sz="2800" dirty="0" smtClean="0">
                <a:latin typeface="+mn-lt"/>
                <a:ea typeface="华光楷体二_CNKI" panose="02000500000000000000" pitchFamily="2" charset="-122"/>
                <a:cs typeface="Calibri" panose="020F0502020204030204" pitchFamily="34" charset="0"/>
              </a:rPr>
              <a:t>Order Min Hash</a:t>
            </a:r>
            <a:r>
              <a:rPr lang="zh-CN" altLang="en-US" sz="2800" dirty="0" smtClean="0">
                <a:latin typeface="+mn-lt"/>
                <a:ea typeface="华光楷体二_CNKI" panose="02000500000000000000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2800" dirty="0" smtClean="0">
                <a:latin typeface="+mn-lt"/>
                <a:ea typeface="华光楷体二_CNKI" panose="02000500000000000000" pitchFamily="2" charset="-122"/>
                <a:cs typeface="Calibri" panose="020F0502020204030204" pitchFamily="34" charset="0"/>
              </a:rPr>
              <a:t>2019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提速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约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30%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在一些适当参数下，初步模型能达到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较高的准确率</a:t>
            </a:r>
            <a:endParaRPr lang="en-US" altLang="zh-CN" sz="2800" dirty="0" smtClean="0">
              <a:solidFill>
                <a:srgbClr val="C00000"/>
              </a:solidFill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/>
              <p:cNvSpPr txBox="1">
                <a:spLocks/>
              </p:cNvSpPr>
              <p:nvPr/>
            </p:nvSpPr>
            <p:spPr>
              <a:xfrm>
                <a:off x="1147607" y="3572488"/>
                <a:ext cx="10612984" cy="73106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lnSpc>
                    <a:spcPct val="120000"/>
                  </a:lnSpc>
                  <a:buClr>
                    <a:schemeClr val="accent5">
                      <a:lumMod val="75000"/>
                    </a:schemeClr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在</a:t>
                </a:r>
                <a:r>
                  <a:rPr lang="zh-CN" altLang="en-US" sz="2800" dirty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将</a:t>
                </a:r>
                <a:r>
                  <a:rPr lang="en-US" altLang="zh-CN" sz="2800" dirty="0">
                    <a:ea typeface="华光大黑_CNKI" panose="020005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8×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dirty="0">
                            <a:latin typeface="Cambria Math" panose="02040503050406030204" pitchFamily="18" charset="0"/>
                            <a:ea typeface="华光大黑_CNKI" panose="02000500000000000000" pitchFamily="2" charset="-122"/>
                            <a:cs typeface="Calibri" panose="020F05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条</a:t>
                </a:r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序列中共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找到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992, 821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对相似度高于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0.7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的序列对</a:t>
                </a:r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07" y="3572488"/>
                <a:ext cx="10612984" cy="731062"/>
              </a:xfrm>
              <a:prstGeom prst="rect">
                <a:avLst/>
              </a:prstGeom>
              <a:blipFill>
                <a:blip r:embed="rId2"/>
                <a:stretch>
                  <a:fillRect l="-976" b="-1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/>
          <p:cNvSpPr txBox="1">
            <a:spLocks/>
          </p:cNvSpPr>
          <p:nvPr/>
        </p:nvSpPr>
        <p:spPr>
          <a:xfrm>
            <a:off x="874920" y="3067719"/>
            <a:ext cx="5379466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初步模型在真实数据集上的效果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34" y="4281912"/>
            <a:ext cx="8885579" cy="2061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5"/>
    </mc:Choice>
    <mc:Fallback xmlns="">
      <p:transition spd="slow" advTm="1587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14399" y="986931"/>
            <a:ext cx="11277601" cy="469415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051" y="0"/>
            <a:ext cx="2560513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总结与期望</a:t>
            </a:r>
            <a:endParaRPr lang="zh-CN" altLang="en-US" sz="3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717171" y="851073"/>
            <a:ext cx="11067143" cy="5627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2800" u="sng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创新</a:t>
            </a:r>
            <a:r>
              <a:rPr lang="zh-CN" altLang="en-US" sz="2800" u="sng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点和主要贡献</a:t>
            </a:r>
            <a:endParaRPr lang="en-US" altLang="zh-CN" sz="2800" u="sng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独立证明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了序列间的</a:t>
            </a:r>
            <a:r>
              <a:rPr lang="en-US" altLang="zh-CN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Jaccard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相似度是编辑相似度的</a:t>
            </a:r>
            <a:r>
              <a:rPr lang="zh-CN" altLang="en-US" sz="22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上界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（算法应用的理论基础）</a:t>
            </a:r>
            <a:endParaRPr lang="en-US" altLang="zh-CN" sz="2200" dirty="0" smtClean="0"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利用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最小哈希和局部敏感哈希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设计了</a:t>
            </a:r>
            <a:r>
              <a:rPr lang="en-US" altLang="zh-CN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L-MinHash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算法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（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最小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哈希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实现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了</a:t>
            </a:r>
            <a:r>
              <a:rPr lang="en-US" altLang="zh-CN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Jaccard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相似度的快速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估计，局部</a:t>
            </a:r>
            <a:r>
              <a:rPr lang="zh-CN" altLang="en-US" sz="22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敏感哈希基于相似度估计值对全部序列进行了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聚类）</a:t>
            </a:r>
            <a:endParaRPr lang="en-US" altLang="zh-CN" sz="2200" dirty="0" smtClean="0"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endParaRPr lang="en-US" altLang="zh-CN" sz="2200" dirty="0"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复现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了已有的模型</a:t>
            </a:r>
            <a:r>
              <a:rPr lang="en-US" altLang="zh-CN" sz="22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Order Min Hash</a:t>
            </a:r>
            <a:r>
              <a:rPr lang="zh-CN" altLang="en-US" sz="22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，并与之进行比较</a:t>
            </a:r>
            <a:endParaRPr lang="en-US" altLang="zh-CN" sz="2200" dirty="0" smtClean="0">
              <a:solidFill>
                <a:srgbClr val="C00000"/>
              </a:solidFill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实验结果</a:t>
            </a:r>
            <a:r>
              <a:rPr lang="zh-CN" altLang="en-US" sz="22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：分别</a:t>
            </a:r>
            <a:r>
              <a:rPr lang="zh-CN" altLang="en-US" sz="22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在</a:t>
            </a:r>
            <a:r>
              <a:rPr lang="zh-CN" altLang="en-US" sz="2200" dirty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模拟数据</a:t>
            </a:r>
            <a:r>
              <a:rPr lang="zh-CN" altLang="en-US" sz="22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和</a:t>
            </a:r>
            <a:r>
              <a:rPr lang="zh-CN" altLang="en-US" sz="2200" dirty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真实数据</a:t>
            </a:r>
            <a:r>
              <a:rPr lang="zh-CN" altLang="en-US" sz="22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上对不同算法的性能进行了测试，实验结果验证了新算法具有出色的性能优势，值得进行深入研究</a:t>
            </a:r>
            <a:r>
              <a:rPr lang="zh-CN" altLang="en-US" sz="22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。</a:t>
            </a:r>
            <a:endParaRPr lang="en-US" altLang="zh-CN" sz="22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不足</a:t>
            </a:r>
            <a:r>
              <a:rPr lang="zh-CN" altLang="en-US" sz="22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：系统框架较粗糙，算法性能仍有待改进</a:t>
            </a:r>
            <a:endParaRPr lang="en-US" altLang="zh-CN" sz="22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目标</a:t>
            </a:r>
            <a:r>
              <a:rPr lang="zh-CN" altLang="en-US" sz="22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：下一步继续完善算法，进行实验，对论文进行细致修改后，暑假投</a:t>
            </a:r>
            <a:r>
              <a:rPr lang="en-US" altLang="zh-CN" sz="2200" dirty="0" smtClean="0">
                <a:latin typeface="+mn-lt"/>
                <a:ea typeface="华光楷体二_CNKI" panose="02000500000000000000" pitchFamily="2" charset="-122"/>
              </a:rPr>
              <a:t>IEEE BIBM</a:t>
            </a:r>
            <a:r>
              <a:rPr lang="zh-CN" altLang="en-US" sz="2200" dirty="0">
                <a:latin typeface="+mn-lt"/>
                <a:ea typeface="华光楷体二_CNKI" panose="02000500000000000000" pitchFamily="2" charset="-122"/>
              </a:rPr>
              <a:t>会议（生物</a:t>
            </a:r>
            <a:r>
              <a:rPr lang="zh-CN" altLang="en-US" sz="2200" dirty="0" smtClean="0">
                <a:latin typeface="+mn-lt"/>
                <a:ea typeface="华光楷体二_CNKI" panose="02000500000000000000" pitchFamily="2" charset="-122"/>
              </a:rPr>
              <a:t>信息学最具影响力三</a:t>
            </a:r>
            <a:r>
              <a:rPr lang="zh-CN" altLang="en-US" sz="2200" dirty="0">
                <a:latin typeface="+mn-lt"/>
                <a:ea typeface="华光楷体二_CNKI" panose="02000500000000000000" pitchFamily="2" charset="-122"/>
              </a:rPr>
              <a:t>大国际会议之一</a:t>
            </a:r>
            <a:r>
              <a:rPr lang="zh-CN" altLang="en-US" sz="2200" dirty="0" smtClean="0">
                <a:latin typeface="+mn-lt"/>
                <a:ea typeface="华光楷体二_CNKI" panose="02000500000000000000" pitchFamily="2" charset="-122"/>
              </a:rPr>
              <a:t>）</a:t>
            </a:r>
            <a:r>
              <a:rPr lang="zh-CN" altLang="en-US" sz="22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，使之可以真正应用于生物学研究。</a:t>
            </a:r>
            <a:endParaRPr lang="en-US" altLang="zh-CN" sz="22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22518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4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09"/>
    </mc:Choice>
    <mc:Fallback xmlns="">
      <p:transition spd="slow" advTm="2760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92071"/>
            <a:ext cx="9144000" cy="149009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  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33795"/>
            <a:ext cx="9144000" cy="99725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4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1"/>
    </mc:Choice>
    <mc:Fallback xmlns="">
      <p:transition spd="slow" advTm="71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3978" y="1798894"/>
            <a:ext cx="11277601" cy="455745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7" y="0"/>
            <a:ext cx="4347411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选题背景与研究意义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44478" y="1106908"/>
            <a:ext cx="2215817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分子生物学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797614" y="3641558"/>
            <a:ext cx="6596769" cy="2500646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363577" y="2108325"/>
            <a:ext cx="5470359" cy="1309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DNA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：由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A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C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G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T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四种碱基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RNA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：由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A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C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G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U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四</a:t>
            </a: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种碱基</a:t>
            </a:r>
            <a:endParaRPr lang="en-US" altLang="zh-CN" sz="2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蛋白质：由 </a:t>
            </a:r>
            <a:r>
              <a:rPr lang="en-US" altLang="zh-CN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20 </a:t>
            </a:r>
            <a:r>
              <a:rPr lang="zh-CN" altLang="en-US" sz="28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种氨基酸</a:t>
            </a:r>
            <a:endParaRPr lang="en-US" altLang="zh-CN" sz="2800" dirty="0" smtClean="0">
              <a:solidFill>
                <a:srgbClr val="C00000"/>
              </a:solidFill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555831" y="2006476"/>
            <a:ext cx="2719139" cy="1110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组成的分子序列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（</a:t>
            </a:r>
            <a:r>
              <a:rPr lang="zh-CN" altLang="en-US" sz="28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字符串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）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3501" y="4242560"/>
            <a:ext cx="189913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    （转录）</a:t>
            </a:r>
            <a:endParaRPr lang="zh-CN" altLang="en-US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93501" y="5174217"/>
            <a:ext cx="189913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    （</a:t>
            </a:r>
            <a:r>
              <a:rPr lang="zh-CN" altLang="en-US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翻译</a:t>
            </a:r>
            <a:r>
              <a:rPr lang="zh-CN" altLang="en-US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）</a:t>
            </a:r>
            <a:endParaRPr lang="zh-CN" altLang="en-US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93501" y="5705764"/>
            <a:ext cx="189913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      </a:t>
            </a:r>
            <a:r>
              <a:rPr lang="zh-CN" altLang="en-US" sz="20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蛋白质</a:t>
            </a:r>
            <a:endParaRPr lang="zh-CN" altLang="en-US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5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7"/>
    </mc:Choice>
    <mc:Fallback xmlns="">
      <p:transition spd="slow" advTm="139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E:\毕业设计\插图\Structural-comparisons-of-CaGre2-with-homologous-proteins-Overall-structures-of-CaGre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4" r="66715"/>
          <a:stretch/>
        </p:blipFill>
        <p:spPr bwMode="auto">
          <a:xfrm>
            <a:off x="1461196" y="1494081"/>
            <a:ext cx="4727013" cy="27114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7" y="0"/>
            <a:ext cx="4347411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选题背景与研究意义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44478" y="1106908"/>
            <a:ext cx="2215817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rPr>
              <a:t>同源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459829" y="4139917"/>
            <a:ext cx="10042359" cy="2185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由一个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共同祖先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演化而来的多个结构间所具有的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共性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特征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高度</a:t>
            </a:r>
            <a:r>
              <a:rPr lang="zh-CN" altLang="en-US" sz="28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相似性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意味</a:t>
            </a: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两个序列极有可能拥有共同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祖先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蛋白质的氨基酸序列决定其三维结构，从而决定其</a:t>
            </a:r>
            <a:r>
              <a:rPr lang="zh-CN" altLang="en-US" sz="2800" dirty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功能</a:t>
            </a:r>
            <a:r>
              <a:rPr lang="zh-CN" altLang="en-US" sz="28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特性</a:t>
            </a:r>
            <a:r>
              <a:rPr lang="en-US" altLang="zh-CN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-&gt;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进一步分析，应用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pic>
        <p:nvPicPr>
          <p:cNvPr id="9" name="图片 8" descr="E:\毕业设计\插图\Structural-comparisons-of-CaGre2-with-homologous-proteins-Overall-structures-of-CaGre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5"/>
          <a:stretch/>
        </p:blipFill>
        <p:spPr bwMode="auto">
          <a:xfrm>
            <a:off x="6696220" y="1324532"/>
            <a:ext cx="4117509" cy="28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8"/>
    </mc:Choice>
    <mc:Fallback xmlns="">
      <p:transition spd="slow" advTm="126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8" y="0"/>
            <a:ext cx="2101516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88856" y="1101062"/>
            <a:ext cx="4195012" cy="649706"/>
            <a:chOff x="1088856" y="1229398"/>
            <a:chExt cx="4195012" cy="649706"/>
          </a:xfrm>
        </p:grpSpPr>
        <p:sp>
          <p:nvSpPr>
            <p:cNvPr id="10" name="矩形 9"/>
            <p:cNvSpPr/>
            <p:nvPr/>
          </p:nvSpPr>
          <p:spPr>
            <a:xfrm>
              <a:off x="1243262" y="1320551"/>
              <a:ext cx="481263" cy="4673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标题 1"/>
            <p:cNvSpPr txBox="1">
              <a:spLocks/>
            </p:cNvSpPr>
            <p:nvPr/>
          </p:nvSpPr>
          <p:spPr>
            <a:xfrm>
              <a:off x="1088856" y="1229398"/>
              <a:ext cx="419501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选题背景与研究意义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2143374" y="3209862"/>
            <a:ext cx="6859952" cy="533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理论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基础    ：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Jaccard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相似度是编辑相似度的上界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48751" y="1798895"/>
            <a:ext cx="6955765" cy="649706"/>
            <a:chOff x="1048751" y="2103687"/>
            <a:chExt cx="6955765" cy="649706"/>
          </a:xfrm>
        </p:grpSpPr>
        <p:sp>
          <p:nvSpPr>
            <p:cNvPr id="13" name="矩形 12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hlinkClick r:id="rId2" action="ppaction://hlinksldjump"/>
                </p:cNvPr>
                <p:cNvSpPr txBox="1">
                  <a:spLocks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02</a:t>
                  </a:r>
                  <a:r>
                    <a:rPr lang="en-US" altLang="zh-CN" sz="28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蛋白质同源性搜索问题 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——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华光楷体二_CNKI" panose="02000500000000000000" pitchFamily="2" charset="-122"/>
                      <a:ea typeface="华光楷体二_CNKI" panose="02000500000000000000" pitchFamily="2" charset="-122"/>
                    </a:rPr>
                    <a:t>O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光楷体二_CNKI" panose="02000500000000000000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光楷体二_CNKI" panose="020005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光楷体二_CNKI" panose="02000500000000000000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标题 1">
                  <a:hlinkClick r:id="rId3" action="ppaction://hlinksldjump"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1" y="2103687"/>
                  <a:ext cx="6955765" cy="649706"/>
                </a:xfrm>
                <a:prstGeom prst="rect">
                  <a:avLst/>
                </a:prstGeom>
                <a:blipFill>
                  <a:blip r:embed="rId4"/>
                  <a:stretch>
                    <a:fillRect t="-4673" b="-14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1048751" y="2480686"/>
            <a:ext cx="7228975" cy="649706"/>
            <a:chOff x="1048751" y="2103687"/>
            <a:chExt cx="7228975" cy="649706"/>
          </a:xfrm>
        </p:grpSpPr>
        <p:sp>
          <p:nvSpPr>
            <p:cNvPr id="17" name="矩形 16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 1"/>
            <p:cNvSpPr txBox="1">
              <a:spLocks/>
            </p:cNvSpPr>
            <p:nvPr/>
          </p:nvSpPr>
          <p:spPr>
            <a:xfrm>
              <a:off x="1048751" y="2103687"/>
              <a:ext cx="7228975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蛋白质同源性搜索的高效算法</a:t>
              </a:r>
              <a:r>
                <a:rPr lang="en-US" altLang="zh-CN" sz="2800" dirty="0" smtClean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L-MinHash</a:t>
              </a:r>
              <a:endParaRPr lang="zh-CN" altLang="en-US" sz="28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/>
              <p:cNvSpPr txBox="1">
                <a:spLocks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 ：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相似度估计的近似算法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MinHash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15" y="3796833"/>
                <a:ext cx="7406617" cy="533057"/>
              </a:xfrm>
              <a:prstGeom prst="rect">
                <a:avLst/>
              </a:prstGeom>
              <a:blipFill>
                <a:blip r:embed="rId5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题 1"/>
              <p:cNvSpPr txBox="1">
                <a:spLocks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如何处理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：</a:t>
                </a:r>
                <a:r>
                  <a:rPr lang="zh-CN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基于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Jaccard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相似度的</a:t>
                </a:r>
                <a:r>
                  <a:rPr lang="en-US" altLang="zh-CN" sz="2400" dirty="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LSH</a:t>
                </a:r>
                <a:r>
                  <a:rPr lang="zh-CN" altLang="en-US" sz="2400" dirty="0" smtClean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聚类算法</a:t>
                </a:r>
                <a:endParaRPr lang="zh-CN" altLang="en-US" sz="2400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42" y="4412472"/>
                <a:ext cx="6886115" cy="533057"/>
              </a:xfrm>
              <a:prstGeom prst="rect">
                <a:avLst/>
              </a:prstGeom>
              <a:blipFill>
                <a:blip r:embed="rId6"/>
                <a:stretch>
                  <a:fillRect t="-11494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1040732" y="4967212"/>
            <a:ext cx="2488532" cy="649706"/>
            <a:chOff x="1048752" y="2103687"/>
            <a:chExt cx="2488532" cy="649706"/>
          </a:xfrm>
        </p:grpSpPr>
        <p:sp>
          <p:nvSpPr>
            <p:cNvPr id="22" name="矩形 21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标题 1"/>
            <p:cNvSpPr txBox="1">
              <a:spLocks/>
            </p:cNvSpPr>
            <p:nvPr/>
          </p:nvSpPr>
          <p:spPr>
            <a:xfrm>
              <a:off x="1048752" y="2103687"/>
              <a:ext cx="248853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实验结果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32712" y="5681082"/>
            <a:ext cx="2881562" cy="649706"/>
            <a:chOff x="1048752" y="2103687"/>
            <a:chExt cx="2881562" cy="649706"/>
          </a:xfrm>
        </p:grpSpPr>
        <p:sp>
          <p:nvSpPr>
            <p:cNvPr id="25" name="矩形 24"/>
            <p:cNvSpPr/>
            <p:nvPr/>
          </p:nvSpPr>
          <p:spPr>
            <a:xfrm>
              <a:off x="1243262" y="2190427"/>
              <a:ext cx="481263" cy="4798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标题 1"/>
            <p:cNvSpPr txBox="1">
              <a:spLocks/>
            </p:cNvSpPr>
            <p:nvPr/>
          </p:nvSpPr>
          <p:spPr>
            <a:xfrm>
              <a:off x="1048752" y="2103687"/>
              <a:ext cx="2881562" cy="6497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05</a:t>
              </a:r>
              <a:r>
                <a:rPr lang="en-US" altLang="zh-CN" sz="2800" dirty="0" smtClean="0">
                  <a:solidFill>
                    <a:schemeClr val="accent5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总结与展望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3978" y="2448601"/>
            <a:ext cx="11277601" cy="39077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14399" y="986931"/>
            <a:ext cx="11277601" cy="8119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0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18828" y="5235414"/>
            <a:ext cx="4294981" cy="1131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25978" y="2707736"/>
            <a:ext cx="1261062" cy="2998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15978" y="2355216"/>
            <a:ext cx="1724527" cy="2517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91914" y="2700119"/>
            <a:ext cx="2197269" cy="2824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91914" y="1972922"/>
            <a:ext cx="2518612" cy="321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25977" y="2309121"/>
            <a:ext cx="2518612" cy="321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7" y="0"/>
            <a:ext cx="4796591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同源性搜索问题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02129" y="978578"/>
            <a:ext cx="3916281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rPr>
              <a:t>蛋白质同源性搜索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/>
              <p:cNvSpPr txBox="1">
                <a:spLocks/>
              </p:cNvSpPr>
              <p:nvPr/>
            </p:nvSpPr>
            <p:spPr>
              <a:xfrm>
                <a:off x="880309" y="3625524"/>
                <a:ext cx="3532276" cy="64970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编辑相似度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u="sng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i="1" u="sng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800" u="sng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09" y="3625524"/>
                <a:ext cx="3532276" cy="649706"/>
              </a:xfrm>
              <a:prstGeom prst="rect">
                <a:avLst/>
              </a:prstGeom>
              <a:blipFill>
                <a:blip r:embed="rId2"/>
                <a:stretch>
                  <a:fillRect t="-471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18828" y="5235414"/>
                <a:ext cx="381739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𝑙𝑒𝑣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zh-CN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zh-CN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28" y="5235414"/>
                <a:ext cx="3817391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18828" y="5934438"/>
                <a:ext cx="2507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28" y="5934438"/>
                <a:ext cx="25079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507959" y="1925053"/>
            <a:ext cx="267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HDSJGFAJKAHJRA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7956" y="2262618"/>
            <a:ext cx="270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HDAJGFAJKBHJRA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7957" y="2285733"/>
            <a:ext cx="187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WYUHSJFAS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25977" y="2648175"/>
            <a:ext cx="162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WYUHSJ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957" y="2646413"/>
            <a:ext cx="235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HDIWFHASKCAJ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9932" y="1933758"/>
            <a:ext cx="290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CNJBVWNEJ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5453" y="1740578"/>
            <a:ext cx="6899106" cy="163986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20425" y="2943975"/>
            <a:ext cx="72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光大黑_CNKI" panose="02000500000000000000" pitchFamily="2" charset="-122"/>
                <a:ea typeface="华光大黑_CNKI" panose="02000500000000000000" pitchFamily="2" charset="-122"/>
              </a:rPr>
              <a:t>……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华光大黑_CNKI" panose="02000500000000000000" pitchFamily="2" charset="-122"/>
              <a:ea typeface="华光大黑_CNKI" panose="020005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106777" y="2125108"/>
            <a:ext cx="1130969" cy="33756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801480" y="2231949"/>
            <a:ext cx="289256" cy="61451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44776" y="2469746"/>
            <a:ext cx="1892970" cy="3879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1417626" y="4206241"/>
            <a:ext cx="5963576" cy="2161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编辑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相似度的定义基于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编辑距离</a:t>
            </a:r>
            <a:endParaRPr lang="en-US" altLang="zh-CN" sz="2800" dirty="0" smtClean="0">
              <a:solidFill>
                <a:srgbClr val="C00000"/>
              </a:solidFill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编辑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距离指两</a:t>
            </a: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个字符串之间</a:t>
            </a:r>
            <a:r>
              <a:rPr lang="en-US" altLang="zh-CN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,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通过</a:t>
            </a:r>
            <a:r>
              <a:rPr lang="zh-CN" altLang="en-US" sz="28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增删改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的编辑操作，由</a:t>
            </a: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一个转换成另一个所需的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最少操作</a:t>
            </a: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次数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24415" y="3937099"/>
            <a:ext cx="3291423" cy="1245738"/>
            <a:chOff x="7844590" y="3937099"/>
            <a:chExt cx="3291423" cy="1245738"/>
          </a:xfrm>
        </p:grpSpPr>
        <p:grpSp>
          <p:nvGrpSpPr>
            <p:cNvPr id="11" name="组合 10"/>
            <p:cNvGrpSpPr/>
            <p:nvPr/>
          </p:nvGrpSpPr>
          <p:grpSpPr>
            <a:xfrm>
              <a:off x="7844590" y="4461424"/>
              <a:ext cx="778906" cy="721413"/>
              <a:chOff x="7844590" y="4461424"/>
              <a:chExt cx="778906" cy="72141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7844590" y="4461424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AB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844590" y="4782727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ABB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099437" y="4421826"/>
              <a:ext cx="778906" cy="721413"/>
              <a:chOff x="7844590" y="4461424"/>
              <a:chExt cx="778906" cy="721413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844590" y="4461424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ABB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844590" y="4782727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AB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107" y="4421826"/>
              <a:ext cx="778906" cy="721413"/>
              <a:chOff x="7844590" y="4461424"/>
              <a:chExt cx="778906" cy="721413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7844590" y="4461424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AC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7844590" y="4782727"/>
                <a:ext cx="778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accent5">
                        <a:lumMod val="75000"/>
                      </a:schemeClr>
                    </a:solidFill>
                    <a:latin typeface="华光大黑_CNKI" panose="02000500000000000000" pitchFamily="2" charset="-122"/>
                    <a:ea typeface="华光大黑_CNKI" panose="02000500000000000000" pitchFamily="2" charset="-122"/>
                  </a:rPr>
                  <a:t>AB</a:t>
                </a:r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华光大黑_CNKI" panose="02000500000000000000" pitchFamily="2" charset="-122"/>
                  <a:ea typeface="华光大黑_CNKI" panose="02000500000000000000" pitchFamily="2" charset="-122"/>
                </a:endParaRPr>
              </a:p>
            </p:txBody>
          </p:sp>
        </p:grpSp>
        <p:sp>
          <p:nvSpPr>
            <p:cNvPr id="38" name="标题 1"/>
            <p:cNvSpPr txBox="1">
              <a:spLocks/>
            </p:cNvSpPr>
            <p:nvPr/>
          </p:nvSpPr>
          <p:spPr>
            <a:xfrm>
              <a:off x="7868997" y="3940277"/>
              <a:ext cx="494175" cy="4870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2000" dirty="0" smtClean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增</a:t>
              </a:r>
              <a:endParaRPr lang="en-US" altLang="zh-CN" sz="20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39" name="标题 1"/>
            <p:cNvSpPr txBox="1">
              <a:spLocks/>
            </p:cNvSpPr>
            <p:nvPr/>
          </p:nvSpPr>
          <p:spPr>
            <a:xfrm>
              <a:off x="9095432" y="3937099"/>
              <a:ext cx="494175" cy="4870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2000" dirty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删</a:t>
              </a:r>
              <a:endParaRPr lang="en-US" altLang="zh-CN" sz="20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  <p:sp>
          <p:nvSpPr>
            <p:cNvPr id="40" name="标题 1"/>
            <p:cNvSpPr txBox="1">
              <a:spLocks/>
            </p:cNvSpPr>
            <p:nvPr/>
          </p:nvSpPr>
          <p:spPr>
            <a:xfrm>
              <a:off x="10367520" y="3937099"/>
              <a:ext cx="494175" cy="4870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buClr>
                  <a:schemeClr val="accent5">
                    <a:lumMod val="75000"/>
                  </a:schemeClr>
                </a:buClr>
              </a:pPr>
              <a:r>
                <a:rPr lang="zh-CN" altLang="en-US" sz="2000" dirty="0">
                  <a:solidFill>
                    <a:srgbClr val="C00000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rPr>
                <a:t>改</a:t>
              </a:r>
              <a:endParaRPr lang="en-US" altLang="zh-CN" sz="2000" dirty="0" smtClean="0">
                <a:solidFill>
                  <a:srgbClr val="C00000"/>
                </a:solidFill>
                <a:latin typeface="华光楷体二_CNKI" panose="02000500000000000000" pitchFamily="2" charset="-122"/>
                <a:ea typeface="华光楷体二_CNKI" panose="02000500000000000000" pitchFamily="2" charset="-122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1189174" y="5087843"/>
            <a:ext cx="1002826" cy="487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zh-CN" altLang="en-US" sz="14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编辑</a:t>
            </a:r>
            <a:r>
              <a:rPr lang="zh-CN" altLang="en-US" sz="14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距离</a:t>
            </a:r>
            <a:endParaRPr lang="en-US" altLang="zh-CN" sz="14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4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4"/>
    </mc:Choice>
    <mc:Fallback xmlns="">
      <p:transition spd="slow" advTm="4607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7" y="0"/>
            <a:ext cx="4796591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同源性搜索问题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880308" y="978578"/>
            <a:ext cx="4128279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动态规划求</a:t>
            </a:r>
            <a:r>
              <a:rPr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编辑距离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82588"/>
              </p:ext>
            </p:extLst>
          </p:nvPr>
        </p:nvGraphicFramePr>
        <p:xfrm>
          <a:off x="1255591" y="1690453"/>
          <a:ext cx="5763798" cy="23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33">
                  <a:extLst>
                    <a:ext uri="{9D8B030D-6E8A-4147-A177-3AD203B41FA5}">
                      <a16:colId xmlns:a16="http://schemas.microsoft.com/office/drawing/2014/main" val="2266953655"/>
                    </a:ext>
                  </a:extLst>
                </a:gridCol>
                <a:gridCol w="960633">
                  <a:extLst>
                    <a:ext uri="{9D8B030D-6E8A-4147-A177-3AD203B41FA5}">
                      <a16:colId xmlns:a16="http://schemas.microsoft.com/office/drawing/2014/main" val="2930665812"/>
                    </a:ext>
                  </a:extLst>
                </a:gridCol>
                <a:gridCol w="960633">
                  <a:extLst>
                    <a:ext uri="{9D8B030D-6E8A-4147-A177-3AD203B41FA5}">
                      <a16:colId xmlns:a16="http://schemas.microsoft.com/office/drawing/2014/main" val="1621489829"/>
                    </a:ext>
                  </a:extLst>
                </a:gridCol>
                <a:gridCol w="960633">
                  <a:extLst>
                    <a:ext uri="{9D8B030D-6E8A-4147-A177-3AD203B41FA5}">
                      <a16:colId xmlns:a16="http://schemas.microsoft.com/office/drawing/2014/main" val="2867647538"/>
                    </a:ext>
                  </a:extLst>
                </a:gridCol>
                <a:gridCol w="960633">
                  <a:extLst>
                    <a:ext uri="{9D8B030D-6E8A-4147-A177-3AD203B41FA5}">
                      <a16:colId xmlns:a16="http://schemas.microsoft.com/office/drawing/2014/main" val="925130979"/>
                    </a:ext>
                  </a:extLst>
                </a:gridCol>
                <a:gridCol w="960633">
                  <a:extLst>
                    <a:ext uri="{9D8B030D-6E8A-4147-A177-3AD203B41FA5}">
                      <a16:colId xmlns:a16="http://schemas.microsoft.com/office/drawing/2014/main" val="78423017"/>
                    </a:ext>
                  </a:extLst>
                </a:gridCol>
              </a:tblGrid>
              <a:tr h="474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54423"/>
                  </a:ext>
                </a:extLst>
              </a:tr>
              <a:tr h="474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22485"/>
                  </a:ext>
                </a:extLst>
              </a:tr>
              <a:tr h="474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14206"/>
                  </a:ext>
                </a:extLst>
              </a:tr>
              <a:tr h="474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922312"/>
                  </a:ext>
                </a:extLst>
              </a:tr>
              <a:tr h="4749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39C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7600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3188036" y="2614852"/>
            <a:ext cx="946260" cy="504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78174" y="1693742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           B            B          C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537079" y="2581841"/>
            <a:ext cx="529389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C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B</a:t>
            </a:r>
          </a:p>
        </p:txBody>
      </p:sp>
      <p:sp>
        <p:nvSpPr>
          <p:cNvPr id="39" name="矩形 38"/>
          <p:cNvSpPr/>
          <p:nvPr/>
        </p:nvSpPr>
        <p:spPr>
          <a:xfrm>
            <a:off x="2225734" y="2151739"/>
            <a:ext cx="946260" cy="463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25258" y="2185295"/>
            <a:ext cx="447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r>
              <a:rPr lang="en-US" altLang="zh-CN" sz="2400" dirty="0" smtClean="0"/>
              <a:t>            1            2            3           4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523664" y="2589863"/>
            <a:ext cx="52938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3</a:t>
            </a:r>
            <a:endParaRPr lang="en-US" altLang="zh-CN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10249" y="2564475"/>
            <a:ext cx="52938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0</a:t>
            </a:r>
            <a:endParaRPr lang="en-US" altLang="zh-CN" sz="24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479198" y="2571854"/>
            <a:ext cx="52938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6082493" y="3596297"/>
            <a:ext cx="904813" cy="463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20191" y="3596296"/>
            <a:ext cx="920855" cy="463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37490" y="3133183"/>
            <a:ext cx="982701" cy="4631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510249" y="2578773"/>
            <a:ext cx="396633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2           3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1            1           2           3 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/>
              <a:t>2            2           1           2</a:t>
            </a:r>
            <a:endParaRPr lang="en-US" altLang="zh-CN" sz="2400" dirty="0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979856" y="4481719"/>
            <a:ext cx="6007450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rPr>
              <a:t>蛋白质同源性搜索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问题的时间复杂度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标题 1"/>
              <p:cNvSpPr txBox="1">
                <a:spLocks/>
              </p:cNvSpPr>
              <p:nvPr/>
            </p:nvSpPr>
            <p:spPr>
              <a:xfrm>
                <a:off x="7431061" y="4505032"/>
                <a:ext cx="1532034" cy="53446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光楷体二_CNKI" panose="02000500000000000000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光楷体二_CNKI" panose="02000500000000000000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华光楷体二_CNKI" panose="02000500000000000000" pitchFamily="2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41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61" y="4505032"/>
                <a:ext cx="1532034" cy="534465"/>
              </a:xfrm>
              <a:prstGeom prst="rect">
                <a:avLst/>
              </a:prstGeom>
              <a:blipFill>
                <a:blip r:embed="rId3"/>
                <a:stretch>
                  <a:fillRect l="-7968" t="-9091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标题 1"/>
              <p:cNvSpPr txBox="1">
                <a:spLocks/>
              </p:cNvSpPr>
              <p:nvPr/>
            </p:nvSpPr>
            <p:spPr>
              <a:xfrm>
                <a:off x="1566954" y="5125181"/>
                <a:ext cx="4653832" cy="116827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光楷体二_CNKI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：蛋白质序列数量</a:t>
                </a:r>
                <a:endParaRPr lang="en-US" altLang="zh-CN" sz="2800" dirty="0" smtClean="0">
                  <a:solidFill>
                    <a:schemeClr val="tx1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光楷体二_CNKI" panose="02000500000000000000" pitchFamily="2" charset="-122"/>
                      </a:rPr>
                      <m:t>𝑙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 ：蛋白质序列平均长度</a:t>
                </a:r>
                <a:endParaRPr lang="en-US" altLang="zh-CN" sz="2800" dirty="0" smtClean="0">
                  <a:solidFill>
                    <a:schemeClr val="tx1"/>
                  </a:solidFill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4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54" y="5125181"/>
                <a:ext cx="4653832" cy="1168276"/>
              </a:xfrm>
              <a:prstGeom prst="rect">
                <a:avLst/>
              </a:prstGeom>
              <a:blipFill>
                <a:blip r:embed="rId4"/>
                <a:stretch>
                  <a:fillRect t="-2094" b="-9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标题 1"/>
              <p:cNvSpPr txBox="1">
                <a:spLocks/>
              </p:cNvSpPr>
              <p:nvPr/>
            </p:nvSpPr>
            <p:spPr>
              <a:xfrm>
                <a:off x="5643680" y="5073090"/>
                <a:ext cx="1389150" cy="118417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光大黑_CNKI" panose="02000500000000000000" pitchFamily="2" charset="-122"/>
                          <a:cs typeface="Calibri" panose="020F0502020204030204" pitchFamily="34" charset="0"/>
                        </a:rPr>
                        <m:t>8×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光大黑_CNKI" panose="02000500000000000000" pitchFamily="2" charset="-122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光大黑_CNKI" panose="02000500000000000000" pitchFamily="2" charset="-122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光大黑_CNKI" panose="02000500000000000000" pitchFamily="2" charset="-122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C00000"/>
                  </a:solidFill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endParaRPr>
              </a:p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200</a:t>
                </a:r>
                <a:endParaRPr lang="en-US" altLang="zh-CN" sz="2800" dirty="0" smtClean="0">
                  <a:latin typeface="Calibri" panose="020F0502020204030204" pitchFamily="34" charset="0"/>
                  <a:ea typeface="华光大黑_CNKI" panose="02000500000000000000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680" y="5073090"/>
                <a:ext cx="1389150" cy="1184171"/>
              </a:xfrm>
              <a:prstGeom prst="rect">
                <a:avLst/>
              </a:prstGeom>
              <a:blipFill>
                <a:blip r:embed="rId5"/>
                <a:stretch>
                  <a:fillRect l="-9211" b="-10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标题 1"/>
              <p:cNvSpPr txBox="1">
                <a:spLocks/>
              </p:cNvSpPr>
              <p:nvPr/>
            </p:nvSpPr>
            <p:spPr>
              <a:xfrm>
                <a:off x="7476585" y="4970729"/>
                <a:ext cx="3524139" cy="1286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30000"/>
                  </a:lnSpc>
                  <a:buClr>
                    <a:schemeClr val="accent5">
                      <a:lumMod val="75000"/>
                    </a:schemeClr>
                  </a:buClr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≈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光大黑_CNKI" panose="02000500000000000000" pitchFamily="2" charset="-122"/>
                        <a:cs typeface="Calibri" panose="020F0502020204030204" pitchFamily="34" charset="0"/>
                      </a:rPr>
                      <m:t>3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华光楷体二_CNKI" panose="02000500000000000000" pitchFamily="2" charset="-122"/>
                    <a:ea typeface="华光楷体二_CNKI" panose="02000500000000000000" pitchFamily="2" charset="-122"/>
                    <a:cs typeface="Calibri" panose="020F0502020204030204" pitchFamily="34" charset="0"/>
                  </a:rPr>
                  <a:t>秒 </a:t>
                </a:r>
                <a:r>
                  <a:rPr lang="zh-CN" altLang="en-US" sz="2800" dirty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≈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华光大黑_CNKI" panose="02000500000000000000" pitchFamily="2" charset="-122"/>
                    <a:cs typeface="Calibri" panose="020F0502020204030204" pitchFamily="34" charset="0"/>
                  </a:rPr>
                  <a:t> 1000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Calibri" panose="020F0502020204030204" pitchFamily="34" charset="0"/>
                  </a:rPr>
                  <a:t>年</a:t>
                </a:r>
                <a:endPara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85" y="4970729"/>
                <a:ext cx="3524139" cy="1286532"/>
              </a:xfrm>
              <a:prstGeom prst="rect">
                <a:avLst/>
              </a:prstGeom>
              <a:blipFill>
                <a:blip r:embed="rId6"/>
                <a:stretch>
                  <a:fillRect l="-3454" r="-2591" b="-9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185471" y="1928925"/>
                <a:ext cx="4759508" cy="1913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zh-CN" altLang="en-US" sz="1600" i="0">
                          <a:latin typeface="Cambria Math" panose="02040503050406030204" pitchFamily="18" charset="0"/>
                        </a:rPr>
                        <m:t>ev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𝑙𝑒𝑣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60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tail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6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  <m:r>
                                    <a:rPr lang="zh-CN" altLang="en-US" sz="160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160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tail</m:t>
                                  </m:r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6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sz="16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&amp;1+</m:t>
                              </m:r>
                              <m:r>
                                <a:rPr lang="zh-CN" altLang="en-US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zh-CN" altLang="en-US" sz="16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𝑙𝑒𝑣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600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tail</m:t>
                                          </m:r>
                                          <m:r>
                                            <a:rPr lang="zh-CN" altLang="en-US" sz="1600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600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  <m:r>
                                            <a:rPr lang="zh-CN" altLang="en-US" sz="1600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1600" i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</m:d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                </m:t>
                                      </m:r>
                                    </m:e>
                                    <m:e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zh-CN" altLang="en-US" sz="16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𝑙𝑒𝑣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  <m: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tail</m:t>
                                              </m:r>
                                              <m: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zh-CN" altLang="en-US" sz="16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zh-CN" altLang="en-US" sz="16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𝑙𝑒𝑣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zh-CN" altLang="en-US" sz="16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tail</m:t>
                                              </m:r>
                                              <m: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  <m: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tail</m:t>
                                              </m:r>
                                              <m: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1600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zh-CN" altLang="en-US" sz="1600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471" y="1928925"/>
                <a:ext cx="4759508" cy="1913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/>
              <p:cNvSpPr txBox="1">
                <a:spLocks/>
              </p:cNvSpPr>
              <p:nvPr/>
            </p:nvSpPr>
            <p:spPr>
              <a:xfrm>
                <a:off x="5002865" y="1003110"/>
                <a:ext cx="1532034" cy="53446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buClr>
                    <a:schemeClr val="accent5">
                      <a:lumMod val="75000"/>
                    </a:schemeClr>
                  </a:buClr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华光楷体二_CNKI" panose="02000500000000000000" pitchFamily="2" charset="-122"/>
                    <a:ea typeface="华光楷体二_CNKI" panose="02000500000000000000" pitchFamily="2" charset="-122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光楷体二_CNKI" panose="02000500000000000000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华光楷体二_CNKI" panose="02000500000000000000" pitchFamily="2" charset="-122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>
                  <a:latin typeface="华光楷体二_CNKI" panose="02000500000000000000" pitchFamily="2" charset="-122"/>
                  <a:ea typeface="华光楷体二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2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865" y="1003110"/>
                <a:ext cx="1532034" cy="534465"/>
              </a:xfrm>
              <a:prstGeom prst="rect">
                <a:avLst/>
              </a:prstGeom>
              <a:blipFill>
                <a:blip r:embed="rId8"/>
                <a:stretch>
                  <a:fillRect l="-8367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 rot="1628622">
            <a:off x="2982351" y="2536340"/>
            <a:ext cx="393896" cy="2490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3987751" y="2746253"/>
            <a:ext cx="393896" cy="2490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 rot="1546336">
            <a:off x="4112409" y="2543905"/>
            <a:ext cx="268307" cy="22248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5400000">
            <a:off x="4519591" y="2541940"/>
            <a:ext cx="219810" cy="19410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2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34"/>
    </mc:Choice>
    <mc:Fallback xmlns="">
      <p:transition spd="slow" advTm="46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0" grpId="0"/>
      <p:bldP spid="31" grpId="0"/>
      <p:bldP spid="32" grpId="0"/>
      <p:bldP spid="33" grpId="0"/>
      <p:bldP spid="28" grpId="0" animBg="1"/>
      <p:bldP spid="36" grpId="0" animBg="1"/>
      <p:bldP spid="37" grpId="0" animBg="1"/>
      <p:bldP spid="34" grpId="0"/>
      <p:bldP spid="7" grpId="0" animBg="1"/>
      <p:bldP spid="29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85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177" y="0"/>
            <a:ext cx="4796591" cy="8502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</a:t>
            </a: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同源性搜索问题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849478" y="6356347"/>
            <a:ext cx="6493042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东北大学秦皇岛分校计算机科学与技术专业学士学位论文答辩</a:t>
            </a:r>
            <a:endParaRPr lang="en-US" altLang="zh-CN" sz="1800" dirty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02129" y="978578"/>
            <a:ext cx="2782080" cy="649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u="sng" dirty="0">
                <a:latin typeface="黑体" panose="02010609060101010101" pitchFamily="49" charset="-122"/>
                <a:ea typeface="黑体" panose="02010609060101010101" pitchFamily="49" charset="-122"/>
              </a:rPr>
              <a:t>研究</a:t>
            </a:r>
            <a:r>
              <a:rPr lang="zh-CN" altLang="en-US" sz="2800" u="sng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现状及挑战</a:t>
            </a:r>
            <a:endParaRPr lang="zh-CN" altLang="en-US" sz="2800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14574" y="1792349"/>
            <a:ext cx="9808392" cy="3785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序列</a:t>
            </a:r>
            <a:r>
              <a:rPr lang="zh-CN" altLang="en-US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比对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算法：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 Smith-Waterman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算法和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Needleman-Wunsch </a:t>
            </a:r>
            <a:endParaRPr lang="en-US" altLang="zh-CN" sz="2800" dirty="0" smtClean="0"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                                    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算法及其优化</a:t>
            </a:r>
            <a:endParaRPr lang="en-US" altLang="zh-CN" sz="2800" dirty="0" smtClean="0">
              <a:latin typeface="华光楷体二_CNKI" panose="02000500000000000000" pitchFamily="2" charset="-122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启发式策略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加速：</a:t>
            </a:r>
            <a:r>
              <a:rPr lang="en-US" altLang="zh-CN" sz="2800" dirty="0" smtClean="0">
                <a:latin typeface="+mn-lt"/>
                <a:ea typeface="华光楷体二_CNKI" panose="02000500000000000000" pitchFamily="2" charset="-122"/>
              </a:rPr>
              <a:t>FASTA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和</a:t>
            </a:r>
            <a:r>
              <a:rPr lang="en-US" altLang="zh-CN" sz="2800" dirty="0" smtClean="0">
                <a:latin typeface="+mn-lt"/>
                <a:ea typeface="华光楷体二_CNKI" panose="02000500000000000000" pitchFamily="2" charset="-122"/>
              </a:rPr>
              <a:t>BLAST</a:t>
            </a:r>
            <a:r>
              <a:rPr lang="zh-CN" altLang="en-US" sz="2800" dirty="0" smtClean="0">
                <a:latin typeface="+mn-lt"/>
                <a:ea typeface="华光楷体二_CNKI" panose="02000500000000000000" pitchFamily="2" charset="-122"/>
              </a:rPr>
              <a:t>软件</a:t>
            </a:r>
            <a:endParaRPr lang="en-US" altLang="zh-CN" sz="2800" dirty="0" smtClean="0">
              <a:latin typeface="+mn-lt"/>
              <a:ea typeface="华光楷体二_CNKI" panose="02000500000000000000" pitchFamily="2" charset="-122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哈希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算法避开序列直接比较：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Mash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、</a:t>
            </a:r>
            <a:r>
              <a:rPr lang="en-US" altLang="zh-CN" sz="2800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Mashmap</a:t>
            </a:r>
            <a:r>
              <a:rPr lang="zh-CN" altLang="en-US" sz="2800" dirty="0" smtClean="0">
                <a:latin typeface="华光楷体二_CNKI" panose="02000500000000000000" pitchFamily="2" charset="-122"/>
                <a:ea typeface="华光楷体二_CNKI" panose="02000500000000000000" pitchFamily="2" charset="-122"/>
              </a:rPr>
              <a:t>和</a:t>
            </a:r>
            <a:r>
              <a:rPr lang="en-US" altLang="zh-CN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Mhap</a:t>
            </a: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挑战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：蛋白质序列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长度过长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数据规模庞大</a:t>
            </a:r>
            <a:endParaRPr lang="en-US" altLang="zh-CN" sz="2800" dirty="0" smtClean="0">
              <a:solidFill>
                <a:srgbClr val="C00000"/>
              </a:solidFill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目标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：在可接受时间范围内</a:t>
            </a:r>
            <a:r>
              <a:rPr lang="zh-CN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快速搜索</a:t>
            </a:r>
            <a:r>
              <a:rPr lang="zh-CN" altLang="en-US" sz="2800" dirty="0" smtClean="0">
                <a:latin typeface="Calibri" panose="020F0502020204030204" pitchFamily="34" charset="0"/>
                <a:ea typeface="华光楷体二_CNKI" panose="02000500000000000000" pitchFamily="2" charset="-122"/>
                <a:cs typeface="Calibri" panose="020F0502020204030204" pitchFamily="34" charset="0"/>
              </a:rPr>
              <a:t>出高相似度的序列对</a:t>
            </a:r>
            <a:endParaRPr lang="en-US" altLang="zh-CN" sz="2800" dirty="0">
              <a:latin typeface="Calibri" panose="020F0502020204030204" pitchFamily="34" charset="0"/>
              <a:ea typeface="华光楷体二_CNKI" panose="02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22966" y="6432072"/>
            <a:ext cx="76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3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4"/>
    </mc:Choice>
    <mc:Fallback xmlns="">
      <p:transition spd="slow" advTm="1380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4561</TotalTime>
  <Words>2070</Words>
  <Application>Microsoft Office PowerPoint</Application>
  <PresentationFormat>宽屏</PresentationFormat>
  <Paragraphs>273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Adobe 黑体 Std R</vt:lpstr>
      <vt:lpstr>等线</vt:lpstr>
      <vt:lpstr>等线 Light</vt:lpstr>
      <vt:lpstr>黑体</vt:lpstr>
      <vt:lpstr>华光大黑_CNKI</vt:lpstr>
      <vt:lpstr>华光楷体二_CNKI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Visio</vt:lpstr>
      <vt:lpstr>L-MinHash：一种蛋白质同源性 搜索的高效算法</vt:lpstr>
      <vt:lpstr>内容提要</vt:lpstr>
      <vt:lpstr>内容提要</vt:lpstr>
      <vt:lpstr>选题背景与研究意义</vt:lpstr>
      <vt:lpstr>选题背景与研究意义</vt:lpstr>
      <vt:lpstr>内容提要</vt:lpstr>
      <vt:lpstr>蛋白质同源性搜索问题</vt:lpstr>
      <vt:lpstr>蛋白质同源性搜索问题</vt:lpstr>
      <vt:lpstr>蛋白质同源性搜索问题</vt:lpstr>
      <vt:lpstr>内容提要</vt:lpstr>
      <vt:lpstr>蛋白质同源性搜索的高效算法L-MinHash</vt:lpstr>
      <vt:lpstr>蛋白质同源性搜索的高效算法L-MinHash</vt:lpstr>
      <vt:lpstr>蛋白质同源性搜索的高效算法L-MinHash</vt:lpstr>
      <vt:lpstr>蛋白质同源性搜索的高效算法L-MinHash</vt:lpstr>
      <vt:lpstr>蛋白质同源性搜索的高效算法L-MinHash</vt:lpstr>
      <vt:lpstr>蛋白质同源性搜索的高效算法L-MinHash</vt:lpstr>
      <vt:lpstr>内容提要</vt:lpstr>
      <vt:lpstr>实验结果</vt:lpstr>
      <vt:lpstr>内容提要</vt:lpstr>
      <vt:lpstr>总结与期望</vt:lpstr>
      <vt:lpstr>谢  谢</vt:lpstr>
    </vt:vector>
  </TitlesOfParts>
  <Company>SysCeo.com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L-MinHash：一种蛋白质同源性 搜索的高效算法</dc:title>
  <dc:creator>Yisin</dc:creator>
  <cp:lastModifiedBy>Yisin</cp:lastModifiedBy>
  <cp:revision>151</cp:revision>
  <dcterms:created xsi:type="dcterms:W3CDTF">2022-06-01T01:13:06Z</dcterms:created>
  <dcterms:modified xsi:type="dcterms:W3CDTF">2022-06-08T09:57:28Z</dcterms:modified>
</cp:coreProperties>
</file>