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41" r:id="rId3"/>
    <p:sldId id="327" r:id="rId4"/>
    <p:sldId id="328" r:id="rId5"/>
    <p:sldId id="329" r:id="rId6"/>
    <p:sldId id="330" r:id="rId7"/>
    <p:sldId id="331" r:id="rId8"/>
    <p:sldId id="334" r:id="rId9"/>
    <p:sldId id="336" r:id="rId10"/>
    <p:sldId id="335" r:id="rId11"/>
    <p:sldId id="337" r:id="rId12"/>
    <p:sldId id="354" r:id="rId13"/>
    <p:sldId id="338" r:id="rId15"/>
    <p:sldId id="339" r:id="rId16"/>
    <p:sldId id="362" r:id="rId17"/>
    <p:sldId id="360" r:id="rId18"/>
    <p:sldId id="361" r:id="rId19"/>
    <p:sldId id="363" r:id="rId20"/>
    <p:sldId id="369" r:id="rId21"/>
    <p:sldId id="32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131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99F8-2109-4508-B89D-C5654C3CD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D33D-4843-4BCC-BBB3-AB1B0AC6E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94238492-E2E4-427F-BE33-28F03629AC9D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92314" y="2949575"/>
            <a:ext cx="8207375" cy="407988"/>
          </a:xfrm>
        </p:spPr>
        <p:txBody>
          <a:bodyPr/>
          <a:lstStyle/>
          <a:p>
            <a:pPr eaLnBrk="1" hangingPunct="1"/>
            <a:r>
              <a:rPr lang="zh-CN" altLang="en-US"/>
              <a:t>实验一：</a:t>
            </a:r>
            <a:r>
              <a:rPr lang="en-US" altLang="zh-CN"/>
              <a:t>Hello, D3</a:t>
            </a:r>
            <a:endParaRPr lang="zh-CN" altLang="en-US"/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992314" y="1989139"/>
            <a:ext cx="8207375" cy="960437"/>
          </a:xfrm>
        </p:spPr>
        <p:txBody>
          <a:bodyPr/>
          <a:lstStyle/>
          <a:p>
            <a:pPr eaLnBrk="1" hangingPunct="1"/>
            <a:r>
              <a:rPr lang="zh-CN" altLang="en-US"/>
              <a:t>信息可视化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  <a:endParaRPr lang="en-US" altLang="zh-CN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dirty="0"/>
              <a:t>data(): </a:t>
            </a:r>
            <a:r>
              <a:rPr lang="zh-CN" altLang="en-US" dirty="0"/>
              <a:t>有一个数组，接下来要分别将数组的各元素绑定到三个段落元素上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调用 </a:t>
            </a:r>
            <a:r>
              <a:rPr lang="en-US" altLang="zh-CN" dirty="0"/>
              <a:t>data() </a:t>
            </a:r>
            <a:r>
              <a:rPr lang="zh-CN" altLang="en-US" dirty="0"/>
              <a:t>绑定数据，并替换三个段落元素的字符串为被绑定的字符串，代码如下：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结果自然是三个段落的文字分别变成了数组的三个字符串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2263153" y="2736244"/>
            <a:ext cx="7559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400" dirty="0"/>
              <a:t>I love three things in this world.Sun, moon and you. Sun for morning, moon for night, and you forever.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469504" y="3112881"/>
            <a:ext cx="274748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/>
              <a:t>var dataset = ["sun","moon","you"];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21570" y="3868392"/>
            <a:ext cx="4572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body = d3.select("body");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var p = body.selectAll("p");</a:t>
            </a:r>
            <a:endParaRPr lang="zh-CN" altLang="en-US" sz="1400" dirty="0"/>
          </a:p>
          <a:p>
            <a:pPr>
              <a:defRPr/>
            </a:pP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p.data(dataset)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.text(function(d, i){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    return "I love " + d;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});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621570" y="6021042"/>
            <a:ext cx="4572000" cy="738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I love sun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I love moon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I love you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</a:t>
            </a:r>
            <a:endParaRPr lang="zh-CN" altLang="en-US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/>
              <a:t>update()</a:t>
            </a:r>
            <a:endParaRPr lang="en-US" altLang="zh-CN"/>
          </a:p>
          <a:p>
            <a:pPr lvl="1" eaLnBrk="1" hangingPunct="1"/>
            <a:r>
              <a:rPr lang="zh-CN" altLang="en-US"/>
              <a:t>当对应的元素正好满足时 （ 绑定数据数量 </a:t>
            </a:r>
            <a:r>
              <a:rPr lang="en-US" altLang="zh-CN"/>
              <a:t>= </a:t>
            </a:r>
            <a:r>
              <a:rPr lang="zh-CN" altLang="en-US"/>
              <a:t>对应元素 </a:t>
            </a:r>
            <a:r>
              <a:rPr lang="en-US" altLang="zh-CN"/>
              <a:t>)</a:t>
            </a:r>
            <a:r>
              <a:rPr lang="zh-CN" altLang="en-US"/>
              <a:t>，实际上并不存在这样一个函数，只是为了要与之后的 </a:t>
            </a:r>
            <a:r>
              <a:rPr lang="en-US" altLang="zh-CN"/>
              <a:t>enter </a:t>
            </a:r>
            <a:r>
              <a:rPr lang="zh-CN" altLang="en-US"/>
              <a:t>和 </a:t>
            </a:r>
            <a:r>
              <a:rPr lang="en-US" altLang="zh-CN"/>
              <a:t>exit </a:t>
            </a:r>
            <a:r>
              <a:rPr lang="zh-CN" altLang="en-US"/>
              <a:t>一起说明才想象有这样一个函数。但对应元素正好满足时，直接操作即可，后面直接跟 </a:t>
            </a:r>
            <a:r>
              <a:rPr lang="en-US" altLang="zh-CN"/>
              <a:t>text </a:t>
            </a:r>
            <a:r>
              <a:rPr lang="zh-CN" altLang="en-US"/>
              <a:t>，</a:t>
            </a:r>
            <a:r>
              <a:rPr lang="en-US" altLang="zh-CN"/>
              <a:t>style </a:t>
            </a:r>
            <a:r>
              <a:rPr lang="zh-CN" altLang="en-US"/>
              <a:t>等操作即可。</a:t>
            </a:r>
            <a:endParaRPr lang="zh-CN" altLang="en-US"/>
          </a:p>
          <a:p>
            <a:pPr eaLnBrk="1" hangingPunct="1"/>
            <a:r>
              <a:rPr lang="en-US" altLang="zh-CN"/>
              <a:t>enter()</a:t>
            </a:r>
            <a:endParaRPr lang="en-US" altLang="zh-CN"/>
          </a:p>
          <a:p>
            <a:pPr lvl="1" eaLnBrk="1" hangingPunct="1"/>
            <a:r>
              <a:rPr lang="zh-CN" altLang="en-US"/>
              <a:t>当对应的元素不足时 （ 绑定数据数量 </a:t>
            </a:r>
            <a:r>
              <a:rPr lang="en-US" altLang="zh-CN"/>
              <a:t>&gt; </a:t>
            </a:r>
            <a:r>
              <a:rPr lang="zh-CN" altLang="en-US"/>
              <a:t>对应元素 ），当对应的元素不足时，通常要添加元素，使之与绑定数据的数量相等。后面通常先跟 </a:t>
            </a:r>
            <a:r>
              <a:rPr lang="en-US" altLang="zh-CN"/>
              <a:t>append </a:t>
            </a:r>
            <a:r>
              <a:rPr lang="zh-CN" altLang="en-US"/>
              <a:t>操作。</a:t>
            </a:r>
            <a:endParaRPr lang="zh-CN" altLang="en-US"/>
          </a:p>
          <a:p>
            <a:pPr eaLnBrk="1" hangingPunct="1"/>
            <a:r>
              <a:rPr lang="en-US" altLang="zh-CN"/>
              <a:t>exit()</a:t>
            </a:r>
            <a:endParaRPr lang="en-US" altLang="zh-CN"/>
          </a:p>
          <a:p>
            <a:pPr lvl="1" eaLnBrk="1" hangingPunct="1"/>
            <a:r>
              <a:rPr lang="zh-CN" altLang="en-US"/>
              <a:t>当对应的元素过多时 （ 绑定数据数量 </a:t>
            </a:r>
            <a:r>
              <a:rPr lang="en-US" altLang="zh-CN"/>
              <a:t>&lt; </a:t>
            </a:r>
            <a:r>
              <a:rPr lang="zh-CN" altLang="en-US"/>
              <a:t>对应元素 ），当对应的元素过多时，通常要删除元素，使之与绑定数据的数量相等。后面通常要跟 </a:t>
            </a:r>
            <a:r>
              <a:rPr lang="en-US" altLang="zh-CN"/>
              <a:t>remove </a:t>
            </a:r>
            <a:r>
              <a:rPr lang="zh-CN" altLang="en-US"/>
              <a:t>操作。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元素操作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/>
              <a:t>假设在 </a:t>
            </a:r>
            <a:r>
              <a:rPr lang="en-US" altLang="zh-CN"/>
              <a:t>body </a:t>
            </a:r>
            <a:r>
              <a:rPr lang="zh-CN" altLang="en-US"/>
              <a:t>中有三个段落元素：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选择第一个元素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选择所有元素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选择第二个元素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选择后两个元素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4848" y="2690812"/>
            <a:ext cx="4572000" cy="738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&lt;p&gt;Sun&lt;/p&gt;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&lt;p&gt;Moon&lt;/p&gt;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&lt;p&gt;You&lt;/p&gt;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004241" y="3632201"/>
            <a:ext cx="5957888" cy="307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d3.select("body").select("p").style("color","red");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64848" y="4162425"/>
            <a:ext cx="4572000" cy="307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d3.select("body").selectAll("p").style("color","red");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664848" y="4807830"/>
            <a:ext cx="4572000" cy="738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&lt;p id="moon"&gt;Moon&lt;/p&gt;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-------------------------------------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d3.select("#moon").style("color","red");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3753886" y="5735840"/>
            <a:ext cx="4248150" cy="739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&lt;p class="myclass"&gt;Moon&lt;/p&gt;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&lt;p class="myclass"&gt;You&lt;/p&gt;</a:t>
            </a: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d3.selectAll(".</a:t>
            </a:r>
            <a:r>
              <a:rPr lang="en-US" altLang="zh-CN" sz="1400" dirty="0" err="1"/>
              <a:t>myclass</a:t>
            </a:r>
            <a:r>
              <a:rPr lang="en-US" altLang="zh-CN" sz="1400" dirty="0"/>
              <a:t>").style("</a:t>
            </a:r>
            <a:r>
              <a:rPr lang="en-US" altLang="zh-CN" sz="1400" dirty="0" err="1"/>
              <a:t>color","red</a:t>
            </a:r>
            <a:r>
              <a:rPr lang="en-US" altLang="zh-CN" sz="1400" dirty="0"/>
              <a:t>");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元素操作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插入元素涉及的函数有两个：</a:t>
            </a:r>
            <a:endParaRPr lang="zh-CN" altLang="en-US" dirty="0"/>
          </a:p>
          <a:p>
            <a:pPr lvl="1"/>
            <a:r>
              <a:rPr lang="en-US" altLang="zh-CN" dirty="0"/>
              <a:t>append()</a:t>
            </a:r>
            <a:r>
              <a:rPr lang="zh-CN" altLang="en-US" dirty="0"/>
              <a:t>：在选择集末尾插入元素</a:t>
            </a:r>
            <a:endParaRPr lang="zh-CN" altLang="en-US" dirty="0"/>
          </a:p>
          <a:p>
            <a:pPr lvl="1"/>
            <a:r>
              <a:rPr lang="en-US" altLang="zh-CN" dirty="0"/>
              <a:t>insert()</a:t>
            </a:r>
            <a:r>
              <a:rPr lang="zh-CN" altLang="en-US" dirty="0"/>
              <a:t>：在选择集前面插入元素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删除一个元素时，对于选择的元素，使用 </a:t>
            </a:r>
            <a:r>
              <a:rPr lang="en-US" altLang="zh-CN" dirty="0"/>
              <a:t>remove </a:t>
            </a:r>
            <a:r>
              <a:rPr lang="zh-CN" altLang="en-US" dirty="0"/>
              <a:t>即可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16770" y="3658568"/>
            <a:ext cx="4895850" cy="307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d3.select("body").append("p").text("Star");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478695" y="4174506"/>
            <a:ext cx="4572000" cy="307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d3.select("body").insert("p","#moon").text("Star");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4669389" y="5468900"/>
            <a:ext cx="234782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/>
              <a:t>d3.select("#moon").remove();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1251585" y="382270"/>
            <a:ext cx="10178415" cy="841375"/>
          </a:xfrm>
        </p:spPr>
        <p:txBody>
          <a:bodyPr>
            <a:normAutofit/>
          </a:bodyPr>
          <a:lstStyle/>
          <a:p>
            <a:r>
              <a:rPr lang="zh-CN" altLang="en-US"/>
              <a:t>实验环境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/>
              <a:t>编辑器（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1/2</a:t>
            </a:r>
            <a:r>
              <a:rPr lang="zh-CN" altLang="en-US"/>
              <a:t>）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3665" y="1199515"/>
            <a:ext cx="750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D3.js</a:t>
            </a:r>
            <a:r>
              <a:rPr lang="zh-CN" altLang="en-US" sz="2000"/>
              <a:t>基于</a:t>
            </a:r>
            <a:r>
              <a:rPr lang="en-US" altLang="zh-CN" sz="2000"/>
              <a:t>JavaScript, </a:t>
            </a:r>
            <a:r>
              <a:rPr lang="zh-CN" altLang="en-US" sz="2000"/>
              <a:t>常用在</a:t>
            </a:r>
            <a:r>
              <a:rPr lang="en-US" altLang="zh-CN" sz="2000"/>
              <a:t>Web</a:t>
            </a:r>
            <a:r>
              <a:rPr lang="zh-CN" altLang="en-US" sz="2000"/>
              <a:t>前端操控</a:t>
            </a:r>
            <a:r>
              <a:rPr lang="en-US" altLang="zh-CN" sz="2000"/>
              <a:t>HTML</a:t>
            </a:r>
            <a:r>
              <a:rPr lang="zh-CN" altLang="en-US" sz="2000"/>
              <a:t>的元素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ym typeface="+mn-ea"/>
              </a:rPr>
              <a:t>VSCode</a:t>
            </a:r>
            <a:r>
              <a:rPr lang="zh-CN" altLang="en-US" sz="2000">
                <a:sym typeface="+mn-ea"/>
              </a:rPr>
              <a:t>：https://code.visualstudio.com/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1906270"/>
            <a:ext cx="8573770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1251585" y="382270"/>
            <a:ext cx="10178415" cy="841375"/>
          </a:xfrm>
        </p:spPr>
        <p:txBody>
          <a:bodyPr>
            <a:normAutofit/>
          </a:bodyPr>
          <a:lstStyle/>
          <a:p>
            <a:r>
              <a:rPr lang="zh-CN" altLang="en-US"/>
              <a:t>实验环境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-</a:t>
            </a:r>
            <a:r>
              <a:rPr lang="zh-CN" altLang="en-US">
                <a:sym typeface="+mn-ea"/>
              </a:rPr>
              <a:t>编辑器</a:t>
            </a:r>
            <a:r>
              <a:rPr lang="zh-CN" altLang="en-US"/>
              <a:t>（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1/2</a:t>
            </a:r>
            <a:r>
              <a:rPr lang="zh-CN" altLang="en-US"/>
              <a:t>）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3665" y="1199515"/>
            <a:ext cx="750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D3.js</a:t>
            </a:r>
            <a:r>
              <a:rPr lang="zh-CN" altLang="en-US" sz="2000"/>
              <a:t>基于</a:t>
            </a:r>
            <a:r>
              <a:rPr lang="en-US" altLang="zh-CN" sz="2000"/>
              <a:t>JavaScript, </a:t>
            </a:r>
            <a:r>
              <a:rPr lang="zh-CN" altLang="en-US" sz="2000"/>
              <a:t>常用在</a:t>
            </a:r>
            <a:r>
              <a:rPr lang="en-US" altLang="zh-CN" sz="2000"/>
              <a:t>Web</a:t>
            </a:r>
            <a:r>
              <a:rPr lang="zh-CN" altLang="en-US" sz="2000"/>
              <a:t>前端操控</a:t>
            </a:r>
            <a:r>
              <a:rPr lang="en-US" altLang="zh-CN" sz="2000"/>
              <a:t>HTML</a:t>
            </a:r>
            <a:r>
              <a:rPr lang="zh-CN" altLang="en-US" sz="2000"/>
              <a:t>的元素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ym typeface="+mn-ea"/>
              </a:rPr>
              <a:t>VSCode</a:t>
            </a:r>
            <a:r>
              <a:rPr lang="en-US" altLang="zh-CN" sz="2000">
                <a:sym typeface="+mn-ea"/>
              </a:rPr>
              <a:t>: Live Server</a:t>
            </a:r>
            <a:r>
              <a:rPr lang="zh-CN" altLang="en-US" sz="2000">
                <a:sym typeface="+mn-ea"/>
              </a:rPr>
              <a:t>插件</a:t>
            </a:r>
            <a:endParaRPr lang="zh-CN" altLang="en-US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495" y="1906270"/>
            <a:ext cx="6604000" cy="3699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0" y="1906270"/>
            <a:ext cx="4202430" cy="3083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1251585" y="382270"/>
            <a:ext cx="10178415" cy="841375"/>
          </a:xfrm>
        </p:spPr>
        <p:txBody>
          <a:bodyPr/>
          <a:lstStyle/>
          <a:p>
            <a:r>
              <a:rPr lang="zh-CN" altLang="en-US"/>
              <a:t>实验环境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/>
              <a:t>浏览器（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2/2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3665" y="1199515"/>
            <a:ext cx="7508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Chrome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598295"/>
            <a:ext cx="8013065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1251585" y="382270"/>
            <a:ext cx="10178415" cy="841375"/>
          </a:xfrm>
        </p:spPr>
        <p:txBody>
          <a:bodyPr/>
          <a:lstStyle/>
          <a:p>
            <a:r>
              <a:rPr lang="zh-CN" altLang="en-US"/>
              <a:t>实验环境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/>
              <a:t>浏览器（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2/2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3665" y="1199515"/>
            <a:ext cx="7508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/>
              <a:t>Chrome</a:t>
            </a:r>
            <a:r>
              <a:rPr lang="en-US" altLang="zh-CN" sz="2000"/>
              <a:t>-</a:t>
            </a:r>
            <a:r>
              <a:rPr lang="en-US" altLang="zh-CN" sz="2000"/>
              <a:t>DevTools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1598295"/>
            <a:ext cx="5419725" cy="4895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35" y="4612005"/>
            <a:ext cx="5582920" cy="13703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6835" y="1598295"/>
            <a:ext cx="5003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DevTools</a:t>
            </a:r>
            <a:r>
              <a:rPr lang="zh-CN" altLang="en-US" b="1"/>
              <a:t>简单教程：</a:t>
            </a:r>
            <a:endParaRPr lang="zh-CN" altLang="en-US"/>
          </a:p>
          <a:p>
            <a:r>
              <a:rPr lang="zh-CN" altLang="en-US"/>
              <a:t>https://zh.javascript.info/debugging-chrome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6200" y="2456815"/>
            <a:ext cx="50038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DevTools</a:t>
            </a:r>
            <a:r>
              <a:rPr lang="zh-CN" altLang="en-US" b="1"/>
              <a:t>调试视频：</a:t>
            </a:r>
            <a:endParaRPr lang="zh-CN" altLang="en-US"/>
          </a:p>
          <a:p>
            <a:pPr algn="l"/>
            <a:r>
              <a:rPr lang="zh-CN" altLang="en-US" sz="1600"/>
              <a:t>https://www.bilibili.com/video/BV1g44y117td/?vd_source=57576f9b856f0b11f2b079963336256b</a:t>
            </a:r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1251585" y="382270"/>
            <a:ext cx="10178415" cy="841375"/>
          </a:xfrm>
        </p:spPr>
        <p:txBody>
          <a:bodyPr>
            <a:normAutofit/>
          </a:bodyPr>
          <a:lstStyle/>
          <a:p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参考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资料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6145" y="1199515"/>
            <a:ext cx="109715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html</a:t>
            </a:r>
            <a:r>
              <a:rPr lang="zh-CN" altLang="en-US" sz="2000"/>
              <a:t>教程：https://www.w3cschool.cn/html/html-tutorial.html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了解基础标签和</a:t>
            </a:r>
            <a:r>
              <a:rPr lang="en-US" altLang="zh-CN" sz="2000"/>
              <a:t>svg</a:t>
            </a:r>
            <a:r>
              <a:rPr lang="zh-CN" altLang="en-US" sz="2000"/>
              <a:t>即可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javascript</a:t>
            </a:r>
            <a:r>
              <a:rPr lang="zh-CN" altLang="en-US" sz="2000"/>
              <a:t>教程：https://wohugb.gitbooks.io/javascript/content/introduction/index.html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重点关注</a:t>
            </a:r>
            <a:r>
              <a:rPr lang="en-US" altLang="zh-CN" sz="2000"/>
              <a:t>js</a:t>
            </a:r>
            <a:r>
              <a:rPr lang="zh-CN" altLang="en-US" sz="2000"/>
              <a:t>基础语法，了解</a:t>
            </a:r>
            <a:r>
              <a:rPr lang="en-US" altLang="zh-CN" sz="2000"/>
              <a:t>dom</a:t>
            </a:r>
            <a:r>
              <a:rPr lang="zh-CN" altLang="en-US" sz="2000"/>
              <a:t>的基本</a:t>
            </a:r>
            <a:r>
              <a:rPr lang="zh-CN" altLang="en-US" sz="2000"/>
              <a:t>概念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d3.js</a:t>
            </a:r>
            <a:r>
              <a:rPr lang="zh-CN" altLang="en-US" sz="2000"/>
              <a:t>文档：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英文：https://d3js.org/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中文：https://d3-wiki.readthedocs.io/zh_CN/master/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清华大学数据可视化编程：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视频：https://www.bilibili.com/video/BV1qg411X7bB?spm_id_from=333.337.search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card.all.click&amp;vd_source=57576f9b856f0b11f2b079963336256b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001963" y="4652964"/>
            <a:ext cx="618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感谢您的关注</a:t>
            </a:r>
            <a:r>
              <a:rPr lang="en-US" altLang="zh-CN" sz="2800">
                <a:ea typeface="黑体" panose="02010609060101010101" pitchFamily="49" charset="-122"/>
              </a:rPr>
              <a:t>!</a:t>
            </a:r>
            <a:endParaRPr lang="zh-CN" altLang="en-US" sz="1600" b="0" i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endParaRPr lang="en-US" altLang="zh-CN"/>
          </a:p>
          <a:p>
            <a:pPr eaLnBrk="1" hangingPunct="1"/>
            <a:r>
              <a:rPr lang="en-US" altLang="zh-CN"/>
              <a:t>Hello</a:t>
            </a:r>
            <a:r>
              <a:rPr lang="zh-CN" altLang="en-US"/>
              <a:t> </a:t>
            </a:r>
            <a:r>
              <a:rPr lang="en-US" altLang="zh-CN"/>
              <a:t>D3</a:t>
            </a:r>
            <a:endParaRPr lang="en-US" altLang="zh-CN"/>
          </a:p>
          <a:p>
            <a:pPr eaLnBrk="1" hangingPunct="1"/>
            <a:r>
              <a:rPr lang="zh-CN" altLang="en-US"/>
              <a:t>数据操作</a:t>
            </a:r>
            <a:endParaRPr lang="en-US" altLang="zh-CN"/>
          </a:p>
          <a:p>
            <a:pPr eaLnBrk="1" hangingPunct="1"/>
            <a:r>
              <a:rPr lang="zh-CN" altLang="en-US"/>
              <a:t>事件</a:t>
            </a:r>
            <a:endParaRPr lang="en-US" altLang="zh-CN"/>
          </a:p>
          <a:p>
            <a:pPr eaLnBrk="1" hangingPunct="1"/>
            <a:r>
              <a:rPr lang="zh-CN" altLang="en-US"/>
              <a:t>元素操作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/>
              <a:t>背景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可视化越来越流行，许多报刊杂志、门户网站、新闻媒体都大量使用可视化技术，使复杂数据和文字变得十分容易理解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各种数据可视化工具也如井喷式地发展，</a:t>
            </a:r>
            <a:r>
              <a:rPr lang="en-US" altLang="zh-CN" dirty="0"/>
              <a:t>D3 </a:t>
            </a:r>
            <a:r>
              <a:rPr lang="zh-CN" altLang="en-US" dirty="0"/>
              <a:t>正是其中的佼佼者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D3 (Data-Driven Documents)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用于数据可视化的</a:t>
            </a:r>
            <a:r>
              <a:rPr lang="en-US" altLang="zh-CN" dirty="0"/>
              <a:t>JavaScript </a:t>
            </a:r>
            <a:r>
              <a:rPr lang="zh-CN" altLang="en-US" dirty="0"/>
              <a:t>函数库</a:t>
            </a:r>
            <a:endParaRPr lang="zh-CN" altLang="en-US" dirty="0"/>
          </a:p>
        </p:txBody>
      </p:sp>
      <p:pic>
        <p:nvPicPr>
          <p:cNvPr id="8196" name="Picture 2" descr="https://img-blog.csdnimg.cn/2019062609405844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48" y="3226398"/>
            <a:ext cx="7183004" cy="17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预备知识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HTML</a:t>
            </a:r>
            <a:r>
              <a:rPr lang="zh-CN" altLang="en-US" dirty="0"/>
              <a:t>：超文本标记语言，用于设定网页的内容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/>
              <a:t>CSS</a:t>
            </a:r>
            <a:r>
              <a:rPr lang="zh-CN" altLang="en-US" dirty="0"/>
              <a:t>：层叠样式表，用于设定网页的样式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/>
              <a:t>JavaScript</a:t>
            </a:r>
            <a:r>
              <a:rPr lang="zh-CN" altLang="en-US" dirty="0"/>
              <a:t>：一种直译式脚本语言，用于设定网页的行为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/>
              <a:t>DOM</a:t>
            </a:r>
            <a:r>
              <a:rPr lang="zh-CN" altLang="en-US" dirty="0"/>
              <a:t>：文档对象模型，用于修改文档的内容和结构</a:t>
            </a:r>
            <a:endParaRPr lang="zh-CN" altLang="en-US" dirty="0"/>
          </a:p>
          <a:p>
            <a:pPr lvl="1" eaLnBrk="1" hangingPunct="1">
              <a:defRPr/>
            </a:pPr>
            <a:r>
              <a:rPr lang="en-US" altLang="zh-CN" dirty="0"/>
              <a:t>SVG</a:t>
            </a:r>
            <a:r>
              <a:rPr lang="zh-CN" altLang="en-US" dirty="0"/>
              <a:t>：可缩放矢量图形，用于绘制可视化的图形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安装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下载</a:t>
            </a:r>
            <a:endParaRPr lang="en-US" altLang="zh-CN" dirty="0"/>
          </a:p>
          <a:p>
            <a:pPr lvl="2" eaLnBrk="1" hangingPunct="1">
              <a:defRPr/>
            </a:pPr>
            <a:r>
              <a:rPr lang="en-US" altLang="zh-CN" dirty="0"/>
              <a:t>https://d3js.org/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加载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4113" y="3957639"/>
            <a:ext cx="8064500" cy="737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sz="1400" dirty="0"/>
          </a:p>
          <a:p>
            <a:pPr eaLnBrk="1" hangingPunct="1">
              <a:defRPr/>
            </a:pPr>
            <a:r>
              <a:rPr lang="en-US" altLang="zh-CN" sz="1400" dirty="0"/>
              <a:t>&lt;head&gt;&lt;script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="http://d3js.org/d3.v7.min.js"&gt;&lt;/script&gt;&lt;/head&gt;</a:t>
            </a:r>
            <a:endParaRPr lang="en-US" altLang="zh-CN" sz="1400" dirty="0"/>
          </a:p>
          <a:p>
            <a:pPr eaLnBrk="1" hangingPunct="1">
              <a:defRPr/>
            </a:pP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Hello D3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HTML</a:t>
            </a:r>
            <a:r>
              <a:rPr lang="zh-CN" altLang="en-US"/>
              <a:t>中输出</a:t>
            </a:r>
            <a:r>
              <a:rPr lang="en-US" altLang="zh-CN"/>
              <a:t>Hello World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63975" y="2789238"/>
            <a:ext cx="4572000" cy="2246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&lt;body&gt;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&lt;p&gt;&lt;/p&gt;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&lt;p&gt;&lt;/p&gt;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&lt;script&gt;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	var p = d3.select("body")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  		.selectAll("p");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  		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  	p.text("Hello World");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&lt;/script&gt;</a:t>
            </a:r>
            <a:endParaRPr lang="en-US" altLang="zh-CN" sz="1400" dirty="0"/>
          </a:p>
          <a:p>
            <a:pPr>
              <a:defRPr/>
            </a:pPr>
            <a:r>
              <a:rPr lang="zh-CN" altLang="en-US" sz="1400" dirty="0"/>
              <a:t>&lt;/body&gt;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  <a:endParaRPr lang="en-US" altLang="zh-CN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 </a:t>
            </a:r>
            <a:r>
              <a:rPr lang="en-US" altLang="zh-CN" dirty="0"/>
              <a:t>D3 </a:t>
            </a:r>
            <a:r>
              <a:rPr lang="zh-CN" altLang="en-US" dirty="0"/>
              <a:t>中，用于选择元素的函数有两个，其返回结果称为选择集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d3.select()</a:t>
            </a:r>
            <a:r>
              <a:rPr lang="zh-CN" altLang="en-US" dirty="0"/>
              <a:t>：选择所有指定元素的第一个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d3.selectAll()</a:t>
            </a:r>
            <a:r>
              <a:rPr lang="zh-CN" altLang="en-US" dirty="0"/>
              <a:t>：选择指定全部元素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选择元素函数后常用链式表达接其他操作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6569" y="3520868"/>
            <a:ext cx="6858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400" dirty="0"/>
              <a:t>    var body = d3.select("body"); //选择文档中的body元素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    var p1 = body.select("p");      //选择body中的第一个p元素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    var p = body.selectAll("p");    //选择body中的所有p元素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    var svg = body.select("svg");   //选择body中的svg元素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    var rects = svg.selectAll("rect");  //选择svg中所有的rect元素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    var id = body.select("#id"); //选择body中id元素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    var class = body.select(".class");//选择body中class类元素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3333613" y="5752385"/>
            <a:ext cx="5903913" cy="307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400" dirty="0"/>
              <a:t>d3.select("#id").text("SWUSTVIS").attr("font-size","12px");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  <a:endParaRPr lang="en-US" altLang="zh-CN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选择集和绑定数据通常一起使用，</a:t>
            </a:r>
            <a:r>
              <a:rPr lang="en-US" altLang="zh-CN"/>
              <a:t>D3 </a:t>
            </a:r>
            <a:r>
              <a:rPr lang="zh-CN" altLang="en-US"/>
              <a:t>通过以下两个函数绑定数据</a:t>
            </a:r>
            <a:endParaRPr lang="zh-CN" altLang="en-US"/>
          </a:p>
          <a:p>
            <a:pPr lvl="1" eaLnBrk="1" hangingPunct="1"/>
            <a:r>
              <a:rPr lang="en-US" altLang="zh-CN"/>
              <a:t>datum()</a:t>
            </a:r>
            <a:r>
              <a:rPr lang="zh-CN" altLang="en-US"/>
              <a:t>：绑定一个数据到所有选择集上</a:t>
            </a:r>
            <a:endParaRPr lang="zh-CN" altLang="en-US"/>
          </a:p>
          <a:p>
            <a:pPr lvl="1" eaLnBrk="1" hangingPunct="1"/>
            <a:r>
              <a:rPr lang="en-US" altLang="zh-CN"/>
              <a:t>data()</a:t>
            </a:r>
            <a:r>
              <a:rPr lang="zh-CN" altLang="en-US"/>
              <a:t>：绑定一个数组到选择集上，数组各项分别与选择集各元素绑定</a:t>
            </a:r>
            <a:endParaRPr lang="en-US" altLang="zh-CN"/>
          </a:p>
          <a:p>
            <a:pPr eaLnBrk="1" hangingPunct="1"/>
            <a:r>
              <a:rPr lang="zh-CN" altLang="en-US"/>
              <a:t>假设现在有三个段落元素如下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定义函数</a:t>
            </a:r>
            <a:r>
              <a:rPr lang="en-US" altLang="zh-CN"/>
              <a:t>function(d,i)</a:t>
            </a:r>
            <a:r>
              <a:rPr lang="zh-CN" altLang="en-US"/>
              <a:t>的对应情况为：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2663" y="3996131"/>
            <a:ext cx="4572000" cy="738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1400" dirty="0"/>
              <a:t>&lt;p&gt;&lt;/p&gt;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&lt;p&gt;&lt;/p&gt;</a:t>
            </a:r>
            <a:endParaRPr lang="zh-CN" altLang="en-US" sz="1400" dirty="0"/>
          </a:p>
          <a:p>
            <a:pPr eaLnBrk="1" hangingPunct="1">
              <a:defRPr/>
            </a:pPr>
            <a:r>
              <a:rPr lang="zh-CN" altLang="en-US" sz="1400" dirty="0"/>
              <a:t>&lt;p&gt;&lt;/p&gt;</a:t>
            </a:r>
            <a:endParaRPr lang="zh-CN" altLang="en-US" sz="1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648075" y="5309153"/>
          <a:ext cx="4321176" cy="14827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588"/>
                <a:gridCol w="2160588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sun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moon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you</a:t>
                      </a:r>
                      <a:endParaRPr lang="zh-CN" altLang="en-US" sz="1800" dirty="0"/>
                    </a:p>
                  </a:txBody>
                  <a:tcPr marL="91455" marR="91455" marT="45700" marB="457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  <a:endParaRPr lang="en-US" altLang="zh-CN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对于</a:t>
            </a:r>
            <a:r>
              <a:rPr lang="en-US" altLang="zh-CN"/>
              <a:t>datum()</a:t>
            </a:r>
            <a:r>
              <a:rPr lang="zh-CN" altLang="en-US"/>
              <a:t>，假设有一字符串 </a:t>
            </a:r>
            <a:r>
              <a:rPr lang="en-US" altLang="zh-CN"/>
              <a:t>SWUSTVIS</a:t>
            </a:r>
            <a:r>
              <a:rPr lang="zh-CN" altLang="en-US"/>
              <a:t>，要将此字符串分别与三个段落元素绑定，代码如下：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绑定数据后，使用此数据来修改三个段落元素的内容，其结果如下：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863976" y="3034611"/>
            <a:ext cx="5040313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var str = "SWUSTVIS";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var body = d3.select("body");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var p = body.selectAll("p");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p.datum(str);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p.text(function(d, i){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    return "第 "+ i + " 个元素绑定的数据是 " + d;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});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4151313" y="5339661"/>
            <a:ext cx="4572000" cy="738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/>
              <a:t>第 0 个元素绑定的数据是 SWUSTVIS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第 1 个元素绑定的数据是 SWUSTVIS</a:t>
            </a:r>
            <a:endParaRPr lang="zh-CN" altLang="en-US" sz="1400" dirty="0"/>
          </a:p>
          <a:p>
            <a:pPr>
              <a:defRPr/>
            </a:pPr>
            <a:r>
              <a:rPr lang="zh-CN" altLang="en-US" sz="1400" dirty="0"/>
              <a:t>第 2 个元素绑定的数据是 SWUSTVIS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3604</Words>
  <Application>WPS 文字</Application>
  <PresentationFormat>宽屏</PresentationFormat>
  <Paragraphs>296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Gill Sans MT</vt:lpstr>
      <vt:lpstr>苹方-简</vt:lpstr>
      <vt:lpstr>Times New Roman Regular</vt:lpstr>
      <vt:lpstr>华文细黑</vt:lpstr>
      <vt:lpstr>黑体-简</vt:lpstr>
      <vt:lpstr>黑体</vt:lpstr>
      <vt:lpstr>汉仪中黑KW</vt:lpstr>
      <vt:lpstr>华文中宋</vt:lpstr>
      <vt:lpstr>汉仪书宋二KW</vt:lpstr>
      <vt:lpstr>Impact</vt:lpstr>
      <vt:lpstr>微软雅黑</vt:lpstr>
      <vt:lpstr>汉仪旗黑</vt:lpstr>
      <vt:lpstr>宋体</vt:lpstr>
      <vt:lpstr>Arial Unicode MS</vt:lpstr>
      <vt:lpstr>等线</vt:lpstr>
      <vt:lpstr>汉仪中等线KW</vt:lpstr>
      <vt:lpstr>徽章</vt:lpstr>
      <vt:lpstr>信息可视化</vt:lpstr>
      <vt:lpstr>目录</vt:lpstr>
      <vt:lpstr>简介</vt:lpstr>
      <vt:lpstr>简介</vt:lpstr>
      <vt:lpstr>简介</vt:lpstr>
      <vt:lpstr>Hello D3</vt:lpstr>
      <vt:lpstr>数据操作</vt:lpstr>
      <vt:lpstr>数据操作</vt:lpstr>
      <vt:lpstr>数据操作</vt:lpstr>
      <vt:lpstr>数据操作</vt:lpstr>
      <vt:lpstr>事件</vt:lpstr>
      <vt:lpstr>元素操作</vt:lpstr>
      <vt:lpstr>元素操作</vt:lpstr>
      <vt:lpstr>实验环境-编辑器（1/2）</vt:lpstr>
      <vt:lpstr>实验环境-编辑器（1/2）</vt:lpstr>
      <vt:lpstr>实验环境-浏览器（2/2）</vt:lpstr>
      <vt:lpstr>实验环境-浏览器（2/2）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信息可视化</dc:title>
  <dc:creator>JuncongLin</dc:creator>
  <cp:lastModifiedBy>稚乘</cp:lastModifiedBy>
  <cp:revision>106</cp:revision>
  <dcterms:created xsi:type="dcterms:W3CDTF">2022-09-14T08:08:26Z</dcterms:created>
  <dcterms:modified xsi:type="dcterms:W3CDTF">2022-09-14T08:08:26Z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6E4DEC726ABC38E8707F1C63287F005D</vt:lpwstr>
  </property>
  <property fmtid="{D5CDD505-2E9C-101B-9397-08002B2CF9AE}" pid="3" name="KSOProductBuildVer">
    <vt:lpwstr>2052-4.5.0.7405</vt:lpwstr>
  </property>
</Properties>
</file>