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319" r:id="rId3"/>
    <p:sldId id="355" r:id="rId4"/>
    <p:sldId id="356" r:id="rId5"/>
    <p:sldId id="357" r:id="rId6"/>
    <p:sldId id="343" r:id="rId7"/>
    <p:sldId id="345" r:id="rId8"/>
    <p:sldId id="362" r:id="rId9"/>
    <p:sldId id="346" r:id="rId10"/>
    <p:sldId id="347" r:id="rId11"/>
    <p:sldId id="350" r:id="rId12"/>
    <p:sldId id="359" r:id="rId14"/>
    <p:sldId id="351" r:id="rId15"/>
    <p:sldId id="352" r:id="rId16"/>
    <p:sldId id="360" r:id="rId17"/>
    <p:sldId id="361" r:id="rId18"/>
    <p:sldId id="358" r:id="rId19"/>
    <p:sldId id="32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51" y="8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D99F8-2109-4508-B89D-C5654C3CD0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CD33D-4843-4BCC-BBB3-AB1B0AC6E60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CD33D-4843-4BCC-BBB3-AB1B0AC6E6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458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fld id="{A128E794-DDF0-4F8F-877C-65B05DBE77B9}" type="slidenum">
              <a:rPr lang="en-US" altLang="zh-CN" b="0" i="0" smtClean="0"/>
            </a:fld>
            <a:endParaRPr lang="en-US" altLang="zh-CN" b="0" i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662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fld id="{70606C1C-E882-4714-BEEC-96640B42451C}" type="slidenum">
              <a:rPr lang="en-US" altLang="zh-CN" b="0" i="0" smtClean="0"/>
            </a:fld>
            <a:endParaRPr lang="en-US" altLang="zh-CN" b="0" i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5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867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fld id="{6B497BF9-AA75-41FC-A6AE-579924E613BE}" type="slidenum">
              <a:rPr lang="en-US" altLang="zh-CN" b="0" i="0" smtClean="0"/>
            </a:fld>
            <a:endParaRPr lang="en-US" altLang="zh-CN" b="0" i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3C79AEB-7568-4B2D-A287-3BB200D9C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C0EC0D7-905B-4E79-824C-A226C0EE1D2F}" type="slidenum">
              <a:rPr lang="zh-CN" altLang="en-US" smtClean="0"/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9AEB-7568-4B2D-A287-3BB200D9C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C0D7-905B-4E79-824C-A226C0EE1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9AEB-7568-4B2D-A287-3BB200D9C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C0D7-905B-4E79-824C-A226C0EE1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9AEB-7568-4B2D-A287-3BB200D9C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C0D7-905B-4E79-824C-A226C0EE1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C79AEB-7568-4B2D-A287-3BB200D9C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C0EC0D7-905B-4E79-824C-A226C0EE1D2F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9AEB-7568-4B2D-A287-3BB200D9C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C0D7-905B-4E79-824C-A226C0EE1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9AEB-7568-4B2D-A287-3BB200D9C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C0D7-905B-4E79-824C-A226C0EE1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9AEB-7568-4B2D-A287-3BB200D9C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C0D7-905B-4E79-824C-A226C0EE1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9AEB-7568-4B2D-A287-3BB200D9C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C0D7-905B-4E79-824C-A226C0EE1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3C79AEB-7568-4B2D-A287-3BB200D9C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C0EC0D7-905B-4E79-824C-A226C0EE1D2F}" type="slidenum">
              <a:rPr lang="zh-CN" altLang="en-US" smtClean="0"/>
            </a:fld>
            <a:endParaRPr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3C79AEB-7568-4B2D-A287-3BB200D9C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C0EC0D7-905B-4E79-824C-A226C0EE1D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C79AEB-7568-4B2D-A287-3BB200D9C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C0EC0D7-905B-4E79-824C-A226C0EE1D2F}" type="slidenum">
              <a:rPr lang="zh-CN" altLang="en-US" smtClean="0"/>
            </a:fld>
            <a:endParaRPr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1992314" y="2949575"/>
            <a:ext cx="8207375" cy="407988"/>
          </a:xfrm>
        </p:spPr>
        <p:txBody>
          <a:bodyPr/>
          <a:lstStyle/>
          <a:p>
            <a:pPr eaLnBrk="1" hangingPunct="1"/>
            <a:r>
              <a:rPr lang="zh-CN" altLang="en-US"/>
              <a:t>实验二：图表初步</a:t>
            </a:r>
            <a:endParaRPr lang="zh-CN" altLang="en-US"/>
          </a:p>
        </p:txBody>
      </p:sp>
      <p:sp>
        <p:nvSpPr>
          <p:cNvPr id="6147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1992314" y="1989139"/>
            <a:ext cx="8207375" cy="960437"/>
          </a:xfrm>
        </p:spPr>
        <p:txBody>
          <a:bodyPr/>
          <a:lstStyle/>
          <a:p>
            <a:pPr eaLnBrk="1" hangingPunct="1"/>
            <a:r>
              <a:rPr lang="zh-CN" altLang="en-US"/>
              <a:t>信息可视化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坐标轴</a:t>
            </a:r>
            <a:endParaRPr lang="zh-CN" altLang="en-US" dirty="0"/>
          </a:p>
        </p:txBody>
      </p:sp>
      <p:sp>
        <p:nvSpPr>
          <p:cNvPr id="1741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应用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4347026" y="50923"/>
            <a:ext cx="7488248" cy="67710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400" dirty="0"/>
              <a:t>&lt;body&gt;</a:t>
            </a:r>
            <a:endParaRPr lang="zh-CN" altLang="en-US" sz="1400" dirty="0"/>
          </a:p>
          <a:p>
            <a:r>
              <a:rPr lang="zh-CN" altLang="en-US" sz="1400" dirty="0"/>
              <a:t>    &lt;svg width="960" height="600"&gt;&lt;/svg&gt;</a:t>
            </a:r>
            <a:endParaRPr lang="zh-CN" altLang="en-US" sz="1400" dirty="0"/>
          </a:p>
          <a:p>
            <a:r>
              <a:rPr lang="zh-CN" altLang="en-US" sz="1400" dirty="0"/>
              <a:t>    &lt;script&gt;</a:t>
            </a:r>
            <a:endParaRPr lang="zh-CN" altLang="en-US" sz="1400" dirty="0"/>
          </a:p>
          <a:p>
            <a:r>
              <a:rPr lang="zh-CN" altLang="en-US" sz="1400" dirty="0"/>
              <a:t>    	var marge = {top:60,bottom:60,left:60,right:60}</a:t>
            </a:r>
            <a:endParaRPr lang="zh-CN" altLang="en-US" sz="1400" dirty="0"/>
          </a:p>
          <a:p>
            <a:r>
              <a:rPr lang="zh-CN" altLang="en-US" sz="1400" dirty="0"/>
              <a:t>    	var dataset = [ 2.5 , 2.1 , 1.7 , 1.3 , 0.9 ];      	</a:t>
            </a:r>
            <a:endParaRPr lang="zh-CN" altLang="en-US" sz="1400" dirty="0"/>
          </a:p>
          <a:p>
            <a:r>
              <a:rPr lang="zh-CN" altLang="en-US" sz="1400" dirty="0"/>
              <a:t>    	var scaleLinear = d3.scaleLinear().domain([0,d3.max(dataset)]).range([0,250]);    		</a:t>
            </a:r>
            <a:endParaRPr lang="zh-CN" altLang="en-US" sz="1400" dirty="0"/>
          </a:p>
          <a:p>
            <a:r>
              <a:rPr lang="zh-CN" altLang="en-US" sz="1400" dirty="0"/>
              <a:t>    	var svg = d3.select("svg");</a:t>
            </a:r>
            <a:endParaRPr lang="zh-CN" altLang="en-US" sz="1400" dirty="0"/>
          </a:p>
          <a:p>
            <a:r>
              <a:rPr lang="zh-CN" altLang="en-US" sz="1400" dirty="0"/>
              <a:t>    	var g = svg.append("g")</a:t>
            </a:r>
            <a:endParaRPr lang="zh-CN" altLang="en-US" sz="1400" dirty="0"/>
          </a:p>
          <a:p>
            <a:r>
              <a:rPr lang="zh-CN" altLang="en-US" sz="1400" dirty="0"/>
              <a:t>    		.attr("transform","translate("+marge.top+","+marge.left+")");    	</a:t>
            </a:r>
            <a:endParaRPr lang="zh-CN" altLang="en-US" sz="1400" dirty="0"/>
          </a:p>
          <a:p>
            <a:r>
              <a:rPr lang="zh-CN" altLang="en-US" sz="1400" dirty="0"/>
              <a:t>    	var rectHeight = 30;    	</a:t>
            </a:r>
            <a:endParaRPr lang="zh-CN" altLang="en-US" sz="1400" dirty="0"/>
          </a:p>
          <a:p>
            <a:r>
              <a:rPr lang="zh-CN" altLang="en-US" sz="1400" dirty="0"/>
              <a:t>    	g.selectAll("rect").data(dataset).enter().append("rect").attr("x",20).attr("y",function(d,i){</a:t>
            </a:r>
            <a:endParaRPr lang="zh-CN" altLang="en-US" sz="1400" dirty="0"/>
          </a:p>
          <a:p>
            <a:r>
              <a:rPr lang="zh-CN" altLang="en-US" sz="1400" dirty="0"/>
              <a:t>    			return i*rectHeight;</a:t>
            </a:r>
            <a:endParaRPr lang="zh-CN" altLang="en-US" sz="1400" dirty="0"/>
          </a:p>
          <a:p>
            <a:r>
              <a:rPr lang="zh-CN" altLang="en-US" sz="1400" dirty="0"/>
              <a:t>    		})</a:t>
            </a:r>
            <a:endParaRPr lang="zh-CN" altLang="en-US" sz="1400" dirty="0"/>
          </a:p>
          <a:p>
            <a:r>
              <a:rPr lang="zh-CN" altLang="en-US" sz="1400" dirty="0"/>
              <a:t>    		.attr("width",function(d){</a:t>
            </a:r>
            <a:endParaRPr lang="zh-CN" altLang="en-US" sz="1400" dirty="0"/>
          </a:p>
          <a:p>
            <a:r>
              <a:rPr lang="zh-CN" altLang="en-US" sz="1400" dirty="0"/>
              <a:t>    			return scaleLinear(d);</a:t>
            </a:r>
            <a:endParaRPr lang="zh-CN" altLang="en-US" sz="1400" dirty="0"/>
          </a:p>
          <a:p>
            <a:r>
              <a:rPr lang="zh-CN" altLang="en-US" sz="1400" dirty="0"/>
              <a:t>    		})</a:t>
            </a:r>
            <a:endParaRPr lang="zh-CN" altLang="en-US" sz="1400" dirty="0"/>
          </a:p>
          <a:p>
            <a:r>
              <a:rPr lang="zh-CN" altLang="en-US" sz="1400" dirty="0"/>
              <a:t>    		.attr("height",rectHeight-5)</a:t>
            </a:r>
            <a:endParaRPr lang="zh-CN" altLang="en-US" sz="1400" dirty="0"/>
          </a:p>
          <a:p>
            <a:r>
              <a:rPr lang="zh-CN" altLang="en-US" sz="1400" dirty="0"/>
              <a:t>    		.attr("fill","blue");    		</a:t>
            </a:r>
            <a:endParaRPr lang="zh-CN" altLang="en-US" sz="1400" dirty="0"/>
          </a:p>
          <a:p>
            <a:r>
              <a:rPr lang="zh-CN" altLang="en-US" sz="1400" dirty="0"/>
              <a:t>    	//为坐标轴定义一个线性比例尺</a:t>
            </a:r>
            <a:endParaRPr lang="zh-CN" altLang="en-US" sz="1400" dirty="0"/>
          </a:p>
          <a:p>
            <a:r>
              <a:rPr lang="zh-CN" altLang="en-US" sz="1400" dirty="0"/>
              <a:t>    	var xScale = d3.scaleLinear()</a:t>
            </a:r>
            <a:endParaRPr lang="zh-CN" altLang="en-US" sz="1400" dirty="0"/>
          </a:p>
          <a:p>
            <a:r>
              <a:rPr lang="zh-CN" altLang="en-US" sz="1400" dirty="0"/>
              <a:t>    		.domain([0,d3.max(dataset)])</a:t>
            </a:r>
            <a:endParaRPr lang="zh-CN" altLang="en-US" sz="1400" dirty="0"/>
          </a:p>
          <a:p>
            <a:r>
              <a:rPr lang="zh-CN" altLang="en-US" sz="1400" dirty="0"/>
              <a:t>    		.range([0,250]);</a:t>
            </a:r>
            <a:endParaRPr lang="zh-CN" altLang="en-US" sz="1400" dirty="0"/>
          </a:p>
          <a:p>
            <a:r>
              <a:rPr lang="zh-CN" altLang="en-US" sz="1400" dirty="0"/>
              <a:t>    	//定义一个坐标轴</a:t>
            </a:r>
            <a:endParaRPr lang="zh-CN" altLang="en-US" sz="1400" dirty="0"/>
          </a:p>
          <a:p>
            <a:r>
              <a:rPr lang="zh-CN" altLang="en-US" sz="1400" dirty="0"/>
              <a:t>    	var xAxis = d3.axisBottom(xScale)//定义一个axis，由bottom可知，是朝下的</a:t>
            </a:r>
            <a:endParaRPr lang="zh-CN" altLang="en-US" sz="1400" dirty="0"/>
          </a:p>
          <a:p>
            <a:r>
              <a:rPr lang="zh-CN" altLang="en-US" sz="1400" dirty="0"/>
              <a:t>    		.ticks(7);//设置刻度数目</a:t>
            </a:r>
            <a:endParaRPr lang="zh-CN" altLang="en-US" sz="1400" dirty="0"/>
          </a:p>
          <a:p>
            <a:r>
              <a:rPr lang="zh-CN" altLang="en-US" sz="1400" dirty="0"/>
              <a:t>    	g.append("g")</a:t>
            </a:r>
            <a:endParaRPr lang="zh-CN" altLang="en-US" sz="1400" dirty="0"/>
          </a:p>
          <a:p>
            <a:r>
              <a:rPr lang="zh-CN" altLang="en-US" sz="1400" dirty="0"/>
              <a:t>    		.attr("transform","translate("+20+","+(dataset.length*rectHeight)+")")</a:t>
            </a:r>
            <a:endParaRPr lang="zh-CN" altLang="en-US" sz="1400" dirty="0"/>
          </a:p>
          <a:p>
            <a:r>
              <a:rPr lang="zh-CN" altLang="en-US" sz="1400" dirty="0"/>
              <a:t>    		.call(xAxis);</a:t>
            </a:r>
            <a:endParaRPr lang="zh-CN" altLang="en-US" sz="1400" dirty="0"/>
          </a:p>
          <a:p>
            <a:r>
              <a:rPr lang="zh-CN" altLang="en-US" sz="1400" dirty="0"/>
              <a:t>    &lt;/script&gt;</a:t>
            </a:r>
            <a:endParaRPr lang="zh-CN" altLang="en-US" sz="1400" dirty="0"/>
          </a:p>
          <a:p>
            <a:r>
              <a:rPr lang="zh-CN" altLang="en-US" sz="1400" dirty="0"/>
              <a:t>  &lt;/body&gt;</a:t>
            </a:r>
            <a:endParaRPr lang="zh-CN" altLang="en-US" sz="1400" dirty="0"/>
          </a:p>
        </p:txBody>
      </p:sp>
      <p:pic>
        <p:nvPicPr>
          <p:cNvPr id="2050" name="Picture 2" descr="https://img-blog.csdn.net/201804211934578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87" y="3762828"/>
            <a:ext cx="3333754" cy="159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动态效果</a:t>
            </a:r>
            <a:endParaRPr lang="zh-CN" altLang="en-US"/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/>
              <a:t>实现动态的方法</a:t>
            </a:r>
            <a:endParaRPr lang="en-US" altLang="zh-CN"/>
          </a:p>
          <a:p>
            <a:pPr lvl="1" eaLnBrk="1" hangingPunct="1"/>
            <a:r>
              <a:rPr lang="en-US" altLang="zh-CN"/>
              <a:t>transition() </a:t>
            </a:r>
            <a:r>
              <a:rPr lang="zh-CN" altLang="en-US"/>
              <a:t>启动过渡效果</a:t>
            </a:r>
            <a:endParaRPr lang="zh-CN" altLang="en-US"/>
          </a:p>
          <a:p>
            <a:pPr lvl="1" eaLnBrk="1" hangingPunct="1"/>
            <a:r>
              <a:rPr lang="en-US" altLang="zh-CN"/>
              <a:t>duration() </a:t>
            </a:r>
            <a:r>
              <a:rPr lang="zh-CN" altLang="en-US"/>
              <a:t>指定过渡的持续时间，单位为毫秒。</a:t>
            </a:r>
            <a:endParaRPr lang="zh-CN" altLang="en-US"/>
          </a:p>
          <a:p>
            <a:pPr lvl="1" eaLnBrk="1" hangingPunct="1"/>
            <a:r>
              <a:rPr lang="en-US" altLang="zh-CN"/>
              <a:t>ease()</a:t>
            </a:r>
            <a:r>
              <a:rPr lang="zh-CN" altLang="en-US"/>
              <a:t>指定过渡的方式，常用的有：</a:t>
            </a:r>
            <a:endParaRPr lang="zh-CN" altLang="en-US"/>
          </a:p>
          <a:p>
            <a:pPr lvl="2" eaLnBrk="1" hangingPunct="1"/>
            <a:r>
              <a:rPr lang="en-US" altLang="zh-CN"/>
              <a:t>linear</a:t>
            </a:r>
            <a:r>
              <a:rPr lang="zh-CN" altLang="en-US"/>
              <a:t>：普通的线性变化</a:t>
            </a:r>
            <a:endParaRPr lang="zh-CN" altLang="en-US"/>
          </a:p>
          <a:p>
            <a:pPr lvl="2" eaLnBrk="1" hangingPunct="1"/>
            <a:r>
              <a:rPr lang="en-US" altLang="zh-CN"/>
              <a:t>circle</a:t>
            </a:r>
            <a:r>
              <a:rPr lang="zh-CN" altLang="en-US"/>
              <a:t>：慢慢地到达变换的最终状态</a:t>
            </a:r>
            <a:endParaRPr lang="zh-CN" altLang="en-US"/>
          </a:p>
          <a:p>
            <a:pPr lvl="2" eaLnBrk="1" hangingPunct="1"/>
            <a:r>
              <a:rPr lang="en-US" altLang="zh-CN"/>
              <a:t>elastic</a:t>
            </a:r>
            <a:r>
              <a:rPr lang="zh-CN" altLang="en-US"/>
              <a:t>：带有弹跳的到达最终状态</a:t>
            </a:r>
            <a:endParaRPr lang="zh-CN" altLang="en-US"/>
          </a:p>
          <a:p>
            <a:pPr lvl="2" eaLnBrk="1" hangingPunct="1"/>
            <a:r>
              <a:rPr lang="en-US" altLang="zh-CN"/>
              <a:t>bounce</a:t>
            </a:r>
            <a:r>
              <a:rPr lang="zh-CN" altLang="en-US"/>
              <a:t>：在最终状态处弹跳几次</a:t>
            </a:r>
            <a:endParaRPr lang="zh-CN" altLang="en-US"/>
          </a:p>
          <a:p>
            <a:pPr lvl="1" eaLnBrk="1" hangingPunct="1"/>
            <a:r>
              <a:rPr lang="en-US" altLang="zh-CN"/>
              <a:t>delay() </a:t>
            </a:r>
            <a:r>
              <a:rPr lang="zh-CN" altLang="en-US"/>
              <a:t>指定延迟的时间，表示一定时间后才开始转变</a:t>
            </a:r>
            <a:r>
              <a:rPr lang="en-US" altLang="zh-CN"/>
              <a:t>,</a:t>
            </a:r>
            <a:r>
              <a:rPr lang="zh-CN" altLang="en-US"/>
              <a:t>此函数可以对整体指定延迟，也可以对个别指定延迟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lvl="1" eaLnBrk="1" hangingPunct="1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动态效果</a:t>
            </a:r>
            <a:endParaRPr lang="zh-CN" altLang="en-US"/>
          </a:p>
        </p:txBody>
      </p:sp>
      <p:sp>
        <p:nvSpPr>
          <p:cNvPr id="1945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为矩形添加过渡效果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lvl="1" eaLnBrk="1" hangingPunct="1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40512" y="382385"/>
            <a:ext cx="6901543" cy="61247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400" dirty="0"/>
              <a:t>gs.append("rect")</a:t>
            </a:r>
            <a:endParaRPr lang="zh-CN" altLang="en-US" sz="1400" dirty="0"/>
          </a:p>
          <a:p>
            <a:r>
              <a:rPr lang="zh-CN" altLang="en-US" sz="1400" dirty="0"/>
              <a:t>    		.attr("x",function(d,i){</a:t>
            </a:r>
            <a:endParaRPr lang="zh-CN" altLang="en-US" sz="1400" dirty="0"/>
          </a:p>
          <a:p>
            <a:r>
              <a:rPr lang="zh-CN" altLang="en-US" sz="1400" dirty="0"/>
              <a:t>    			return xScale(i)+rectPadding/2;</a:t>
            </a:r>
            <a:endParaRPr lang="zh-CN" altLang="en-US" sz="1400" dirty="0"/>
          </a:p>
          <a:p>
            <a:r>
              <a:rPr lang="zh-CN" altLang="en-US" sz="1400" dirty="0"/>
              <a:t>    		})	</a:t>
            </a:r>
            <a:endParaRPr lang="zh-CN" altLang="en-US" sz="1400" dirty="0"/>
          </a:p>
          <a:p>
            <a:r>
              <a:rPr lang="zh-CN" altLang="en-US" sz="1400" dirty="0"/>
              <a:t>    		.attr("y",function(d){//这里是要改变的，即初始状态</a:t>
            </a:r>
            <a:endParaRPr lang="zh-CN" altLang="en-US" sz="1400" dirty="0"/>
          </a:p>
          <a:p>
            <a:r>
              <a:rPr lang="zh-CN" altLang="en-US" sz="1400" dirty="0"/>
              <a:t>    			var min = yScale.domain()[0];</a:t>
            </a:r>
            <a:endParaRPr lang="zh-CN" altLang="en-US" sz="1400" dirty="0"/>
          </a:p>
          <a:p>
            <a:r>
              <a:rPr lang="zh-CN" altLang="en-US" sz="1400" dirty="0"/>
              <a:t>    			return yScale(min);//可以得知，这里返回的是最大值</a:t>
            </a:r>
            <a:endParaRPr lang="zh-CN" altLang="en-US" sz="1400" dirty="0"/>
          </a:p>
          <a:p>
            <a:r>
              <a:rPr lang="zh-CN" altLang="en-US" sz="1400" dirty="0"/>
              <a:t>    		})</a:t>
            </a:r>
            <a:endParaRPr lang="zh-CN" altLang="en-US" sz="1400" dirty="0"/>
          </a:p>
          <a:p>
            <a:r>
              <a:rPr lang="zh-CN" altLang="en-US" sz="1400" dirty="0"/>
              <a:t>    		.attr("width",function(){</a:t>
            </a:r>
            <a:endParaRPr lang="zh-CN" altLang="en-US" sz="1400" dirty="0"/>
          </a:p>
          <a:p>
            <a:r>
              <a:rPr lang="zh-CN" altLang="en-US" sz="1400" dirty="0"/>
              <a:t>    			return xScale.step()-rectPadding;</a:t>
            </a:r>
            <a:endParaRPr lang="zh-CN" altLang="en-US" sz="1400" dirty="0"/>
          </a:p>
          <a:p>
            <a:r>
              <a:rPr lang="zh-CN" altLang="en-US" sz="1400" dirty="0"/>
              <a:t>    		})</a:t>
            </a:r>
            <a:endParaRPr lang="zh-CN" altLang="en-US" sz="1400" dirty="0"/>
          </a:p>
          <a:p>
            <a:r>
              <a:rPr lang="zh-CN" altLang="en-US" sz="1400" dirty="0"/>
              <a:t>    		.attr("height",function(d){//这里要改变，即初始状态</a:t>
            </a:r>
            <a:endParaRPr lang="zh-CN" altLang="en-US" sz="1400" dirty="0"/>
          </a:p>
          <a:p>
            <a:r>
              <a:rPr lang="zh-CN" altLang="en-US" sz="1400" dirty="0"/>
              <a:t>    			return 0;</a:t>
            </a:r>
            <a:endParaRPr lang="zh-CN" altLang="en-US" sz="1400" dirty="0"/>
          </a:p>
          <a:p>
            <a:r>
              <a:rPr lang="zh-CN" altLang="en-US" sz="1400" dirty="0"/>
              <a:t>    		})</a:t>
            </a:r>
            <a:endParaRPr lang="zh-CN" altLang="en-US" sz="1400" dirty="0"/>
          </a:p>
          <a:p>
            <a:r>
              <a:rPr lang="zh-CN" altLang="en-US" sz="1400" dirty="0"/>
              <a:t>    		.attr("fill","blue")</a:t>
            </a:r>
            <a:endParaRPr lang="zh-CN" altLang="en-US" sz="1400" dirty="0"/>
          </a:p>
          <a:p>
            <a:r>
              <a:rPr lang="zh-CN" altLang="en-US" sz="1400" dirty="0"/>
              <a:t>    		.transition()//添加过渡</a:t>
            </a:r>
            <a:endParaRPr lang="zh-CN" altLang="en-US" sz="1400" dirty="0"/>
          </a:p>
          <a:p>
            <a:r>
              <a:rPr lang="zh-CN" altLang="en-US" sz="1400" dirty="0"/>
              <a:t>    		.duration(2000)//持续时间</a:t>
            </a:r>
            <a:endParaRPr lang="zh-CN" altLang="en-US" sz="1400" dirty="0"/>
          </a:p>
          <a:p>
            <a:r>
              <a:rPr lang="zh-CN" altLang="en-US" sz="1400" dirty="0"/>
              <a:t>    		.delay(function(d,i){//延迟</a:t>
            </a:r>
            <a:endParaRPr lang="zh-CN" altLang="en-US" sz="1400" dirty="0"/>
          </a:p>
          <a:p>
            <a:r>
              <a:rPr lang="zh-CN" altLang="en-US" sz="1400" dirty="0"/>
              <a:t>    			return i*400;</a:t>
            </a:r>
            <a:endParaRPr lang="zh-CN" altLang="en-US" sz="1400" dirty="0"/>
          </a:p>
          <a:p>
            <a:r>
              <a:rPr lang="zh-CN" altLang="en-US" sz="1400" dirty="0"/>
              <a:t>    		})</a:t>
            </a:r>
            <a:endParaRPr lang="zh-CN" altLang="en-US" sz="1400" dirty="0"/>
          </a:p>
          <a:p>
            <a:r>
              <a:rPr lang="zh-CN" altLang="en-US" sz="1400" dirty="0"/>
              <a:t>    		//.ease(d3.easeElasticInOut)//这里读者可以自己将注释去掉，看看效果（chrome浏览器会报错，但是不影响效果）</a:t>
            </a:r>
            <a:endParaRPr lang="zh-CN" altLang="en-US" sz="1400" dirty="0"/>
          </a:p>
          <a:p>
            <a:r>
              <a:rPr lang="zh-CN" altLang="en-US" sz="1400" dirty="0"/>
              <a:t>    		.attr("y",function(d){//回到最终状态</a:t>
            </a:r>
            <a:endParaRPr lang="zh-CN" altLang="en-US" sz="1400" dirty="0"/>
          </a:p>
          <a:p>
            <a:r>
              <a:rPr lang="zh-CN" altLang="en-US" sz="1400" dirty="0"/>
              <a:t>    			return yScale(d);</a:t>
            </a:r>
            <a:endParaRPr lang="zh-CN" altLang="en-US" sz="1400" dirty="0"/>
          </a:p>
          <a:p>
            <a:r>
              <a:rPr lang="zh-CN" altLang="en-US" sz="1400" dirty="0"/>
              <a:t>    		})</a:t>
            </a:r>
            <a:endParaRPr lang="zh-CN" altLang="en-US" sz="1400" dirty="0"/>
          </a:p>
          <a:p>
            <a:r>
              <a:rPr lang="zh-CN" altLang="en-US" sz="1400" dirty="0"/>
              <a:t>    		.attr("height",function(d){//回到最终状态</a:t>
            </a:r>
            <a:endParaRPr lang="zh-CN" altLang="en-US" sz="1400" dirty="0"/>
          </a:p>
          <a:p>
            <a:r>
              <a:rPr lang="zh-CN" altLang="en-US" sz="1400" dirty="0"/>
              <a:t>    			return height-marge.top-marge.bottom-yScale(d);</a:t>
            </a:r>
            <a:endParaRPr lang="zh-CN" altLang="en-US" sz="1400" dirty="0"/>
          </a:p>
          <a:p>
            <a:r>
              <a:rPr lang="zh-CN" altLang="en-US" sz="1400" dirty="0"/>
              <a:t>    		})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动态效果</a:t>
            </a:r>
            <a:endParaRPr lang="zh-CN" altLang="en-US"/>
          </a:p>
        </p:txBody>
      </p:sp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为文字添加过渡效果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lvl="1" eaLnBrk="1" hangingPunct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75943" y="1128451"/>
            <a:ext cx="6096000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zh-CN" altLang="en-US" sz="1400" dirty="0"/>
              <a:t>gs.append("text")</a:t>
            </a:r>
            <a:endParaRPr lang="zh-CN" altLang="en-US" sz="1400" dirty="0"/>
          </a:p>
          <a:p>
            <a:r>
              <a:rPr lang="zh-CN" altLang="en-US" sz="1400" dirty="0"/>
              <a:t>    		.attr("x",function(d,i){</a:t>
            </a:r>
            <a:endParaRPr lang="zh-CN" altLang="en-US" sz="1400" dirty="0"/>
          </a:p>
          <a:p>
            <a:r>
              <a:rPr lang="zh-CN" altLang="en-US" sz="1400" dirty="0"/>
              <a:t>    			return xScale(i)+rectPadding/2;</a:t>
            </a:r>
            <a:endParaRPr lang="zh-CN" altLang="en-US" sz="1400" dirty="0"/>
          </a:p>
          <a:p>
            <a:r>
              <a:rPr lang="zh-CN" altLang="en-US" sz="1400" dirty="0"/>
              <a:t>    		})</a:t>
            </a:r>
            <a:endParaRPr lang="zh-CN" altLang="en-US" sz="1400" dirty="0"/>
          </a:p>
          <a:p>
            <a:r>
              <a:rPr lang="zh-CN" altLang="en-US" sz="1400" dirty="0"/>
              <a:t>    		.attr("y",function(d){</a:t>
            </a:r>
            <a:endParaRPr lang="zh-CN" altLang="en-US" sz="1400" dirty="0"/>
          </a:p>
          <a:p>
            <a:r>
              <a:rPr lang="zh-CN" altLang="en-US" sz="1400" dirty="0"/>
              <a:t>            	var min = yScale.domain()[0];</a:t>
            </a:r>
            <a:endParaRPr lang="zh-CN" altLang="en-US" sz="1400" dirty="0"/>
          </a:p>
          <a:p>
            <a:r>
              <a:rPr lang="zh-CN" altLang="en-US" sz="1400" dirty="0"/>
              <a:t>    			return yScale(min);</a:t>
            </a:r>
            <a:endParaRPr lang="zh-CN" altLang="en-US" sz="1400" dirty="0"/>
          </a:p>
          <a:p>
            <a:r>
              <a:rPr lang="zh-CN" altLang="en-US" sz="1400" dirty="0"/>
              <a:t>        	})</a:t>
            </a:r>
            <a:endParaRPr lang="zh-CN" altLang="en-US" sz="1400" dirty="0"/>
          </a:p>
          <a:p>
            <a:r>
              <a:rPr lang="zh-CN" altLang="en-US" sz="1400" dirty="0"/>
              <a:t>        	.attr("dx",function(){</a:t>
            </a:r>
            <a:endParaRPr lang="zh-CN" altLang="en-US" sz="1400" dirty="0"/>
          </a:p>
          <a:p>
            <a:r>
              <a:rPr lang="zh-CN" altLang="en-US" sz="1400" dirty="0"/>
              <a:t>        		(xScale.step()-rectPadding)/2;</a:t>
            </a:r>
            <a:endParaRPr lang="zh-CN" altLang="en-US" sz="1400" dirty="0"/>
          </a:p>
          <a:p>
            <a:r>
              <a:rPr lang="zh-CN" altLang="en-US" sz="1400" dirty="0"/>
              <a:t>        	})</a:t>
            </a:r>
            <a:endParaRPr lang="zh-CN" altLang="en-US" sz="1400" dirty="0"/>
          </a:p>
          <a:p>
            <a:r>
              <a:rPr lang="zh-CN" altLang="en-US" sz="1400" dirty="0"/>
              <a:t>        	.attr("dy",20)</a:t>
            </a:r>
            <a:endParaRPr lang="zh-CN" altLang="en-US" sz="1400" dirty="0"/>
          </a:p>
          <a:p>
            <a:r>
              <a:rPr lang="zh-CN" altLang="en-US" sz="1400" dirty="0"/>
              <a:t>        	.text(function(d){</a:t>
            </a:r>
            <a:endParaRPr lang="zh-CN" altLang="en-US" sz="1400" dirty="0"/>
          </a:p>
          <a:p>
            <a:r>
              <a:rPr lang="zh-CN" altLang="en-US" sz="1400" dirty="0"/>
              <a:t>        		return d;</a:t>
            </a:r>
            <a:endParaRPr lang="zh-CN" altLang="en-US" sz="1400" dirty="0"/>
          </a:p>
          <a:p>
            <a:r>
              <a:rPr lang="zh-CN" altLang="en-US" sz="1400" dirty="0"/>
              <a:t>        	})</a:t>
            </a:r>
            <a:endParaRPr lang="zh-CN" altLang="en-US" sz="1400" dirty="0"/>
          </a:p>
          <a:p>
            <a:r>
              <a:rPr lang="zh-CN" altLang="en-US" sz="1400" dirty="0"/>
              <a:t>        	.transition()</a:t>
            </a:r>
            <a:endParaRPr lang="zh-CN" altLang="en-US" sz="1400" dirty="0"/>
          </a:p>
          <a:p>
            <a:r>
              <a:rPr lang="zh-CN" altLang="en-US" sz="1400" dirty="0"/>
              <a:t>    		.duration(2000)</a:t>
            </a:r>
            <a:endParaRPr lang="zh-CN" altLang="en-US" sz="1400" dirty="0"/>
          </a:p>
          <a:p>
            <a:r>
              <a:rPr lang="zh-CN" altLang="en-US" sz="1400" dirty="0"/>
              <a:t>    		.delay(function(d,i){</a:t>
            </a:r>
            <a:endParaRPr lang="zh-CN" altLang="en-US" sz="1400" dirty="0"/>
          </a:p>
          <a:p>
            <a:r>
              <a:rPr lang="zh-CN" altLang="en-US" sz="1400" dirty="0"/>
              <a:t>    			return i*400;</a:t>
            </a:r>
            <a:endParaRPr lang="zh-CN" altLang="en-US" sz="1400" dirty="0"/>
          </a:p>
          <a:p>
            <a:r>
              <a:rPr lang="zh-CN" altLang="en-US" sz="1400" dirty="0"/>
              <a:t>    		})</a:t>
            </a:r>
            <a:endParaRPr lang="zh-CN" altLang="en-US" sz="1400" dirty="0"/>
          </a:p>
          <a:p>
            <a:r>
              <a:rPr lang="zh-CN" altLang="en-US" sz="1400" dirty="0"/>
              <a:t>    		//.ease(d3.easeElasticInOut)</a:t>
            </a:r>
            <a:endParaRPr lang="zh-CN" altLang="en-US" sz="1400" dirty="0"/>
          </a:p>
          <a:p>
            <a:r>
              <a:rPr lang="zh-CN" altLang="en-US" sz="1400" dirty="0"/>
              <a:t>        	.attr("y",function(d){</a:t>
            </a:r>
            <a:endParaRPr lang="zh-CN" altLang="en-US" sz="1400" dirty="0"/>
          </a:p>
          <a:p>
            <a:r>
              <a:rPr lang="zh-CN" altLang="en-US" sz="1400" dirty="0"/>
              <a:t>    			return yScale(d);</a:t>
            </a:r>
            <a:endParaRPr lang="zh-CN" altLang="en-US" sz="1400" dirty="0"/>
          </a:p>
          <a:p>
            <a:r>
              <a:rPr lang="zh-CN" altLang="en-US" sz="1400" dirty="0"/>
              <a:t>    		});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交互</a:t>
            </a:r>
            <a:endParaRPr lang="zh-CN" altLang="en-US"/>
          </a:p>
        </p:txBody>
      </p:sp>
      <p:sp>
        <p:nvSpPr>
          <p:cNvPr id="2355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鼠标事件</a:t>
            </a:r>
            <a:endParaRPr lang="en-US" altLang="zh-CN"/>
          </a:p>
          <a:p>
            <a:pPr lvl="1" eaLnBrk="1" hangingPunct="1"/>
            <a:r>
              <a:rPr lang="en-US" altLang="zh-CN"/>
              <a:t>click</a:t>
            </a:r>
            <a:r>
              <a:rPr lang="zh-CN" altLang="en-US"/>
              <a:t>：鼠标单击某元素时，相当于 </a:t>
            </a:r>
            <a:r>
              <a:rPr lang="en-US" altLang="zh-CN"/>
              <a:t>mousedown </a:t>
            </a:r>
            <a:r>
              <a:rPr lang="zh-CN" altLang="en-US"/>
              <a:t>和 </a:t>
            </a:r>
            <a:r>
              <a:rPr lang="en-US" altLang="zh-CN"/>
              <a:t>mouseup </a:t>
            </a:r>
            <a:r>
              <a:rPr lang="zh-CN" altLang="en-US"/>
              <a:t>组合在一起。</a:t>
            </a:r>
            <a:endParaRPr lang="zh-CN" altLang="en-US"/>
          </a:p>
          <a:p>
            <a:pPr lvl="1" eaLnBrk="1" hangingPunct="1"/>
            <a:r>
              <a:rPr lang="en-US" altLang="zh-CN"/>
              <a:t>mouseover</a:t>
            </a:r>
            <a:r>
              <a:rPr lang="zh-CN" altLang="en-US"/>
              <a:t>：光标放在某元素上。</a:t>
            </a:r>
            <a:endParaRPr lang="zh-CN" altLang="en-US"/>
          </a:p>
          <a:p>
            <a:pPr lvl="1" eaLnBrk="1" hangingPunct="1"/>
            <a:r>
              <a:rPr lang="en-US" altLang="zh-CN"/>
              <a:t>mouseout</a:t>
            </a:r>
            <a:r>
              <a:rPr lang="zh-CN" altLang="en-US"/>
              <a:t>：光标从某元素上移出来时。</a:t>
            </a:r>
            <a:endParaRPr lang="zh-CN" altLang="en-US"/>
          </a:p>
          <a:p>
            <a:pPr lvl="1" eaLnBrk="1" hangingPunct="1"/>
            <a:r>
              <a:rPr lang="en-US" altLang="zh-CN"/>
              <a:t>mousemove</a:t>
            </a:r>
            <a:r>
              <a:rPr lang="zh-CN" altLang="en-US"/>
              <a:t>：鼠标被移动的时候。</a:t>
            </a:r>
            <a:endParaRPr lang="zh-CN" altLang="en-US"/>
          </a:p>
          <a:p>
            <a:pPr lvl="1" eaLnBrk="1" hangingPunct="1"/>
            <a:r>
              <a:rPr lang="en-US" altLang="zh-CN"/>
              <a:t>mousedown</a:t>
            </a:r>
            <a:r>
              <a:rPr lang="zh-CN" altLang="en-US"/>
              <a:t>：鼠标按钮被按下。**</a:t>
            </a:r>
            <a:endParaRPr lang="zh-CN" altLang="en-US"/>
          </a:p>
          <a:p>
            <a:pPr lvl="1" eaLnBrk="1" hangingPunct="1"/>
            <a:r>
              <a:rPr lang="en-US" altLang="zh-CN"/>
              <a:t>mouseup</a:t>
            </a:r>
            <a:r>
              <a:rPr lang="zh-CN" altLang="en-US"/>
              <a:t>：鼠标按钮被松开。**</a:t>
            </a:r>
            <a:endParaRPr lang="zh-CN" altLang="en-US"/>
          </a:p>
          <a:p>
            <a:pPr lvl="1" eaLnBrk="1" hangingPunct="1"/>
            <a:r>
              <a:rPr lang="en-US" altLang="zh-CN"/>
              <a:t>dblclick</a:t>
            </a:r>
            <a:r>
              <a:rPr lang="zh-CN" altLang="en-US"/>
              <a:t>：鼠标双击。**</a:t>
            </a:r>
            <a:endParaRPr lang="en-US" altLang="zh-CN"/>
          </a:p>
          <a:p>
            <a:pPr eaLnBrk="1" hangingPunct="1"/>
            <a:endParaRPr lang="en-US" altLang="zh-CN"/>
          </a:p>
          <a:p>
            <a:pPr lvl="1" eaLnBrk="1" hangingPunct="1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交互</a:t>
            </a:r>
            <a:endParaRPr lang="zh-CN" altLang="en-US"/>
          </a:p>
        </p:txBody>
      </p:sp>
      <p:sp>
        <p:nvSpPr>
          <p:cNvPr id="2560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键盘事件</a:t>
            </a:r>
            <a:endParaRPr lang="en-US" altLang="zh-CN"/>
          </a:p>
          <a:p>
            <a:pPr lvl="1" eaLnBrk="1" hangingPunct="1"/>
            <a:r>
              <a:rPr lang="en-US" altLang="zh-CN"/>
              <a:t>keydown</a:t>
            </a:r>
            <a:r>
              <a:rPr lang="zh-CN" altLang="en-US"/>
              <a:t>：当用户按下任意键时触发，按住不放会重复触发此事件。该事件不会区分字母的大小写。</a:t>
            </a:r>
            <a:endParaRPr lang="zh-CN" altLang="en-US"/>
          </a:p>
          <a:p>
            <a:pPr lvl="1" eaLnBrk="1" hangingPunct="1"/>
            <a:r>
              <a:rPr lang="en-US" altLang="zh-CN"/>
              <a:t>keypress</a:t>
            </a:r>
            <a:r>
              <a:rPr lang="zh-CN" altLang="en-US"/>
              <a:t>：当用户按下字符键（大小写字母、数字、加号、等号、回车等）时触发，按住不放会重复触发此事件。该事件区分字母的大小写。</a:t>
            </a:r>
            <a:endParaRPr lang="zh-CN" altLang="en-US"/>
          </a:p>
          <a:p>
            <a:pPr lvl="1" eaLnBrk="1" hangingPunct="1"/>
            <a:r>
              <a:rPr lang="en-US" altLang="zh-CN"/>
              <a:t>keyup</a:t>
            </a:r>
            <a:r>
              <a:rPr lang="zh-CN" altLang="en-US"/>
              <a:t>：当用户释放键时触发，不区分字母的大小写。</a:t>
            </a:r>
            <a:endParaRPr lang="en-US" altLang="zh-CN"/>
          </a:p>
          <a:p>
            <a:pPr lvl="1" eaLnBrk="1" hangingPunct="1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交互</a:t>
            </a:r>
            <a:endParaRPr lang="zh-CN" altLang="en-US" dirty="0"/>
          </a:p>
        </p:txBody>
      </p:sp>
      <p:sp>
        <p:nvSpPr>
          <p:cNvPr id="2765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查看监听事件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添加监听事件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492171" y="2517357"/>
            <a:ext cx="609600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zh-CN" altLang="en-US" sz="1400" dirty="0"/>
              <a:t>.on("click",function(){</a:t>
            </a:r>
            <a:endParaRPr lang="zh-CN" altLang="en-US" sz="1400" dirty="0"/>
          </a:p>
          <a:p>
            <a:r>
              <a:rPr lang="zh-CN" altLang="en-US" sz="1400" dirty="0"/>
              <a:t>    			console.log(d3.event);</a:t>
            </a:r>
            <a:endParaRPr lang="zh-CN" altLang="en-US" sz="1400" dirty="0"/>
          </a:p>
          <a:p>
            <a:r>
              <a:rPr lang="zh-CN" altLang="en-US" sz="1400" dirty="0"/>
              <a:t>    		})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4542971" y="3750999"/>
            <a:ext cx="6096000" cy="2893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zh-CN" altLang="en-US" sz="1400" dirty="0"/>
              <a:t>.on("mouseover",function(){</a:t>
            </a:r>
            <a:endParaRPr lang="zh-CN" altLang="en-US" sz="1400" dirty="0"/>
          </a:p>
          <a:p>
            <a:r>
              <a:rPr lang="zh-CN" altLang="en-US" sz="1400" dirty="0"/>
              <a:t>    			var rect = d3.select(this)</a:t>
            </a:r>
            <a:endParaRPr lang="zh-CN" altLang="en-US" sz="1400" dirty="0"/>
          </a:p>
          <a:p>
            <a:r>
              <a:rPr lang="zh-CN" altLang="en-US" sz="1400" dirty="0"/>
              <a:t>    				.transition()</a:t>
            </a:r>
            <a:endParaRPr lang="zh-CN" altLang="en-US" sz="1400" dirty="0"/>
          </a:p>
          <a:p>
            <a:r>
              <a:rPr lang="zh-CN" altLang="en-US" sz="1400" dirty="0"/>
              <a:t>    				.duration(1500)//当鼠标放在矩形上时，矩形变成黄色</a:t>
            </a:r>
            <a:endParaRPr lang="zh-CN" altLang="en-US" sz="1400" dirty="0"/>
          </a:p>
          <a:p>
            <a:r>
              <a:rPr lang="zh-CN" altLang="en-US" sz="1400" dirty="0"/>
              <a:t>    				.attr("fill","yellow");</a:t>
            </a:r>
            <a:endParaRPr lang="zh-CN" altLang="en-US" sz="1400" dirty="0"/>
          </a:p>
          <a:p>
            <a:r>
              <a:rPr lang="zh-CN" altLang="en-US" sz="1400" dirty="0"/>
              <a:t>    		})</a:t>
            </a:r>
            <a:endParaRPr lang="zh-CN" altLang="en-US" sz="1400" dirty="0"/>
          </a:p>
          <a:p>
            <a:r>
              <a:rPr lang="zh-CN" altLang="en-US" sz="1400" dirty="0"/>
              <a:t>    		.on("mouseout",function(){</a:t>
            </a:r>
            <a:endParaRPr lang="zh-CN" altLang="en-US" sz="1400" dirty="0"/>
          </a:p>
          <a:p>
            <a:r>
              <a:rPr lang="zh-CN" altLang="en-US" sz="1400" dirty="0"/>
              <a:t>    			var rect = d3.select(this)</a:t>
            </a:r>
            <a:endParaRPr lang="zh-CN" altLang="en-US" sz="1400" dirty="0"/>
          </a:p>
          <a:p>
            <a:r>
              <a:rPr lang="zh-CN" altLang="en-US" sz="1400" dirty="0"/>
              <a:t>    				.transition()</a:t>
            </a:r>
            <a:endParaRPr lang="zh-CN" altLang="en-US" sz="1400" dirty="0"/>
          </a:p>
          <a:p>
            <a:r>
              <a:rPr lang="zh-CN" altLang="en-US" sz="1400" dirty="0"/>
              <a:t>    				.delay(1500)</a:t>
            </a:r>
            <a:endParaRPr lang="zh-CN" altLang="en-US" sz="1400" dirty="0"/>
          </a:p>
          <a:p>
            <a:r>
              <a:rPr lang="zh-CN" altLang="en-US" sz="1400" dirty="0"/>
              <a:t>    				.duration(1500)//当鼠标移出时，矩形变成蓝色</a:t>
            </a:r>
            <a:endParaRPr lang="zh-CN" altLang="en-US" sz="1400" dirty="0"/>
          </a:p>
          <a:p>
            <a:r>
              <a:rPr lang="zh-CN" altLang="en-US" sz="1400" dirty="0"/>
              <a:t>    				.attr("fill","blue");</a:t>
            </a:r>
            <a:endParaRPr lang="zh-CN" altLang="en-US" sz="1400" dirty="0"/>
          </a:p>
          <a:p>
            <a:r>
              <a:rPr lang="zh-CN" altLang="en-US" sz="1400" dirty="0"/>
              <a:t>    		})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3001963" y="4652964"/>
            <a:ext cx="61849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>
                <a:ea typeface="黑体" panose="02010609060101010101" pitchFamily="49" charset="-122"/>
              </a:rPr>
              <a:t>感谢您的关注</a:t>
            </a:r>
            <a:r>
              <a:rPr lang="en-US" altLang="zh-CN" sz="2800">
                <a:ea typeface="黑体" panose="02010609060101010101" pitchFamily="49" charset="-122"/>
              </a:rPr>
              <a:t>!</a:t>
            </a:r>
            <a:endParaRPr lang="zh-CN" altLang="en-US" sz="1600" b="0" i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简单图表</a:t>
            </a:r>
            <a:endParaRPr lang="en-US" altLang="zh-CN" dirty="0"/>
          </a:p>
          <a:p>
            <a:pPr eaLnBrk="1" hangingPunct="1"/>
            <a:r>
              <a:rPr lang="zh-CN" altLang="en-US" dirty="0"/>
              <a:t>比例尺</a:t>
            </a:r>
            <a:endParaRPr lang="en-US" altLang="zh-CN" dirty="0"/>
          </a:p>
          <a:p>
            <a:pPr eaLnBrk="1" hangingPunct="1"/>
            <a:r>
              <a:rPr lang="zh-CN" altLang="en-US" dirty="0"/>
              <a:t>坐标轴</a:t>
            </a:r>
            <a:endParaRPr lang="en-US" altLang="zh-CN" dirty="0"/>
          </a:p>
          <a:p>
            <a:pPr eaLnBrk="1" hangingPunct="1"/>
            <a:r>
              <a:rPr lang="zh-CN" altLang="en-US" dirty="0"/>
              <a:t>动态</a:t>
            </a:r>
            <a:endParaRPr lang="en-US" altLang="zh-CN" dirty="0"/>
          </a:p>
          <a:p>
            <a:pPr eaLnBrk="1" hangingPunct="1"/>
            <a:r>
              <a:rPr lang="zh-CN" altLang="en-US" dirty="0"/>
              <a:t>交互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简单图表</a:t>
            </a:r>
            <a:endParaRPr lang="zh-CN" altLang="en-US"/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要绘图，首要需要的是一块绘图的“画布”。</a:t>
            </a:r>
            <a:r>
              <a:rPr lang="en-US" altLang="zh-CN"/>
              <a:t>HTML 5 </a:t>
            </a:r>
            <a:r>
              <a:rPr lang="zh-CN" altLang="en-US"/>
              <a:t>提供两种 “画布” ：</a:t>
            </a:r>
            <a:r>
              <a:rPr lang="en-US" altLang="zh-CN"/>
              <a:t>SVG</a:t>
            </a:r>
            <a:r>
              <a:rPr lang="zh-CN" altLang="en-US"/>
              <a:t>和</a:t>
            </a:r>
            <a:r>
              <a:rPr lang="en-US" altLang="zh-CN"/>
              <a:t>Canvas</a:t>
            </a:r>
            <a:endParaRPr lang="en-US" altLang="zh-CN"/>
          </a:p>
          <a:p>
            <a:pPr eaLnBrk="1" hangingPunct="1"/>
            <a:r>
              <a:rPr lang="en-US" altLang="zh-CN"/>
              <a:t>SVG</a:t>
            </a:r>
            <a:endParaRPr lang="en-US" altLang="zh-CN"/>
          </a:p>
          <a:p>
            <a:pPr lvl="1" eaLnBrk="1" hangingPunct="1"/>
            <a:r>
              <a:rPr lang="zh-CN" altLang="en-US"/>
              <a:t>绘制矢量图，对图像进行放大不会失真，可以为每个元素添加 </a:t>
            </a:r>
            <a:r>
              <a:rPr lang="en-US" altLang="zh-CN"/>
              <a:t>JavaScript </a:t>
            </a:r>
            <a:r>
              <a:rPr lang="zh-CN" altLang="en-US"/>
              <a:t>事件处理器</a:t>
            </a:r>
            <a:endParaRPr lang="en-US" altLang="zh-CN"/>
          </a:p>
          <a:p>
            <a:pPr lvl="1" eaLnBrk="1" hangingPunct="1"/>
            <a:r>
              <a:rPr lang="zh-CN" altLang="en-US"/>
              <a:t>每个图形均视为对象，更改对象的属性，图形也会改变</a:t>
            </a:r>
            <a:endParaRPr lang="en-US" altLang="zh-CN"/>
          </a:p>
          <a:p>
            <a:pPr lvl="1" eaLnBrk="1" hangingPunct="1"/>
            <a:r>
              <a:rPr lang="en-US" altLang="zh-CN"/>
              <a:t>x </a:t>
            </a:r>
            <a:r>
              <a:rPr lang="zh-CN" altLang="en-US"/>
              <a:t>轴正方向水平向右，</a:t>
            </a:r>
            <a:r>
              <a:rPr lang="en-US" altLang="zh-CN"/>
              <a:t>y </a:t>
            </a:r>
            <a:r>
              <a:rPr lang="zh-CN" altLang="en-US"/>
              <a:t>轴正方向垂直向下的。</a:t>
            </a:r>
            <a:endParaRPr lang="en-US" altLang="zh-CN"/>
          </a:p>
          <a:p>
            <a:pPr eaLnBrk="1" hangingPunct="1"/>
            <a:r>
              <a:rPr lang="en-US" altLang="zh-CN"/>
              <a:t>Canvas</a:t>
            </a:r>
            <a:endParaRPr lang="en-US" altLang="zh-CN"/>
          </a:p>
          <a:p>
            <a:pPr lvl="1" eaLnBrk="1" hangingPunct="1"/>
            <a:r>
              <a:rPr lang="zh-CN" altLang="en-US"/>
              <a:t>一旦图形被绘制完成，它就不会继续得到浏览器的关注</a:t>
            </a:r>
            <a:endParaRPr lang="en-US" altLang="zh-CN"/>
          </a:p>
          <a:p>
            <a:pPr lvl="1" eaLnBrk="1" hangingPunct="1"/>
            <a:r>
              <a:rPr lang="zh-CN" altLang="en-US"/>
              <a:t>如果其位置发生变化，那么整个场景也需要重新绘制，包括任何或许已被图形覆盖的对象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lvl="1" eaLnBrk="1" hangingPunct="1"/>
            <a:endParaRPr lang="zh-CN" altLang="en-US"/>
          </a:p>
        </p:txBody>
      </p:sp>
      <p:sp>
        <p:nvSpPr>
          <p:cNvPr id="8196" name="矩形 1"/>
          <p:cNvSpPr>
            <a:spLocks noChangeArrowheads="1"/>
          </p:cNvSpPr>
          <p:nvPr/>
        </p:nvSpPr>
        <p:spPr bwMode="auto">
          <a:xfrm>
            <a:off x="2459037" y="5879592"/>
            <a:ext cx="72739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-apple-system"/>
              </a:rPr>
              <a:t>D3 </a:t>
            </a:r>
            <a:r>
              <a:rPr lang="zh-CN" altLang="en-US" sz="1800" dirty="0">
                <a:solidFill>
                  <a:srgbClr val="FF0000"/>
                </a:solidFill>
                <a:latin typeface="-apple-system"/>
              </a:rPr>
              <a:t>虽然没有明文规定一定要在 </a:t>
            </a:r>
            <a:r>
              <a:rPr lang="en-US" altLang="zh-CN" sz="1800" dirty="0">
                <a:solidFill>
                  <a:srgbClr val="FF0000"/>
                </a:solidFill>
                <a:latin typeface="-apple-system"/>
              </a:rPr>
              <a:t>SVG </a:t>
            </a:r>
            <a:r>
              <a:rPr lang="zh-CN" altLang="en-US" sz="1800" dirty="0">
                <a:solidFill>
                  <a:srgbClr val="FF0000"/>
                </a:solidFill>
                <a:latin typeface="-apple-system"/>
              </a:rPr>
              <a:t>中绘图，但是 </a:t>
            </a:r>
            <a:r>
              <a:rPr lang="en-US" altLang="zh-CN" sz="1800" dirty="0">
                <a:solidFill>
                  <a:srgbClr val="FF0000"/>
                </a:solidFill>
                <a:latin typeface="-apple-system"/>
              </a:rPr>
              <a:t>D3 </a:t>
            </a:r>
            <a:r>
              <a:rPr lang="zh-CN" altLang="en-US" sz="1800" dirty="0">
                <a:solidFill>
                  <a:srgbClr val="FF0000"/>
                </a:solidFill>
                <a:latin typeface="-apple-system"/>
              </a:rPr>
              <a:t>提供了众多的 </a:t>
            </a:r>
            <a:r>
              <a:rPr lang="en-US" altLang="zh-CN" sz="1800" dirty="0">
                <a:solidFill>
                  <a:srgbClr val="FF0000"/>
                </a:solidFill>
                <a:latin typeface="-apple-system"/>
              </a:rPr>
              <a:t>SVG </a:t>
            </a:r>
            <a:r>
              <a:rPr lang="zh-CN" altLang="en-US" sz="1800" dirty="0">
                <a:solidFill>
                  <a:srgbClr val="FF0000"/>
                </a:solidFill>
                <a:latin typeface="-apple-system"/>
              </a:rPr>
              <a:t>图形的生成器，它们都是只支持 </a:t>
            </a:r>
            <a:r>
              <a:rPr lang="en-US" altLang="zh-CN" sz="1800" dirty="0">
                <a:solidFill>
                  <a:srgbClr val="FF0000"/>
                </a:solidFill>
                <a:latin typeface="-apple-system"/>
              </a:rPr>
              <a:t>SVG </a:t>
            </a:r>
            <a:r>
              <a:rPr lang="zh-CN" altLang="en-US" sz="1800" dirty="0">
                <a:solidFill>
                  <a:srgbClr val="FF0000"/>
                </a:solidFill>
                <a:latin typeface="-apple-system"/>
              </a:rPr>
              <a:t>的。因此，建议使用 </a:t>
            </a:r>
            <a:r>
              <a:rPr lang="en-US" altLang="zh-CN" sz="1800" dirty="0">
                <a:solidFill>
                  <a:srgbClr val="FF0000"/>
                </a:solidFill>
                <a:latin typeface="-apple-system"/>
              </a:rPr>
              <a:t>SVG </a:t>
            </a:r>
            <a:r>
              <a:rPr lang="zh-CN" altLang="en-US" sz="1800" dirty="0">
                <a:solidFill>
                  <a:srgbClr val="FF0000"/>
                </a:solidFill>
                <a:latin typeface="-apple-system"/>
              </a:rPr>
              <a:t>画布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简单图表</a:t>
            </a:r>
            <a:endParaRPr lang="zh-CN" altLang="en-US"/>
          </a:p>
        </p:txBody>
      </p:sp>
      <p:sp>
        <p:nvSpPr>
          <p:cNvPr id="921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数据准备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获取画布并创建分组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lvl="1" eaLnBrk="1" hangingPunct="1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001010" y="2905760"/>
            <a:ext cx="5862320" cy="5219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400" dirty="0"/>
              <a:t>var marge = {top:60,bottom:60,left:60,right:60}//设置边距</a:t>
            </a:r>
            <a:endParaRPr lang="zh-CN" altLang="en-US" sz="1400" dirty="0"/>
          </a:p>
          <a:p>
            <a:r>
              <a:rPr lang="zh-CN" altLang="en-US" sz="1400" dirty="0"/>
              <a:t>var dataset = [ 250 , 210 , 170 , 130 , 90 ];  //数据（表示矩形的宽度）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2192655" y="4321810"/>
            <a:ext cx="7632700" cy="7372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400" dirty="0"/>
              <a:t>var svg = d3.select("svg");//得到svg画布</a:t>
            </a:r>
            <a:endParaRPr lang="zh-CN" altLang="en-US" sz="1400" dirty="0"/>
          </a:p>
          <a:p>
            <a:r>
              <a:rPr lang="zh-CN" altLang="en-US" sz="1400" dirty="0"/>
              <a:t>    	var g = svg.append("g")//定义一个用来装整个图表的一个分组，并设置他的位置</a:t>
            </a:r>
            <a:endParaRPr lang="zh-CN" altLang="en-US" sz="1400" dirty="0"/>
          </a:p>
          <a:p>
            <a:r>
              <a:rPr lang="zh-CN" altLang="en-US" sz="1400" dirty="0"/>
              <a:t>    		.attr("transform","translate("+marge.top+","+marge.left+")");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简单图表</a:t>
            </a:r>
            <a:endParaRPr lang="zh-CN" altLang="en-US"/>
          </a:p>
        </p:txBody>
      </p:sp>
      <p:sp>
        <p:nvSpPr>
          <p:cNvPr id="1024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绘制矩形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lvl="1" eaLnBrk="1" hangingPunct="1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791438" y="3049680"/>
            <a:ext cx="6096000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zh-CN" altLang="en-US" sz="1400" dirty="0"/>
              <a:t>var rectHeight = 30;//设置每一个矩形的高度</a:t>
            </a:r>
            <a:endParaRPr lang="zh-CN" altLang="en-US" sz="1400" dirty="0"/>
          </a:p>
          <a:p>
            <a:r>
              <a:rPr lang="zh-CN" altLang="en-US" sz="1400" dirty="0"/>
              <a:t>    	</a:t>
            </a:r>
            <a:endParaRPr lang="zh-CN" altLang="en-US" sz="1400" dirty="0"/>
          </a:p>
          <a:p>
            <a:r>
              <a:rPr lang="zh-CN" altLang="en-US" sz="1400" dirty="0"/>
              <a:t>    	g.selectAll("rect")</a:t>
            </a:r>
            <a:endParaRPr lang="zh-CN" altLang="en-US" sz="1400" dirty="0"/>
          </a:p>
          <a:p>
            <a:r>
              <a:rPr lang="zh-CN" altLang="en-US" sz="1400" dirty="0"/>
              <a:t>    		.data(dataset)</a:t>
            </a:r>
            <a:endParaRPr lang="zh-CN" altLang="en-US" sz="1400" dirty="0"/>
          </a:p>
          <a:p>
            <a:r>
              <a:rPr lang="zh-CN" altLang="en-US" sz="1400" dirty="0"/>
              <a:t>    		.enter()</a:t>
            </a:r>
            <a:endParaRPr lang="zh-CN" altLang="en-US" sz="1400" dirty="0"/>
          </a:p>
          <a:p>
            <a:r>
              <a:rPr lang="zh-CN" altLang="en-US" sz="1400" dirty="0"/>
              <a:t>    		.append("rect")</a:t>
            </a:r>
            <a:endParaRPr lang="zh-CN" altLang="en-US" sz="1400" dirty="0"/>
          </a:p>
          <a:p>
            <a:r>
              <a:rPr lang="zh-CN" altLang="en-US" sz="1400" dirty="0"/>
              <a:t>    		.attr("x",20)//设置左上点的x</a:t>
            </a:r>
            <a:endParaRPr lang="zh-CN" altLang="en-US" sz="1400" dirty="0"/>
          </a:p>
          <a:p>
            <a:r>
              <a:rPr lang="zh-CN" altLang="en-US" sz="1400" dirty="0"/>
              <a:t>    		.attr("y",function(d,i){//设置左上点的y</a:t>
            </a:r>
            <a:endParaRPr lang="zh-CN" altLang="en-US" sz="1400" dirty="0"/>
          </a:p>
          <a:p>
            <a:r>
              <a:rPr lang="zh-CN" altLang="en-US" sz="1400" dirty="0"/>
              <a:t>    			return i*rectHeight;</a:t>
            </a:r>
            <a:endParaRPr lang="zh-CN" altLang="en-US" sz="1400" dirty="0"/>
          </a:p>
          <a:p>
            <a:r>
              <a:rPr lang="zh-CN" altLang="en-US" sz="1400" dirty="0"/>
              <a:t>    		})</a:t>
            </a:r>
            <a:endParaRPr lang="zh-CN" altLang="en-US" sz="1400" dirty="0"/>
          </a:p>
          <a:p>
            <a:r>
              <a:rPr lang="zh-CN" altLang="en-US" sz="1400" dirty="0"/>
              <a:t>    		.attr("width",function(d){//设置宽</a:t>
            </a:r>
            <a:endParaRPr lang="zh-CN" altLang="en-US" sz="1400" dirty="0"/>
          </a:p>
          <a:p>
            <a:r>
              <a:rPr lang="zh-CN" altLang="en-US" sz="1400" dirty="0"/>
              <a:t>    			return d;</a:t>
            </a:r>
            <a:endParaRPr lang="zh-CN" altLang="en-US" sz="1400" dirty="0"/>
          </a:p>
          <a:p>
            <a:r>
              <a:rPr lang="zh-CN" altLang="en-US" sz="1400" dirty="0"/>
              <a:t>    		})</a:t>
            </a:r>
            <a:endParaRPr lang="zh-CN" altLang="en-US" sz="1400" dirty="0"/>
          </a:p>
          <a:p>
            <a:r>
              <a:rPr lang="zh-CN" altLang="en-US" sz="1400" dirty="0"/>
              <a:t>    		.attr("height",rectHeight-5)//设置长</a:t>
            </a:r>
            <a:endParaRPr lang="zh-CN" altLang="en-US" sz="1400" dirty="0"/>
          </a:p>
          <a:p>
            <a:r>
              <a:rPr lang="zh-CN" altLang="en-US" sz="1400" dirty="0"/>
              <a:t>    		.attr("fill","blue");//颜色填充</a:t>
            </a:r>
            <a:endParaRPr lang="zh-CN" altLang="en-US" sz="1400" dirty="0"/>
          </a:p>
        </p:txBody>
      </p:sp>
      <p:pic>
        <p:nvPicPr>
          <p:cNvPr id="1026" name="Picture 2" descr="https://img-blog.csdn.net/2018042114545473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658" y="3694471"/>
            <a:ext cx="3628512" cy="18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比例尺</a:t>
            </a:r>
            <a:endParaRPr lang="zh-CN" altLang="en-US"/>
          </a:p>
        </p:txBody>
      </p:sp>
      <p:sp>
        <p:nvSpPr>
          <p:cNvPr id="1331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线性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lvl="1" eaLnBrk="1" hangingPunct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18214" y="3025140"/>
            <a:ext cx="6096000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zh-CN" altLang="en-US" sz="1400" dirty="0"/>
              <a:t>&lt;body&gt;</a:t>
            </a:r>
            <a:endParaRPr lang="zh-CN" altLang="en-US" sz="1400" dirty="0"/>
          </a:p>
          <a:p>
            <a:r>
              <a:rPr lang="zh-CN" altLang="en-US" sz="1400" dirty="0"/>
              <a:t>    &lt;script&gt;</a:t>
            </a:r>
            <a:endParaRPr lang="zh-CN" altLang="en-US" sz="1400" dirty="0"/>
          </a:p>
          <a:p>
            <a:r>
              <a:rPr lang="zh-CN" altLang="en-US" sz="1400" dirty="0"/>
              <a:t>    	var dataset = [1.2, 2.3, 0.9, 1.5, 3.3];</a:t>
            </a:r>
            <a:endParaRPr lang="zh-CN" altLang="en-US" sz="1400" dirty="0"/>
          </a:p>
          <a:p>
            <a:r>
              <a:rPr lang="zh-CN" altLang="en-US" sz="1400" dirty="0"/>
              <a:t>    	var min = d3.min(dataset);//得到最小值</a:t>
            </a:r>
            <a:endParaRPr lang="zh-CN" altLang="en-US" sz="1400" dirty="0"/>
          </a:p>
          <a:p>
            <a:r>
              <a:rPr lang="zh-CN" altLang="en-US" sz="1400" dirty="0"/>
              <a:t>    	var max = d3.max(dataset);//得到最大值</a:t>
            </a:r>
            <a:endParaRPr lang="zh-CN" altLang="en-US" sz="1400" dirty="0"/>
          </a:p>
          <a:p>
            <a:r>
              <a:rPr lang="zh-CN" altLang="en-US" sz="1400" dirty="0"/>
              <a:t>    	var scaleLinear = d3.scaleLinear()</a:t>
            </a:r>
            <a:endParaRPr lang="zh-CN" altLang="en-US" sz="1400" dirty="0"/>
          </a:p>
          <a:p>
            <a:r>
              <a:rPr lang="zh-CN" altLang="en-US" sz="1400" dirty="0"/>
              <a:t>    		.domain([min,max])</a:t>
            </a:r>
            <a:endParaRPr lang="zh-CN" altLang="en-US" sz="1400" dirty="0"/>
          </a:p>
          <a:p>
            <a:r>
              <a:rPr lang="zh-CN" altLang="en-US" sz="1400" dirty="0"/>
              <a:t>    		.range([0,300]);</a:t>
            </a:r>
            <a:endParaRPr lang="zh-CN" altLang="en-US" sz="1400" dirty="0"/>
          </a:p>
          <a:p>
            <a:r>
              <a:rPr lang="zh-CN" altLang="en-US" sz="1400" dirty="0"/>
              <a:t>    	document.write("scaleLinear(1)输出："+scaleLinear(1));</a:t>
            </a:r>
            <a:endParaRPr lang="zh-CN" altLang="en-US" sz="1400" dirty="0"/>
          </a:p>
          <a:p>
            <a:r>
              <a:rPr lang="zh-CN" altLang="en-US" sz="1400" dirty="0"/>
              <a:t>    	d3.select("body").append("br");//换行</a:t>
            </a:r>
            <a:endParaRPr lang="zh-CN" altLang="en-US" sz="1400" dirty="0"/>
          </a:p>
          <a:p>
            <a:r>
              <a:rPr lang="zh-CN" altLang="en-US" sz="1400" dirty="0"/>
              <a:t>    	document.write("scaleLinear(2)输出："+scaleLinear(2));</a:t>
            </a:r>
            <a:endParaRPr lang="zh-CN" altLang="en-US" sz="1400" dirty="0"/>
          </a:p>
          <a:p>
            <a:r>
              <a:rPr lang="zh-CN" altLang="en-US" sz="1400" dirty="0"/>
              <a:t>    	d3.select("body").append("br");</a:t>
            </a:r>
            <a:endParaRPr lang="zh-CN" altLang="en-US" sz="1400" dirty="0"/>
          </a:p>
          <a:p>
            <a:r>
              <a:rPr lang="zh-CN" altLang="en-US" sz="1400" dirty="0"/>
              <a:t>    	document.write("scaleLinear(3.3)输出："+scaleLinear(3.3));</a:t>
            </a:r>
            <a:endParaRPr lang="zh-CN" altLang="en-US" sz="1400" dirty="0"/>
          </a:p>
          <a:p>
            <a:r>
              <a:rPr lang="zh-CN" altLang="en-US" sz="1400" dirty="0"/>
              <a:t>    &lt;/script&gt;</a:t>
            </a:r>
            <a:endParaRPr lang="zh-CN" altLang="en-US" sz="1400" dirty="0"/>
          </a:p>
          <a:p>
            <a:r>
              <a:rPr lang="zh-CN" altLang="en-US" sz="1400" dirty="0"/>
              <a:t>  &lt;/body&gt;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比例尺</a:t>
            </a:r>
            <a:endParaRPr lang="zh-CN" altLang="en-US"/>
          </a:p>
        </p:txBody>
      </p:sp>
      <p:sp>
        <p:nvSpPr>
          <p:cNvPr id="1433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序数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2817925" y="3013069"/>
            <a:ext cx="6096000" cy="31085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zh-CN" altLang="en-US" sz="1400" dirty="0"/>
              <a:t>&lt;body&gt;</a:t>
            </a:r>
            <a:endParaRPr lang="zh-CN" altLang="en-US" sz="1400" dirty="0"/>
          </a:p>
          <a:p>
            <a:r>
              <a:rPr lang="zh-CN" altLang="en-US" sz="1400" dirty="0"/>
              <a:t>    &lt;script&gt;</a:t>
            </a:r>
            <a:endParaRPr lang="zh-CN" altLang="en-US" sz="1400" dirty="0"/>
          </a:p>
          <a:p>
            <a:r>
              <a:rPr lang="zh-CN" altLang="en-US" sz="1400" dirty="0"/>
              <a:t>    	var index = [0,1,2,3,4];</a:t>
            </a:r>
            <a:endParaRPr lang="zh-CN" altLang="en-US" sz="1400" dirty="0"/>
          </a:p>
          <a:p>
            <a:r>
              <a:rPr lang="zh-CN" altLang="en-US" sz="1400" dirty="0"/>
              <a:t>    	var color = ["red","blue","yellow","black","green"];</a:t>
            </a:r>
            <a:endParaRPr lang="zh-CN" altLang="en-US" sz="1400" dirty="0"/>
          </a:p>
          <a:p>
            <a:r>
              <a:rPr lang="zh-CN" altLang="en-US" sz="1400" dirty="0"/>
              <a:t>    	var scaleOrdinal = d3.scaleOrdinal()</a:t>
            </a:r>
            <a:endParaRPr lang="zh-CN" altLang="en-US" sz="1400" dirty="0"/>
          </a:p>
          <a:p>
            <a:r>
              <a:rPr lang="zh-CN" altLang="en-US" sz="1400" dirty="0"/>
              <a:t>    		.domain(index)</a:t>
            </a:r>
            <a:endParaRPr lang="zh-CN" altLang="en-US" sz="1400" dirty="0"/>
          </a:p>
          <a:p>
            <a:r>
              <a:rPr lang="zh-CN" altLang="en-US" sz="1400" dirty="0"/>
              <a:t>    		.range(color);</a:t>
            </a:r>
            <a:endParaRPr lang="zh-CN" altLang="en-US" sz="1400" dirty="0"/>
          </a:p>
          <a:p>
            <a:r>
              <a:rPr lang="zh-CN" altLang="en-US" sz="1400" dirty="0"/>
              <a:t>    	document.write("scaleOrdinal(1)输出："+scaleOrdinal(1));</a:t>
            </a:r>
            <a:endParaRPr lang="zh-CN" altLang="en-US" sz="1400" dirty="0"/>
          </a:p>
          <a:p>
            <a:r>
              <a:rPr lang="zh-CN" altLang="en-US" sz="1400" dirty="0"/>
              <a:t>    	d3.select("body").append("br");//换行</a:t>
            </a:r>
            <a:endParaRPr lang="zh-CN" altLang="en-US" sz="1400" dirty="0"/>
          </a:p>
          <a:p>
            <a:r>
              <a:rPr lang="zh-CN" altLang="en-US" sz="1400" dirty="0"/>
              <a:t>    	document.write("scaleOrdinal(2)输出："+scaleOrdinal(2));</a:t>
            </a:r>
            <a:endParaRPr lang="zh-CN" altLang="en-US" sz="1400" dirty="0"/>
          </a:p>
          <a:p>
            <a:r>
              <a:rPr lang="zh-CN" altLang="en-US" sz="1400" dirty="0"/>
              <a:t>    	d3.select("body").append("br");</a:t>
            </a:r>
            <a:endParaRPr lang="zh-CN" altLang="en-US" sz="1400" dirty="0"/>
          </a:p>
          <a:p>
            <a:r>
              <a:rPr lang="zh-CN" altLang="en-US" sz="1400" dirty="0"/>
              <a:t>    	document.write("scaleOrdinal(4)输出："+scaleOrdinal(4));</a:t>
            </a:r>
            <a:endParaRPr lang="zh-CN" altLang="en-US" sz="1400" dirty="0"/>
          </a:p>
          <a:p>
            <a:r>
              <a:rPr lang="zh-CN" altLang="en-US" sz="1400" dirty="0"/>
              <a:t>    &lt;/script&gt;</a:t>
            </a:r>
            <a:endParaRPr lang="zh-CN" altLang="en-US" sz="1400" dirty="0"/>
          </a:p>
          <a:p>
            <a:r>
              <a:rPr lang="zh-CN" altLang="en-US" sz="1400" dirty="0"/>
              <a:t>  &lt;/body&gt;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比例尺</a:t>
            </a:r>
            <a:endParaRPr lang="zh-CN" altLang="en-US" dirty="0"/>
          </a:p>
        </p:txBody>
      </p:sp>
      <p:sp>
        <p:nvSpPr>
          <p:cNvPr id="1433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示例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334000" y="246166"/>
            <a:ext cx="6096000" cy="65556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zh-CN" altLang="en-US" sz="1400" dirty="0"/>
              <a:t>&lt;body&gt;</a:t>
            </a:r>
            <a:endParaRPr lang="zh-CN" altLang="en-US" sz="1400" dirty="0"/>
          </a:p>
          <a:p>
            <a:r>
              <a:rPr lang="zh-CN" altLang="en-US" sz="1400" dirty="0"/>
              <a:t>    &lt;svg width="960" height="600"&gt;&lt;/svg&gt;</a:t>
            </a:r>
            <a:endParaRPr lang="zh-CN" altLang="en-US" sz="1400" dirty="0"/>
          </a:p>
          <a:p>
            <a:r>
              <a:rPr lang="zh-CN" altLang="en-US" sz="1400" dirty="0"/>
              <a:t>    &lt;script&gt;</a:t>
            </a:r>
            <a:endParaRPr lang="zh-CN" altLang="en-US" sz="1400" dirty="0"/>
          </a:p>
          <a:p>
            <a:r>
              <a:rPr lang="zh-CN" altLang="en-US" sz="1400" dirty="0"/>
              <a:t>    	var marge = {top:60,bottom:60,left:60,right:60}</a:t>
            </a:r>
            <a:endParaRPr lang="zh-CN" altLang="en-US" sz="1400" dirty="0"/>
          </a:p>
          <a:p>
            <a:r>
              <a:rPr lang="zh-CN" altLang="en-US" sz="1400" dirty="0"/>
              <a:t>    	var dataset = [ 2.5 , 2.1 , 1.7 , 1.3 , 0.9 ];      	</a:t>
            </a:r>
            <a:endParaRPr lang="zh-CN" altLang="en-US" sz="1400" dirty="0"/>
          </a:p>
          <a:p>
            <a:r>
              <a:rPr lang="zh-CN" altLang="en-US" sz="1400" dirty="0"/>
              <a:t>    	//定义一个线性比例尺</a:t>
            </a:r>
            <a:endParaRPr lang="zh-CN" altLang="en-US" sz="1400" dirty="0"/>
          </a:p>
          <a:p>
            <a:r>
              <a:rPr lang="zh-CN" altLang="en-US" sz="1400" dirty="0"/>
              <a:t>    	var scaleLinear = d3.scaleLinear()</a:t>
            </a:r>
            <a:endParaRPr lang="zh-CN" altLang="en-US" sz="1400" dirty="0"/>
          </a:p>
          <a:p>
            <a:r>
              <a:rPr lang="zh-CN" altLang="en-US" sz="1400" dirty="0"/>
              <a:t>    		.domain([0,d3.max(dataset)])</a:t>
            </a:r>
            <a:endParaRPr lang="zh-CN" altLang="en-US" sz="1400" dirty="0"/>
          </a:p>
          <a:p>
            <a:r>
              <a:rPr lang="zh-CN" altLang="en-US" sz="1400" dirty="0"/>
              <a:t>    		.range([0,300]);</a:t>
            </a:r>
            <a:endParaRPr lang="zh-CN" altLang="en-US" sz="1400" dirty="0"/>
          </a:p>
          <a:p>
            <a:r>
              <a:rPr lang="zh-CN" altLang="en-US" sz="1400" dirty="0"/>
              <a:t>    	</a:t>
            </a:r>
            <a:endParaRPr lang="zh-CN" altLang="en-US" sz="1400" dirty="0"/>
          </a:p>
          <a:p>
            <a:r>
              <a:rPr lang="zh-CN" altLang="en-US" sz="1400" dirty="0"/>
              <a:t>    	var svg = d3.select("svg");</a:t>
            </a:r>
            <a:endParaRPr lang="zh-CN" altLang="en-US" sz="1400" dirty="0"/>
          </a:p>
          <a:p>
            <a:r>
              <a:rPr lang="zh-CN" altLang="en-US" sz="1400" dirty="0"/>
              <a:t>    	var g = svg.append("g")</a:t>
            </a:r>
            <a:endParaRPr lang="zh-CN" altLang="en-US" sz="1400" dirty="0"/>
          </a:p>
          <a:p>
            <a:r>
              <a:rPr lang="zh-CN" altLang="en-US" sz="1400" dirty="0"/>
              <a:t>    		.attr("transform","translate("+marge.top+","+marge.left+")");    	</a:t>
            </a:r>
            <a:endParaRPr lang="zh-CN" altLang="en-US" sz="1400" dirty="0"/>
          </a:p>
          <a:p>
            <a:r>
              <a:rPr lang="zh-CN" altLang="en-US" sz="1400" dirty="0"/>
              <a:t>    	var rectHeight = 30;    	</a:t>
            </a:r>
            <a:endParaRPr lang="zh-CN" altLang="en-US" sz="1400" dirty="0"/>
          </a:p>
          <a:p>
            <a:r>
              <a:rPr lang="zh-CN" altLang="en-US" sz="1400" dirty="0"/>
              <a:t>    	g.selectAll("rect")</a:t>
            </a:r>
            <a:endParaRPr lang="zh-CN" altLang="en-US" sz="1400" dirty="0"/>
          </a:p>
          <a:p>
            <a:r>
              <a:rPr lang="zh-CN" altLang="en-US" sz="1400" dirty="0"/>
              <a:t>    		.data(dataset)</a:t>
            </a:r>
            <a:endParaRPr lang="zh-CN" altLang="en-US" sz="1400" dirty="0"/>
          </a:p>
          <a:p>
            <a:r>
              <a:rPr lang="zh-CN" altLang="en-US" sz="1400" dirty="0"/>
              <a:t>    		.enter()</a:t>
            </a:r>
            <a:endParaRPr lang="zh-CN" altLang="en-US" sz="1400" dirty="0"/>
          </a:p>
          <a:p>
            <a:r>
              <a:rPr lang="zh-CN" altLang="en-US" sz="1400" dirty="0"/>
              <a:t>    		.append("rect")</a:t>
            </a:r>
            <a:endParaRPr lang="zh-CN" altLang="en-US" sz="1400" dirty="0"/>
          </a:p>
          <a:p>
            <a:r>
              <a:rPr lang="zh-CN" altLang="en-US" sz="1400" dirty="0"/>
              <a:t>    		.attr("x",20)</a:t>
            </a:r>
            <a:endParaRPr lang="zh-CN" altLang="en-US" sz="1400" dirty="0"/>
          </a:p>
          <a:p>
            <a:r>
              <a:rPr lang="zh-CN" altLang="en-US" sz="1400" dirty="0"/>
              <a:t>    		.attr("y",function(d,i){</a:t>
            </a:r>
            <a:endParaRPr lang="zh-CN" altLang="en-US" sz="1400" dirty="0"/>
          </a:p>
          <a:p>
            <a:r>
              <a:rPr lang="zh-CN" altLang="en-US" sz="1400" dirty="0"/>
              <a:t>    			return i*rectHeight;</a:t>
            </a:r>
            <a:endParaRPr lang="zh-CN" altLang="en-US" sz="1400" dirty="0"/>
          </a:p>
          <a:p>
            <a:r>
              <a:rPr lang="zh-CN" altLang="en-US" sz="1400" dirty="0"/>
              <a:t>    		})</a:t>
            </a:r>
            <a:endParaRPr lang="zh-CN" altLang="en-US" sz="1400" dirty="0"/>
          </a:p>
          <a:p>
            <a:r>
              <a:rPr lang="zh-CN" altLang="en-US" sz="1400" dirty="0"/>
              <a:t>    		.attr("width",function(d){</a:t>
            </a:r>
            <a:endParaRPr lang="zh-CN" altLang="en-US" sz="1400" dirty="0"/>
          </a:p>
          <a:p>
            <a:r>
              <a:rPr lang="zh-CN" altLang="en-US" sz="1400" dirty="0"/>
              <a:t>    			return scaleLinear(d);//设置宽,并在这里使用比例尺</a:t>
            </a:r>
            <a:endParaRPr lang="zh-CN" altLang="en-US" sz="1400" dirty="0"/>
          </a:p>
          <a:p>
            <a:r>
              <a:rPr lang="zh-CN" altLang="en-US" sz="1400" dirty="0"/>
              <a:t>    		})</a:t>
            </a:r>
            <a:endParaRPr lang="zh-CN" altLang="en-US" sz="1400" dirty="0"/>
          </a:p>
          <a:p>
            <a:r>
              <a:rPr lang="zh-CN" altLang="en-US" sz="1400" dirty="0"/>
              <a:t>    		.attr("height",rectHeight-5)</a:t>
            </a:r>
            <a:endParaRPr lang="zh-CN" altLang="en-US" sz="1400" dirty="0"/>
          </a:p>
          <a:p>
            <a:r>
              <a:rPr lang="zh-CN" altLang="en-US" sz="1400" dirty="0"/>
              <a:t>    		.attr("fill","blue");</a:t>
            </a:r>
            <a:endParaRPr lang="zh-CN" altLang="en-US" sz="1400" dirty="0"/>
          </a:p>
          <a:p>
            <a:r>
              <a:rPr lang="zh-CN" altLang="en-US" sz="1400" dirty="0"/>
              <a:t>    &lt;/script&gt;</a:t>
            </a:r>
            <a:endParaRPr lang="zh-CN" altLang="en-US" sz="1400" dirty="0"/>
          </a:p>
          <a:p>
            <a:r>
              <a:rPr lang="zh-CN" altLang="en-US" sz="1400" dirty="0"/>
              <a:t>  &lt;/body&gt;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坐标轴</a:t>
            </a:r>
            <a:endParaRPr lang="zh-CN" altLang="en-US" dirty="0"/>
          </a:p>
        </p:txBody>
      </p:sp>
      <p:sp>
        <p:nvSpPr>
          <p:cNvPr id="1536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定义</a:t>
            </a:r>
            <a:endParaRPr lang="zh-CN" altLang="en-US"/>
          </a:p>
          <a:p>
            <a:pPr lvl="1" eaLnBrk="1" hangingPunct="1"/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2894330" y="3204845"/>
            <a:ext cx="6703060" cy="26765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400" dirty="0"/>
              <a:t>//为坐标轴定义一个线性比例尺</a:t>
            </a:r>
            <a:endParaRPr lang="zh-CN" altLang="en-US" sz="1400" dirty="0"/>
          </a:p>
          <a:p>
            <a:r>
              <a:rPr lang="zh-CN" altLang="en-US" sz="1400" dirty="0"/>
              <a:t>    	var xScale = d3.scaleLinear()</a:t>
            </a:r>
            <a:endParaRPr lang="zh-CN" altLang="en-US" sz="1400" dirty="0"/>
          </a:p>
          <a:p>
            <a:r>
              <a:rPr lang="zh-CN" altLang="en-US" sz="1400" dirty="0"/>
              <a:t>    		.domain([0,d3.max(dataset)])</a:t>
            </a:r>
            <a:endParaRPr lang="zh-CN" altLang="en-US" sz="1400" dirty="0"/>
          </a:p>
          <a:p>
            <a:r>
              <a:rPr lang="zh-CN" altLang="en-US" sz="1400" dirty="0"/>
              <a:t>    		.range([0,250]);</a:t>
            </a:r>
            <a:endParaRPr lang="zh-CN" altLang="en-US" sz="1400" dirty="0"/>
          </a:p>
          <a:p>
            <a:r>
              <a:rPr lang="zh-CN" altLang="en-US" sz="1400" dirty="0"/>
              <a:t>    	//定义一个坐标轴</a:t>
            </a:r>
            <a:endParaRPr lang="zh-CN" altLang="en-US" sz="1400" dirty="0"/>
          </a:p>
          <a:p>
            <a:r>
              <a:rPr lang="zh-CN" altLang="en-US" sz="1400" dirty="0"/>
              <a:t>    	var xAxis = d3.axisBottom(xScale)//定义一个axis，由bottom可知，是朝下的</a:t>
            </a:r>
            <a:endParaRPr lang="zh-CN" altLang="en-US" sz="1400" dirty="0"/>
          </a:p>
          <a:p>
            <a:r>
              <a:rPr lang="zh-CN" altLang="en-US" sz="1400" dirty="0"/>
              <a:t>    		.ticks(7);//设置刻度数目</a:t>
            </a:r>
            <a:endParaRPr lang="zh-CN" altLang="en-US" sz="1400" dirty="0"/>
          </a:p>
          <a:p>
            <a:r>
              <a:rPr lang="zh-CN" altLang="en-US" sz="1400" dirty="0"/>
              <a:t>    	g.append("g")</a:t>
            </a:r>
            <a:endParaRPr lang="zh-CN" altLang="en-US" sz="1400" dirty="0"/>
          </a:p>
          <a:p>
            <a:r>
              <a:rPr lang="zh-CN" altLang="en-US" sz="1400" dirty="0"/>
              <a:t>    		.attr("transform","translate("+20+","+(dataset.length*rectHeight)+")")</a:t>
            </a:r>
            <a:endParaRPr lang="zh-CN" altLang="en-US" sz="1400" dirty="0"/>
          </a:p>
          <a:p>
            <a:r>
              <a:rPr lang="zh-CN" altLang="en-US" sz="1400" dirty="0"/>
              <a:t>    		.call(xAxis);</a:t>
            </a:r>
            <a:endParaRPr lang="zh-CN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0</TotalTime>
  <Words>6340</Words>
  <Application>WPS 演示</Application>
  <PresentationFormat>宽屏</PresentationFormat>
  <Paragraphs>327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8" baseType="lpstr">
      <vt:lpstr>Arial</vt:lpstr>
      <vt:lpstr>宋体</vt:lpstr>
      <vt:lpstr>Wingdings</vt:lpstr>
      <vt:lpstr>Gill Sans MT</vt:lpstr>
      <vt:lpstr>苹方-简</vt:lpstr>
      <vt:lpstr>华文细黑</vt:lpstr>
      <vt:lpstr>黑体-简</vt:lpstr>
      <vt:lpstr>-apple-system</vt:lpstr>
      <vt:lpstr>Thonburi</vt:lpstr>
      <vt:lpstr>黑体</vt:lpstr>
      <vt:lpstr>汉仪中黑KW</vt:lpstr>
      <vt:lpstr>华文中宋</vt:lpstr>
      <vt:lpstr>汉仪书宋二KW</vt:lpstr>
      <vt:lpstr>Impact</vt:lpstr>
      <vt:lpstr>微软雅黑</vt:lpstr>
      <vt:lpstr>汉仪旗黑</vt:lpstr>
      <vt:lpstr>宋体</vt:lpstr>
      <vt:lpstr>Arial Unicode MS</vt:lpstr>
      <vt:lpstr>等线</vt:lpstr>
      <vt:lpstr>汉仪中等线KW</vt:lpstr>
      <vt:lpstr>徽章</vt:lpstr>
      <vt:lpstr>信息可视化</vt:lpstr>
      <vt:lpstr>目录</vt:lpstr>
      <vt:lpstr>简单图表</vt:lpstr>
      <vt:lpstr>简单图表</vt:lpstr>
      <vt:lpstr>简单图表</vt:lpstr>
      <vt:lpstr>比例尺</vt:lpstr>
      <vt:lpstr>比例尺</vt:lpstr>
      <vt:lpstr>比例尺</vt:lpstr>
      <vt:lpstr>坐标轴</vt:lpstr>
      <vt:lpstr>坐标轴</vt:lpstr>
      <vt:lpstr>动态效果</vt:lpstr>
      <vt:lpstr>动态效果</vt:lpstr>
      <vt:lpstr>动态效果</vt:lpstr>
      <vt:lpstr>交互</vt:lpstr>
      <vt:lpstr>交互</vt:lpstr>
      <vt:lpstr>交互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信息可视化</dc:title>
  <dc:creator>JuncongLin</dc:creator>
  <cp:lastModifiedBy>稚乘</cp:lastModifiedBy>
  <cp:revision>18</cp:revision>
  <dcterms:created xsi:type="dcterms:W3CDTF">2022-09-21T09:16:43Z</dcterms:created>
  <dcterms:modified xsi:type="dcterms:W3CDTF">2022-09-21T09:16:43Z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DD6CC24DCAE0B37BD0A61D63C367C335</vt:lpwstr>
  </property>
  <property fmtid="{D5CDD505-2E9C-101B-9397-08002B2CF9AE}" pid="3" name="KSOProductBuildVer">
    <vt:lpwstr>2052-4.5.0.7405</vt:lpwstr>
  </property>
</Properties>
</file>