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341" r:id="rId2"/>
    <p:sldId id="327" r:id="rId3"/>
    <p:sldId id="362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7" r:id="rId15"/>
    <p:sldId id="372" r:id="rId16"/>
    <p:sldId id="374" r:id="rId17"/>
    <p:sldId id="373" r:id="rId18"/>
    <p:sldId id="375" r:id="rId19"/>
    <p:sldId id="376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2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99F8-2109-4508-B89D-C5654C3CD07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D33D-4843-4BCC-BBB3-AB1B0AC6E6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287E307C-10F9-4FC9-A4A5-A9F3FB09EDA2}" type="slidenum">
              <a:rPr lang="en-US" altLang="zh-CN" b="0" i="0" smtClean="0"/>
              <a:t>3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53D6E23D-BCAA-4D11-9C7D-3FB1D19995D5}" type="slidenum">
              <a:rPr lang="en-US" altLang="zh-CN" b="0" i="0" smtClean="0"/>
              <a:t>12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ED7B2032-0DED-43CB-A9CF-8ED2D93F47FE}" type="slidenum">
              <a:rPr lang="en-US" altLang="zh-CN" b="0" i="0" smtClean="0"/>
              <a:t>13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40BA1A50-A0AA-40E0-8CC0-E2F338EBC553}" type="slidenum">
              <a:rPr lang="en-US" altLang="zh-CN" b="0" i="0" smtClean="0"/>
              <a:t>14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610137B5-2250-4394-9DA0-08E462C1F09C}" type="slidenum">
              <a:rPr lang="en-US" altLang="zh-CN" b="0" i="0" smtClean="0"/>
              <a:t>15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409E5955-0866-4C26-87EA-351E14830E23}" type="slidenum">
              <a:rPr lang="en-US" altLang="zh-CN" b="0" i="0" smtClean="0"/>
              <a:t>16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66DB05C6-1259-4150-882F-E981DDA0D0F9}" type="slidenum">
              <a:rPr lang="en-US" altLang="zh-CN" b="0" i="0" smtClean="0"/>
              <a:t>17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CBEC70F0-253A-4854-BD35-0C3DA1FA45AA}" type="slidenum">
              <a:rPr lang="en-US" altLang="zh-CN" b="0" i="0" smtClean="0"/>
              <a:t>18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483D81FF-D844-4BDC-9665-18DC86A34081}" type="slidenum">
              <a:rPr lang="en-US" altLang="zh-CN" b="0" i="0" smtClean="0"/>
              <a:t>19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0BF44AA5-D224-42DE-AED9-F200717CAA9A}" type="slidenum">
              <a:rPr lang="en-US" altLang="zh-CN" b="0" i="0" smtClean="0"/>
              <a:t>20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F7059000-C917-40E0-9EEB-4D17DF98FB2D}" type="slidenum">
              <a:rPr lang="en-US" altLang="zh-CN" b="0" i="0" smtClean="0"/>
              <a:t>21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EBBAAB26-FBFA-40A0-AA08-E1EFD2D03351}" type="slidenum">
              <a:rPr lang="en-US" altLang="zh-CN" b="0" i="0" smtClean="0"/>
              <a:t>4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7374ED77-928E-4800-8E7D-8C91BAA4F25B}" type="slidenum">
              <a:rPr lang="en-US" altLang="zh-CN" b="0" i="0" smtClean="0"/>
              <a:t>22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484340A6-D0E7-4BC3-95B5-D06778B46CB4}" type="slidenum">
              <a:rPr lang="en-US" altLang="zh-CN" b="0" i="0" smtClean="0"/>
              <a:t>23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5DBE429F-80FD-4A8A-BFB6-DEF5087B109A}" type="slidenum">
              <a:rPr lang="en-US" altLang="zh-CN" b="0" i="0" smtClean="0"/>
              <a:t>24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CACB2ACB-FF8E-49F3-B884-1A04CD405AB6}" type="slidenum">
              <a:rPr lang="en-US" altLang="zh-CN" b="0" i="0" smtClean="0"/>
              <a:t>25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5B56FEEF-D3D8-4FAD-B619-8F47436E79C1}" type="slidenum">
              <a:rPr lang="en-US" altLang="zh-CN" b="0" i="0" smtClean="0"/>
              <a:t>26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69C81B27-67F9-4154-BC2C-3FDD25826D9B}" type="slidenum">
              <a:rPr lang="en-US" altLang="zh-CN" b="0" i="0" smtClean="0"/>
              <a:t>27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19CFB1CB-D87E-4B4C-97C0-E27D5D645B72}" type="slidenum">
              <a:rPr lang="en-US" altLang="zh-CN" b="0" i="0" smtClean="0"/>
              <a:t>28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EE74320A-914C-405C-B389-7EB7695C4653}" type="slidenum">
              <a:rPr lang="en-US" altLang="zh-CN" b="0" i="0" smtClean="0"/>
              <a:t>29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C19EB7B4-8D0F-4AD8-B13C-FE4EA9015B00}" type="slidenum">
              <a:rPr lang="en-US" altLang="zh-CN" b="0" i="0" smtClean="0"/>
              <a:t>30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D79BF340-C109-4490-BD81-E084E925B52B}" type="slidenum">
              <a:rPr lang="en-US" altLang="zh-CN" b="0" i="0" smtClean="0"/>
              <a:t>31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49E99D87-C927-44D0-909F-F413ECD15F79}" type="slidenum">
              <a:rPr lang="en-US" altLang="zh-CN" b="0" i="0" smtClean="0"/>
              <a:t>5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A17883B7-2E2C-4E1F-A688-78D3B065BFF2}" type="slidenum">
              <a:rPr lang="en-US" altLang="zh-CN" b="0" i="0" smtClean="0"/>
              <a:t>32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580D35D1-58B1-4EC6-9B66-A9A92C269C99}" type="slidenum">
              <a:rPr lang="en-US" altLang="zh-CN" b="0" i="0" smtClean="0"/>
              <a:t>33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540C7600-5850-448A-8BFD-DB4D4AA3714A}" type="slidenum">
              <a:rPr lang="en-US" altLang="zh-CN" b="0" i="0" smtClean="0"/>
              <a:t>34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FE24FB0C-E819-4889-87CC-B6498806062E}" type="slidenum">
              <a:rPr lang="en-US" altLang="zh-CN" b="0" i="0" smtClean="0"/>
              <a:t>35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5DA8D206-2C7B-412B-98C7-868BBB9CED77}" type="slidenum">
              <a:rPr lang="en-US" altLang="zh-CN" b="0" i="0" smtClean="0"/>
              <a:t>36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8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287F1132-2E40-4315-9A56-C6C2E1D83813}" type="slidenum">
              <a:rPr lang="en-US" altLang="zh-CN" b="0" i="0" smtClean="0"/>
              <a:t>37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9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2FC47DF8-F00D-4260-A6E0-1FCD48971157}" type="slidenum">
              <a:rPr lang="en-US" altLang="zh-CN" b="0" i="0" smtClean="0"/>
              <a:t>38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CFDD68A7-F68A-4970-8364-12F94B3BA1DD}" type="slidenum">
              <a:rPr lang="en-US" altLang="zh-CN" b="0" i="0" smtClean="0"/>
              <a:t>6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8CFDBAB0-C2ED-4C73-9164-11155DB1235C}" type="slidenum">
              <a:rPr lang="en-US" altLang="zh-CN" b="0" i="0" smtClean="0"/>
              <a:t>7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239B9D28-A002-49CE-BAFE-15A1692C000A}" type="slidenum">
              <a:rPr lang="en-US" altLang="zh-CN" b="0" i="0" smtClean="0"/>
              <a:t>8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252E46F9-ED64-4E89-835D-B5AFC905423C}" type="slidenum">
              <a:rPr lang="en-US" altLang="zh-CN" b="0" i="0" smtClean="0"/>
              <a:t>9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C04D6FF3-9B4F-42C7-9BDA-0ADBFE807045}" type="slidenum">
              <a:rPr lang="en-US" altLang="zh-CN" b="0" i="0" smtClean="0"/>
              <a:t>10</a:t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F317E8F4-EC3B-46B1-B8ED-E8523EB2791B}" type="slidenum">
              <a:rPr lang="en-US" altLang="zh-CN" b="0" i="0" smtClean="0"/>
              <a:t>11</a:t>
            </a:fld>
            <a:endParaRPr lang="en-US" altLang="zh-CN" b="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992314" y="2949575"/>
            <a:ext cx="8207375" cy="407988"/>
          </a:xfrm>
        </p:spPr>
        <p:txBody>
          <a:bodyPr/>
          <a:lstStyle/>
          <a:p>
            <a:pPr eaLnBrk="1" hangingPunct="1"/>
            <a:r>
              <a:rPr lang="zh-CN" altLang="en-US"/>
              <a:t>实验三：图表高阶</a:t>
            </a:r>
          </a:p>
        </p:txBody>
      </p:sp>
      <p:sp>
        <p:nvSpPr>
          <p:cNvPr id="6147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992314" y="1989139"/>
            <a:ext cx="8207375" cy="960437"/>
          </a:xfrm>
        </p:spPr>
        <p:txBody>
          <a:bodyPr/>
          <a:lstStyle/>
          <a:p>
            <a:pPr eaLnBrk="1" hangingPunct="1"/>
            <a:r>
              <a:rPr lang="zh-CN" altLang="en-US"/>
              <a:t>信息可视化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饼状图（</a:t>
            </a:r>
            <a:r>
              <a:rPr lang="en-US" altLang="zh-CN">
                <a:solidFill>
                  <a:srgbClr val="FF0000"/>
                </a:solidFill>
              </a:rPr>
              <a:t>Pie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弦图（</a:t>
            </a:r>
            <a:r>
              <a:rPr lang="en-US" altLang="zh-CN"/>
              <a:t>Chord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集群图（</a:t>
            </a:r>
            <a:r>
              <a:rPr lang="en-US" altLang="zh-CN"/>
              <a:t>Cluster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捆图（</a:t>
            </a:r>
            <a:r>
              <a:rPr lang="en-US" altLang="zh-CN"/>
              <a:t>Bundle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打包图（</a:t>
            </a:r>
            <a:r>
              <a:rPr lang="en-US" altLang="zh-CN"/>
              <a:t>Pack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直方图（</a:t>
            </a:r>
            <a:r>
              <a:rPr lang="en-US" altLang="zh-CN"/>
              <a:t>Histogram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分区图（</a:t>
            </a:r>
            <a:r>
              <a:rPr lang="en-US" altLang="zh-CN"/>
              <a:t>Partition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堆栈图（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矩阵树图（</a:t>
            </a:r>
            <a:r>
              <a:rPr lang="en-US" altLang="zh-CN"/>
              <a:t>Treemap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lvl="1" eaLnBrk="1" hangingPunct="1"/>
            <a:endParaRPr lang="zh-CN" altLang="en-US"/>
          </a:p>
        </p:txBody>
      </p:sp>
      <p:pic>
        <p:nvPicPr>
          <p:cNvPr id="22532" name="Picture 2" descr="https://img-blog.csdnimg.cn/201906262105402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420938"/>
            <a:ext cx="511968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弦图（</a:t>
            </a:r>
            <a:r>
              <a:rPr lang="en-US" altLang="zh-CN"/>
              <a:t>Chord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集群图（</a:t>
            </a:r>
            <a:r>
              <a:rPr lang="en-US" altLang="zh-CN"/>
              <a:t>Cluster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捆图（</a:t>
            </a:r>
            <a:r>
              <a:rPr lang="en-US" altLang="zh-CN"/>
              <a:t>Bundle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打包图（</a:t>
            </a:r>
            <a:r>
              <a:rPr lang="en-US" altLang="zh-CN"/>
              <a:t>Pack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直方图（</a:t>
            </a:r>
            <a:r>
              <a:rPr lang="en-US" altLang="zh-CN"/>
              <a:t>Histogram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分区图（</a:t>
            </a:r>
            <a:r>
              <a:rPr lang="en-US" altLang="zh-CN"/>
              <a:t>Partition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堆栈图（</a:t>
            </a:r>
            <a:r>
              <a:rPr lang="en-US" altLang="zh-CN">
                <a:solidFill>
                  <a:srgbClr val="FF0000"/>
                </a:solidFill>
              </a:rPr>
              <a:t>Stack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矩阵树图（</a:t>
            </a:r>
            <a:r>
              <a:rPr lang="en-US" altLang="zh-CN"/>
              <a:t>Treemap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lvl="1" eaLnBrk="1" hangingPunct="1"/>
            <a:endParaRPr lang="zh-CN" altLang="en-US"/>
          </a:p>
        </p:txBody>
      </p:sp>
      <p:pic>
        <p:nvPicPr>
          <p:cNvPr id="24580" name="Picture 2" descr="https://img-blog.csdnimg.cn/201906262105476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2492376"/>
            <a:ext cx="5440362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弦图（</a:t>
            </a:r>
            <a:r>
              <a:rPr lang="en-US" altLang="zh-CN"/>
              <a:t>Chord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树状图（</a:t>
            </a:r>
            <a:r>
              <a:rPr lang="en-US" altLang="zh-CN">
                <a:solidFill>
                  <a:srgbClr val="FF0000"/>
                </a:solidFill>
              </a:rPr>
              <a:t>Tree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集群图（</a:t>
            </a:r>
            <a:r>
              <a:rPr lang="en-US" altLang="zh-CN"/>
              <a:t>Cluster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捆图（</a:t>
            </a:r>
            <a:r>
              <a:rPr lang="en-US" altLang="zh-CN"/>
              <a:t>Bundle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打包图（</a:t>
            </a:r>
            <a:r>
              <a:rPr lang="en-US" altLang="zh-CN"/>
              <a:t>Pack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直方图（</a:t>
            </a:r>
            <a:r>
              <a:rPr lang="en-US" altLang="zh-CN"/>
              <a:t>Histogram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分区图（</a:t>
            </a:r>
            <a:r>
              <a:rPr lang="en-US" altLang="zh-CN"/>
              <a:t>Partition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堆栈图（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矩阵树图（</a:t>
            </a:r>
            <a:r>
              <a:rPr lang="en-US" altLang="zh-CN"/>
              <a:t>Treemap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lvl="1" eaLnBrk="1" hangingPunct="1"/>
            <a:endParaRPr lang="zh-CN" altLang="en-US"/>
          </a:p>
        </p:txBody>
      </p:sp>
      <p:pic>
        <p:nvPicPr>
          <p:cNvPr id="26628" name="Picture 2" descr="https://img-blog.csdnimg.cn/201906262105552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1" y="2636839"/>
            <a:ext cx="52800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弦图（</a:t>
            </a:r>
            <a:r>
              <a:rPr lang="en-US" altLang="zh-CN"/>
              <a:t>Chord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集群图（</a:t>
            </a:r>
            <a:r>
              <a:rPr lang="en-US" altLang="zh-CN"/>
              <a:t>Cluster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捆图（</a:t>
            </a:r>
            <a:r>
              <a:rPr lang="en-US" altLang="zh-CN"/>
              <a:t>Bundle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打包图（</a:t>
            </a:r>
            <a:r>
              <a:rPr lang="en-US" altLang="zh-CN"/>
              <a:t>Pack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直方图（</a:t>
            </a:r>
            <a:r>
              <a:rPr lang="en-US" altLang="zh-CN"/>
              <a:t>Histogram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分区图（</a:t>
            </a:r>
            <a:r>
              <a:rPr lang="en-US" altLang="zh-CN"/>
              <a:t>Partition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堆栈图（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矩阵树图（</a:t>
            </a:r>
            <a:r>
              <a:rPr lang="en-US" altLang="zh-CN">
                <a:solidFill>
                  <a:srgbClr val="FF0000"/>
                </a:solidFill>
              </a:rPr>
              <a:t>Treemap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eaLnBrk="1" hangingPunct="1"/>
            <a:endParaRPr lang="zh-CN" altLang="en-US"/>
          </a:p>
        </p:txBody>
      </p:sp>
      <p:pic>
        <p:nvPicPr>
          <p:cNvPr id="28676" name="Picture 2" descr="https://img-blog.csdnimg.cn/201906262106022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2565401"/>
            <a:ext cx="54403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相关知识</a:t>
            </a:r>
            <a:endParaRPr lang="en-US" altLang="zh-CN"/>
          </a:p>
          <a:p>
            <a:pPr lvl="1" eaLnBrk="1" hangingPunct="1"/>
            <a:r>
              <a:rPr lang="en-US" altLang="zh-CN"/>
              <a:t>d3.arc( {} )</a:t>
            </a:r>
            <a:r>
              <a:rPr lang="zh-CN" altLang="en-US"/>
              <a:t>：弧形生成器，用以绘制弧形，需要传入一些用以绘制弧形基本的数据的对象，例如，该对象的属性可以包括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en-US" altLang="zh-CN"/>
              <a:t>d3.pie()</a:t>
            </a:r>
            <a:r>
              <a:rPr lang="zh-CN" altLang="en-US"/>
              <a:t>：饼状图生成器，用以产生绘制一个弧的必须的数据的对象（利用原始数据产生新的数据），使用方式：</a:t>
            </a:r>
            <a:r>
              <a:rPr lang="en-US" altLang="zh-CN"/>
              <a:t>d3.pie(data)</a:t>
            </a:r>
          </a:p>
          <a:p>
            <a:pPr lvl="1" eaLnBrk="1" hangingPunct="1"/>
            <a:r>
              <a:rPr lang="en-US" altLang="zh-CN"/>
              <a:t>d3.arc().centroid()</a:t>
            </a:r>
            <a:r>
              <a:rPr lang="zh-CN" altLang="en-US"/>
              <a:t>：计算圆弧中心线的中点</a:t>
            </a:r>
            <a:endParaRPr lang="en-US" altLang="zh-CN"/>
          </a:p>
          <a:p>
            <a:pPr lvl="1" eaLnBrk="1" hangingPunct="1"/>
            <a:r>
              <a:rPr lang="en-US" altLang="zh-CN"/>
              <a:t>d3.schemeCategory10</a:t>
            </a:r>
            <a:r>
              <a:rPr lang="zh-CN" altLang="en-US"/>
              <a:t>：表示离散的色彩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pic>
        <p:nvPicPr>
          <p:cNvPr id="30724" name="Picture 2" descr="https://img-blog.csdn.net/201804221001031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9" y="3253741"/>
            <a:ext cx="3324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数据准备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设置颜色比例尺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23048" y="2783523"/>
            <a:ext cx="7777162" cy="181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 var marge = {top:60,bottom:60,left:60,right:60}</a:t>
            </a:r>
          </a:p>
          <a:p>
            <a:pPr>
              <a:defRPr/>
            </a:pPr>
            <a:r>
              <a:rPr lang="zh-CN" altLang="en-US" sz="1400" dirty="0"/>
              <a:t> var svg = d3.select("svg")</a:t>
            </a:r>
          </a:p>
          <a:p>
            <a:pPr>
              <a:defRPr/>
            </a:pPr>
            <a:r>
              <a:rPr lang="zh-CN" altLang="en-US" sz="1400" dirty="0"/>
              <a:t> var width = svg.attr("width")</a:t>
            </a:r>
          </a:p>
          <a:p>
            <a:pPr>
              <a:defRPr/>
            </a:pPr>
            <a:r>
              <a:rPr lang="zh-CN" altLang="en-US" sz="1400" dirty="0"/>
              <a:t> var height = svg.attr("height")</a:t>
            </a:r>
          </a:p>
          <a:p>
            <a:pPr>
              <a:defRPr/>
            </a:pPr>
            <a:r>
              <a:rPr lang="zh-CN" altLang="en-US" sz="1400" dirty="0"/>
              <a:t> var g = svg.append("g")</a:t>
            </a:r>
          </a:p>
          <a:p>
            <a:pPr>
              <a:defRPr/>
            </a:pPr>
            <a:r>
              <a:rPr lang="zh-CN" altLang="en-US" sz="1400" dirty="0"/>
              <a:t> 	.attr("transform","translate("+marge.top+","+marge.left+")");</a:t>
            </a:r>
          </a:p>
          <a:p>
            <a:pPr>
              <a:defRPr/>
            </a:pPr>
            <a:r>
              <a:rPr lang="zh-CN" altLang="en-US" sz="1400" dirty="0"/>
              <a:t>    		</a:t>
            </a:r>
          </a:p>
          <a:p>
            <a:pPr>
              <a:defRPr/>
            </a:pPr>
            <a:r>
              <a:rPr lang="zh-CN" altLang="en-US" sz="1400" dirty="0"/>
              <a:t> var dataset = [ 30 , 10 , 43 , 55 , 13 ];//需要将这些数据变成饼状图的数据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1523049" y="5312094"/>
            <a:ext cx="6480175" cy="954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//设置一个color的颜色比例尺，为了让不同的扇形呈现不同的颜色</a:t>
            </a:r>
          </a:p>
          <a:p>
            <a:pPr>
              <a:defRPr/>
            </a:pPr>
            <a:r>
              <a:rPr lang="zh-CN" altLang="en-US" sz="1400" dirty="0"/>
              <a:t>    	var colorScale = d3.scaleOrdinal()</a:t>
            </a:r>
          </a:p>
          <a:p>
            <a:pPr>
              <a:defRPr/>
            </a:pPr>
            <a:r>
              <a:rPr lang="zh-CN" altLang="en-US" sz="1400" dirty="0"/>
              <a:t>    		.domain(d3.range(dataset.length))</a:t>
            </a:r>
          </a:p>
          <a:p>
            <a:pPr>
              <a:defRPr/>
            </a:pPr>
            <a:r>
              <a:rPr lang="zh-CN" altLang="en-US" sz="1400" dirty="0"/>
              <a:t>    		.range(d3.schemeCategory10);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新建饼状图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新建弧形生成器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转换数据</a:t>
            </a:r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5413" y="1708151"/>
            <a:ext cx="457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//新建一个饼状图</a:t>
            </a:r>
          </a:p>
          <a:p>
            <a:pPr>
              <a:defRPr/>
            </a:pPr>
            <a:r>
              <a:rPr lang="zh-CN" altLang="en-US" sz="1400" dirty="0"/>
              <a:t> var pie = d3.pie();</a:t>
            </a:r>
          </a:p>
        </p:txBody>
      </p:sp>
      <p:sp>
        <p:nvSpPr>
          <p:cNvPr id="3" name="矩形 2"/>
          <p:cNvSpPr/>
          <p:nvPr/>
        </p:nvSpPr>
        <p:spPr>
          <a:xfrm>
            <a:off x="3935413" y="3068639"/>
            <a:ext cx="4572000" cy="1385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//新建一个弧形生成器</a:t>
            </a:r>
          </a:p>
          <a:p>
            <a:pPr>
              <a:defRPr/>
            </a:pPr>
            <a:r>
              <a:rPr lang="zh-CN" altLang="en-US" sz="1400" dirty="0"/>
              <a:t> var innerRadius = 0;//内半径</a:t>
            </a:r>
          </a:p>
          <a:p>
            <a:pPr>
              <a:defRPr/>
            </a:pPr>
            <a:r>
              <a:rPr lang="zh-CN" altLang="en-US" sz="1400" dirty="0"/>
              <a:t> var outerRadius = 100;//外半径</a:t>
            </a:r>
          </a:p>
          <a:p>
            <a:pPr>
              <a:defRPr/>
            </a:pPr>
            <a:r>
              <a:rPr lang="zh-CN" altLang="en-US" sz="1400" dirty="0"/>
              <a:t> var arc_generator = d3.arc()</a:t>
            </a:r>
          </a:p>
          <a:p>
            <a:pPr>
              <a:defRPr/>
            </a:pPr>
            <a:r>
              <a:rPr lang="zh-CN" altLang="en-US" sz="1400" dirty="0"/>
              <a:t> 	.innerRadius(0)</a:t>
            </a:r>
          </a:p>
          <a:p>
            <a:pPr>
              <a:defRPr/>
            </a:pPr>
            <a:r>
              <a:rPr lang="zh-CN" altLang="en-US" sz="1400" dirty="0"/>
              <a:t> 	.outerRadius(100);</a:t>
            </a:r>
          </a:p>
        </p:txBody>
      </p:sp>
      <p:sp>
        <p:nvSpPr>
          <p:cNvPr id="5" name="矩形 4"/>
          <p:cNvSpPr/>
          <p:nvPr/>
        </p:nvSpPr>
        <p:spPr>
          <a:xfrm>
            <a:off x="3959225" y="5157788"/>
            <a:ext cx="4572000" cy="116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//将原始数据变成可以绘制饼状图的数据，</a:t>
            </a:r>
          </a:p>
          <a:p>
            <a:pPr>
              <a:defRPr/>
            </a:pPr>
            <a:r>
              <a:rPr lang="zh-CN" altLang="en-US" sz="1400" dirty="0"/>
              <a:t> var pieData = pie(dataset);</a:t>
            </a:r>
          </a:p>
          <a:p>
            <a:pPr>
              <a:defRPr/>
            </a:pPr>
            <a:r>
              <a:rPr lang="zh-CN" altLang="en-US" sz="1400" dirty="0"/>
              <a:t>    	</a:t>
            </a:r>
          </a:p>
          <a:p>
            <a:pPr>
              <a:defRPr/>
            </a:pPr>
            <a:r>
              <a:rPr lang="zh-CN" altLang="en-US" sz="1400" dirty="0"/>
              <a:t>//在浏览器的控制台打印pieData</a:t>
            </a:r>
          </a:p>
          <a:p>
            <a:pPr>
              <a:defRPr/>
            </a:pPr>
            <a:r>
              <a:rPr lang="zh-CN" altLang="en-US" sz="1400" dirty="0"/>
              <a:t>console.log(pieData);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开始绘制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绘制扇形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7658" y="2727960"/>
            <a:ext cx="7993062" cy="1169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ar gs = g.selectAll(".g")</a:t>
            </a:r>
          </a:p>
          <a:p>
            <a:pPr>
              <a:defRPr/>
            </a:pPr>
            <a:r>
              <a:rPr lang="zh-CN" altLang="en-US" sz="1400" dirty="0"/>
              <a:t>    		.data(pieData)</a:t>
            </a:r>
          </a:p>
          <a:p>
            <a:pPr>
              <a:defRPr/>
            </a:pPr>
            <a:r>
              <a:rPr lang="zh-CN" altLang="en-US" sz="1400" dirty="0"/>
              <a:t>    		.enter()</a:t>
            </a:r>
          </a:p>
          <a:p>
            <a:pPr>
              <a:defRPr/>
            </a:pPr>
            <a:r>
              <a:rPr lang="zh-CN" altLang="en-US" sz="1400" dirty="0"/>
              <a:t>    		.append("g")</a:t>
            </a:r>
          </a:p>
          <a:p>
            <a:pPr>
              <a:defRPr/>
            </a:pPr>
            <a:r>
              <a:rPr lang="zh-CN" altLang="en-US" sz="1400" dirty="0"/>
              <a:t>    		.attr("transform","translate("+width/2+","+height/2+")")//位置信息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1577659" y="4418013"/>
            <a:ext cx="7546975" cy="181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//绘制饼状图的各个扇形</a:t>
            </a:r>
          </a:p>
          <a:p>
            <a:pPr>
              <a:defRPr/>
            </a:pPr>
            <a:r>
              <a:rPr lang="zh-CN" altLang="en-US" sz="1400" dirty="0"/>
              <a:t>    	gs.append("path")</a:t>
            </a:r>
          </a:p>
          <a:p>
            <a:pPr>
              <a:defRPr/>
            </a:pPr>
            <a:r>
              <a:rPr lang="zh-CN" altLang="en-US" sz="1400" dirty="0"/>
              <a:t>    		.attr("d",function(d){</a:t>
            </a:r>
          </a:p>
          <a:p>
            <a:pPr>
              <a:defRPr/>
            </a:pPr>
            <a:r>
              <a:rPr lang="zh-CN" altLang="en-US" sz="1400" dirty="0"/>
              <a:t>    			return arc_generator(d);//往弧形生成器中出入数据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  <a:p>
            <a:pPr>
              <a:defRPr/>
            </a:pPr>
            <a:r>
              <a:rPr lang="zh-CN" altLang="en-US" sz="1400" dirty="0"/>
              <a:t>    		.attr("fill",function(d,i){</a:t>
            </a:r>
          </a:p>
          <a:p>
            <a:pPr>
              <a:defRPr/>
            </a:pPr>
            <a:r>
              <a:rPr lang="zh-CN" altLang="en-US" sz="1400" dirty="0"/>
              <a:t>    			return colorScale(i);//设置颜色</a:t>
            </a:r>
          </a:p>
          <a:p>
            <a:pPr>
              <a:defRPr/>
            </a:pPr>
            <a:r>
              <a:rPr lang="zh-CN" altLang="en-US" sz="1400" dirty="0"/>
              <a:t>    		});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文字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结果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82889" y="1628775"/>
            <a:ext cx="7489825" cy="203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//绘制饼状图上面的文字信息</a:t>
            </a:r>
          </a:p>
          <a:p>
            <a:pPr>
              <a:defRPr/>
            </a:pPr>
            <a:r>
              <a:rPr lang="zh-CN" altLang="en-US" sz="1400" dirty="0"/>
              <a:t>    	gs.append("text")</a:t>
            </a:r>
          </a:p>
          <a:p>
            <a:pPr>
              <a:defRPr/>
            </a:pPr>
            <a:r>
              <a:rPr lang="zh-CN" altLang="en-US" sz="1400" dirty="0"/>
              <a:t>    		.attr("transform",function(d){//位置设在中心处</a:t>
            </a:r>
          </a:p>
          <a:p>
            <a:pPr>
              <a:defRPr/>
            </a:pPr>
            <a:r>
              <a:rPr lang="zh-CN" altLang="en-US" sz="1400" dirty="0"/>
              <a:t>    			return "translate("+arc_generator.centroid(d)+")";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  <a:p>
            <a:pPr>
              <a:defRPr/>
            </a:pPr>
            <a:r>
              <a:rPr lang="zh-CN" altLang="en-US" sz="1400" dirty="0"/>
              <a:t>    		.attr("text-anchor","middle")</a:t>
            </a:r>
          </a:p>
          <a:p>
            <a:pPr>
              <a:defRPr/>
            </a:pPr>
            <a:r>
              <a:rPr lang="zh-CN" altLang="en-US" sz="1400" dirty="0"/>
              <a:t>    		.text(function(d){</a:t>
            </a:r>
          </a:p>
          <a:p>
            <a:pPr>
              <a:defRPr/>
            </a:pPr>
            <a:r>
              <a:rPr lang="zh-CN" altLang="en-US" sz="1400" dirty="0"/>
              <a:t>    			return d.data;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</p:txBody>
      </p:sp>
      <p:pic>
        <p:nvPicPr>
          <p:cNvPr id="38917" name="Picture 2" descr="https://img-blog.csdn.net/201804221023389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4" y="4184650"/>
            <a:ext cx="4422775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相关知识</a:t>
            </a:r>
            <a:endParaRPr lang="en-US" altLang="zh-CN"/>
          </a:p>
          <a:p>
            <a:pPr lvl="1" eaLnBrk="1" hangingPunct="1"/>
            <a:r>
              <a:rPr lang="en-US" altLang="zh-CN"/>
              <a:t>d3.forceSimulation() </a:t>
            </a:r>
            <a:r>
              <a:rPr lang="zh-CN" altLang="en-US"/>
              <a:t>，新建一个力导向图，</a:t>
            </a:r>
          </a:p>
          <a:p>
            <a:pPr lvl="1" eaLnBrk="1" hangingPunct="1"/>
            <a:r>
              <a:rPr lang="en-US" altLang="zh-CN"/>
              <a:t>d3.forceSimulation().force(),</a:t>
            </a:r>
            <a:r>
              <a:rPr lang="zh-CN" altLang="en-US"/>
              <a:t>添加或者移除一个力</a:t>
            </a:r>
            <a:endParaRPr lang="en-US" altLang="zh-CN"/>
          </a:p>
          <a:p>
            <a:pPr lvl="1" eaLnBrk="1" hangingPunct="1"/>
            <a:r>
              <a:rPr lang="en-US" altLang="zh-CN"/>
              <a:t>d3.forceSimulation().nodes()</a:t>
            </a:r>
            <a:r>
              <a:rPr lang="zh-CN" altLang="en-US"/>
              <a:t>，输入是一个数组，然后将这个输入的数组进行一定的数据转换</a:t>
            </a:r>
            <a:endParaRPr lang="en-US" altLang="zh-CN"/>
          </a:p>
          <a:p>
            <a:pPr lvl="1" eaLnBrk="1" hangingPunct="1"/>
            <a:r>
              <a:rPr lang="en-US" altLang="zh-CN"/>
              <a:t>d3.forceLink.links()</a:t>
            </a:r>
            <a:r>
              <a:rPr lang="zh-CN" altLang="en-US"/>
              <a:t>，这里输入的也是一个数组（边集），然后对输入的边集进行转换</a:t>
            </a:r>
            <a:endParaRPr lang="en-US" altLang="zh-CN"/>
          </a:p>
          <a:p>
            <a:pPr lvl="1" eaLnBrk="1" hangingPunct="1"/>
            <a:r>
              <a:rPr lang="en-US" altLang="zh-CN"/>
              <a:t>d3.drag(),</a:t>
            </a:r>
            <a:r>
              <a:rPr lang="zh-CN" altLang="en-US"/>
              <a:t>是力导向图可以被拖动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图表类型</a:t>
            </a:r>
            <a:endParaRPr lang="en-US" altLang="zh-CN" dirty="0"/>
          </a:p>
          <a:p>
            <a:pPr eaLnBrk="1" hangingPunct="1"/>
            <a:r>
              <a:rPr lang="zh-CN" altLang="en-US" dirty="0"/>
              <a:t>饼状图</a:t>
            </a:r>
            <a:endParaRPr lang="en-US" altLang="zh-CN" dirty="0"/>
          </a:p>
          <a:p>
            <a:pPr eaLnBrk="1" hangingPunct="1"/>
            <a:r>
              <a:rPr lang="zh-CN" altLang="en-US" dirty="0"/>
              <a:t>力导向图</a:t>
            </a:r>
            <a:endParaRPr lang="en-US" altLang="zh-CN" dirty="0"/>
          </a:p>
          <a:p>
            <a:pPr eaLnBrk="1" hangingPunct="1"/>
            <a:r>
              <a:rPr lang="zh-CN" altLang="en-US" dirty="0"/>
              <a:t>树状图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数据准备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87939" y="44450"/>
            <a:ext cx="5616575" cy="67706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var marge = {top:60,bottom:60,left:60,right:60}</a:t>
            </a:r>
          </a:p>
          <a:p>
            <a:pPr>
              <a:defRPr/>
            </a:pPr>
            <a:r>
              <a:rPr lang="zh-CN" altLang="en-US" sz="1400" dirty="0"/>
              <a:t>var svg = d3.select("svg")</a:t>
            </a:r>
          </a:p>
          <a:p>
            <a:pPr>
              <a:defRPr/>
            </a:pPr>
            <a:r>
              <a:rPr lang="zh-CN" altLang="en-US" sz="1400" dirty="0"/>
              <a:t>var width = svg.attr("width")</a:t>
            </a:r>
          </a:p>
          <a:p>
            <a:pPr>
              <a:defRPr/>
            </a:pPr>
            <a:r>
              <a:rPr lang="zh-CN" altLang="en-US" sz="1400" dirty="0"/>
              <a:t>var height = svg.attr("height")</a:t>
            </a:r>
          </a:p>
          <a:p>
            <a:pPr>
              <a:defRPr/>
            </a:pPr>
            <a:r>
              <a:rPr lang="zh-CN" altLang="en-US" sz="1400" dirty="0"/>
              <a:t>var g = svg.append("g")</a:t>
            </a:r>
          </a:p>
          <a:p>
            <a:pPr>
              <a:defRPr/>
            </a:pPr>
            <a:r>
              <a:rPr lang="zh-CN" altLang="en-US" sz="1400" dirty="0"/>
              <a:t>     .attr("transform","translate("+marge.top+","+marge.left+")");   		</a:t>
            </a:r>
          </a:p>
          <a:p>
            <a:pPr>
              <a:defRPr/>
            </a:pPr>
            <a:r>
              <a:rPr lang="zh-CN" altLang="en-US" sz="1400" dirty="0"/>
              <a:t>    	//准备数据</a:t>
            </a:r>
          </a:p>
          <a:p>
            <a:pPr>
              <a:defRPr/>
            </a:pPr>
            <a:r>
              <a:rPr lang="zh-CN" altLang="en-US" sz="1400" dirty="0"/>
              <a:t>var nodes = [//节点集</a:t>
            </a:r>
          </a:p>
          <a:p>
            <a:pPr>
              <a:defRPr/>
            </a:pPr>
            <a:r>
              <a:rPr lang="zh-CN" altLang="en-US" sz="1400" dirty="0"/>
              <a:t>	{name:"湖南邵阳"},</a:t>
            </a:r>
          </a:p>
          <a:p>
            <a:pPr>
              <a:defRPr/>
            </a:pPr>
            <a:r>
              <a:rPr lang="zh-CN" altLang="en-US" sz="1400" dirty="0"/>
              <a:t>	{name:"山东莱州"},</a:t>
            </a:r>
          </a:p>
          <a:p>
            <a:pPr>
              <a:defRPr/>
            </a:pPr>
            <a:r>
              <a:rPr lang="zh-CN" altLang="en-US" sz="1400" dirty="0"/>
              <a:t>	{name:"广东阳江"},</a:t>
            </a:r>
          </a:p>
          <a:p>
            <a:pPr>
              <a:defRPr/>
            </a:pPr>
            <a:r>
              <a:rPr lang="zh-CN" altLang="en-US" sz="1400" dirty="0"/>
              <a:t>	{name:"山东枣庄"},</a:t>
            </a:r>
          </a:p>
          <a:p>
            <a:pPr>
              <a:defRPr/>
            </a:pPr>
            <a:r>
              <a:rPr lang="zh-CN" altLang="en-US" sz="1400" dirty="0"/>
              <a:t>	{name:"泽"},</a:t>
            </a:r>
          </a:p>
          <a:p>
            <a:pPr>
              <a:defRPr/>
            </a:pPr>
            <a:r>
              <a:rPr lang="zh-CN" altLang="en-US" sz="1400" dirty="0"/>
              <a:t>	{name:"恒"},</a:t>
            </a:r>
          </a:p>
          <a:p>
            <a:pPr>
              <a:defRPr/>
            </a:pPr>
            <a:r>
              <a:rPr lang="zh-CN" altLang="en-US" sz="1400" dirty="0"/>
              <a:t>	{name:"鑫"},</a:t>
            </a:r>
          </a:p>
          <a:p>
            <a:pPr>
              <a:defRPr/>
            </a:pPr>
            <a:r>
              <a:rPr lang="zh-CN" altLang="en-US" sz="1400" dirty="0"/>
              <a:t>	{name:"明山"},</a:t>
            </a:r>
          </a:p>
          <a:p>
            <a:pPr>
              <a:defRPr/>
            </a:pPr>
            <a:r>
              <a:rPr lang="zh-CN" altLang="en-US" sz="1400" dirty="0"/>
              <a:t>	{name:"班长"}</a:t>
            </a:r>
          </a:p>
          <a:p>
            <a:pPr>
              <a:defRPr/>
            </a:pPr>
            <a:r>
              <a:rPr lang="zh-CN" altLang="en-US" sz="1400" dirty="0"/>
              <a:t>];    	</a:t>
            </a:r>
          </a:p>
          <a:p>
            <a:pPr>
              <a:defRPr/>
            </a:pPr>
            <a:r>
              <a:rPr lang="zh-CN" altLang="en-US" sz="1400" dirty="0"/>
              <a:t>var edges = [//边集</a:t>
            </a:r>
          </a:p>
          <a:p>
            <a:pPr>
              <a:defRPr/>
            </a:pPr>
            <a:r>
              <a:rPr lang="zh-CN" altLang="en-US" sz="1400" dirty="0"/>
              <a:t>	{source:0,target:4,relation:"籍贯",value:1.3},</a:t>
            </a:r>
          </a:p>
          <a:p>
            <a:pPr>
              <a:defRPr/>
            </a:pPr>
            <a:r>
              <a:rPr lang="zh-CN" altLang="en-US" sz="1400" dirty="0"/>
              <a:t>	{source:4,target:5,relation:"舍友",value:1},</a:t>
            </a:r>
          </a:p>
          <a:p>
            <a:pPr>
              <a:defRPr/>
            </a:pPr>
            <a:r>
              <a:rPr lang="zh-CN" altLang="en-US" sz="1400" dirty="0"/>
              <a:t>	{source:4,target:6,relation:"舍友",value:1},</a:t>
            </a:r>
          </a:p>
          <a:p>
            <a:pPr>
              <a:defRPr/>
            </a:pPr>
            <a:r>
              <a:rPr lang="zh-CN" altLang="en-US" sz="1400" dirty="0"/>
              <a:t>	{source:4,target:7,relation:"舍友",value:1},</a:t>
            </a:r>
          </a:p>
          <a:p>
            <a:pPr>
              <a:defRPr/>
            </a:pPr>
            <a:r>
              <a:rPr lang="zh-CN" altLang="en-US" sz="1400" dirty="0"/>
              <a:t>	{source:1,target:6,relation:"籍贯",value:2},</a:t>
            </a:r>
          </a:p>
          <a:p>
            <a:pPr>
              <a:defRPr/>
            </a:pPr>
            <a:r>
              <a:rPr lang="zh-CN" altLang="en-US" sz="1400" dirty="0"/>
              <a:t>	{source:2,target:5,relation:"籍贯",value:0.9},</a:t>
            </a:r>
          </a:p>
          <a:p>
            <a:pPr>
              <a:defRPr/>
            </a:pPr>
            <a:r>
              <a:rPr lang="zh-CN" altLang="en-US" sz="1400" dirty="0"/>
              <a:t>	{source:3,target:7,relation:"籍贯",value:1},</a:t>
            </a:r>
          </a:p>
          <a:p>
            <a:pPr>
              <a:defRPr/>
            </a:pPr>
            <a:r>
              <a:rPr lang="zh-CN" altLang="en-US" sz="1400" dirty="0"/>
              <a:t>	{source:5,target:6,relation:"同学",value:1.6},</a:t>
            </a:r>
          </a:p>
          <a:p>
            <a:pPr>
              <a:defRPr/>
            </a:pPr>
            <a:r>
              <a:rPr lang="zh-CN" altLang="en-US" sz="1400" dirty="0"/>
              <a:t>	{source:6,target:7,relation:"朋友",value:0.7},</a:t>
            </a:r>
          </a:p>
          <a:p>
            <a:pPr>
              <a:defRPr/>
            </a:pPr>
            <a:r>
              <a:rPr lang="zh-CN" altLang="en-US" sz="1400" dirty="0"/>
              <a:t>	{source:6,target:8,relation:"职责",value:2}</a:t>
            </a:r>
          </a:p>
          <a:p>
            <a:pPr>
              <a:defRPr/>
            </a:pPr>
            <a:r>
              <a:rPr lang="zh-CN" altLang="en-US" sz="1400" dirty="0"/>
              <a:t>];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5059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设置颜色比例尺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设置力导向图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生成节点数据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47964" y="1827214"/>
            <a:ext cx="7254875" cy="954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//设置一个color的颜色比例尺，为了让不同的扇形呈现不同的颜色</a:t>
            </a:r>
          </a:p>
          <a:p>
            <a:pPr>
              <a:defRPr/>
            </a:pPr>
            <a:r>
              <a:rPr lang="zh-CN" altLang="en-US" sz="1400" dirty="0"/>
              <a:t>    var colorScale = d3.scaleOrdinal()</a:t>
            </a:r>
          </a:p>
          <a:p>
            <a:pPr>
              <a:defRPr/>
            </a:pPr>
            <a:r>
              <a:rPr lang="zh-CN" altLang="en-US" sz="1400" dirty="0"/>
              <a:t>    	.domain(d3.range(nodes.length))</a:t>
            </a:r>
          </a:p>
          <a:p>
            <a:pPr>
              <a:defRPr/>
            </a:pPr>
            <a:r>
              <a:rPr lang="zh-CN" altLang="en-US" sz="1400" dirty="0"/>
              <a:t>    	.range(d3.schemeCategory10);</a:t>
            </a:r>
          </a:p>
        </p:txBody>
      </p:sp>
      <p:sp>
        <p:nvSpPr>
          <p:cNvPr id="4" name="矩形 3"/>
          <p:cNvSpPr/>
          <p:nvPr/>
        </p:nvSpPr>
        <p:spPr>
          <a:xfrm>
            <a:off x="2747964" y="3482975"/>
            <a:ext cx="7254875" cy="954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var forceSimulation = d3.forceSimulation()</a:t>
            </a:r>
          </a:p>
          <a:p>
            <a:pPr>
              <a:defRPr/>
            </a:pPr>
            <a:r>
              <a:rPr lang="zh-CN" altLang="en-US" sz="1400" dirty="0"/>
              <a:t>    		.force("link",d3.forceLink())</a:t>
            </a:r>
          </a:p>
          <a:p>
            <a:pPr>
              <a:defRPr/>
            </a:pPr>
            <a:r>
              <a:rPr lang="zh-CN" altLang="en-US" sz="1400" dirty="0"/>
              <a:t>    		.force("charge",d3.forceManyBody())</a:t>
            </a:r>
          </a:p>
          <a:p>
            <a:pPr>
              <a:defRPr/>
            </a:pPr>
            <a:r>
              <a:rPr lang="zh-CN" altLang="en-US" sz="1400" dirty="0"/>
              <a:t>    		.force("center",d3.forceCenter());</a:t>
            </a:r>
          </a:p>
        </p:txBody>
      </p:sp>
      <p:sp>
        <p:nvSpPr>
          <p:cNvPr id="5" name="矩形 4"/>
          <p:cNvSpPr/>
          <p:nvPr/>
        </p:nvSpPr>
        <p:spPr>
          <a:xfrm>
            <a:off x="2747964" y="5138739"/>
            <a:ext cx="7254875" cy="7381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//生成节点数据</a:t>
            </a:r>
          </a:p>
          <a:p>
            <a:pPr>
              <a:defRPr/>
            </a:pPr>
            <a:r>
              <a:rPr lang="zh-CN" altLang="en-US" sz="1400" dirty="0"/>
              <a:t>    	forceSimulation.nodes(nodes)</a:t>
            </a:r>
          </a:p>
          <a:p>
            <a:pPr>
              <a:defRPr/>
            </a:pPr>
            <a:r>
              <a:rPr lang="zh-CN" altLang="en-US" sz="1400" dirty="0"/>
              <a:t>    		.on("tick",ticked);//这个函数很重要，后面给出具体实现和说明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/>
              <a:t>生成边集数据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设置图形中心位置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输出顶点集和边集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16276" y="1755775"/>
            <a:ext cx="6048375" cy="1385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//生成边数据</a:t>
            </a:r>
          </a:p>
          <a:p>
            <a:pPr>
              <a:defRPr/>
            </a:pPr>
            <a:r>
              <a:rPr lang="zh-CN" altLang="en-US" sz="1400" dirty="0"/>
              <a:t>    	forceSimulation.force("link")</a:t>
            </a:r>
          </a:p>
          <a:p>
            <a:pPr>
              <a:defRPr/>
            </a:pPr>
            <a:r>
              <a:rPr lang="zh-CN" altLang="en-US" sz="1400" dirty="0"/>
              <a:t>    		.links(edges)</a:t>
            </a:r>
          </a:p>
          <a:p>
            <a:pPr>
              <a:defRPr/>
            </a:pPr>
            <a:r>
              <a:rPr lang="zh-CN" altLang="en-US" sz="1400" dirty="0"/>
              <a:t>    		.distance(function(d){//每一边的长度</a:t>
            </a:r>
          </a:p>
          <a:p>
            <a:pPr>
              <a:defRPr/>
            </a:pPr>
            <a:r>
              <a:rPr lang="zh-CN" altLang="en-US" sz="1400" dirty="0"/>
              <a:t>    			return d.value*100;</a:t>
            </a:r>
          </a:p>
          <a:p>
            <a:pPr>
              <a:defRPr/>
            </a:pPr>
            <a:r>
              <a:rPr lang="zh-CN" altLang="en-US" sz="1400" dirty="0"/>
              <a:t>    		}) </a:t>
            </a:r>
          </a:p>
        </p:txBody>
      </p:sp>
      <p:sp>
        <p:nvSpPr>
          <p:cNvPr id="6" name="矩形 5"/>
          <p:cNvSpPr/>
          <p:nvPr/>
        </p:nvSpPr>
        <p:spPr>
          <a:xfrm>
            <a:off x="3954463" y="3770314"/>
            <a:ext cx="4572000" cy="954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//设置图形的中心位置	</a:t>
            </a:r>
          </a:p>
          <a:p>
            <a:pPr>
              <a:defRPr/>
            </a:pPr>
            <a:r>
              <a:rPr lang="zh-CN" altLang="en-US" sz="1400" dirty="0"/>
              <a:t>    	forceSimulation.force("center")</a:t>
            </a:r>
          </a:p>
          <a:p>
            <a:pPr>
              <a:defRPr/>
            </a:pPr>
            <a:r>
              <a:rPr lang="zh-CN" altLang="en-US" sz="1400" dirty="0"/>
              <a:t>    		.x(width/2)</a:t>
            </a:r>
          </a:p>
          <a:p>
            <a:pPr>
              <a:defRPr/>
            </a:pPr>
            <a:r>
              <a:rPr lang="zh-CN" altLang="en-US" sz="1400" dirty="0"/>
              <a:t>    		.y(height/2);</a:t>
            </a:r>
          </a:p>
        </p:txBody>
      </p:sp>
      <p:sp>
        <p:nvSpPr>
          <p:cNvPr id="7" name="矩形 6"/>
          <p:cNvSpPr/>
          <p:nvPr/>
        </p:nvSpPr>
        <p:spPr>
          <a:xfrm>
            <a:off x="3954463" y="5516564"/>
            <a:ext cx="4572000" cy="739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//在浏览器的控制台输出</a:t>
            </a:r>
          </a:p>
          <a:p>
            <a:pPr>
              <a:defRPr/>
            </a:pPr>
            <a:r>
              <a:rPr lang="zh-CN" altLang="en-US" sz="1400" dirty="0"/>
              <a:t>    	console.log(nodes);</a:t>
            </a:r>
          </a:p>
          <a:p>
            <a:pPr>
              <a:defRPr/>
            </a:pPr>
            <a:r>
              <a:rPr lang="zh-CN" altLang="en-US" sz="1400" dirty="0"/>
              <a:t>    	console.log(edges);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91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绘制边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边上的文字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48075" y="1730376"/>
            <a:ext cx="5454650" cy="2246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//绘制边</a:t>
            </a:r>
          </a:p>
          <a:p>
            <a:pPr>
              <a:defRPr/>
            </a:pPr>
            <a:r>
              <a:rPr lang="zh-CN" altLang="en-US" sz="1400" dirty="0"/>
              <a:t>    	var links = g.append("g")</a:t>
            </a:r>
          </a:p>
          <a:p>
            <a:pPr>
              <a:defRPr/>
            </a:pPr>
            <a:r>
              <a:rPr lang="zh-CN" altLang="en-US" sz="1400" dirty="0"/>
              <a:t>    		.selectAll("line")</a:t>
            </a:r>
          </a:p>
          <a:p>
            <a:pPr>
              <a:defRPr/>
            </a:pPr>
            <a:r>
              <a:rPr lang="zh-CN" altLang="en-US" sz="1400" dirty="0"/>
              <a:t>    		.data(edges)</a:t>
            </a:r>
          </a:p>
          <a:p>
            <a:pPr>
              <a:defRPr/>
            </a:pPr>
            <a:r>
              <a:rPr lang="zh-CN" altLang="en-US" sz="1400" dirty="0"/>
              <a:t>    		.enter()</a:t>
            </a:r>
          </a:p>
          <a:p>
            <a:pPr>
              <a:defRPr/>
            </a:pPr>
            <a:r>
              <a:rPr lang="zh-CN" altLang="en-US" sz="1400" dirty="0"/>
              <a:t>    		.append("line")</a:t>
            </a:r>
          </a:p>
          <a:p>
            <a:pPr>
              <a:defRPr/>
            </a:pPr>
            <a:r>
              <a:rPr lang="zh-CN" altLang="en-US" sz="1400" dirty="0"/>
              <a:t>    		.attr("stroke",function(d,i){</a:t>
            </a:r>
          </a:p>
          <a:p>
            <a:pPr>
              <a:defRPr/>
            </a:pPr>
            <a:r>
              <a:rPr lang="zh-CN" altLang="en-US" sz="1400" dirty="0"/>
              <a:t>    			return colorScale(i);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  <a:p>
            <a:pPr>
              <a:defRPr/>
            </a:pPr>
            <a:r>
              <a:rPr lang="zh-CN" altLang="en-US" sz="1400" dirty="0"/>
              <a:t>    		.attr("stroke-width",1);</a:t>
            </a:r>
          </a:p>
        </p:txBody>
      </p:sp>
      <p:sp>
        <p:nvSpPr>
          <p:cNvPr id="3" name="矩形 2"/>
          <p:cNvSpPr/>
          <p:nvPr/>
        </p:nvSpPr>
        <p:spPr>
          <a:xfrm>
            <a:off x="4089400" y="4724400"/>
            <a:ext cx="4572000" cy="181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var linksText = g.append("g")</a:t>
            </a:r>
          </a:p>
          <a:p>
            <a:pPr>
              <a:defRPr/>
            </a:pPr>
            <a:r>
              <a:rPr lang="zh-CN" altLang="en-US" sz="1400" dirty="0"/>
              <a:t>    		.selectAll("text")</a:t>
            </a:r>
          </a:p>
          <a:p>
            <a:pPr>
              <a:defRPr/>
            </a:pPr>
            <a:r>
              <a:rPr lang="zh-CN" altLang="en-US" sz="1400" dirty="0"/>
              <a:t>    		.data(edges)</a:t>
            </a:r>
          </a:p>
          <a:p>
            <a:pPr>
              <a:defRPr/>
            </a:pPr>
            <a:r>
              <a:rPr lang="zh-CN" altLang="en-US" sz="1400" dirty="0"/>
              <a:t>    		.enter()</a:t>
            </a:r>
          </a:p>
          <a:p>
            <a:pPr>
              <a:defRPr/>
            </a:pPr>
            <a:r>
              <a:rPr lang="zh-CN" altLang="en-US" sz="1400" dirty="0"/>
              <a:t>    		.append("text")</a:t>
            </a:r>
          </a:p>
          <a:p>
            <a:pPr>
              <a:defRPr/>
            </a:pPr>
            <a:r>
              <a:rPr lang="zh-CN" altLang="en-US" sz="1400" dirty="0"/>
              <a:t>    		.text(function(d){</a:t>
            </a:r>
          </a:p>
          <a:p>
            <a:pPr>
              <a:defRPr/>
            </a:pPr>
            <a:r>
              <a:rPr lang="zh-CN" altLang="en-US" sz="1400" dirty="0"/>
              <a:t>    			return d.relation;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12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建立分组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89289" y="1916114"/>
            <a:ext cx="5813425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var gs = g.selectAll(".circleText")</a:t>
            </a:r>
          </a:p>
          <a:p>
            <a:pPr>
              <a:defRPr/>
            </a:pPr>
            <a:r>
              <a:rPr lang="zh-CN" altLang="en-US" sz="1400" dirty="0"/>
              <a:t>    		.data(nodes)</a:t>
            </a:r>
          </a:p>
          <a:p>
            <a:pPr>
              <a:defRPr/>
            </a:pPr>
            <a:r>
              <a:rPr lang="zh-CN" altLang="en-US" sz="1400" dirty="0"/>
              <a:t>    		.enter()</a:t>
            </a:r>
          </a:p>
          <a:p>
            <a:pPr>
              <a:defRPr/>
            </a:pPr>
            <a:r>
              <a:rPr lang="zh-CN" altLang="en-US" sz="1400" dirty="0"/>
              <a:t>    		.append("g")</a:t>
            </a:r>
          </a:p>
          <a:p>
            <a:pPr>
              <a:defRPr/>
            </a:pPr>
            <a:r>
              <a:rPr lang="zh-CN" altLang="en-US" sz="1400" dirty="0"/>
              <a:t>    		.attr("transform",function(d,i){</a:t>
            </a:r>
          </a:p>
          <a:p>
            <a:pPr>
              <a:defRPr/>
            </a:pPr>
            <a:r>
              <a:rPr lang="zh-CN" altLang="en-US" sz="1400" dirty="0"/>
              <a:t>    			var cirX = d.x;</a:t>
            </a:r>
          </a:p>
          <a:p>
            <a:pPr>
              <a:defRPr/>
            </a:pPr>
            <a:r>
              <a:rPr lang="zh-CN" altLang="en-US" sz="1400" dirty="0"/>
              <a:t>    			var cirY = d.y;</a:t>
            </a:r>
          </a:p>
          <a:p>
            <a:pPr>
              <a:defRPr/>
            </a:pPr>
            <a:r>
              <a:rPr lang="zh-CN" altLang="en-US" sz="1400" dirty="0"/>
              <a:t>    			return "translate("+cirX+","+cirY+")";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  <a:p>
            <a:pPr>
              <a:defRPr/>
            </a:pPr>
            <a:r>
              <a:rPr lang="zh-CN" altLang="en-US" sz="1400" dirty="0"/>
              <a:t>    		.call(d3.drag()</a:t>
            </a:r>
          </a:p>
          <a:p>
            <a:pPr>
              <a:defRPr/>
            </a:pPr>
            <a:r>
              <a:rPr lang="zh-CN" altLang="en-US" sz="1400" dirty="0"/>
              <a:t>    			.on("start",started)</a:t>
            </a:r>
          </a:p>
          <a:p>
            <a:pPr>
              <a:defRPr/>
            </a:pPr>
            <a:r>
              <a:rPr lang="zh-CN" altLang="en-US" sz="1400" dirty="0"/>
              <a:t>    			.on("drag",dragged)</a:t>
            </a:r>
          </a:p>
          <a:p>
            <a:pPr>
              <a:defRPr/>
            </a:pPr>
            <a:r>
              <a:rPr lang="zh-CN" altLang="en-US" sz="1400" dirty="0"/>
              <a:t>    			.on("end",ended)</a:t>
            </a:r>
          </a:p>
          <a:p>
            <a:pPr>
              <a:defRPr/>
            </a:pPr>
            <a:r>
              <a:rPr lang="zh-CN" altLang="en-US" sz="1400" dirty="0"/>
              <a:t>    		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节点和文字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03614" y="2133601"/>
            <a:ext cx="5616575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//绘制节点</a:t>
            </a:r>
          </a:p>
          <a:p>
            <a:pPr>
              <a:defRPr/>
            </a:pPr>
            <a:r>
              <a:rPr lang="zh-CN" altLang="en-US" sz="1400" dirty="0"/>
              <a:t>    	gs.append("circle")</a:t>
            </a:r>
          </a:p>
          <a:p>
            <a:pPr>
              <a:defRPr/>
            </a:pPr>
            <a:r>
              <a:rPr lang="zh-CN" altLang="en-US" sz="1400" dirty="0"/>
              <a:t>    		.attr("r",10)</a:t>
            </a:r>
          </a:p>
          <a:p>
            <a:pPr>
              <a:defRPr/>
            </a:pPr>
            <a:r>
              <a:rPr lang="zh-CN" altLang="en-US" sz="1400" dirty="0"/>
              <a:t>    		.attr("fill",function(d,i){</a:t>
            </a:r>
          </a:p>
          <a:p>
            <a:pPr>
              <a:defRPr/>
            </a:pPr>
            <a:r>
              <a:rPr lang="zh-CN" altLang="en-US" sz="1400" dirty="0"/>
              <a:t>    			return colorScale(i);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  <a:p>
            <a:pPr>
              <a:defRPr/>
            </a:pPr>
            <a:r>
              <a:rPr lang="zh-CN" altLang="en-US" sz="1400" dirty="0"/>
              <a:t>    	//文字</a:t>
            </a:r>
          </a:p>
          <a:p>
            <a:pPr>
              <a:defRPr/>
            </a:pPr>
            <a:r>
              <a:rPr lang="zh-CN" altLang="en-US" sz="1400" dirty="0"/>
              <a:t>    	gs.append("text")</a:t>
            </a:r>
          </a:p>
          <a:p>
            <a:pPr>
              <a:defRPr/>
            </a:pPr>
            <a:r>
              <a:rPr lang="zh-CN" altLang="en-US" sz="1400" dirty="0"/>
              <a:t>    		.attr("x",-10)</a:t>
            </a:r>
          </a:p>
          <a:p>
            <a:pPr>
              <a:defRPr/>
            </a:pPr>
            <a:r>
              <a:rPr lang="zh-CN" altLang="en-US" sz="1400" dirty="0"/>
              <a:t>    		.attr("y",-20)</a:t>
            </a:r>
          </a:p>
          <a:p>
            <a:pPr>
              <a:defRPr/>
            </a:pPr>
            <a:r>
              <a:rPr lang="zh-CN" altLang="en-US" sz="1400" dirty="0"/>
              <a:t>    		.attr("dy",10)</a:t>
            </a:r>
          </a:p>
          <a:p>
            <a:pPr>
              <a:defRPr/>
            </a:pPr>
            <a:r>
              <a:rPr lang="zh-CN" altLang="en-US" sz="1400" dirty="0"/>
              <a:t>    		.text(function(d){</a:t>
            </a:r>
          </a:p>
          <a:p>
            <a:pPr>
              <a:defRPr/>
            </a:pPr>
            <a:r>
              <a:rPr lang="zh-CN" altLang="en-US" sz="1400" dirty="0"/>
              <a:t>    			return d.name;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ticked</a:t>
            </a:r>
            <a:r>
              <a:rPr lang="zh-CN" altLang="en-US"/>
              <a:t>函数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16163" y="1989139"/>
            <a:ext cx="8172450" cy="4186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function ticked()</a:t>
            </a:r>
            <a:endParaRPr lang="en-US" altLang="zh-CN" sz="1400" dirty="0"/>
          </a:p>
          <a:p>
            <a:pPr>
              <a:defRPr/>
            </a:pPr>
            <a:r>
              <a:rPr lang="zh-CN" altLang="en-US" sz="1400" dirty="0"/>
              <a:t>{</a:t>
            </a:r>
          </a:p>
          <a:p>
            <a:pPr>
              <a:defRPr/>
            </a:pPr>
            <a:r>
              <a:rPr lang="zh-CN" altLang="en-US" sz="1400" dirty="0"/>
              <a:t>    	links</a:t>
            </a:r>
          </a:p>
          <a:p>
            <a:pPr>
              <a:defRPr/>
            </a:pPr>
            <a:r>
              <a:rPr lang="zh-CN" altLang="en-US" sz="1400" dirty="0"/>
              <a:t>    		.attr("x1",function(d){return d.source.x;})</a:t>
            </a:r>
          </a:p>
          <a:p>
            <a:pPr>
              <a:defRPr/>
            </a:pPr>
            <a:r>
              <a:rPr lang="zh-CN" altLang="en-US" sz="1400" dirty="0"/>
              <a:t>    		.attr("y1",function(d){return d.source.y;})</a:t>
            </a:r>
          </a:p>
          <a:p>
            <a:pPr>
              <a:defRPr/>
            </a:pPr>
            <a:r>
              <a:rPr lang="zh-CN" altLang="en-US" sz="1400" dirty="0"/>
              <a:t>    		.attr("x2",function(d){return d.target.x;})</a:t>
            </a:r>
          </a:p>
          <a:p>
            <a:pPr>
              <a:defRPr/>
            </a:pPr>
            <a:r>
              <a:rPr lang="zh-CN" altLang="en-US" sz="1400" dirty="0"/>
              <a:t>    		.attr("y2",function(d){return d.target.y;});</a:t>
            </a:r>
          </a:p>
          <a:p>
            <a:pPr>
              <a:defRPr/>
            </a:pPr>
            <a:r>
              <a:rPr lang="zh-CN" altLang="en-US" sz="1400" dirty="0"/>
              <a:t>    		</a:t>
            </a:r>
          </a:p>
          <a:p>
            <a:pPr>
              <a:defRPr/>
            </a:pPr>
            <a:r>
              <a:rPr lang="zh-CN" altLang="en-US" sz="1400" dirty="0"/>
              <a:t>    	linksText</a:t>
            </a:r>
          </a:p>
          <a:p>
            <a:pPr>
              <a:defRPr/>
            </a:pPr>
            <a:r>
              <a:rPr lang="zh-CN" altLang="en-US" sz="1400" dirty="0"/>
              <a:t>    		.attr("x",function(d){</a:t>
            </a:r>
          </a:p>
          <a:p>
            <a:pPr>
              <a:defRPr/>
            </a:pPr>
            <a:r>
              <a:rPr lang="zh-CN" altLang="en-US" sz="1400" dirty="0"/>
              <a:t>    		return (d.source.x+d.target.x)/2;</a:t>
            </a:r>
          </a:p>
          <a:p>
            <a:pPr>
              <a:defRPr/>
            </a:pPr>
            <a:r>
              <a:rPr lang="zh-CN" altLang="en-US" sz="1400" dirty="0"/>
              <a:t>    	})</a:t>
            </a:r>
          </a:p>
          <a:p>
            <a:pPr>
              <a:defRPr/>
            </a:pPr>
            <a:r>
              <a:rPr lang="zh-CN" altLang="en-US" sz="1400" dirty="0"/>
              <a:t>    	.attr("y",function(d){</a:t>
            </a:r>
          </a:p>
          <a:p>
            <a:pPr>
              <a:defRPr/>
            </a:pPr>
            <a:r>
              <a:rPr lang="zh-CN" altLang="en-US" sz="1400" dirty="0"/>
              <a:t>    		return (d.source.y+d.target.y)/2;</a:t>
            </a:r>
          </a:p>
          <a:p>
            <a:pPr>
              <a:defRPr/>
            </a:pPr>
            <a:r>
              <a:rPr lang="zh-CN" altLang="en-US" sz="1400" dirty="0"/>
              <a:t>    	});</a:t>
            </a:r>
          </a:p>
          <a:p>
            <a:pPr>
              <a:defRPr/>
            </a:pPr>
            <a:r>
              <a:rPr lang="zh-CN" altLang="en-US" sz="1400" dirty="0"/>
              <a:t>    			</a:t>
            </a:r>
          </a:p>
          <a:p>
            <a:pPr>
              <a:defRPr/>
            </a:pPr>
            <a:r>
              <a:rPr lang="zh-CN" altLang="en-US" sz="1400" dirty="0"/>
              <a:t>    	gs</a:t>
            </a:r>
          </a:p>
          <a:p>
            <a:pPr>
              <a:defRPr/>
            </a:pPr>
            <a:r>
              <a:rPr lang="zh-CN" altLang="en-US" sz="1400" dirty="0"/>
              <a:t>    		.attr("transform",function(d) { return "translate(" + d.x + "," + d.y + ")"; });</a:t>
            </a:r>
          </a:p>
          <a:p>
            <a:pPr>
              <a:defRPr/>
            </a:pPr>
            <a:r>
              <a:rPr lang="zh-CN" altLang="en-US" sz="1400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>
          <a:xfrm>
            <a:off x="1251678" y="1807211"/>
            <a:ext cx="10178322" cy="3593591"/>
          </a:xfrm>
        </p:spPr>
        <p:txBody>
          <a:bodyPr/>
          <a:lstStyle/>
          <a:p>
            <a:pPr eaLnBrk="1" hangingPunct="1"/>
            <a:r>
              <a:rPr lang="en-US" altLang="zh-CN"/>
              <a:t>drag</a:t>
            </a:r>
            <a:r>
              <a:rPr lang="zh-CN" altLang="en-US"/>
              <a:t>函数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51269" y="2233930"/>
            <a:ext cx="7470775" cy="4186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function started(d){</a:t>
            </a:r>
          </a:p>
          <a:p>
            <a:pPr>
              <a:defRPr/>
            </a:pPr>
            <a:r>
              <a:rPr lang="zh-CN" altLang="en-US" sz="1400" dirty="0"/>
              <a:t>    		if(!d3.event.active){</a:t>
            </a:r>
          </a:p>
          <a:p>
            <a:pPr>
              <a:defRPr/>
            </a:pPr>
            <a:r>
              <a:rPr lang="zh-CN" altLang="en-US" sz="1400" dirty="0"/>
              <a:t>    			forceSimulation.alphaTarget(0.8).restart();设置衰减系数，对节点位置移动过程的模拟，数值越高移动越快，数值范围[0，1]</a:t>
            </a:r>
          </a:p>
          <a:p>
            <a:pPr>
              <a:defRPr/>
            </a:pPr>
            <a:r>
              <a:rPr lang="zh-CN" altLang="en-US" sz="1400" dirty="0"/>
              <a:t>    		}</a:t>
            </a:r>
          </a:p>
          <a:p>
            <a:pPr>
              <a:defRPr/>
            </a:pPr>
            <a:r>
              <a:rPr lang="zh-CN" altLang="en-US" sz="1400" dirty="0"/>
              <a:t>    		d.fx = d.x;</a:t>
            </a:r>
          </a:p>
          <a:p>
            <a:pPr>
              <a:defRPr/>
            </a:pPr>
            <a:r>
              <a:rPr lang="zh-CN" altLang="en-US" sz="1400" dirty="0"/>
              <a:t>    		d.fy = d.y;</a:t>
            </a:r>
          </a:p>
          <a:p>
            <a:pPr>
              <a:defRPr/>
            </a:pPr>
            <a:r>
              <a:rPr lang="zh-CN" altLang="en-US" sz="1400" dirty="0"/>
              <a:t>    	}</a:t>
            </a:r>
          </a:p>
          <a:p>
            <a:pPr>
              <a:defRPr/>
            </a:pPr>
            <a:r>
              <a:rPr lang="zh-CN" altLang="en-US" sz="1400" dirty="0"/>
              <a:t>    	function dragged(d){</a:t>
            </a:r>
          </a:p>
          <a:p>
            <a:pPr>
              <a:defRPr/>
            </a:pPr>
            <a:r>
              <a:rPr lang="zh-CN" altLang="en-US" sz="1400" dirty="0"/>
              <a:t>    		d.fx = d3.event.x;</a:t>
            </a:r>
          </a:p>
          <a:p>
            <a:pPr>
              <a:defRPr/>
            </a:pPr>
            <a:r>
              <a:rPr lang="zh-CN" altLang="en-US" sz="1400" dirty="0"/>
              <a:t>    		d.fy = d3.event.y;</a:t>
            </a:r>
          </a:p>
          <a:p>
            <a:pPr>
              <a:defRPr/>
            </a:pPr>
            <a:r>
              <a:rPr lang="zh-CN" altLang="en-US" sz="1400" dirty="0"/>
              <a:t>    	}</a:t>
            </a:r>
          </a:p>
          <a:p>
            <a:pPr>
              <a:defRPr/>
            </a:pPr>
            <a:r>
              <a:rPr lang="zh-CN" altLang="en-US" sz="1400" dirty="0"/>
              <a:t>    	function ended(d){</a:t>
            </a:r>
          </a:p>
          <a:p>
            <a:pPr>
              <a:defRPr/>
            </a:pPr>
            <a:r>
              <a:rPr lang="zh-CN" altLang="en-US" sz="1400" dirty="0"/>
              <a:t>    		if(!d3.event.active){</a:t>
            </a:r>
          </a:p>
          <a:p>
            <a:pPr>
              <a:defRPr/>
            </a:pPr>
            <a:r>
              <a:rPr lang="zh-CN" altLang="en-US" sz="1400" dirty="0"/>
              <a:t>    			forceSimulation.alphaTarget(0);</a:t>
            </a:r>
          </a:p>
          <a:p>
            <a:pPr>
              <a:defRPr/>
            </a:pPr>
            <a:r>
              <a:rPr lang="zh-CN" altLang="en-US" sz="1400" dirty="0"/>
              <a:t>    		}</a:t>
            </a:r>
          </a:p>
          <a:p>
            <a:pPr>
              <a:defRPr/>
            </a:pPr>
            <a:r>
              <a:rPr lang="zh-CN" altLang="en-US" sz="1400" dirty="0"/>
              <a:t>    		d.fx = null;</a:t>
            </a:r>
          </a:p>
          <a:p>
            <a:pPr>
              <a:defRPr/>
            </a:pPr>
            <a:r>
              <a:rPr lang="zh-CN" altLang="en-US" sz="1400" dirty="0"/>
              <a:t>    		d.fy = null;</a:t>
            </a:r>
          </a:p>
          <a:p>
            <a:pPr>
              <a:defRPr/>
            </a:pPr>
            <a:r>
              <a:rPr lang="zh-CN" altLang="en-US" sz="1400" dirty="0"/>
              <a:t>    	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93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结果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pic>
        <p:nvPicPr>
          <p:cNvPr id="59396" name="Picture 2" descr="https://img-blog.csdn.net/201804221453153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4" y="1844675"/>
            <a:ext cx="59594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14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相关知识</a:t>
            </a:r>
            <a:endParaRPr lang="en-US" altLang="zh-CN"/>
          </a:p>
          <a:p>
            <a:pPr lvl="1" eaLnBrk="1" hangingPunct="1"/>
            <a:r>
              <a:rPr lang="en-US" altLang="zh-CN"/>
              <a:t>d3.hierarchy()</a:t>
            </a:r>
            <a:r>
              <a:rPr lang="zh-CN" altLang="en-US"/>
              <a:t>，层级布局，需要和</a:t>
            </a:r>
            <a:r>
              <a:rPr lang="en-US" altLang="zh-CN"/>
              <a:t>tree</a:t>
            </a:r>
            <a:r>
              <a:rPr lang="zh-CN" altLang="en-US"/>
              <a:t>生成器一起使用，来得到绘制树所需要的节点数据和边数据</a:t>
            </a:r>
          </a:p>
          <a:p>
            <a:pPr lvl="1" eaLnBrk="1" hangingPunct="1"/>
            <a:r>
              <a:rPr lang="en-US" altLang="zh-CN"/>
              <a:t>d3.hierarchy().sum() ,</a:t>
            </a:r>
            <a:r>
              <a:rPr lang="zh-CN" altLang="en-US"/>
              <a:t>后序遍历。这里给出官方</a:t>
            </a:r>
            <a:r>
              <a:rPr lang="en-US" altLang="zh-CN"/>
              <a:t>API</a:t>
            </a:r>
            <a:r>
              <a:rPr lang="zh-CN" altLang="en-US"/>
              <a:t>的解释，虽然对于绘制一个基本的树状图用不到这个函数</a:t>
            </a:r>
            <a:endParaRPr lang="en-US" altLang="zh-CN"/>
          </a:p>
          <a:p>
            <a:pPr lvl="1" eaLnBrk="1" hangingPunct="1"/>
            <a:r>
              <a:rPr lang="en-US" altLang="zh-CN"/>
              <a:t>node.descendants()</a:t>
            </a:r>
            <a:r>
              <a:rPr lang="zh-CN" altLang="en-US"/>
              <a:t>得到所有的节点，已经经过转换的数据</a:t>
            </a:r>
          </a:p>
          <a:p>
            <a:pPr lvl="1" eaLnBrk="1" hangingPunct="1"/>
            <a:r>
              <a:rPr lang="en-US" altLang="zh-CN"/>
              <a:t>node.links()</a:t>
            </a:r>
            <a:r>
              <a:rPr lang="zh-CN" altLang="en-US"/>
              <a:t>，得到所有的边，已经经过转换的数据</a:t>
            </a:r>
          </a:p>
          <a:p>
            <a:pPr lvl="1" eaLnBrk="1" hangingPunct="1"/>
            <a:r>
              <a:rPr lang="en-US" altLang="zh-CN"/>
              <a:t>d3.linkHorizontal()</a:t>
            </a:r>
            <a:r>
              <a:rPr lang="zh-CN" altLang="en-US"/>
              <a:t>，创建一个贝塞尔生成曲线生成器，还有垂直的（</a:t>
            </a:r>
            <a:r>
              <a:rPr lang="en-US" altLang="zh-CN"/>
              <a:t>d3.linkVertical()</a:t>
            </a:r>
            <a:r>
              <a:rPr lang="zh-CN" altLang="en-US"/>
              <a:t>）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弦图（</a:t>
            </a:r>
            <a:r>
              <a:rPr lang="en-US" altLang="zh-CN"/>
              <a:t>Chord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集群图（</a:t>
            </a:r>
            <a:r>
              <a:rPr lang="en-US" altLang="zh-CN"/>
              <a:t>Cluster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捆图（</a:t>
            </a:r>
            <a:r>
              <a:rPr lang="en-US" altLang="zh-CN">
                <a:solidFill>
                  <a:srgbClr val="FF0000"/>
                </a:solidFill>
              </a:rPr>
              <a:t>Bundle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打包图（</a:t>
            </a:r>
            <a:r>
              <a:rPr lang="en-US" altLang="zh-CN"/>
              <a:t>Pack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直方图（</a:t>
            </a:r>
            <a:r>
              <a:rPr lang="en-US" altLang="zh-CN"/>
              <a:t>Histogram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分区图（</a:t>
            </a:r>
            <a:r>
              <a:rPr lang="en-US" altLang="zh-CN"/>
              <a:t>Partition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堆栈图（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矩阵树图（</a:t>
            </a:r>
            <a:r>
              <a:rPr lang="en-US" altLang="zh-CN"/>
              <a:t>Treemap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lvl="1" eaLnBrk="1" hangingPunct="1"/>
            <a:endParaRPr lang="zh-CN" altLang="en-US"/>
          </a:p>
        </p:txBody>
      </p:sp>
      <p:pic>
        <p:nvPicPr>
          <p:cNvPr id="8196" name="Picture 2" descr="https://img-blog.csdnimg.cn/201906262101386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1" y="2636839"/>
            <a:ext cx="52800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34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数据准备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24114" y="1628775"/>
            <a:ext cx="7920037" cy="483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//定义边界</a:t>
            </a:r>
          </a:p>
          <a:p>
            <a:pPr>
              <a:defRPr/>
            </a:pPr>
            <a:r>
              <a:rPr lang="zh-CN" altLang="en-US" sz="1400" dirty="0"/>
              <a:t>    	var marge = {top:50, bottom:0, left:10, right:0};    </a:t>
            </a:r>
          </a:p>
          <a:p>
            <a:pPr>
              <a:defRPr/>
            </a:pPr>
            <a:r>
              <a:rPr lang="zh-CN" altLang="en-US" sz="1400" dirty="0"/>
              <a:t>    	var svg = d3.select("svg");</a:t>
            </a:r>
          </a:p>
          <a:p>
            <a:pPr>
              <a:defRPr/>
            </a:pPr>
            <a:r>
              <a:rPr lang="zh-CN" altLang="en-US" sz="1400" dirty="0"/>
              <a:t>    	var width = svg.attr("width");</a:t>
            </a:r>
          </a:p>
          <a:p>
            <a:pPr>
              <a:defRPr/>
            </a:pPr>
            <a:r>
              <a:rPr lang="zh-CN" altLang="en-US" sz="1400" dirty="0"/>
              <a:t>    	var height = svg.attr("height");    	</a:t>
            </a:r>
          </a:p>
          <a:p>
            <a:pPr>
              <a:defRPr/>
            </a:pPr>
            <a:r>
              <a:rPr lang="zh-CN" altLang="en-US" sz="1400" dirty="0"/>
              <a:t>    	var g = svg.append("g")</a:t>
            </a:r>
          </a:p>
          <a:p>
            <a:pPr>
              <a:defRPr/>
            </a:pPr>
            <a:r>
              <a:rPr lang="zh-CN" altLang="en-US" sz="1400" dirty="0"/>
              <a:t>    		.attr("transform","translate("+marge.top+","+marge.left+")");    	</a:t>
            </a:r>
          </a:p>
          <a:p>
            <a:pPr>
              <a:defRPr/>
            </a:pPr>
            <a:r>
              <a:rPr lang="zh-CN" altLang="en-US" sz="1400" dirty="0"/>
              <a:t>    	var scale = svg.append("g")</a:t>
            </a:r>
          </a:p>
          <a:p>
            <a:pPr>
              <a:defRPr/>
            </a:pPr>
            <a:r>
              <a:rPr lang="zh-CN" altLang="en-US" sz="1400" dirty="0"/>
              <a:t>    		.attr("transform","translate("+marge.top+","+marge.left+")");</a:t>
            </a:r>
          </a:p>
          <a:p>
            <a:pPr>
              <a:defRPr/>
            </a:pPr>
            <a:r>
              <a:rPr lang="zh-CN" altLang="en-US" sz="1400" dirty="0"/>
              <a:t>    	//数据</a:t>
            </a:r>
          </a:p>
          <a:p>
            <a:pPr>
              <a:defRPr/>
            </a:pPr>
            <a:r>
              <a:rPr lang="zh-CN" altLang="en-US" sz="1400" dirty="0"/>
              <a:t>    	var dataset = {</a:t>
            </a:r>
          </a:p>
          <a:p>
            <a:pPr>
              <a:defRPr/>
            </a:pPr>
            <a:r>
              <a:rPr lang="zh-CN" altLang="en-US" sz="1400" dirty="0"/>
              <a:t>    		name:"中国",</a:t>
            </a:r>
          </a:p>
          <a:p>
            <a:pPr>
              <a:defRPr/>
            </a:pPr>
            <a:r>
              <a:rPr lang="zh-CN" altLang="en-US" sz="1400" dirty="0"/>
              <a:t>    		children:[</a:t>
            </a:r>
          </a:p>
          <a:p>
            <a:pPr>
              <a:defRPr/>
            </a:pPr>
            <a:r>
              <a:rPr lang="zh-CN" altLang="en-US" sz="1400" dirty="0"/>
              <a:t>    			{</a:t>
            </a:r>
          </a:p>
          <a:p>
            <a:pPr>
              <a:defRPr/>
            </a:pPr>
            <a:r>
              <a:rPr lang="zh-CN" altLang="en-US" sz="1400" dirty="0"/>
              <a:t>    				name:"浙江",</a:t>
            </a:r>
          </a:p>
          <a:p>
            <a:pPr>
              <a:defRPr/>
            </a:pPr>
            <a:r>
              <a:rPr lang="zh-CN" altLang="en-US" sz="1400" dirty="0"/>
              <a:t>    				children:[</a:t>
            </a:r>
          </a:p>
          <a:p>
            <a:pPr>
              <a:defRPr/>
            </a:pPr>
            <a:r>
              <a:rPr lang="zh-CN" altLang="en-US" sz="1400" dirty="0"/>
              <a:t>    					{name:"杭州" ,value:100},</a:t>
            </a:r>
          </a:p>
          <a:p>
            <a:pPr>
              <a:defRPr/>
            </a:pPr>
            <a:r>
              <a:rPr lang="zh-CN" altLang="en-US" sz="1400" dirty="0"/>
              <a:t>    					{name:"宁波",value:100},</a:t>
            </a:r>
          </a:p>
          <a:p>
            <a:pPr>
              <a:defRPr/>
            </a:pPr>
            <a:r>
              <a:rPr lang="zh-CN" altLang="en-US" sz="1400" dirty="0"/>
              <a:t>            	</a:t>
            </a:r>
            <a:r>
              <a:rPr lang="en-US" altLang="zh-CN" sz="1400" dirty="0"/>
              <a:t>		</a:t>
            </a:r>
            <a:r>
              <a:rPr lang="zh-CN" altLang="en-US" sz="1400" dirty="0"/>
              <a:t>		{name:"温州",value:100},</a:t>
            </a:r>
          </a:p>
          <a:p>
            <a:pPr>
              <a:defRPr/>
            </a:pPr>
            <a:r>
              <a:rPr lang="zh-CN" altLang="en-US" sz="1400" dirty="0"/>
              <a:t>            	</a:t>
            </a:r>
            <a:r>
              <a:rPr lang="en-US" altLang="zh-CN" sz="1400" dirty="0"/>
              <a:t>		</a:t>
            </a:r>
            <a:r>
              <a:rPr lang="zh-CN" altLang="en-US" sz="1400" dirty="0"/>
              <a:t>		{name:"绍兴",value:100}</a:t>
            </a:r>
          </a:p>
          <a:p>
            <a:pPr>
              <a:defRPr/>
            </a:pPr>
            <a:r>
              <a:rPr lang="zh-CN" altLang="en-US" sz="1400" dirty="0"/>
              <a:t>    				]</a:t>
            </a:r>
          </a:p>
          <a:p>
            <a:pPr>
              <a:defRPr/>
            </a:pPr>
            <a:r>
              <a:rPr lang="zh-CN" altLang="en-US" sz="1400" dirty="0"/>
              <a:t>    			},    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数据准备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24114" y="1628775"/>
            <a:ext cx="7775575" cy="4186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//续</a:t>
            </a:r>
            <a:r>
              <a:rPr lang="en-US" altLang="zh-CN" sz="1400" dirty="0"/>
              <a:t>·</a:t>
            </a:r>
          </a:p>
          <a:p>
            <a:pPr>
              <a:defRPr/>
            </a:pPr>
            <a:r>
              <a:rPr lang="zh-CN" altLang="en-US" sz="1400" dirty="0"/>
              <a:t>    			{</a:t>
            </a:r>
          </a:p>
          <a:p>
            <a:pPr>
              <a:defRPr/>
            </a:pPr>
            <a:r>
              <a:rPr lang="zh-CN" altLang="en-US" sz="1400" dirty="0"/>
              <a:t>    				name:"广西",</a:t>
            </a:r>
          </a:p>
          <a:p>
            <a:pPr>
              <a:defRPr/>
            </a:pPr>
            <a:r>
              <a:rPr lang="zh-CN" altLang="en-US" sz="1400" dirty="0"/>
              <a:t>    				children:[</a:t>
            </a:r>
          </a:p>
          <a:p>
            <a:pPr>
              <a:defRPr/>
            </a:pPr>
            <a:r>
              <a:rPr lang="zh-CN" altLang="en-US" sz="1400" dirty="0"/>
              <a:t>    					{</a:t>
            </a:r>
          </a:p>
          <a:p>
            <a:pPr>
              <a:defRPr/>
            </a:pPr>
            <a:r>
              <a:rPr lang="zh-CN" altLang="en-US" sz="1400" dirty="0"/>
              <a:t>    					name:"桂林",</a:t>
            </a:r>
          </a:p>
          <a:p>
            <a:pPr>
              <a:defRPr/>
            </a:pPr>
            <a:r>
              <a:rPr lang="zh-CN" altLang="en-US" sz="1400" dirty="0"/>
              <a:t>    					children:[</a:t>
            </a:r>
          </a:p>
          <a:p>
            <a:pPr>
              <a:defRPr/>
            </a:pPr>
            <a:r>
              <a:rPr lang="zh-CN" altLang="en-US" sz="1400" dirty="0"/>
              <a:t>    					{name:"秀峰区",value:100},</a:t>
            </a:r>
          </a:p>
          <a:p>
            <a:pPr>
              <a:defRPr/>
            </a:pPr>
            <a:r>
              <a:rPr lang="zh-CN" altLang="en-US" sz="1400" dirty="0"/>
              <a:t>    </a:t>
            </a:r>
            <a:r>
              <a:rPr lang="en-US" altLang="zh-CN" sz="1400" dirty="0"/>
              <a:t>			</a:t>
            </a:r>
            <a:r>
              <a:rPr lang="zh-CN" altLang="en-US" sz="1400" dirty="0"/>
              <a:t>		{name:"叠彩区",value:100},</a:t>
            </a:r>
          </a:p>
          <a:p>
            <a:pPr>
              <a:defRPr/>
            </a:pPr>
            <a:r>
              <a:rPr lang="zh-CN" altLang="en-US" sz="1400" dirty="0"/>
              <a:t>    </a:t>
            </a:r>
            <a:r>
              <a:rPr lang="en-US" altLang="zh-CN" sz="1400" dirty="0"/>
              <a:t>			</a:t>
            </a:r>
            <a:r>
              <a:rPr lang="zh-CN" altLang="en-US" sz="1400" dirty="0"/>
              <a:t>		{name:"象山区",value:100},</a:t>
            </a:r>
          </a:p>
          <a:p>
            <a:pPr>
              <a:defRPr/>
            </a:pPr>
            <a:r>
              <a:rPr lang="zh-CN" altLang="en-US" sz="1400" dirty="0"/>
              <a:t>    </a:t>
            </a:r>
            <a:r>
              <a:rPr lang="en-US" altLang="zh-CN" sz="1400" dirty="0"/>
              <a:t>		</a:t>
            </a:r>
            <a:r>
              <a:rPr lang="zh-CN" altLang="en-US" sz="1400" dirty="0"/>
              <a:t>			{name:"七星区",value:100}</a:t>
            </a:r>
          </a:p>
          <a:p>
            <a:pPr>
              <a:defRPr/>
            </a:pPr>
            <a:r>
              <a:rPr lang="zh-CN" altLang="en-US" sz="1400" dirty="0"/>
              <a:t>    					]</a:t>
            </a:r>
          </a:p>
          <a:p>
            <a:pPr>
              <a:defRPr/>
            </a:pPr>
            <a:r>
              <a:rPr lang="zh-CN" altLang="en-US" sz="1400" dirty="0"/>
              <a:t>    					},</a:t>
            </a:r>
          </a:p>
          <a:p>
            <a:pPr>
              <a:defRPr/>
            </a:pPr>
            <a:r>
              <a:rPr lang="zh-CN" altLang="en-US" sz="1400" dirty="0"/>
              <a:t>    	</a:t>
            </a:r>
            <a:r>
              <a:rPr lang="en-US" altLang="zh-CN" sz="1400" dirty="0"/>
              <a:t>	</a:t>
            </a:r>
            <a:r>
              <a:rPr lang="zh-CN" altLang="en-US" sz="1400" dirty="0"/>
              <a:t>			{name:"南宁",value:100},</a:t>
            </a:r>
          </a:p>
          <a:p>
            <a:pPr>
              <a:defRPr/>
            </a:pPr>
            <a:r>
              <a:rPr lang="zh-CN" altLang="en-US" sz="1400" dirty="0"/>
              <a:t>    </a:t>
            </a:r>
            <a:r>
              <a:rPr lang="en-US" altLang="zh-CN" sz="1400" dirty="0"/>
              <a:t>				</a:t>
            </a:r>
            <a:r>
              <a:rPr lang="zh-CN" altLang="en-US" sz="1400" dirty="0"/>
              <a:t>	{name:"柳州",value:100},</a:t>
            </a:r>
          </a:p>
          <a:p>
            <a:pPr>
              <a:defRPr/>
            </a:pPr>
            <a:r>
              <a:rPr lang="zh-CN" altLang="en-US" sz="1400" dirty="0"/>
              <a:t>            	</a:t>
            </a:r>
            <a:r>
              <a:rPr lang="en-US" altLang="zh-CN" sz="1400" dirty="0"/>
              <a:t>			</a:t>
            </a:r>
            <a:r>
              <a:rPr lang="zh-CN" altLang="en-US" sz="1400" dirty="0"/>
              <a:t>	{name:"防城港",value:100}</a:t>
            </a:r>
          </a:p>
          <a:p>
            <a:pPr>
              <a:defRPr/>
            </a:pPr>
            <a:r>
              <a:rPr lang="zh-CN" altLang="en-US" sz="1400" dirty="0"/>
              <a:t>    				]</a:t>
            </a:r>
          </a:p>
          <a:p>
            <a:pPr>
              <a:defRPr/>
            </a:pPr>
            <a:r>
              <a:rPr lang="zh-CN" altLang="en-US" sz="1400" dirty="0"/>
              <a:t>    			},</a:t>
            </a:r>
          </a:p>
          <a:p>
            <a:pPr>
              <a:defRPr/>
            </a:pPr>
            <a:r>
              <a:rPr lang="zh-CN" altLang="en-US" sz="1400" dirty="0"/>
              <a:t>    		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75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数据准备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24114" y="1628775"/>
            <a:ext cx="7775575" cy="483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//再续</a:t>
            </a:r>
            <a:r>
              <a:rPr lang="en-US" altLang="zh-CN" sz="1400" dirty="0"/>
              <a:t>·</a:t>
            </a:r>
          </a:p>
          <a:p>
            <a:pPr>
              <a:defRPr/>
            </a:pPr>
            <a:r>
              <a:rPr lang="zh-CN" altLang="en-US" sz="1400" dirty="0"/>
              <a:t>			{</a:t>
            </a:r>
          </a:p>
          <a:p>
            <a:pPr>
              <a:defRPr/>
            </a:pPr>
            <a:r>
              <a:rPr lang="zh-CN" altLang="en-US" sz="1400" dirty="0"/>
              <a:t>    				name:"黑龙江",</a:t>
            </a:r>
          </a:p>
          <a:p>
            <a:pPr>
              <a:defRPr/>
            </a:pPr>
            <a:r>
              <a:rPr lang="zh-CN" altLang="en-US" sz="1400" dirty="0"/>
              <a:t>    				children:[</a:t>
            </a:r>
          </a:p>
          <a:p>
            <a:pPr>
              <a:defRPr/>
            </a:pPr>
            <a:r>
              <a:rPr lang="zh-CN" altLang="en-US" sz="1400" dirty="0"/>
              <a:t>    					{name:"哈尔滨",value:100},</a:t>
            </a:r>
          </a:p>
          <a:p>
            <a:pPr>
              <a:defRPr/>
            </a:pPr>
            <a:r>
              <a:rPr lang="zh-CN" altLang="en-US" sz="1400" dirty="0"/>
              <a:t>            	</a:t>
            </a:r>
            <a:r>
              <a:rPr lang="en-US" altLang="zh-CN" sz="1400" dirty="0"/>
              <a:t>		</a:t>
            </a:r>
            <a:r>
              <a:rPr lang="zh-CN" altLang="en-US" sz="1400" dirty="0"/>
              <a:t>		{name:"齐齐哈尔",value:100},</a:t>
            </a:r>
          </a:p>
          <a:p>
            <a:pPr>
              <a:defRPr/>
            </a:pPr>
            <a:r>
              <a:rPr lang="zh-CN" altLang="en-US" sz="1400" dirty="0"/>
              <a:t>            	</a:t>
            </a:r>
            <a:r>
              <a:rPr lang="en-US" altLang="zh-CN" sz="1400" dirty="0"/>
              <a:t>		</a:t>
            </a:r>
            <a:r>
              <a:rPr lang="zh-CN" altLang="en-US" sz="1400" dirty="0"/>
              <a:t>		{name:"牡丹江",value:100},</a:t>
            </a:r>
          </a:p>
          <a:p>
            <a:pPr>
              <a:defRPr/>
            </a:pPr>
            <a:r>
              <a:rPr lang="zh-CN" altLang="en-US" sz="1400" dirty="0"/>
              <a:t>            		</a:t>
            </a:r>
            <a:r>
              <a:rPr lang="en-US" altLang="zh-CN" sz="1400" dirty="0"/>
              <a:t>		</a:t>
            </a:r>
            <a:r>
              <a:rPr lang="zh-CN" altLang="en-US" sz="1400" dirty="0"/>
              <a:t>	{name:"大庆",value:100}</a:t>
            </a:r>
          </a:p>
          <a:p>
            <a:pPr>
              <a:defRPr/>
            </a:pPr>
            <a:r>
              <a:rPr lang="zh-CN" altLang="en-US" sz="1400" dirty="0"/>
              <a:t>    				]</a:t>
            </a:r>
          </a:p>
          <a:p>
            <a:pPr>
              <a:defRPr/>
            </a:pPr>
            <a:r>
              <a:rPr lang="zh-CN" altLang="en-US" sz="1400" dirty="0"/>
              <a:t>    			},</a:t>
            </a:r>
          </a:p>
          <a:p>
            <a:pPr>
              <a:defRPr/>
            </a:pPr>
            <a:r>
              <a:rPr lang="zh-CN" altLang="en-US" sz="1400" dirty="0"/>
              <a:t>    			{</a:t>
            </a:r>
          </a:p>
          <a:p>
            <a:pPr>
              <a:defRPr/>
            </a:pPr>
            <a:r>
              <a:rPr lang="zh-CN" altLang="en-US" sz="1400" dirty="0"/>
              <a:t>    				name:"新疆" , </a:t>
            </a:r>
          </a:p>
          <a:p>
            <a:pPr lvl="2">
              <a:defRPr/>
            </a:pPr>
            <a:r>
              <a:rPr lang="zh-CN" altLang="en-US" sz="1400" dirty="0"/>
              <a:t>        			children:</a:t>
            </a:r>
          </a:p>
          <a:p>
            <a:pPr lvl="2">
              <a:defRPr/>
            </a:pPr>
            <a:r>
              <a:rPr lang="zh-CN" altLang="en-US" sz="1400" dirty="0"/>
              <a:t>        			[</a:t>
            </a:r>
          </a:p>
          <a:p>
            <a:pPr lvl="2">
              <a:defRPr/>
            </a:pPr>
            <a:r>
              <a:rPr lang="zh-CN" altLang="en-US" sz="1400" dirty="0"/>
              <a:t>			            {name:"乌鲁木齐"},</a:t>
            </a:r>
          </a:p>
          <a:p>
            <a:pPr lvl="2">
              <a:defRPr/>
            </a:pPr>
            <a:r>
              <a:rPr lang="zh-CN" altLang="en-US" sz="1400" dirty="0"/>
              <a:t>			            {name:"克拉玛依"},</a:t>
            </a:r>
          </a:p>
          <a:p>
            <a:pPr lvl="2">
              <a:defRPr/>
            </a:pPr>
            <a:r>
              <a:rPr lang="zh-CN" altLang="en-US" sz="1400" dirty="0"/>
              <a:t>			            {name:"吐鲁番"},</a:t>
            </a:r>
          </a:p>
          <a:p>
            <a:pPr lvl="2">
              <a:defRPr/>
            </a:pPr>
            <a:r>
              <a:rPr lang="zh-CN" altLang="en-US" sz="1400" dirty="0"/>
              <a:t>			            {name:"哈密"}</a:t>
            </a:r>
          </a:p>
          <a:p>
            <a:pPr lvl="2">
              <a:defRPr/>
            </a:pPr>
            <a:r>
              <a:rPr lang="zh-CN" altLang="en-US" sz="1400" dirty="0"/>
              <a:t>        			]</a:t>
            </a:r>
          </a:p>
          <a:p>
            <a:pPr>
              <a:defRPr/>
            </a:pPr>
            <a:r>
              <a:rPr lang="zh-CN" altLang="en-US" sz="1400" dirty="0"/>
              <a:t>    			}</a:t>
            </a:r>
          </a:p>
          <a:p>
            <a:pPr>
              <a:defRPr/>
            </a:pPr>
            <a:r>
              <a:rPr lang="zh-CN" altLang="en-US" sz="1400" dirty="0"/>
              <a:t>    		]</a:t>
            </a:r>
          </a:p>
          <a:p>
            <a:pPr>
              <a:defRPr/>
            </a:pPr>
            <a:r>
              <a:rPr lang="zh-CN" altLang="en-US" sz="1400" dirty="0"/>
              <a:t>    	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96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创建层级布局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创建树状图</a:t>
            </a:r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16275" y="1844675"/>
            <a:ext cx="5886450" cy="1200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var hierarchyData = d3.hierarchy(dataset)</a:t>
            </a:r>
          </a:p>
          <a:p>
            <a:pPr>
              <a:defRPr/>
            </a:pPr>
            <a:r>
              <a:rPr lang="zh-CN" altLang="en-US" dirty="0"/>
              <a:t>    		.sum(function(d){</a:t>
            </a:r>
          </a:p>
          <a:p>
            <a:pPr>
              <a:defRPr/>
            </a:pPr>
            <a:r>
              <a:rPr lang="zh-CN" altLang="en-US" dirty="0"/>
              <a:t>    			return d.value;</a:t>
            </a:r>
          </a:p>
          <a:p>
            <a:pPr>
              <a:defRPr/>
            </a:pPr>
            <a:r>
              <a:rPr lang="zh-CN" altLang="en-US" dirty="0"/>
              <a:t>    		});</a:t>
            </a:r>
          </a:p>
        </p:txBody>
      </p:sp>
      <p:sp>
        <p:nvSpPr>
          <p:cNvPr id="4" name="矩形 3"/>
          <p:cNvSpPr/>
          <p:nvPr/>
        </p:nvSpPr>
        <p:spPr>
          <a:xfrm>
            <a:off x="2393950" y="3987800"/>
            <a:ext cx="7531100" cy="1385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//创建一个树状图</a:t>
            </a:r>
          </a:p>
          <a:p>
            <a:pPr>
              <a:defRPr/>
            </a:pPr>
            <a:r>
              <a:rPr lang="zh-CN" altLang="en-US" sz="1400" dirty="0"/>
              <a:t>    	var tree = d3.tree()</a:t>
            </a:r>
          </a:p>
          <a:p>
            <a:pPr>
              <a:defRPr/>
            </a:pPr>
            <a:r>
              <a:rPr lang="zh-CN" altLang="en-US" sz="1400" dirty="0"/>
              <a:t>    		.size([width-400,height-200])</a:t>
            </a:r>
          </a:p>
          <a:p>
            <a:pPr>
              <a:defRPr/>
            </a:pPr>
            <a:r>
              <a:rPr lang="zh-CN" altLang="en-US" sz="1400" dirty="0"/>
              <a:t>    		.separation(function(a,b){</a:t>
            </a:r>
          </a:p>
          <a:p>
            <a:pPr>
              <a:defRPr/>
            </a:pPr>
            <a:r>
              <a:rPr lang="zh-CN" altLang="en-US" sz="1400" dirty="0"/>
              <a:t>    			return (a.parent==b.parent?1:2)/a.depth;</a:t>
            </a:r>
          </a:p>
          <a:p>
            <a:pPr>
              <a:defRPr/>
            </a:pPr>
            <a:r>
              <a:rPr lang="zh-CN" altLang="en-US" sz="1400" dirty="0"/>
              <a:t>    		})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16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初始化树状图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得到边和节点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输出边和节点</a:t>
            </a:r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59314" y="1700214"/>
            <a:ext cx="278601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/>
              <a:t>var treeData = tree(hierarchyData);</a:t>
            </a:r>
          </a:p>
        </p:txBody>
      </p:sp>
      <p:sp>
        <p:nvSpPr>
          <p:cNvPr id="5" name="矩形 4"/>
          <p:cNvSpPr/>
          <p:nvPr/>
        </p:nvSpPr>
        <p:spPr>
          <a:xfrm>
            <a:off x="3935413" y="2565401"/>
            <a:ext cx="457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ar nodes = treeData.descendants();</a:t>
            </a:r>
          </a:p>
          <a:p>
            <a:pPr>
              <a:defRPr/>
            </a:pPr>
            <a:r>
              <a:rPr lang="zh-CN" altLang="en-US" sz="1400" dirty="0"/>
              <a:t>    	var links = treeData.links();</a:t>
            </a:r>
          </a:p>
        </p:txBody>
      </p:sp>
      <p:sp>
        <p:nvSpPr>
          <p:cNvPr id="6" name="矩形 5"/>
          <p:cNvSpPr/>
          <p:nvPr/>
        </p:nvSpPr>
        <p:spPr>
          <a:xfrm>
            <a:off x="3935413" y="3860800"/>
            <a:ext cx="4572000" cy="738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//输出节点和边</a:t>
            </a:r>
          </a:p>
          <a:p>
            <a:pPr>
              <a:defRPr/>
            </a:pPr>
            <a:r>
              <a:rPr lang="zh-CN" altLang="en-US" sz="1400" dirty="0"/>
              <a:t>    	console.log(nodes);</a:t>
            </a:r>
          </a:p>
          <a:p>
            <a:pPr>
              <a:defRPr/>
            </a:pPr>
            <a:r>
              <a:rPr lang="zh-CN" altLang="en-US" sz="1400" dirty="0"/>
              <a:t>    	console.log(links);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37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创建贝塞尔曲线生成器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绘制边</a:t>
            </a:r>
          </a:p>
        </p:txBody>
      </p:sp>
      <p:sp>
        <p:nvSpPr>
          <p:cNvPr id="3" name="矩形 2"/>
          <p:cNvSpPr/>
          <p:nvPr/>
        </p:nvSpPr>
        <p:spPr>
          <a:xfrm>
            <a:off x="3719514" y="1628775"/>
            <a:ext cx="5310187" cy="738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var Bézier_curve_generator = d3.linkHorizontal()</a:t>
            </a:r>
          </a:p>
          <a:p>
            <a:pPr>
              <a:defRPr/>
            </a:pPr>
            <a:r>
              <a:rPr lang="zh-CN" altLang="en-US" sz="1400" dirty="0"/>
              <a:t>    		.x(function(d) { return d.y; })</a:t>
            </a:r>
          </a:p>
          <a:p>
            <a:pPr>
              <a:defRPr/>
            </a:pPr>
            <a:r>
              <a:rPr lang="zh-CN" altLang="en-US" sz="1400" dirty="0"/>
              <a:t>    		.y(function(d) { return d.x; });</a:t>
            </a:r>
          </a:p>
        </p:txBody>
      </p:sp>
      <p:sp>
        <p:nvSpPr>
          <p:cNvPr id="4" name="矩形 3"/>
          <p:cNvSpPr/>
          <p:nvPr/>
        </p:nvSpPr>
        <p:spPr>
          <a:xfrm>
            <a:off x="2486026" y="3068639"/>
            <a:ext cx="7777163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//绘制边</a:t>
            </a:r>
          </a:p>
          <a:p>
            <a:pPr>
              <a:defRPr/>
            </a:pPr>
            <a:r>
              <a:rPr lang="zh-CN" altLang="en-US" sz="1400" dirty="0"/>
              <a:t>    	g.append("g")</a:t>
            </a:r>
          </a:p>
          <a:p>
            <a:pPr>
              <a:defRPr/>
            </a:pPr>
            <a:r>
              <a:rPr lang="zh-CN" altLang="en-US" sz="1400" dirty="0"/>
              <a:t>    		.selectAll("path")</a:t>
            </a:r>
          </a:p>
          <a:p>
            <a:pPr>
              <a:defRPr/>
            </a:pPr>
            <a:r>
              <a:rPr lang="zh-CN" altLang="en-US" sz="1400" dirty="0"/>
              <a:t>    		.data(links)</a:t>
            </a:r>
          </a:p>
          <a:p>
            <a:pPr>
              <a:defRPr/>
            </a:pPr>
            <a:r>
              <a:rPr lang="zh-CN" altLang="en-US" sz="1400" dirty="0"/>
              <a:t>    		.enter()</a:t>
            </a:r>
          </a:p>
          <a:p>
            <a:pPr>
              <a:defRPr/>
            </a:pPr>
            <a:r>
              <a:rPr lang="zh-CN" altLang="en-US" sz="1400" dirty="0"/>
              <a:t>    		.append("path")</a:t>
            </a:r>
          </a:p>
          <a:p>
            <a:pPr>
              <a:defRPr/>
            </a:pPr>
            <a:r>
              <a:rPr lang="zh-CN" altLang="en-US" sz="1400" dirty="0"/>
              <a:t>    		.attr("d",function(d){</a:t>
            </a:r>
          </a:p>
          <a:p>
            <a:pPr>
              <a:defRPr/>
            </a:pPr>
            <a:r>
              <a:rPr lang="zh-CN" altLang="en-US" sz="1400" dirty="0"/>
              <a:t>    			var start = {x:d.source.x,y:d.source.y};</a:t>
            </a:r>
          </a:p>
          <a:p>
            <a:pPr>
              <a:defRPr/>
            </a:pPr>
            <a:r>
              <a:rPr lang="zh-CN" altLang="en-US" sz="1400" dirty="0"/>
              <a:t>    			var end = {x:d.target.x,y:d.target.y};</a:t>
            </a:r>
          </a:p>
          <a:p>
            <a:pPr>
              <a:defRPr/>
            </a:pPr>
            <a:r>
              <a:rPr lang="zh-CN" altLang="en-US" sz="1400" dirty="0"/>
              <a:t>    			return Bézier_curve_generator({source:start,target:end});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  <a:p>
            <a:pPr>
              <a:defRPr/>
            </a:pPr>
            <a:r>
              <a:rPr lang="zh-CN" altLang="en-US" sz="1400" dirty="0"/>
              <a:t>    		.attr("fill","none")</a:t>
            </a:r>
          </a:p>
          <a:p>
            <a:pPr>
              <a:defRPr/>
            </a:pPr>
            <a:r>
              <a:rPr lang="zh-CN" altLang="en-US" sz="1400" dirty="0"/>
              <a:t>    		.attr("stroke","yellow")</a:t>
            </a:r>
          </a:p>
          <a:p>
            <a:pPr>
              <a:defRPr/>
            </a:pPr>
            <a:r>
              <a:rPr lang="zh-CN" altLang="en-US" sz="1400" dirty="0"/>
              <a:t>    		.attr("stroke-width",1);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5779" name="内容占位符 2"/>
          <p:cNvSpPr>
            <a:spLocks noGrp="1" noChangeArrowheads="1"/>
          </p:cNvSpPr>
          <p:nvPr>
            <p:ph idx="1"/>
          </p:nvPr>
        </p:nvSpPr>
        <p:spPr>
          <a:xfrm>
            <a:off x="1992314" y="1125538"/>
            <a:ext cx="8207375" cy="5181600"/>
          </a:xfrm>
        </p:spPr>
        <p:txBody>
          <a:bodyPr/>
          <a:lstStyle/>
          <a:p>
            <a:pPr eaLnBrk="1" hangingPunct="1"/>
            <a:r>
              <a:rPr lang="zh-CN" altLang="en-US"/>
              <a:t>建立分组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648075" y="1543051"/>
            <a:ext cx="5976938" cy="2246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var gs = g.append("g")</a:t>
            </a:r>
          </a:p>
          <a:p>
            <a:pPr>
              <a:defRPr/>
            </a:pPr>
            <a:r>
              <a:rPr lang="zh-CN" altLang="en-US" sz="1400" dirty="0"/>
              <a:t>    		.selectAll("g")</a:t>
            </a:r>
          </a:p>
          <a:p>
            <a:pPr>
              <a:defRPr/>
            </a:pPr>
            <a:r>
              <a:rPr lang="zh-CN" altLang="en-US" sz="1400" dirty="0"/>
              <a:t>    		.data(nodes)</a:t>
            </a:r>
          </a:p>
          <a:p>
            <a:pPr>
              <a:defRPr/>
            </a:pPr>
            <a:r>
              <a:rPr lang="zh-CN" altLang="en-US" sz="1400" dirty="0"/>
              <a:t>    		.enter()</a:t>
            </a:r>
          </a:p>
          <a:p>
            <a:pPr>
              <a:defRPr/>
            </a:pPr>
            <a:r>
              <a:rPr lang="zh-CN" altLang="en-US" sz="1400" dirty="0"/>
              <a:t>    		.append("g")</a:t>
            </a:r>
          </a:p>
          <a:p>
            <a:pPr>
              <a:defRPr/>
            </a:pPr>
            <a:r>
              <a:rPr lang="zh-CN" altLang="en-US" sz="1400" dirty="0"/>
              <a:t>    		.attr("transform",function(d){</a:t>
            </a:r>
          </a:p>
          <a:p>
            <a:pPr>
              <a:defRPr/>
            </a:pPr>
            <a:r>
              <a:rPr lang="zh-CN" altLang="en-US" sz="1400" dirty="0"/>
              <a:t>    			var cx = d.x;</a:t>
            </a:r>
          </a:p>
          <a:p>
            <a:pPr>
              <a:defRPr/>
            </a:pPr>
            <a:r>
              <a:rPr lang="zh-CN" altLang="en-US" sz="1400" dirty="0"/>
              <a:t>    			var cy= d.y;</a:t>
            </a:r>
          </a:p>
          <a:p>
            <a:pPr>
              <a:defRPr/>
            </a:pPr>
            <a:r>
              <a:rPr lang="zh-CN" altLang="en-US" sz="1400" dirty="0"/>
              <a:t>    			return "translate("+cy+","+cx+")";</a:t>
            </a:r>
          </a:p>
          <a:p>
            <a:pPr>
              <a:defRPr/>
            </a:pPr>
            <a:r>
              <a:rPr lang="zh-CN" altLang="en-US" sz="1400" dirty="0"/>
              <a:t>    		});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782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92314" y="1125538"/>
            <a:ext cx="8207375" cy="5181600"/>
          </a:xfrm>
        </p:spPr>
        <p:txBody>
          <a:bodyPr/>
          <a:lstStyle/>
          <a:p>
            <a:pPr eaLnBrk="1" hangingPunct="1"/>
            <a:r>
              <a:rPr lang="zh-CN" altLang="en-US"/>
              <a:t>绘制节点和文字</a:t>
            </a:r>
          </a:p>
        </p:txBody>
      </p:sp>
      <p:sp>
        <p:nvSpPr>
          <p:cNvPr id="5" name="矩形 4"/>
          <p:cNvSpPr/>
          <p:nvPr/>
        </p:nvSpPr>
        <p:spPr>
          <a:xfrm>
            <a:off x="3503613" y="1981201"/>
            <a:ext cx="5472112" cy="3756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//绘制节点</a:t>
            </a:r>
          </a:p>
          <a:p>
            <a:pPr>
              <a:defRPr/>
            </a:pPr>
            <a:r>
              <a:rPr lang="zh-CN" altLang="en-US" sz="1400" dirty="0"/>
              <a:t>    	gs.append("circle")</a:t>
            </a:r>
          </a:p>
          <a:p>
            <a:pPr>
              <a:defRPr/>
            </a:pPr>
            <a:r>
              <a:rPr lang="zh-CN" altLang="en-US" sz="1400" dirty="0"/>
              <a:t>    		.attr("r",6)</a:t>
            </a:r>
          </a:p>
          <a:p>
            <a:pPr>
              <a:defRPr/>
            </a:pPr>
            <a:r>
              <a:rPr lang="zh-CN" altLang="en-US" sz="1400" dirty="0"/>
              <a:t>    		.attr("fill","white")</a:t>
            </a:r>
          </a:p>
          <a:p>
            <a:pPr>
              <a:defRPr/>
            </a:pPr>
            <a:r>
              <a:rPr lang="zh-CN" altLang="en-US" sz="1400" dirty="0"/>
              <a:t>    		.attr("stroke","blue")</a:t>
            </a:r>
          </a:p>
          <a:p>
            <a:pPr>
              <a:defRPr/>
            </a:pPr>
            <a:r>
              <a:rPr lang="zh-CN" altLang="en-US" sz="1400" dirty="0"/>
              <a:t>    		.attr("stroke-width",1);</a:t>
            </a:r>
          </a:p>
          <a:p>
            <a:pPr>
              <a:defRPr/>
            </a:pPr>
            <a:r>
              <a:rPr lang="zh-CN" altLang="en-US" sz="1400" dirty="0"/>
              <a:t>    		</a:t>
            </a:r>
          </a:p>
          <a:p>
            <a:pPr>
              <a:defRPr/>
            </a:pPr>
            <a:r>
              <a:rPr lang="zh-CN" altLang="en-US" sz="1400" dirty="0"/>
              <a:t>    	//文字</a:t>
            </a:r>
          </a:p>
          <a:p>
            <a:pPr>
              <a:defRPr/>
            </a:pPr>
            <a:r>
              <a:rPr lang="zh-CN" altLang="en-US" sz="1400" dirty="0"/>
              <a:t>    	gs.append("text")</a:t>
            </a:r>
          </a:p>
          <a:p>
            <a:pPr>
              <a:defRPr/>
            </a:pPr>
            <a:r>
              <a:rPr lang="zh-CN" altLang="en-US" sz="1400" dirty="0"/>
              <a:t>    		.attr("x",function(d){</a:t>
            </a:r>
          </a:p>
          <a:p>
            <a:pPr>
              <a:defRPr/>
            </a:pPr>
            <a:r>
              <a:rPr lang="zh-CN" altLang="en-US" sz="1400" dirty="0"/>
              <a:t>    			return d.children?-40:8;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  <a:p>
            <a:pPr>
              <a:defRPr/>
            </a:pPr>
            <a:r>
              <a:rPr lang="zh-CN" altLang="en-US" sz="1400" dirty="0"/>
              <a:t>    		.attr("y",-5)</a:t>
            </a:r>
          </a:p>
          <a:p>
            <a:pPr>
              <a:defRPr/>
            </a:pPr>
            <a:r>
              <a:rPr lang="zh-CN" altLang="en-US" sz="1400" dirty="0"/>
              <a:t>    		.attr("dy",10)</a:t>
            </a:r>
          </a:p>
          <a:p>
            <a:pPr>
              <a:defRPr/>
            </a:pPr>
            <a:r>
              <a:rPr lang="zh-CN" altLang="en-US" sz="1400" dirty="0"/>
              <a:t>    		.text(function(d){</a:t>
            </a:r>
          </a:p>
          <a:p>
            <a:pPr>
              <a:defRPr/>
            </a:pPr>
            <a:r>
              <a:rPr lang="zh-CN" altLang="en-US" sz="1400" dirty="0"/>
              <a:t>    			return d.data.name;</a:t>
            </a:r>
          </a:p>
          <a:p>
            <a:pPr>
              <a:defRPr/>
            </a:pPr>
            <a:r>
              <a:rPr lang="zh-CN" altLang="en-US" sz="1400" dirty="0"/>
              <a:t>    		})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7987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92314" y="1125538"/>
            <a:ext cx="8207375" cy="5181600"/>
          </a:xfrm>
        </p:spPr>
        <p:txBody>
          <a:bodyPr/>
          <a:lstStyle/>
          <a:p>
            <a:pPr eaLnBrk="1" hangingPunct="1"/>
            <a:r>
              <a:rPr lang="zh-CN" altLang="en-US"/>
              <a:t>结果</a:t>
            </a:r>
          </a:p>
        </p:txBody>
      </p:sp>
      <p:pic>
        <p:nvPicPr>
          <p:cNvPr id="79876" name="Picture 2" descr="https://img-blog.csdn.net/201804221711385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14" y="1195387"/>
            <a:ext cx="575945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001963" y="4652964"/>
            <a:ext cx="61849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感谢您的关注</a:t>
            </a:r>
            <a:r>
              <a:rPr lang="en-US" altLang="zh-CN" sz="2800">
                <a:ea typeface="黑体" panose="02010609060101010101" pitchFamily="49" charset="-122"/>
              </a:rPr>
              <a:t>!</a:t>
            </a:r>
            <a:endParaRPr lang="zh-CN" altLang="en-US" sz="1600" b="0" i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弦图（</a:t>
            </a:r>
            <a:r>
              <a:rPr lang="en-US" altLang="zh-CN">
                <a:solidFill>
                  <a:srgbClr val="FF0000"/>
                </a:solidFill>
              </a:rPr>
              <a:t>Chord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集群图（</a:t>
            </a:r>
            <a:r>
              <a:rPr lang="en-US" altLang="zh-CN"/>
              <a:t>Cluster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捆图（</a:t>
            </a:r>
            <a:r>
              <a:rPr lang="en-US" altLang="zh-CN"/>
              <a:t>Bundle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打包图（</a:t>
            </a:r>
            <a:r>
              <a:rPr lang="en-US" altLang="zh-CN"/>
              <a:t>Pack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直方图（</a:t>
            </a:r>
            <a:r>
              <a:rPr lang="en-US" altLang="zh-CN"/>
              <a:t>Histogram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分区图（</a:t>
            </a:r>
            <a:r>
              <a:rPr lang="en-US" altLang="zh-CN"/>
              <a:t>Partition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堆栈图（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矩阵树图（</a:t>
            </a:r>
            <a:r>
              <a:rPr lang="en-US" altLang="zh-CN"/>
              <a:t>Treemap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lvl="1" eaLnBrk="1" hangingPunct="1"/>
            <a:endParaRPr lang="zh-CN" altLang="en-US"/>
          </a:p>
        </p:txBody>
      </p:sp>
      <p:pic>
        <p:nvPicPr>
          <p:cNvPr id="10244" name="Picture 2" descr="https://img-blog.csdnimg.cn/201906262103191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565401"/>
            <a:ext cx="5119688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弦图（</a:t>
            </a:r>
            <a:r>
              <a:rPr lang="en-US" altLang="zh-CN"/>
              <a:t>Chord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集群图（</a:t>
            </a:r>
            <a:r>
              <a:rPr lang="en-US" altLang="zh-CN">
                <a:solidFill>
                  <a:srgbClr val="FF0000"/>
                </a:solidFill>
              </a:rPr>
              <a:t>Cluster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捆图（</a:t>
            </a:r>
            <a:r>
              <a:rPr lang="en-US" altLang="zh-CN"/>
              <a:t>Bundle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打包图（</a:t>
            </a:r>
            <a:r>
              <a:rPr lang="en-US" altLang="zh-CN"/>
              <a:t>Pack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直方图（</a:t>
            </a:r>
            <a:r>
              <a:rPr lang="en-US" altLang="zh-CN"/>
              <a:t>Histogram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分区图（</a:t>
            </a:r>
            <a:r>
              <a:rPr lang="en-US" altLang="zh-CN"/>
              <a:t>Partition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堆栈图（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矩阵树图（</a:t>
            </a:r>
            <a:r>
              <a:rPr lang="en-US" altLang="zh-CN"/>
              <a:t>Treemap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lvl="1" eaLnBrk="1" hangingPunct="1"/>
            <a:endParaRPr lang="zh-CN" altLang="en-US"/>
          </a:p>
        </p:txBody>
      </p:sp>
      <p:pic>
        <p:nvPicPr>
          <p:cNvPr id="12292" name="Picture 2" descr="https://img-blog.csdnimg.cn/201906262103281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636839"/>
            <a:ext cx="49609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力导向图（</a:t>
            </a:r>
            <a:r>
              <a:rPr lang="en-US" altLang="zh-CN">
                <a:solidFill>
                  <a:srgbClr val="FF0000"/>
                </a:solidFill>
              </a:rPr>
              <a:t>Force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弦图（</a:t>
            </a:r>
            <a:r>
              <a:rPr lang="en-US" altLang="zh-CN"/>
              <a:t>Chord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集群图（</a:t>
            </a:r>
            <a:r>
              <a:rPr lang="en-US" altLang="zh-CN"/>
              <a:t>Cluster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捆图（</a:t>
            </a:r>
            <a:r>
              <a:rPr lang="en-US" altLang="zh-CN"/>
              <a:t>Bundle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打包图（</a:t>
            </a:r>
            <a:r>
              <a:rPr lang="en-US" altLang="zh-CN"/>
              <a:t>Pack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直方图（</a:t>
            </a:r>
            <a:r>
              <a:rPr lang="en-US" altLang="zh-CN"/>
              <a:t>Histogram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分区图（</a:t>
            </a:r>
            <a:r>
              <a:rPr lang="en-US" altLang="zh-CN"/>
              <a:t>Partition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堆栈图（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矩阵树图（</a:t>
            </a:r>
            <a:r>
              <a:rPr lang="en-US" altLang="zh-CN"/>
              <a:t>Treemap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lvl="1" eaLnBrk="1" hangingPunct="1"/>
            <a:endParaRPr lang="zh-CN" altLang="en-US"/>
          </a:p>
        </p:txBody>
      </p:sp>
      <p:pic>
        <p:nvPicPr>
          <p:cNvPr id="14340" name="Picture 2" descr="https://img-blog.csdnimg.cn/20190626210336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2492376"/>
            <a:ext cx="5440362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弦图（</a:t>
            </a:r>
            <a:r>
              <a:rPr lang="en-US" altLang="zh-CN"/>
              <a:t>Chord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集群图（</a:t>
            </a:r>
            <a:r>
              <a:rPr lang="en-US" altLang="zh-CN"/>
              <a:t>Cluster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捆图（</a:t>
            </a:r>
            <a:r>
              <a:rPr lang="en-US" altLang="zh-CN"/>
              <a:t>Bundle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打包图（</a:t>
            </a:r>
            <a:r>
              <a:rPr lang="en-US" altLang="zh-CN"/>
              <a:t>Pack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直方图（</a:t>
            </a:r>
            <a:r>
              <a:rPr lang="en-US" altLang="zh-CN">
                <a:solidFill>
                  <a:srgbClr val="FF0000"/>
                </a:solidFill>
              </a:rPr>
              <a:t>Histogram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分区图（</a:t>
            </a:r>
            <a:r>
              <a:rPr lang="en-US" altLang="zh-CN"/>
              <a:t>Partition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堆栈图（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矩阵树图（</a:t>
            </a:r>
            <a:r>
              <a:rPr lang="en-US" altLang="zh-CN"/>
              <a:t>Treemap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lvl="1" eaLnBrk="1" hangingPunct="1"/>
            <a:endParaRPr lang="zh-CN" altLang="en-US"/>
          </a:p>
        </p:txBody>
      </p:sp>
      <p:pic>
        <p:nvPicPr>
          <p:cNvPr id="16388" name="Picture 2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4" y="2852738"/>
            <a:ext cx="5354637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弦图（</a:t>
            </a:r>
            <a:r>
              <a:rPr lang="en-US" altLang="zh-CN"/>
              <a:t>Chord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集群图（</a:t>
            </a:r>
            <a:r>
              <a:rPr lang="en-US" altLang="zh-CN"/>
              <a:t>Cluster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捆图（</a:t>
            </a:r>
            <a:r>
              <a:rPr lang="en-US" altLang="zh-CN"/>
              <a:t>Bundle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打包图（</a:t>
            </a:r>
            <a:r>
              <a:rPr lang="en-US" altLang="zh-CN">
                <a:solidFill>
                  <a:srgbClr val="FF0000"/>
                </a:solidFill>
              </a:rPr>
              <a:t>Pack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直方图（</a:t>
            </a:r>
            <a:r>
              <a:rPr lang="en-US" altLang="zh-CN"/>
              <a:t>Histogram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分区图（</a:t>
            </a:r>
            <a:r>
              <a:rPr lang="en-US" altLang="zh-CN"/>
              <a:t>Partition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堆栈图（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矩阵树图（</a:t>
            </a:r>
            <a:r>
              <a:rPr lang="en-US" altLang="zh-CN"/>
              <a:t>Treemap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lvl="1" eaLnBrk="1" hangingPunct="1"/>
            <a:endParaRPr lang="zh-CN" altLang="en-US"/>
          </a:p>
        </p:txBody>
      </p:sp>
      <p:pic>
        <p:nvPicPr>
          <p:cNvPr id="18436" name="Picture 2" descr="https://img-blog.csdnimg.cn/20190626210525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2492376"/>
            <a:ext cx="5440362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endParaRPr lang="en-US" altLang="zh-CN" dirty="0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/>
              <a:t>饼状图（</a:t>
            </a:r>
            <a:r>
              <a:rPr lang="en-US" altLang="zh-CN"/>
              <a:t>Pie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力导向图（</a:t>
            </a:r>
            <a:r>
              <a:rPr lang="en-US" altLang="zh-CN"/>
              <a:t>Force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弦图（</a:t>
            </a:r>
            <a:r>
              <a:rPr lang="en-US" altLang="zh-CN"/>
              <a:t>Chord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树状图（</a:t>
            </a:r>
            <a:r>
              <a:rPr lang="en-US" altLang="zh-CN"/>
              <a:t>Tree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集群图（</a:t>
            </a:r>
            <a:r>
              <a:rPr lang="en-US" altLang="zh-CN"/>
              <a:t>Cluster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捆图（</a:t>
            </a:r>
            <a:r>
              <a:rPr lang="en-US" altLang="zh-CN"/>
              <a:t>Bundle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打包图（</a:t>
            </a:r>
            <a:r>
              <a:rPr lang="en-US" altLang="zh-CN"/>
              <a:t>Pack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直方图（</a:t>
            </a:r>
            <a:r>
              <a:rPr lang="en-US" altLang="zh-CN"/>
              <a:t>Histogram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分区图（</a:t>
            </a:r>
            <a:r>
              <a:rPr lang="en-US" altLang="zh-CN">
                <a:solidFill>
                  <a:srgbClr val="FF0000"/>
                </a:solidFill>
              </a:rPr>
              <a:t>Partition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zh-CN" altLang="en-US"/>
              <a:t>堆栈图（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矩阵树图（</a:t>
            </a:r>
            <a:r>
              <a:rPr lang="en-US" altLang="zh-CN"/>
              <a:t>Treemap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层级图（</a:t>
            </a:r>
            <a:r>
              <a:rPr lang="en-US" altLang="zh-CN"/>
              <a:t>Hierarchy</a:t>
            </a:r>
            <a:r>
              <a:rPr lang="zh-CN" altLang="en-US"/>
              <a:t>）</a:t>
            </a:r>
          </a:p>
          <a:p>
            <a:pPr lvl="1" eaLnBrk="1" hangingPunct="1"/>
            <a:endParaRPr lang="zh-CN" altLang="en-US"/>
          </a:p>
        </p:txBody>
      </p:sp>
      <p:pic>
        <p:nvPicPr>
          <p:cNvPr id="20484" name="Picture 2" descr="https://img-blog.csdnimg.cn/201906262105334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2492376"/>
            <a:ext cx="5440362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0</TotalTime>
  <Words>1729</Words>
  <Application>Microsoft Office PowerPoint</Application>
  <PresentationFormat>宽屏</PresentationFormat>
  <Paragraphs>799</Paragraphs>
  <Slides>39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黑体</vt:lpstr>
      <vt:lpstr>华文细黑</vt:lpstr>
      <vt:lpstr>华文中宋</vt:lpstr>
      <vt:lpstr>宋体</vt:lpstr>
      <vt:lpstr>Arial</vt:lpstr>
      <vt:lpstr>Gill Sans MT</vt:lpstr>
      <vt:lpstr>Impact</vt:lpstr>
      <vt:lpstr>徽章</vt:lpstr>
      <vt:lpstr>信息可视化</vt:lpstr>
      <vt:lpstr>目录</vt:lpstr>
      <vt:lpstr>图表类型</vt:lpstr>
      <vt:lpstr>图表类型</vt:lpstr>
      <vt:lpstr>图表类型</vt:lpstr>
      <vt:lpstr>图表类型</vt:lpstr>
      <vt:lpstr>图表类型</vt:lpstr>
      <vt:lpstr>图表类型</vt:lpstr>
      <vt:lpstr>图表类型</vt:lpstr>
      <vt:lpstr>图表类型</vt:lpstr>
      <vt:lpstr>图表类型</vt:lpstr>
      <vt:lpstr>图表类型</vt:lpstr>
      <vt:lpstr>图表类型</vt:lpstr>
      <vt:lpstr>饼状图（Pie）</vt:lpstr>
      <vt:lpstr>饼状图（Pie）</vt:lpstr>
      <vt:lpstr>饼状图（Pie）</vt:lpstr>
      <vt:lpstr>饼状图（Pie）</vt:lpstr>
      <vt:lpstr>饼状图（Pie）</vt:lpstr>
      <vt:lpstr>力导向图（Force）</vt:lpstr>
      <vt:lpstr>力导向图（Force）</vt:lpstr>
      <vt:lpstr>力导向图（Force）</vt:lpstr>
      <vt:lpstr>力导向图（Force）</vt:lpstr>
      <vt:lpstr>力导向图（Force）</vt:lpstr>
      <vt:lpstr>力导向图（Force）</vt:lpstr>
      <vt:lpstr>力导向图（Force）</vt:lpstr>
      <vt:lpstr>力导向图（Force）</vt:lpstr>
      <vt:lpstr>力导向图（Force）</vt:lpstr>
      <vt:lpstr>力导向图（Force）</vt:lpstr>
      <vt:lpstr>树状图（Tree）</vt:lpstr>
      <vt:lpstr>树状图（Tree）</vt:lpstr>
      <vt:lpstr>树状图（Tree）</vt:lpstr>
      <vt:lpstr>树状图（Tree）</vt:lpstr>
      <vt:lpstr>树状图（Tree）</vt:lpstr>
      <vt:lpstr>树状图（Tree）</vt:lpstr>
      <vt:lpstr>树状图（Tree）</vt:lpstr>
      <vt:lpstr>树状图（Tree）</vt:lpstr>
      <vt:lpstr>树状图（Tree）</vt:lpstr>
      <vt:lpstr>树状图（Tree）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信息可视化</dc:title>
  <dc:creator>JuncongLin</dc:creator>
  <cp:lastModifiedBy>JuncongLin</cp:lastModifiedBy>
  <cp:revision>16</cp:revision>
  <dcterms:created xsi:type="dcterms:W3CDTF">2022-09-21T09:17:26Z</dcterms:created>
  <dcterms:modified xsi:type="dcterms:W3CDTF">2022-09-28T22:58:52Z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B6EFF9D205EF25FEA6D41D63D91B3FA0</vt:lpwstr>
  </property>
  <property fmtid="{D5CDD505-2E9C-101B-9397-08002B2CF9AE}" pid="3" name="KSOProductBuildVer">
    <vt:lpwstr>2052-4.5.0.7405</vt:lpwstr>
  </property>
</Properties>
</file>