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81" r:id="rId5"/>
    <p:sldId id="274" r:id="rId6"/>
    <p:sldId id="275" r:id="rId7"/>
    <p:sldId id="266" r:id="rId8"/>
    <p:sldId id="270" r:id="rId9"/>
    <p:sldId id="262" r:id="rId10"/>
    <p:sldId id="263" r:id="rId11"/>
    <p:sldId id="264" r:id="rId12"/>
    <p:sldId id="272" r:id="rId13"/>
    <p:sldId id="271" r:id="rId14"/>
  </p:sldIdLst>
  <p:sldSz cx="12192000" cy="6858000"/>
  <p:notesSz cx="6858000" cy="9144000"/>
  <p:photoAlbum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  <a:srgbClr val="000078"/>
    <a:srgbClr val="0000FF"/>
    <a:srgbClr val="FF9900"/>
    <a:srgbClr val="990033"/>
    <a:srgbClr val="006699"/>
    <a:srgbClr val="0066CC"/>
    <a:srgbClr val="336699"/>
    <a:srgbClr val="996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464" autoAdjust="0"/>
  </p:normalViewPr>
  <p:slideViewPr>
    <p:cSldViewPr>
      <p:cViewPr varScale="1">
        <p:scale>
          <a:sx n="84" d="100"/>
          <a:sy n="84" d="100"/>
        </p:scale>
        <p:origin x="581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1CFD0-2C92-4D21-A7EF-6209A8D582F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660C4-AC12-4019-82B9-40EB2BC3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83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6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3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rgbClr val="000078">
              <a:alpha val="82000"/>
            </a:srgbClr>
          </a:solidFill>
        </p:spPr>
        <p:txBody>
          <a:bodyPr>
            <a:normAutofit/>
          </a:bodyPr>
          <a:lstStyle>
            <a:lvl1pPr algn="ctr">
              <a:defRPr sz="4800" b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5085" y="1066800"/>
            <a:ext cx="11007107" cy="5469226"/>
          </a:xfrm>
        </p:spPr>
        <p:txBody>
          <a:bodyPr/>
          <a:lstStyle>
            <a:lvl1pPr marL="265113" indent="-265113">
              <a:lnSpc>
                <a:spcPct val="110000"/>
              </a:lnSpc>
              <a:buClr>
                <a:srgbClr val="990033"/>
              </a:buClr>
              <a:buSzPct val="80000"/>
              <a:buFont typeface="Wingdings" panose="05000000000000000000" pitchFamily="2" charset="2"/>
              <a:buChar char="§"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15963" indent="-358775">
              <a:lnSpc>
                <a:spcPct val="11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01700" indent="-185738">
              <a:lnSpc>
                <a:spcPct val="11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392213"/>
            <a:ext cx="2590800" cy="287626"/>
          </a:xfrm>
        </p:spPr>
        <p:txBody>
          <a:bodyPr/>
          <a:lstStyle>
            <a:lvl1pPr>
              <a:defRPr sz="240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fld id="{E63F6D5D-9733-4D44-9C56-AEFEDD5A4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9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2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1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5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2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30400" y="6356359"/>
            <a:ext cx="843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0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6"/>
            <a:ext cx="10972800" cy="921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6279" y="6580342"/>
            <a:ext cx="284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C00000"/>
                </a:solidFill>
              </a:defRPr>
            </a:lvl1pPr>
          </a:lstStyle>
          <a:p>
            <a:fld id="{6530F3CF-6A31-4749-83AB-AF293E4C68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514350" rtl="0" eaLnBrk="1" latinLnBrk="0" hangingPunct="1">
        <a:spcBef>
          <a:spcPct val="0"/>
        </a:spcBef>
        <a:buNone/>
        <a:defRPr sz="4400" b="0" i="0" u="none" kern="1200">
          <a:solidFill>
            <a:srgbClr val="0066CC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Clr>
          <a:srgbClr val="3333CC"/>
        </a:buClr>
        <a:buSzPct val="70000"/>
        <a:buFont typeface="Wingdings" panose="05000000000000000000" pitchFamily="2" charset="2"/>
        <a:buChar char="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hj@xm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slvpn.xmu.edu.cn/portal/#!/login" TargetMode="External"/><Relationship Id="rId2" Type="http://schemas.openxmlformats.org/officeDocument/2006/relationships/hyperlink" Target="ftp://121.192.180.66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-assets.domo.com/blog/wp-content/uploads/2021/09/data-never-sleeps-9.0-1200px-1.pn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tp://121.192.180.66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838200"/>
            <a:ext cx="10668000" cy="2438400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rgbClr val="3366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6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  <a:endParaRPr lang="en-US" altLang="zh-CN" sz="60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360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(2022.9</a:t>
            </a:r>
            <a:r>
              <a:rPr lang="zh-CN" altLang="en-US" sz="360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360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2023.1)</a:t>
            </a:r>
            <a:endParaRPr lang="en-US" altLang="zh-CN" sz="36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7000" y="3440723"/>
            <a:ext cx="7086600" cy="1675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latin typeface="+mj-lt"/>
              </a:rPr>
              <a:t>王鸿吉</a:t>
            </a:r>
            <a:r>
              <a:rPr lang="en-US" altLang="zh-CN" sz="3200" dirty="0">
                <a:latin typeface="+mj-lt"/>
              </a:rPr>
              <a:t>(</a:t>
            </a:r>
            <a:r>
              <a:rPr lang="en-US" altLang="zh-CN" sz="3200" dirty="0">
                <a:latin typeface="+mj-lt"/>
                <a:hlinkClick r:id="rId2"/>
              </a:rPr>
              <a:t>whj@xmu.edu.cn</a:t>
            </a:r>
            <a:r>
              <a:rPr lang="en-US" altLang="zh-CN" sz="3200" dirty="0">
                <a:latin typeface="+mj-lt"/>
              </a:rPr>
              <a:t>, 13400620093)</a:t>
            </a:r>
            <a:endParaRPr lang="en-US" altLang="zh-CN" sz="3200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latin typeface="+mj-lt"/>
                <a:ea typeface="Cambria Math" panose="02040503050406030204" pitchFamily="18" charset="0"/>
              </a:rPr>
              <a:t> </a:t>
            </a:r>
            <a:r>
              <a:rPr lang="zh-CN" altLang="en-US" sz="2800">
                <a:latin typeface="+mj-lt"/>
                <a:ea typeface="Cambria Math" panose="02040503050406030204" pitchFamily="18" charset="0"/>
              </a:rPr>
              <a:t>助教：范晰雯，王莹</a:t>
            </a:r>
            <a:endParaRPr lang="en-US" altLang="zh-CN" sz="2800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latin typeface="+mj-lt"/>
                <a:ea typeface="Cambria Math" panose="02040503050406030204" pitchFamily="18" charset="0"/>
              </a:rPr>
              <a:t> </a:t>
            </a:r>
            <a:r>
              <a:rPr lang="zh-CN" altLang="en-US" sz="2800">
                <a:latin typeface="+mj-lt"/>
              </a:rPr>
              <a:t>课程</a:t>
            </a:r>
            <a:r>
              <a:rPr lang="en-US" altLang="zh-CN" sz="2800">
                <a:solidFill>
                  <a:srgbClr val="FF0000"/>
                </a:solidFill>
                <a:latin typeface="+mj-lt"/>
                <a:cs typeface="Times New Roman" pitchFamily="18" charset="0"/>
              </a:rPr>
              <a:t>QQ</a:t>
            </a:r>
            <a:r>
              <a:rPr lang="zh-CN" altLang="en-US" sz="2800">
                <a:solidFill>
                  <a:srgbClr val="FF0000"/>
                </a:solidFill>
                <a:latin typeface="+mj-lt"/>
                <a:cs typeface="Times New Roman" pitchFamily="18" charset="0"/>
              </a:rPr>
              <a:t>：</a:t>
            </a:r>
            <a:r>
              <a:rPr lang="en-US" altLang="zh-CN" sz="2800">
                <a:solidFill>
                  <a:srgbClr val="FF0000"/>
                </a:solidFill>
                <a:latin typeface="+mj-lt"/>
                <a:cs typeface="Times New Roman" pitchFamily="18" charset="0"/>
              </a:rPr>
              <a:t>879271667</a:t>
            </a:r>
            <a:endParaRPr lang="en-US" altLang="zh-CN" sz="2800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7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成绩评定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2E6FFD-F41A-48E0-8C71-50D466200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" t="31443" r="1947" b="32653"/>
          <a:stretch/>
        </p:blipFill>
        <p:spPr>
          <a:xfrm>
            <a:off x="1143000" y="1447800"/>
            <a:ext cx="10134600" cy="25146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3EABF18-DF4E-44D4-B037-C1F606875398}"/>
              </a:ext>
            </a:extLst>
          </p:cNvPr>
          <p:cNvSpPr txBox="1"/>
          <p:nvPr/>
        </p:nvSpPr>
        <p:spPr>
          <a:xfrm>
            <a:off x="1524000" y="4343400"/>
            <a:ext cx="9525000" cy="1504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：考勤必须是</a:t>
            </a:r>
            <a:r>
              <a:rPr lang="zh-CN" altLang="en-US" sz="24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，手机考勤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显示为线上的一律算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旷课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，除非通过正常请假手续和主讲教师审核。</a:t>
            </a:r>
          </a:p>
        </p:txBody>
      </p:sp>
      <p:pic>
        <p:nvPicPr>
          <p:cNvPr id="7" name="图形 6" descr="叹号">
            <a:extLst>
              <a:ext uri="{FF2B5EF4-FFF2-40B4-BE49-F238E27FC236}">
                <a16:creationId xmlns:a16="http://schemas.microsoft.com/office/drawing/2014/main" id="{2369FA82-6FA3-4EB1-85B1-6030579CA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495801"/>
            <a:ext cx="102472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作业及实验要求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solidFill>
                  <a:srgbClr val="0000CC"/>
                </a:solidFill>
              </a:rPr>
              <a:t>平时作业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以章为单位提交</a:t>
            </a:r>
            <a:r>
              <a:rPr lang="zh-CN" altLang="en-US" sz="2400" u="sng" dirty="0">
                <a:solidFill>
                  <a:srgbClr val="FF0000"/>
                </a:solidFill>
              </a:rPr>
              <a:t>电子版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作业布置后的</a:t>
            </a:r>
            <a:r>
              <a:rPr lang="zh-CN" altLang="en-US" sz="2400" b="1" u="sng" dirty="0">
                <a:solidFill>
                  <a:srgbClr val="FF0000"/>
                </a:solidFill>
              </a:rPr>
              <a:t>一周内</a:t>
            </a:r>
            <a:r>
              <a:rPr lang="zh-CN" altLang="en-US" sz="2400" dirty="0"/>
              <a:t>提交，提交截至时间将会被提示。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800" dirty="0">
                <a:solidFill>
                  <a:srgbClr val="0000CC"/>
                </a:solidFill>
              </a:rPr>
              <a:t>实验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实验平台：</a:t>
            </a:r>
            <a:r>
              <a:rPr lang="zh-CN" altLang="en-US" sz="2400" dirty="0">
                <a:solidFill>
                  <a:srgbClr val="FF0000"/>
                </a:solidFill>
                <a:cs typeface="Times New Roman" pitchFamily="18" charset="0"/>
              </a:rPr>
              <a:t>华为</a:t>
            </a:r>
            <a:r>
              <a:rPr lang="en-US" altLang="zh-CN" sz="2400" dirty="0" err="1">
                <a:solidFill>
                  <a:srgbClr val="FF0000"/>
                </a:solidFill>
                <a:cs typeface="Times New Roman" pitchFamily="18" charset="0"/>
              </a:rPr>
              <a:t>OpenGauss</a:t>
            </a:r>
            <a:r>
              <a:rPr lang="zh-CN" altLang="en-US" sz="2400" dirty="0">
                <a:solidFill>
                  <a:srgbClr val="FF0000"/>
                </a:solidFill>
                <a:cs typeface="Times New Roman" pitchFamily="18" charset="0"/>
              </a:rPr>
              <a:t>云数据库平台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实验报告为</a:t>
            </a:r>
            <a:r>
              <a:rPr lang="zh-CN" altLang="en-US" sz="2400" u="sng" dirty="0">
                <a:solidFill>
                  <a:srgbClr val="FF0000"/>
                </a:solidFill>
              </a:rPr>
              <a:t>电子版</a:t>
            </a:r>
            <a:r>
              <a:rPr lang="zh-CN" altLang="en-US" sz="2400" dirty="0"/>
              <a:t>，应在实验课后的一周内提交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endParaRPr lang="en-US" altLang="zh-CN" sz="2800" dirty="0"/>
          </a:p>
          <a:p>
            <a:pPr>
              <a:lnSpc>
                <a:spcPct val="110000"/>
              </a:lnSpc>
            </a:pPr>
            <a:r>
              <a:rPr lang="zh-CN" altLang="en-US" sz="2800" dirty="0"/>
              <a:t>平时作业和实验报告均需提交到如下</a:t>
            </a:r>
            <a:r>
              <a:rPr lang="en-US" altLang="zh-CN" sz="2800" dirty="0"/>
              <a:t>FTP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dirty="0">
                <a:solidFill>
                  <a:srgbClr val="0000FF"/>
                </a:solidFill>
                <a:cs typeface="Times New Roman" pitchFamily="18" charset="0"/>
              </a:rPr>
              <a:t>   </a:t>
            </a:r>
            <a:r>
              <a:rPr lang="en-US" altLang="zh-CN" sz="2800" dirty="0">
                <a:solidFill>
                  <a:srgbClr val="0000FF"/>
                </a:solidFill>
                <a:cs typeface="Times New Roman" pitchFamily="18" charset="0"/>
                <a:hlinkClick r:id="rId2"/>
              </a:rPr>
              <a:t>ftp://121.192.180.66</a:t>
            </a:r>
            <a:r>
              <a:rPr lang="zh-CN" altLang="en-US" sz="2800" dirty="0">
                <a:solidFill>
                  <a:srgbClr val="0000FF"/>
                </a:solidFill>
                <a:cs typeface="Times New Roman" pitchFamily="18" charset="0"/>
              </a:rPr>
              <a:t>的目录</a:t>
            </a:r>
            <a:r>
              <a:rPr lang="en-US" altLang="zh-CN" sz="2800" dirty="0">
                <a:solidFill>
                  <a:srgbClr val="0000FF"/>
                </a:solidFill>
                <a:cs typeface="Times New Roman" pitchFamily="18" charset="0"/>
              </a:rPr>
              <a:t>”</a:t>
            </a:r>
            <a:r>
              <a:rPr lang="zh-CN" altLang="en-US" sz="2800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cs typeface="Times New Roman" pitchFamily="18" charset="0"/>
              </a:rPr>
              <a:t>/</a:t>
            </a:r>
            <a:r>
              <a:rPr lang="zh-CN" altLang="en-US" sz="2800" dirty="0">
                <a:solidFill>
                  <a:srgbClr val="0000FF"/>
                </a:solidFill>
                <a:cs typeface="Times New Roman" pitchFamily="18" charset="0"/>
              </a:rPr>
              <a:t>上传作业</a:t>
            </a:r>
            <a:r>
              <a:rPr lang="en-US" altLang="zh-CN" sz="2800" dirty="0">
                <a:solidFill>
                  <a:srgbClr val="0000FF"/>
                </a:solidFill>
                <a:cs typeface="Times New Roman" pitchFamily="18" charset="0"/>
              </a:rPr>
              <a:t>/</a:t>
            </a:r>
            <a:r>
              <a:rPr lang="zh-CN" altLang="en-US" sz="2800" dirty="0">
                <a:solidFill>
                  <a:srgbClr val="0000FF"/>
                </a:solidFill>
                <a:cs typeface="Times New Roman" pitchFamily="18" charset="0"/>
              </a:rPr>
              <a:t>王鸿吉</a:t>
            </a:r>
            <a:r>
              <a:rPr lang="en-US" altLang="zh-CN" sz="2800" dirty="0">
                <a:solidFill>
                  <a:srgbClr val="0000FF"/>
                </a:solidFill>
                <a:cs typeface="Times New Roman" pitchFamily="18" charset="0"/>
              </a:rPr>
              <a:t>”</a:t>
            </a:r>
            <a:r>
              <a:rPr lang="zh-CN" altLang="en-US" sz="2800" dirty="0">
                <a:cs typeface="Times New Roman" pitchFamily="18" charset="0"/>
              </a:rPr>
              <a:t>，</a:t>
            </a:r>
            <a:endParaRPr lang="en-US" altLang="zh-CN" sz="2800" dirty="0"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cs typeface="Times New Roman" pitchFamily="18" charset="0"/>
              </a:rPr>
              <a:t>用户名：</a:t>
            </a:r>
            <a:r>
              <a:rPr lang="en-US" altLang="zh-CN" sz="2400" dirty="0">
                <a:cs typeface="Times New Roman" pitchFamily="18" charset="0"/>
              </a:rPr>
              <a:t>student</a:t>
            </a:r>
            <a:r>
              <a:rPr lang="zh-CN" altLang="en-US" sz="2400" dirty="0">
                <a:cs typeface="Times New Roman" pitchFamily="18" charset="0"/>
              </a:rPr>
              <a:t>，密码：</a:t>
            </a:r>
            <a:r>
              <a:rPr lang="en-US" altLang="zh-CN" sz="2400" dirty="0">
                <a:cs typeface="Times New Roman" pitchFamily="18" charset="0"/>
              </a:rPr>
              <a:t>software</a:t>
            </a:r>
          </a:p>
          <a:p>
            <a:pPr lvl="1">
              <a:lnSpc>
                <a:spcPct val="110000"/>
              </a:lnSpc>
            </a:pPr>
            <a:r>
              <a:rPr lang="zh-CN" altLang="en-US" sz="2000"/>
              <a:t>校外上</a:t>
            </a:r>
            <a:r>
              <a:rPr lang="en-US" altLang="zh-CN" sz="2000"/>
              <a:t>ftp</a:t>
            </a:r>
            <a:r>
              <a:rPr lang="zh-CN" altLang="en-US" sz="2000"/>
              <a:t>需要先开启</a:t>
            </a:r>
            <a:r>
              <a:rPr lang="en-US" altLang="zh-CN" sz="2000"/>
              <a:t>vpn</a:t>
            </a:r>
            <a:r>
              <a:rPr lang="zh-CN" altLang="en-US" sz="2000"/>
              <a:t>：</a:t>
            </a:r>
            <a:r>
              <a:rPr lang="en-US" altLang="zh-CN" sz="2000" dirty="0">
                <a:hlinkClick r:id="rId3"/>
              </a:rPr>
              <a:t>https://sslvpn.xmu.edu.cn/portal/#!/login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56415" y="2925471"/>
            <a:ext cx="2757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请勿抄袭！</a:t>
            </a:r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70CAA2D5-A9D7-442D-A88E-7AF72B37C45A}"/>
              </a:ext>
            </a:extLst>
          </p:cNvPr>
          <p:cNvSpPr/>
          <p:nvPr/>
        </p:nvSpPr>
        <p:spPr>
          <a:xfrm>
            <a:off x="8453683" y="1524000"/>
            <a:ext cx="304800" cy="2438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7F8615-B0A7-4041-949A-8ECFE9CB0075}"/>
              </a:ext>
            </a:extLst>
          </p:cNvPr>
          <p:cNvSpPr/>
          <p:nvPr/>
        </p:nvSpPr>
        <p:spPr>
          <a:xfrm>
            <a:off x="8801480" y="1565956"/>
            <a:ext cx="27577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逾期</a:t>
            </a:r>
            <a:r>
              <a:rPr lang="en-US" altLang="zh-CN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周提交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，成绩按</a:t>
            </a:r>
            <a:r>
              <a:rPr lang="en-US" altLang="zh-CN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70%</a:t>
            </a:r>
            <a:r>
              <a:rPr lang="zh-CN" altLang="en-US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计算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；</a:t>
            </a:r>
            <a:r>
              <a:rPr lang="zh-CN" altLang="en-US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逾期</a:t>
            </a:r>
            <a:r>
              <a:rPr lang="en-US" altLang="zh-CN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周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，成绩为</a:t>
            </a:r>
            <a:r>
              <a:rPr lang="en-US" altLang="zh-CN" sz="2400" b="1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0</a:t>
            </a:r>
            <a:endParaRPr lang="zh-CN" altLang="en-US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353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课堂纪律要求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97BE70C-7A71-4030-84C1-720A756FF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专注课堂，</a:t>
            </a:r>
            <a:r>
              <a:rPr lang="zh-CN" altLang="en-US" sz="3600" b="1" dirty="0">
                <a:solidFill>
                  <a:srgbClr val="FF0000"/>
                </a:solidFill>
              </a:rPr>
              <a:t>勿玩手机</a:t>
            </a:r>
            <a:r>
              <a:rPr lang="zh-CN" altLang="en-US" sz="3600" dirty="0"/>
              <a:t>，</a:t>
            </a:r>
            <a:r>
              <a:rPr lang="zh-CN" altLang="en-US" sz="3600" b="1" dirty="0">
                <a:solidFill>
                  <a:srgbClr val="FF0000"/>
                </a:solidFill>
              </a:rPr>
              <a:t>勿做</a:t>
            </a:r>
            <a:r>
              <a:rPr lang="zh-CN" altLang="en-US" sz="3600" dirty="0"/>
              <a:t>与课堂内容无关的东西</a:t>
            </a:r>
            <a:endParaRPr lang="en-US" altLang="zh-CN" sz="3600" dirty="0"/>
          </a:p>
          <a:p>
            <a:r>
              <a:rPr lang="zh-CN" altLang="en-US" sz="3600" dirty="0"/>
              <a:t>保持教室安静，</a:t>
            </a:r>
            <a:r>
              <a:rPr lang="zh-CN" altLang="en-US" sz="3600" b="1" dirty="0">
                <a:solidFill>
                  <a:srgbClr val="FF0000"/>
                </a:solidFill>
              </a:rPr>
              <a:t>勿交头接耳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r>
              <a:rPr lang="zh-CN" altLang="en-US" sz="3600" b="1" dirty="0">
                <a:solidFill>
                  <a:srgbClr val="FF0000"/>
                </a:solidFill>
              </a:rPr>
              <a:t>勿</a:t>
            </a:r>
            <a:r>
              <a:rPr lang="zh-CN" altLang="en-US" sz="3600" dirty="0"/>
              <a:t>在教室</a:t>
            </a:r>
            <a:r>
              <a:rPr lang="zh-CN" altLang="en-US" sz="3600" b="1" dirty="0">
                <a:solidFill>
                  <a:srgbClr val="FF0000"/>
                </a:solidFill>
              </a:rPr>
              <a:t>吃东西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r>
              <a:rPr lang="zh-CN" altLang="en-US" sz="3600" dirty="0"/>
              <a:t>有问题请及时提问</a:t>
            </a:r>
            <a:endParaRPr lang="en-US" altLang="zh-CN" sz="3600" dirty="0"/>
          </a:p>
          <a:p>
            <a:r>
              <a:rPr lang="zh-CN" altLang="en-US" sz="3600" dirty="0"/>
              <a:t>每堂课都要带好</a:t>
            </a:r>
            <a:r>
              <a:rPr lang="zh-CN" altLang="en-US" sz="3600" b="1" dirty="0">
                <a:solidFill>
                  <a:srgbClr val="FF0000"/>
                </a:solidFill>
              </a:rPr>
              <a:t>笔</a:t>
            </a:r>
            <a:r>
              <a:rPr lang="zh-CN" altLang="en-US" sz="3600" dirty="0"/>
              <a:t>和</a:t>
            </a:r>
            <a:r>
              <a:rPr lang="zh-CN" altLang="en-US" sz="3600" b="1" dirty="0">
                <a:solidFill>
                  <a:srgbClr val="FF0000"/>
                </a:solidFill>
              </a:rPr>
              <a:t>纸</a:t>
            </a:r>
            <a:r>
              <a:rPr lang="zh-CN" altLang="en-US" sz="3600" dirty="0"/>
              <a:t>以便完成</a:t>
            </a:r>
            <a:r>
              <a:rPr lang="zh-CN" altLang="en-US" sz="3600"/>
              <a:t>课堂练习</a:t>
            </a:r>
            <a:endParaRPr lang="en-US" altLang="zh-CN" sz="3600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3910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96CE5C-4E50-4C10-A312-00CAD64F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30" name="Picture 6" descr="https://gimg2.baidu.com/image_search/src=http%3A%2F%2Fdingyue.ws.126.net%2F2020%2F0407%2F3c56a663j00q8eeb3001gc000hs00hlc.jpg&amp;refer=http%3A%2F%2Fdingyue.ws.126.net&amp;app=2002&amp;size=f9999,10000&amp;q=a80&amp;n=0&amp;g=0n&amp;fmt=jpeg?sec=1634214746&amp;t=cde60530ef392d5dfab1dc1a7af4a162">
            <a:extLst>
              <a:ext uri="{FF2B5EF4-FFF2-40B4-BE49-F238E27FC236}">
                <a16:creationId xmlns:a16="http://schemas.microsoft.com/office/drawing/2014/main" id="{CCB5602D-A7C3-4A87-841F-C2916BC916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5638800" cy="557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08E068C5-5B4F-454E-A9F7-6F9D44C6C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4719"/>
            <a:ext cx="5712395" cy="434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3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007107" cy="48006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800" b="1" dirty="0"/>
              <a:t>课程简介</a:t>
            </a:r>
            <a:endParaRPr lang="en-US" altLang="zh-CN" sz="2800" b="1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800" b="1" dirty="0"/>
              <a:t>课程目标</a:t>
            </a:r>
            <a:endParaRPr lang="en-US" altLang="zh-CN" sz="2800" b="1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800" b="1" dirty="0"/>
              <a:t>课程主要内容</a:t>
            </a:r>
            <a:endParaRPr lang="en-US" altLang="zh-CN" sz="2800" b="1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800" b="1" dirty="0"/>
              <a:t>教材及参考书</a:t>
            </a:r>
            <a:endParaRPr lang="en-US" altLang="zh-CN" sz="2800" b="1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800" b="1" dirty="0"/>
              <a:t>成绩评定</a:t>
            </a:r>
            <a:endParaRPr lang="en-US" altLang="zh-CN" sz="2800" b="1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800" b="1" dirty="0"/>
              <a:t>作业及实验要求</a:t>
            </a:r>
            <a:endParaRPr lang="en-US" altLang="zh-CN" sz="2800" b="1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800" b="1" dirty="0"/>
              <a:t>课堂纪律要求</a:t>
            </a:r>
            <a:endParaRPr lang="en-US" altLang="zh-CN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课程简介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/>
              <a:t>数据库技术是计算机软件学科的一个重要分支，是研究如何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存储</a:t>
            </a:r>
            <a:r>
              <a:rPr lang="zh-CN" altLang="en-US" sz="2800" dirty="0"/>
              <a:t>、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使用</a:t>
            </a:r>
            <a:r>
              <a:rPr lang="zh-CN" altLang="en-US" sz="2800" dirty="0"/>
              <a:t>和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管理数据</a:t>
            </a:r>
            <a:r>
              <a:rPr lang="zh-CN" altLang="en-US" sz="2800" dirty="0"/>
              <a:t>的一门学科。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800" dirty="0"/>
              <a:t>数据库技术是计算机科学中发展最快和应用最广的领域之一。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/>
              <a:t>数据处理、信息管理、事务处理、计算机辅助设计、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人工智能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/>
              <a:t>时态数据库</a:t>
            </a:r>
            <a:r>
              <a:rPr lang="zh-CN" altLang="en-US" sz="2400"/>
              <a:t>，图数据库</a:t>
            </a:r>
            <a:r>
              <a:rPr lang="zh-CN" altLang="en-US" sz="2400" dirty="0"/>
              <a:t>、工程数据库、主动数据库、多媒体数据库 </a:t>
            </a:r>
            <a:endParaRPr lang="en-US" altLang="zh-CN" sz="2400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/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1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A31EF-72D8-4B9D-B65F-9F0F8833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数据库的典型应用场景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60708F-DABA-4F46-BF3B-D1BEAFA8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íṩ1ídè">
            <a:extLst>
              <a:ext uri="{FF2B5EF4-FFF2-40B4-BE49-F238E27FC236}">
                <a16:creationId xmlns:a16="http://schemas.microsoft.com/office/drawing/2014/main" id="{3F2EBEF8-ECA5-4F69-9220-3224EE93A7DA}"/>
              </a:ext>
            </a:extLst>
          </p:cNvPr>
          <p:cNvSpPr/>
          <p:nvPr/>
        </p:nvSpPr>
        <p:spPr>
          <a:xfrm>
            <a:off x="533400" y="2654300"/>
            <a:ext cx="3538043" cy="2133600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" name="iṥ1ide">
            <a:extLst>
              <a:ext uri="{FF2B5EF4-FFF2-40B4-BE49-F238E27FC236}">
                <a16:creationId xmlns:a16="http://schemas.microsoft.com/office/drawing/2014/main" id="{88429CA8-7DE2-427A-9A73-CAD908BB2EF2}"/>
              </a:ext>
            </a:extLst>
          </p:cNvPr>
          <p:cNvSpPr/>
          <p:nvPr/>
        </p:nvSpPr>
        <p:spPr>
          <a:xfrm>
            <a:off x="7853857" y="2654300"/>
            <a:ext cx="3538043" cy="2133600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íŝlïḍè">
            <a:extLst>
              <a:ext uri="{FF2B5EF4-FFF2-40B4-BE49-F238E27FC236}">
                <a16:creationId xmlns:a16="http://schemas.microsoft.com/office/drawing/2014/main" id="{B4C95D54-D90B-43C3-8412-4EFA197BB7CE}"/>
              </a:ext>
            </a:extLst>
          </p:cNvPr>
          <p:cNvSpPr/>
          <p:nvPr/>
        </p:nvSpPr>
        <p:spPr>
          <a:xfrm>
            <a:off x="533401" y="4914900"/>
            <a:ext cx="2623678" cy="1308100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îṩḻïďê">
            <a:extLst>
              <a:ext uri="{FF2B5EF4-FFF2-40B4-BE49-F238E27FC236}">
                <a16:creationId xmlns:a16="http://schemas.microsoft.com/office/drawing/2014/main" id="{5EBB0A7F-5739-40F5-8222-2153A7F81BFD}"/>
              </a:ext>
            </a:extLst>
          </p:cNvPr>
          <p:cNvSpPr/>
          <p:nvPr/>
        </p:nvSpPr>
        <p:spPr>
          <a:xfrm>
            <a:off x="3278342" y="4914900"/>
            <a:ext cx="2623678" cy="1308100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ïṣḷiďê">
            <a:extLst>
              <a:ext uri="{FF2B5EF4-FFF2-40B4-BE49-F238E27FC236}">
                <a16:creationId xmlns:a16="http://schemas.microsoft.com/office/drawing/2014/main" id="{925B8855-A06E-446D-AE4F-19AF99E2A61C}"/>
              </a:ext>
            </a:extLst>
          </p:cNvPr>
          <p:cNvSpPr/>
          <p:nvPr/>
        </p:nvSpPr>
        <p:spPr>
          <a:xfrm>
            <a:off x="6023282" y="4914900"/>
            <a:ext cx="2623678" cy="1308100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íšlïďe">
            <a:extLst>
              <a:ext uri="{FF2B5EF4-FFF2-40B4-BE49-F238E27FC236}">
                <a16:creationId xmlns:a16="http://schemas.microsoft.com/office/drawing/2014/main" id="{CC6871E3-07D3-4F87-8DE5-72E6130F77F5}"/>
              </a:ext>
            </a:extLst>
          </p:cNvPr>
          <p:cNvSpPr/>
          <p:nvPr/>
        </p:nvSpPr>
        <p:spPr>
          <a:xfrm>
            <a:off x="8768222" y="4914900"/>
            <a:ext cx="2623678" cy="1308100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2" name="íšḷíḓè">
            <a:extLst>
              <a:ext uri="{FF2B5EF4-FFF2-40B4-BE49-F238E27FC236}">
                <a16:creationId xmlns:a16="http://schemas.microsoft.com/office/drawing/2014/main" id="{6FDB9387-2F24-4E62-83EA-00B945EE5206}"/>
              </a:ext>
            </a:extLst>
          </p:cNvPr>
          <p:cNvSpPr/>
          <p:nvPr/>
        </p:nvSpPr>
        <p:spPr>
          <a:xfrm>
            <a:off x="533401" y="1219200"/>
            <a:ext cx="2623678" cy="1308100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iṡļîḋe">
            <a:extLst>
              <a:ext uri="{FF2B5EF4-FFF2-40B4-BE49-F238E27FC236}">
                <a16:creationId xmlns:a16="http://schemas.microsoft.com/office/drawing/2014/main" id="{531FFFF0-1636-4EA6-B64A-18C580ECEBC9}"/>
              </a:ext>
            </a:extLst>
          </p:cNvPr>
          <p:cNvSpPr/>
          <p:nvPr/>
        </p:nvSpPr>
        <p:spPr>
          <a:xfrm>
            <a:off x="3278342" y="1219200"/>
            <a:ext cx="2623678" cy="1308100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4" name="iṡlîḓè">
            <a:extLst>
              <a:ext uri="{FF2B5EF4-FFF2-40B4-BE49-F238E27FC236}">
                <a16:creationId xmlns:a16="http://schemas.microsoft.com/office/drawing/2014/main" id="{76374D1F-8CC9-4BF6-BEF8-A6F2D62871C0}"/>
              </a:ext>
            </a:extLst>
          </p:cNvPr>
          <p:cNvSpPr/>
          <p:nvPr/>
        </p:nvSpPr>
        <p:spPr>
          <a:xfrm>
            <a:off x="6023282" y="1219200"/>
            <a:ext cx="2623678" cy="1308100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iṧlïḍé">
            <a:extLst>
              <a:ext uri="{FF2B5EF4-FFF2-40B4-BE49-F238E27FC236}">
                <a16:creationId xmlns:a16="http://schemas.microsoft.com/office/drawing/2014/main" id="{C52A21AB-468F-42CB-AA2C-CCDDE615D8EB}"/>
              </a:ext>
            </a:extLst>
          </p:cNvPr>
          <p:cNvSpPr/>
          <p:nvPr/>
        </p:nvSpPr>
        <p:spPr>
          <a:xfrm>
            <a:off x="8768222" y="1219200"/>
            <a:ext cx="2623678" cy="1308100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16" name="iŝḷïde">
            <a:extLst>
              <a:ext uri="{FF2B5EF4-FFF2-40B4-BE49-F238E27FC236}">
                <a16:creationId xmlns:a16="http://schemas.microsoft.com/office/drawing/2014/main" id="{30683E0C-8D82-4DED-8814-763F2EA4E234}"/>
              </a:ext>
            </a:extLst>
          </p:cNvPr>
          <p:cNvGrpSpPr/>
          <p:nvPr/>
        </p:nvGrpSpPr>
        <p:grpSpPr>
          <a:xfrm>
            <a:off x="4193628" y="2654300"/>
            <a:ext cx="3538043" cy="2151023"/>
            <a:chOff x="4320627" y="2565400"/>
            <a:chExt cx="3538043" cy="2151023"/>
          </a:xfrm>
        </p:grpSpPr>
        <p:sp>
          <p:nvSpPr>
            <p:cNvPr id="17" name="iṥlíḓé">
              <a:extLst>
                <a:ext uri="{FF2B5EF4-FFF2-40B4-BE49-F238E27FC236}">
                  <a16:creationId xmlns:a16="http://schemas.microsoft.com/office/drawing/2014/main" id="{2AB9AD2F-AF6C-42AE-80F0-6653E9A48FE5}"/>
                </a:ext>
              </a:extLst>
            </p:cNvPr>
            <p:cNvSpPr/>
            <p:nvPr/>
          </p:nvSpPr>
          <p:spPr>
            <a:xfrm>
              <a:off x="4320627" y="2565400"/>
              <a:ext cx="3538043" cy="2133600"/>
            </a:xfrm>
            <a:prstGeom prst="rect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îṡḻïḍe">
              <a:extLst>
                <a:ext uri="{FF2B5EF4-FFF2-40B4-BE49-F238E27FC236}">
                  <a16:creationId xmlns:a16="http://schemas.microsoft.com/office/drawing/2014/main" id="{73880508-6AB4-4677-92F1-3BEEA4811D78}"/>
                </a:ext>
              </a:extLst>
            </p:cNvPr>
            <p:cNvSpPr txBox="1"/>
            <p:nvPr/>
          </p:nvSpPr>
          <p:spPr>
            <a:xfrm>
              <a:off x="4927599" y="2654320"/>
              <a:ext cx="2906687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1600" b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电子商务</a:t>
              </a:r>
              <a:endParaRPr lang="en-US" altLang="zh-CN" sz="1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1600" b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电子政务</a:t>
              </a:r>
              <a:endParaRPr lang="en-US" altLang="zh-CN" sz="1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1600" b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搜索引擎</a:t>
              </a:r>
              <a:endParaRPr lang="en-US" altLang="zh-CN" sz="1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1600" b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社交网络</a:t>
              </a:r>
              <a:endParaRPr lang="en-US" altLang="zh-CN" sz="1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1600" b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银行业</a:t>
              </a:r>
              <a:endParaRPr lang="en-US" altLang="zh-CN" sz="1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1600" b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地图</a:t>
              </a:r>
              <a:endParaRPr lang="en-US" altLang="zh-CN" sz="1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1600" b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通讯</a:t>
              </a:r>
              <a:endParaRPr lang="en-US" altLang="zh-CN" sz="1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1600" b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9BA2CB16-001E-434E-8D12-AEB408F1D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5368620" cy="13081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AD81247-714B-413E-826B-A17BED848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128"/>
          <a:stretch/>
        </p:blipFill>
        <p:spPr>
          <a:xfrm>
            <a:off x="7853857" y="2643656"/>
            <a:ext cx="3538043" cy="2120367"/>
          </a:xfrm>
          <a:prstGeom prst="rect">
            <a:avLst/>
          </a:prstGeom>
        </p:spPr>
      </p:pic>
      <p:pic>
        <p:nvPicPr>
          <p:cNvPr id="22" name="Picture 8" descr="天猫Tmall.com">
            <a:extLst>
              <a:ext uri="{FF2B5EF4-FFF2-40B4-BE49-F238E27FC236}">
                <a16:creationId xmlns:a16="http://schemas.microsoft.com/office/drawing/2014/main" id="{37551915-2B0C-4EA0-BAA1-727EB41A0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8302"/>
            <a:ext cx="3538042" cy="472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4">
            <a:extLst>
              <a:ext uri="{FF2B5EF4-FFF2-40B4-BE49-F238E27FC236}">
                <a16:creationId xmlns:a16="http://schemas.microsoft.com/office/drawing/2014/main" id="{E5F6D0B8-B72C-44CA-AEBE-9494CFBB7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06516"/>
            <a:ext cx="5368620" cy="129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 descr="https://ss0.baidu.com/6ONWsjip0QIZ8tyhnq/it/u=3245619312,3147624911&amp;fm=58&amp;s=CD00347246D3A431DFA65B9A0200D0A8">
            <a:extLst>
              <a:ext uri="{FF2B5EF4-FFF2-40B4-BE49-F238E27FC236}">
                <a16:creationId xmlns:a16="http://schemas.microsoft.com/office/drawing/2014/main" id="{DAF2510B-1E7D-4369-BA1B-A270811331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0" r="17298"/>
          <a:stretch/>
        </p:blipFill>
        <p:spPr bwMode="auto">
          <a:xfrm>
            <a:off x="6023282" y="4898348"/>
            <a:ext cx="1336102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>
            <a:extLst>
              <a:ext uri="{FF2B5EF4-FFF2-40B4-BE49-F238E27FC236}">
                <a16:creationId xmlns:a16="http://schemas.microsoft.com/office/drawing/2014/main" id="{30227895-8192-46C6-93DA-191B47B9E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809" y="1243515"/>
            <a:ext cx="2581911" cy="6614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>
            <a:extLst>
              <a:ext uri="{FF2B5EF4-FFF2-40B4-BE49-F238E27FC236}">
                <a16:creationId xmlns:a16="http://schemas.microsoft.com/office/drawing/2014/main" id="{06CFB086-0B24-46FB-805C-045D1149F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937" y="1218233"/>
            <a:ext cx="2620963" cy="127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5">
            <a:extLst>
              <a:ext uri="{FF2B5EF4-FFF2-40B4-BE49-F238E27FC236}">
                <a16:creationId xmlns:a16="http://schemas.microsoft.com/office/drawing/2014/main" id="{A1760ABC-DBC7-45AE-A017-7C96A271A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1"/>
            <a:ext cx="3538042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FA62956-4174-4E6F-B88E-5870FE3CF6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2228" y="1932316"/>
            <a:ext cx="2592540" cy="556540"/>
          </a:xfrm>
          <a:prstGeom prst="rect">
            <a:avLst/>
          </a:prstGeom>
        </p:spPr>
      </p:pic>
      <p:pic>
        <p:nvPicPr>
          <p:cNvPr id="30" name="Picture 2" descr="https://app-center.cdn.bcebos.com/appcenter/file/upload/a7c39683dd48fe24bc9df0c4ba12d260e5e9df79-72d0-4bed-9f72-fcfff23226d7.png">
            <a:extLst>
              <a:ext uri="{FF2B5EF4-FFF2-40B4-BE49-F238E27FC236}">
                <a16:creationId xmlns:a16="http://schemas.microsoft.com/office/drawing/2014/main" id="{1FB59C04-29B2-4535-98C3-53E625F70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384" y="4974208"/>
            <a:ext cx="1270795" cy="118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misc.360buyimg.com/lib/img/e/logo-201305-b.png">
            <a:extLst>
              <a:ext uri="{FF2B5EF4-FFF2-40B4-BE49-F238E27FC236}">
                <a16:creationId xmlns:a16="http://schemas.microsoft.com/office/drawing/2014/main" id="{13FAAB82-B962-4B19-B80D-140422C56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23567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ics3.baidu.com/feed/bba1cd11728b4710da7cd68154986cf5fd03238e.jpeg?token=cb67eb3898c08f9304af957d0d93c47d">
            <a:extLst>
              <a:ext uri="{FF2B5EF4-FFF2-40B4-BE49-F238E27FC236}">
                <a16:creationId xmlns:a16="http://schemas.microsoft.com/office/drawing/2014/main" id="{7161DDF1-A534-4765-A8AF-0C90D4F9D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222" y="4914901"/>
            <a:ext cx="2623678" cy="129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18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59EA8-7078-46D2-A621-3619DF98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大数据发展现状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02397D-E1C4-47BA-9FF3-D1BE1C26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5BC5C2C-8EBB-4738-B386-2CF8BA012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381" y="990600"/>
            <a:ext cx="5708506" cy="326582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eb-assets.domo.com/blog/wp-content/uploads/2021/09/data-never-sleeps-9.0-1200px-1.png">
            <a:extLst>
              <a:ext uri="{FF2B5EF4-FFF2-40B4-BE49-F238E27FC236}">
                <a16:creationId xmlns:a16="http://schemas.microsoft.com/office/drawing/2014/main" id="{5B537F45-319A-4137-B796-EF5B9AC98E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59" b="22694"/>
          <a:stretch/>
        </p:blipFill>
        <p:spPr bwMode="auto">
          <a:xfrm>
            <a:off x="609600" y="990600"/>
            <a:ext cx="4742356" cy="473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8FD4566-4587-44F3-96C4-26EC7CEE8D80}"/>
              </a:ext>
            </a:extLst>
          </p:cNvPr>
          <p:cNvSpPr/>
          <p:nvPr/>
        </p:nvSpPr>
        <p:spPr>
          <a:xfrm>
            <a:off x="483103" y="5727040"/>
            <a:ext cx="10557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hlinkClick r:id="rId4"/>
              </a:rPr>
              <a:t>https://web-assets.domo.com/blog/wp-content/uploads/2021/09/data-never-sleeps-9.0-1200px-1.png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6BFB56-2A91-4915-A19E-0334A320F36A}"/>
              </a:ext>
            </a:extLst>
          </p:cNvPr>
          <p:cNvSpPr/>
          <p:nvPr/>
        </p:nvSpPr>
        <p:spPr>
          <a:xfrm>
            <a:off x="10495323" y="1359932"/>
            <a:ext cx="630382" cy="265414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19ED8-87F8-4B44-BCC2-3B5758160068}"/>
              </a:ext>
            </a:extLst>
          </p:cNvPr>
          <p:cNvSpPr txBox="1"/>
          <p:nvPr/>
        </p:nvSpPr>
        <p:spPr>
          <a:xfrm>
            <a:off x="5478453" y="4329862"/>
            <a:ext cx="5750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CC"/>
                </a:solidFill>
              </a:rPr>
              <a:t>数据量单位：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en-US" altLang="zh-CN" dirty="0">
                <a:solidFill>
                  <a:srgbClr val="3333CC"/>
                </a:solidFill>
              </a:rPr>
              <a:t>iga, 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3333CC"/>
                </a:solidFill>
              </a:rPr>
              <a:t>era,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>
                <a:solidFill>
                  <a:srgbClr val="3333CC"/>
                </a:solidFill>
              </a:rPr>
              <a:t>eta, </a:t>
            </a:r>
            <a:r>
              <a:rPr lang="en-US" altLang="zh-CN" dirty="0" err="1">
                <a:solidFill>
                  <a:srgbClr val="FF0000"/>
                </a:solidFill>
              </a:rPr>
              <a:t>E</a:t>
            </a:r>
            <a:r>
              <a:rPr lang="en-US" altLang="zh-CN" dirty="0" err="1">
                <a:solidFill>
                  <a:srgbClr val="3333CC"/>
                </a:solidFill>
              </a:rPr>
              <a:t>xa</a:t>
            </a:r>
            <a:r>
              <a:rPr lang="en-US" altLang="zh-CN" dirty="0">
                <a:solidFill>
                  <a:srgbClr val="3333CC"/>
                </a:solidFill>
              </a:rPr>
              <a:t>, </a:t>
            </a:r>
            <a:r>
              <a:rPr lang="en-US" altLang="zh-CN" dirty="0">
                <a:solidFill>
                  <a:srgbClr val="FF0000"/>
                </a:solidFill>
              </a:rPr>
              <a:t>Z</a:t>
            </a:r>
            <a:r>
              <a:rPr lang="en-US" altLang="zh-CN" dirty="0">
                <a:solidFill>
                  <a:srgbClr val="3333CC"/>
                </a:solidFill>
              </a:rPr>
              <a:t>etta, </a:t>
            </a:r>
            <a:r>
              <a:rPr lang="en-US" altLang="zh-CN" dirty="0" err="1">
                <a:solidFill>
                  <a:srgbClr val="FF0000"/>
                </a:solidFill>
              </a:rPr>
              <a:t>Y</a:t>
            </a:r>
            <a:r>
              <a:rPr lang="en-US" altLang="zh-CN" dirty="0" err="1">
                <a:solidFill>
                  <a:srgbClr val="3333CC"/>
                </a:solidFill>
              </a:rPr>
              <a:t>otta</a:t>
            </a:r>
            <a:endParaRPr lang="en-US" altLang="zh-CN" dirty="0">
              <a:solidFill>
                <a:srgbClr val="3333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CC"/>
                </a:solidFill>
              </a:rPr>
              <a:t>2035</a:t>
            </a:r>
            <a:r>
              <a:rPr lang="zh-CN" altLang="en-US" dirty="0">
                <a:solidFill>
                  <a:srgbClr val="3333CC"/>
                </a:solidFill>
              </a:rPr>
              <a:t>年全球数据产量预计</a:t>
            </a:r>
            <a:r>
              <a:rPr lang="en-US" altLang="zh-CN" dirty="0">
                <a:solidFill>
                  <a:srgbClr val="3333CC"/>
                </a:solidFill>
              </a:rPr>
              <a:t>2142ZB</a:t>
            </a:r>
            <a:endParaRPr lang="zh-CN" altLang="en-US" dirty="0">
              <a:solidFill>
                <a:srgbClr val="3333CC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E73C86-690E-439C-B0C8-32169A338E6E}"/>
              </a:ext>
            </a:extLst>
          </p:cNvPr>
          <p:cNvSpPr txBox="1"/>
          <p:nvPr/>
        </p:nvSpPr>
        <p:spPr>
          <a:xfrm>
            <a:off x="5478453" y="4930327"/>
            <a:ext cx="5774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全球数据量几何级数增长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58CC82-1D1C-4A99-912C-147B5405B30E}"/>
              </a:ext>
            </a:extLst>
          </p:cNvPr>
          <p:cNvSpPr txBox="1"/>
          <p:nvPr/>
        </p:nvSpPr>
        <p:spPr>
          <a:xfrm>
            <a:off x="609600" y="6078787"/>
            <a:ext cx="9525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4V</a:t>
            </a:r>
            <a:r>
              <a:rPr lang="zh-CN" altLang="en-US" sz="2800" dirty="0"/>
              <a:t>：</a:t>
            </a:r>
            <a:r>
              <a:rPr lang="en-US" altLang="zh-CN" sz="2800" dirty="0">
                <a:solidFill>
                  <a:srgbClr val="FF0000"/>
                </a:solidFill>
                <a:latin typeface="Segoe Print" panose="02000600000000000000" pitchFamily="2" charset="0"/>
              </a:rPr>
              <a:t>V</a:t>
            </a:r>
            <a:r>
              <a:rPr lang="en-US" altLang="zh-CN" sz="2800" dirty="0">
                <a:solidFill>
                  <a:srgbClr val="0000FF"/>
                </a:solidFill>
                <a:latin typeface="Segoe Print" panose="02000600000000000000" pitchFamily="2" charset="0"/>
              </a:rPr>
              <a:t>olume,</a:t>
            </a:r>
            <a:r>
              <a:rPr lang="en-US" altLang="zh-CN" sz="2800" dirty="0">
                <a:solidFill>
                  <a:srgbClr val="FF0000"/>
                </a:solidFill>
                <a:latin typeface="Segoe Print" panose="02000600000000000000" pitchFamily="2" charset="0"/>
              </a:rPr>
              <a:t> V</a:t>
            </a:r>
            <a:r>
              <a:rPr lang="en-US" altLang="zh-CN" sz="2800" dirty="0">
                <a:solidFill>
                  <a:srgbClr val="0000FF"/>
                </a:solidFill>
                <a:latin typeface="Segoe Print" panose="02000600000000000000" pitchFamily="2" charset="0"/>
              </a:rPr>
              <a:t>ariety,</a:t>
            </a:r>
            <a:r>
              <a:rPr lang="en-US" altLang="zh-CN" sz="2800" dirty="0">
                <a:solidFill>
                  <a:srgbClr val="FF0000"/>
                </a:solidFill>
                <a:latin typeface="Segoe Print" panose="02000600000000000000" pitchFamily="2" charset="0"/>
              </a:rPr>
              <a:t> V</a:t>
            </a:r>
            <a:r>
              <a:rPr lang="en-US" altLang="zh-CN" sz="2800" dirty="0">
                <a:solidFill>
                  <a:srgbClr val="0000FF"/>
                </a:solidFill>
                <a:latin typeface="Segoe Print" panose="02000600000000000000" pitchFamily="2" charset="0"/>
              </a:rPr>
              <a:t>alue,</a:t>
            </a:r>
            <a:r>
              <a:rPr lang="en-US" altLang="zh-CN" sz="2800" dirty="0">
                <a:solidFill>
                  <a:srgbClr val="FF0000"/>
                </a:solidFill>
                <a:latin typeface="Segoe Print" panose="02000600000000000000" pitchFamily="2" charset="0"/>
              </a:rPr>
              <a:t> V</a:t>
            </a:r>
            <a:r>
              <a:rPr lang="en-US" altLang="zh-CN" sz="2800" dirty="0">
                <a:solidFill>
                  <a:srgbClr val="0000FF"/>
                </a:solidFill>
                <a:latin typeface="Segoe Print" panose="02000600000000000000" pitchFamily="2" charset="0"/>
              </a:rPr>
              <a:t>elocity</a:t>
            </a:r>
          </a:p>
        </p:txBody>
      </p:sp>
    </p:spTree>
    <p:extLst>
      <p:ext uri="{BB962C8B-B14F-4D97-AF65-F5344CB8AC3E}">
        <p14:creationId xmlns:p14="http://schemas.microsoft.com/office/powerpoint/2010/main" val="293729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6EC4F-B11B-4FFB-9F85-DFDB332B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中国的数据战略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FD5DA8-B575-4347-80D5-A7ADC3AC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4067D31-5469-4AD7-AD8B-9809D17A14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" r="2317"/>
          <a:stretch/>
        </p:blipFill>
        <p:spPr bwMode="auto">
          <a:xfrm>
            <a:off x="592931" y="1258655"/>
            <a:ext cx="11006137" cy="4340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342CBA8-1939-410F-9A70-1445CC7167EA}"/>
              </a:ext>
            </a:extLst>
          </p:cNvPr>
          <p:cNvSpPr txBox="1"/>
          <p:nvPr/>
        </p:nvSpPr>
        <p:spPr>
          <a:xfrm>
            <a:off x="604654" y="5754684"/>
            <a:ext cx="8536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五要素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：数据、土地、劳动力、资本、技术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CE301C-3F91-4670-8CB6-7DC9E6E854DB}"/>
              </a:ext>
            </a:extLst>
          </p:cNvPr>
          <p:cNvSpPr/>
          <p:nvPr/>
        </p:nvSpPr>
        <p:spPr>
          <a:xfrm>
            <a:off x="860612" y="6137181"/>
            <a:ext cx="10407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rgbClr val="0000FF"/>
                </a:solidFill>
              </a:rPr>
              <a:t>来源：中国信息通信研究院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64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课程目标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1FA2E18B-5062-4EF2-BFEE-24707AE2B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理解并掌握</a:t>
            </a:r>
            <a:r>
              <a:rPr lang="zh-CN" altLang="en-US" dirty="0"/>
              <a:t>数据库系统的</a:t>
            </a:r>
            <a:endParaRPr lang="en-US" altLang="zh-CN" dirty="0"/>
          </a:p>
          <a:p>
            <a:pPr lvl="1"/>
            <a:r>
              <a:rPr lang="zh-CN" altLang="en-US" dirty="0"/>
              <a:t>基本概念、组成和</a:t>
            </a:r>
            <a:r>
              <a:rPr lang="zh-CN" altLang="en-US"/>
              <a:t>经典体系结构</a:t>
            </a:r>
            <a:endParaRPr lang="en-US" altLang="zh-CN" dirty="0"/>
          </a:p>
          <a:p>
            <a:r>
              <a:rPr lang="zh-CN" altLang="en-US"/>
              <a:t>熟练掌握</a:t>
            </a:r>
            <a:endParaRPr lang="en-US" altLang="zh-CN"/>
          </a:p>
          <a:p>
            <a:pPr lvl="1"/>
            <a:r>
              <a:rPr lang="zh-CN" altLang="en-US"/>
              <a:t>结构化查询语言</a:t>
            </a:r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en-US" altLang="zh-CN"/>
              <a:t>tructured </a:t>
            </a: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/>
              <a:t>uery </a:t>
            </a:r>
            <a:r>
              <a:rPr lang="en-US" altLang="zh-CN">
                <a:solidFill>
                  <a:srgbClr val="FF0000"/>
                </a:solidFill>
              </a:rPr>
              <a:t>L</a:t>
            </a:r>
            <a:r>
              <a:rPr lang="en-US" altLang="zh-CN"/>
              <a:t>anguage(</a:t>
            </a:r>
            <a:r>
              <a:rPr lang="en-US" altLang="zh-CN">
                <a:solidFill>
                  <a:srgbClr val="FF0000"/>
                </a:solidFill>
              </a:rPr>
              <a:t>SQL</a:t>
            </a:r>
            <a:r>
              <a:rPr lang="en-US" altLang="zh-CN"/>
              <a:t>)</a:t>
            </a:r>
            <a:endParaRPr lang="en-US" altLang="zh-CN" dirty="0"/>
          </a:p>
          <a:p>
            <a:pPr lvl="1"/>
            <a:r>
              <a:rPr lang="zh-CN" altLang="en-US"/>
              <a:t>数据库</a:t>
            </a:r>
            <a:r>
              <a:rPr lang="zh-CN" altLang="en-US" dirty="0"/>
              <a:t>应用系统</a:t>
            </a:r>
            <a:r>
              <a:rPr lang="zh-CN" altLang="en-US"/>
              <a:t>的设计方法</a:t>
            </a:r>
            <a:endParaRPr lang="en-US" altLang="zh-CN" dirty="0"/>
          </a:p>
          <a:p>
            <a:r>
              <a:rPr lang="zh-CN" altLang="en-US" dirty="0"/>
              <a:t>理解</a:t>
            </a:r>
            <a:r>
              <a:rPr lang="zh-CN" altLang="en-US"/>
              <a:t>和掌握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关系数据库</a:t>
            </a:r>
            <a:r>
              <a:rPr lang="zh-CN" altLang="en-US" dirty="0">
                <a:solidFill>
                  <a:srgbClr val="FF0000"/>
                </a:solidFill>
              </a:rPr>
              <a:t>系统</a:t>
            </a:r>
            <a:r>
              <a:rPr lang="zh-CN" altLang="en-US" dirty="0"/>
              <a:t>的查询处理和</a:t>
            </a:r>
            <a:r>
              <a:rPr lang="zh-CN" altLang="en-US"/>
              <a:t>优化技术</a:t>
            </a:r>
            <a:endParaRPr lang="en-US" altLang="zh-CN"/>
          </a:p>
          <a:p>
            <a:pPr lvl="1"/>
            <a:r>
              <a:rPr lang="zh-CN" altLang="en-US"/>
              <a:t>数据库系统的故障</a:t>
            </a:r>
            <a:r>
              <a:rPr lang="zh-CN" altLang="en-US" dirty="0"/>
              <a:t>恢复技术和并发控制技术</a:t>
            </a:r>
          </a:p>
        </p:txBody>
      </p:sp>
    </p:spTree>
    <p:extLst>
      <p:ext uri="{BB962C8B-B14F-4D97-AF65-F5344CB8AC3E}">
        <p14:creationId xmlns:p14="http://schemas.microsoft.com/office/powerpoint/2010/main" val="357757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课程主要内容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901738FC-0816-4363-9E45-2C2359E55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6883" r="20000" b="7761"/>
          <a:stretch/>
        </p:blipFill>
        <p:spPr>
          <a:xfrm>
            <a:off x="1752600" y="943067"/>
            <a:ext cx="7772400" cy="5736772"/>
          </a:xfrm>
        </p:spPr>
      </p:pic>
    </p:spTree>
    <p:extLst>
      <p:ext uri="{BB962C8B-B14F-4D97-AF65-F5344CB8AC3E}">
        <p14:creationId xmlns:p14="http://schemas.microsoft.com/office/powerpoint/2010/main" val="420612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教材及参考书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066800"/>
            <a:ext cx="11734799" cy="54692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ea typeface="黑体" pitchFamily="49" charset="-122"/>
              </a:rPr>
              <a:t>教材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solidFill>
                  <a:srgbClr val="0000FF"/>
                </a:solidFill>
              </a:rPr>
              <a:t>王珊，萨师煊</a:t>
            </a:r>
            <a:r>
              <a:rPr lang="en-US" altLang="zh-CN" sz="2000" dirty="0">
                <a:solidFill>
                  <a:srgbClr val="0000FF"/>
                </a:solidFill>
              </a:rPr>
              <a:t>.</a:t>
            </a:r>
            <a:r>
              <a:rPr lang="zh-CN" altLang="en-US" sz="2000" dirty="0">
                <a:solidFill>
                  <a:srgbClr val="0000FF"/>
                </a:solidFill>
              </a:rPr>
              <a:t>数据库系统概论</a:t>
            </a:r>
            <a:r>
              <a:rPr lang="en-US" altLang="zh-CN" sz="2000" dirty="0">
                <a:solidFill>
                  <a:srgbClr val="0000FF"/>
                </a:solidFill>
              </a:rPr>
              <a:t>(</a:t>
            </a:r>
            <a:r>
              <a:rPr lang="zh-CN" altLang="en-US" sz="2000" dirty="0">
                <a:solidFill>
                  <a:srgbClr val="0000FF"/>
                </a:solidFill>
              </a:rPr>
              <a:t>第</a:t>
            </a:r>
            <a:r>
              <a:rPr lang="en-US" altLang="zh-CN" sz="2000" dirty="0">
                <a:solidFill>
                  <a:srgbClr val="0000FF"/>
                </a:solidFill>
              </a:rPr>
              <a:t>5</a:t>
            </a:r>
            <a:r>
              <a:rPr lang="zh-CN" altLang="en-US" sz="2000" dirty="0">
                <a:solidFill>
                  <a:srgbClr val="0000FF"/>
                </a:solidFill>
              </a:rPr>
              <a:t>版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  <a:r>
              <a:rPr lang="zh-CN" altLang="en-US" sz="2000" dirty="0">
                <a:solidFill>
                  <a:srgbClr val="0000FF"/>
                </a:solidFill>
              </a:rPr>
              <a:t>，北京：高等教育出版社，</a:t>
            </a:r>
            <a:r>
              <a:rPr lang="en-US" altLang="zh-CN" sz="2000" dirty="0">
                <a:solidFill>
                  <a:srgbClr val="0000FF"/>
                </a:solidFill>
              </a:rPr>
              <a:t>2014</a:t>
            </a:r>
            <a:r>
              <a:rPr lang="zh-CN" altLang="en-US" sz="2000" dirty="0">
                <a:solidFill>
                  <a:srgbClr val="0000FF"/>
                </a:solidFill>
              </a:rPr>
              <a:t>年</a:t>
            </a:r>
            <a:r>
              <a:rPr lang="en-US" altLang="zh-CN" sz="2000" dirty="0">
                <a:solidFill>
                  <a:srgbClr val="0000FF"/>
                </a:solidFill>
              </a:rPr>
              <a:t>9</a:t>
            </a:r>
            <a:r>
              <a:rPr lang="zh-CN" altLang="en-US" sz="2000">
                <a:solidFill>
                  <a:srgbClr val="0000FF"/>
                </a:solidFill>
              </a:rPr>
              <a:t>月 </a:t>
            </a:r>
            <a:endParaRPr lang="en-US" altLang="zh-CN" sz="2000">
              <a:solidFill>
                <a:srgbClr val="0000FF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altLang="zh-CN" sz="1000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ea typeface="黑体" pitchFamily="49" charset="-122"/>
              </a:rPr>
              <a:t>主要参考书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Abraham </a:t>
            </a:r>
            <a:r>
              <a:rPr lang="en-US" altLang="zh-CN" sz="2000" dirty="0" err="1"/>
              <a:t>Silberschatz</a:t>
            </a:r>
            <a:r>
              <a:rPr lang="zh-CN" altLang="en-US" sz="2000" dirty="0"/>
              <a:t>等著，杨冬青等译</a:t>
            </a:r>
            <a:r>
              <a:rPr lang="en-US" altLang="zh-CN" sz="2000" dirty="0"/>
              <a:t>.</a:t>
            </a:r>
            <a:r>
              <a:rPr lang="zh-CN" altLang="en-US" sz="2000" dirty="0"/>
              <a:t>数据库系统概念</a:t>
            </a:r>
            <a:r>
              <a:rPr lang="en-US" altLang="zh-CN" sz="2000" dirty="0"/>
              <a:t>(</a:t>
            </a:r>
            <a:r>
              <a:rPr lang="zh-CN" altLang="en-US" sz="2000" dirty="0"/>
              <a:t>原书第</a:t>
            </a:r>
            <a:r>
              <a:rPr lang="en-US" altLang="zh-CN" sz="2000" dirty="0"/>
              <a:t>6</a:t>
            </a:r>
            <a:r>
              <a:rPr lang="zh-CN" altLang="en-US" sz="2000" dirty="0"/>
              <a:t>版</a:t>
            </a:r>
            <a:r>
              <a:rPr lang="en-US" altLang="zh-CN" sz="2000" dirty="0"/>
              <a:t>) </a:t>
            </a:r>
            <a:r>
              <a:rPr lang="zh-CN" altLang="en-US" sz="2000" dirty="0"/>
              <a:t>，机械工业出版社，</a:t>
            </a:r>
            <a:r>
              <a:rPr lang="en-US" altLang="zh-CN" sz="2000" dirty="0"/>
              <a:t>2012</a:t>
            </a:r>
            <a:r>
              <a:rPr lang="zh-CN" altLang="en-US" sz="2000" dirty="0"/>
              <a:t>年</a:t>
            </a:r>
            <a:r>
              <a:rPr lang="en-US" altLang="zh-CN" sz="2000" dirty="0"/>
              <a:t>3</a:t>
            </a:r>
            <a:r>
              <a:rPr lang="zh-CN" altLang="en-US" sz="2000" dirty="0"/>
              <a:t>月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Jeffrey D. Ullman </a:t>
            </a:r>
            <a:r>
              <a:rPr lang="zh-CN" altLang="en-US" sz="2000" dirty="0"/>
              <a:t>等著</a:t>
            </a:r>
            <a:r>
              <a:rPr lang="en-US" altLang="zh-CN" sz="2000" dirty="0"/>
              <a:t>.</a:t>
            </a:r>
            <a:r>
              <a:rPr lang="zh-CN" altLang="en-US" sz="2000" dirty="0"/>
              <a:t>数据库系统基础教程</a:t>
            </a:r>
            <a:r>
              <a:rPr lang="en-US" altLang="zh-CN" sz="2000" dirty="0"/>
              <a:t>(</a:t>
            </a:r>
            <a:r>
              <a:rPr lang="zh-CN" altLang="en-US" sz="2000" dirty="0"/>
              <a:t>英文版</a:t>
            </a:r>
            <a:r>
              <a:rPr lang="en-US" altLang="zh-CN" sz="2000" dirty="0"/>
              <a:t>·</a:t>
            </a:r>
            <a:r>
              <a:rPr lang="zh-CN" altLang="en-US" sz="2000" dirty="0"/>
              <a:t>第</a:t>
            </a:r>
            <a:r>
              <a:rPr lang="en-US" altLang="zh-CN" sz="2000" dirty="0"/>
              <a:t>3</a:t>
            </a:r>
            <a:r>
              <a:rPr lang="zh-CN" altLang="en-US" sz="2000" dirty="0"/>
              <a:t>版</a:t>
            </a:r>
            <a:r>
              <a:rPr lang="en-US" altLang="zh-CN" sz="2000" dirty="0"/>
              <a:t>)</a:t>
            </a:r>
            <a:r>
              <a:rPr lang="zh-CN" altLang="en-US" sz="2000" dirty="0"/>
              <a:t>，机械工业出版社，</a:t>
            </a:r>
            <a:r>
              <a:rPr lang="en-US" altLang="zh-CN" sz="2000" dirty="0"/>
              <a:t>2008</a:t>
            </a:r>
            <a:r>
              <a:rPr lang="zh-CN" altLang="en-US" sz="2000" dirty="0"/>
              <a:t>年</a:t>
            </a:r>
            <a:r>
              <a:rPr lang="en-US" altLang="zh-CN" sz="2000" dirty="0"/>
              <a:t>7</a:t>
            </a:r>
            <a:r>
              <a:rPr lang="zh-CN" altLang="en-US" sz="2000" dirty="0"/>
              <a:t>月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ELMASRI, NAVATHE </a:t>
            </a:r>
            <a:r>
              <a:rPr lang="zh-CN" altLang="en-US" sz="2000" dirty="0"/>
              <a:t>著</a:t>
            </a:r>
            <a:r>
              <a:rPr lang="en-US" altLang="zh-CN" sz="2000" dirty="0"/>
              <a:t>.</a:t>
            </a:r>
            <a:r>
              <a:rPr lang="zh-CN" altLang="en-US" sz="2000" dirty="0"/>
              <a:t>数据库系统基础</a:t>
            </a:r>
            <a:r>
              <a:rPr lang="en-US" altLang="zh-CN" sz="2000" dirty="0"/>
              <a:t>(</a:t>
            </a:r>
            <a:r>
              <a:rPr lang="zh-CN" altLang="en-US" sz="2000" dirty="0"/>
              <a:t>第六版</a:t>
            </a:r>
            <a:r>
              <a:rPr lang="en-US" altLang="zh-CN" sz="2000" dirty="0"/>
              <a:t>)</a:t>
            </a:r>
            <a:r>
              <a:rPr lang="zh-CN" altLang="en-US" sz="2000" dirty="0"/>
              <a:t>，李翔鹰等译，清华大学出版社，</a:t>
            </a:r>
            <a:r>
              <a:rPr lang="en-US" altLang="zh-CN" sz="2000" dirty="0"/>
              <a:t>2011</a:t>
            </a:r>
            <a:r>
              <a:rPr lang="zh-CN" altLang="en-US" sz="2000" dirty="0"/>
              <a:t>年</a:t>
            </a:r>
            <a:r>
              <a:rPr lang="en-US" altLang="zh-CN" sz="2000" dirty="0"/>
              <a:t>10</a:t>
            </a:r>
            <a:r>
              <a:rPr lang="zh-CN" altLang="en-US" sz="2000" dirty="0"/>
              <a:t>月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b="1" u="sng" dirty="0">
                <a:solidFill>
                  <a:srgbClr val="FF0000"/>
                </a:solidFill>
              </a:rPr>
              <a:t>华为云数据库官网</a:t>
            </a:r>
            <a:r>
              <a:rPr lang="zh-CN" altLang="en-US" sz="2000" dirty="0">
                <a:solidFill>
                  <a:srgbClr val="C00000"/>
                </a:solidFill>
              </a:rPr>
              <a:t>、阿里云数据库、</a:t>
            </a:r>
            <a:r>
              <a:rPr lang="en-US" altLang="zh-CN" sz="2000" dirty="0">
                <a:solidFill>
                  <a:srgbClr val="C00000"/>
                </a:solidFill>
              </a:rPr>
              <a:t>MySQL</a:t>
            </a:r>
            <a:r>
              <a:rPr lang="zh-CN" altLang="en-US" sz="2000" dirty="0">
                <a:solidFill>
                  <a:srgbClr val="C00000"/>
                </a:solidFill>
              </a:rPr>
              <a:t>、</a:t>
            </a:r>
            <a:r>
              <a:rPr lang="en-US" altLang="zh-CN" sz="2000" dirty="0">
                <a:solidFill>
                  <a:srgbClr val="C00000"/>
                </a:solidFill>
              </a:rPr>
              <a:t>Oracle</a:t>
            </a:r>
            <a:r>
              <a:rPr lang="zh-CN" altLang="en-US" sz="2000" dirty="0">
                <a:solidFill>
                  <a:srgbClr val="C00000"/>
                </a:solidFill>
              </a:rPr>
              <a:t>、</a:t>
            </a:r>
            <a:r>
              <a:rPr lang="en-US" altLang="zh-CN" sz="2000" dirty="0">
                <a:solidFill>
                  <a:srgbClr val="C00000"/>
                </a:solidFill>
              </a:rPr>
              <a:t>SQL Server</a:t>
            </a:r>
            <a:r>
              <a:rPr lang="zh-CN" altLang="en-US" sz="2000" dirty="0">
                <a:solidFill>
                  <a:srgbClr val="C00000"/>
                </a:solidFill>
              </a:rPr>
              <a:t>、</a:t>
            </a:r>
            <a:r>
              <a:rPr lang="en-US" altLang="zh-CN" sz="2000" dirty="0">
                <a:solidFill>
                  <a:srgbClr val="C00000"/>
                </a:solidFill>
              </a:rPr>
              <a:t>DB2</a:t>
            </a:r>
            <a:r>
              <a:rPr lang="zh-CN" altLang="en-US" sz="2000" dirty="0">
                <a:solidFill>
                  <a:srgbClr val="C00000"/>
                </a:solidFill>
              </a:rPr>
              <a:t>等</a:t>
            </a:r>
            <a:r>
              <a:rPr lang="zh-CN" altLang="en-US" sz="2000">
                <a:solidFill>
                  <a:srgbClr val="C00000"/>
                </a:solidFill>
              </a:rPr>
              <a:t>官网</a:t>
            </a:r>
            <a:endParaRPr lang="en-US" altLang="zh-CN" sz="2000">
              <a:solidFill>
                <a:srgbClr val="C00000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altLang="zh-CN" sz="1000" dirty="0">
              <a:solidFill>
                <a:srgbClr val="C00000"/>
              </a:solidFill>
            </a:endParaRPr>
          </a:p>
          <a:p>
            <a:pPr lvl="0">
              <a:lnSpc>
                <a:spcPct val="100000"/>
              </a:lnSpc>
            </a:pPr>
            <a:r>
              <a:rPr lang="zh-CN" altLang="en-US" sz="2800" dirty="0">
                <a:solidFill>
                  <a:prstClr val="black"/>
                </a:solidFill>
                <a:ea typeface="黑体" pitchFamily="49" charset="-122"/>
              </a:rPr>
              <a:t>课件地址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solidFill>
                  <a:srgbClr val="C00000"/>
                </a:solidFill>
                <a:hlinkClick r:id="rId2"/>
              </a:rPr>
              <a:t>ftp://121.192.180.66</a:t>
            </a:r>
            <a:r>
              <a:rPr lang="zh-CN" altLang="en-US" sz="2000">
                <a:solidFill>
                  <a:srgbClr val="C00000"/>
                </a:solidFill>
              </a:rPr>
              <a:t>的目录</a:t>
            </a:r>
            <a:r>
              <a:rPr lang="en-US" altLang="zh-CN" sz="2000">
                <a:solidFill>
                  <a:srgbClr val="C00000"/>
                </a:solidFill>
              </a:rPr>
              <a:t>【/</a:t>
            </a:r>
            <a:r>
              <a:rPr lang="zh-CN" altLang="en-US" sz="2000" dirty="0">
                <a:solidFill>
                  <a:srgbClr val="C00000"/>
                </a:solidFill>
              </a:rPr>
              <a:t>教学课件</a:t>
            </a:r>
            <a:r>
              <a:rPr lang="en-US" altLang="zh-CN" sz="2000" dirty="0">
                <a:solidFill>
                  <a:srgbClr val="C00000"/>
                </a:solidFill>
              </a:rPr>
              <a:t>/</a:t>
            </a:r>
            <a:r>
              <a:rPr lang="zh-CN" altLang="en-US" sz="2000" dirty="0">
                <a:solidFill>
                  <a:srgbClr val="C00000"/>
                </a:solidFill>
              </a:rPr>
              <a:t>王鸿吉</a:t>
            </a:r>
            <a:r>
              <a:rPr lang="en-US" altLang="zh-CN" sz="2000">
                <a:solidFill>
                  <a:srgbClr val="C00000"/>
                </a:solidFill>
              </a:rPr>
              <a:t>/</a:t>
            </a:r>
            <a:r>
              <a:rPr lang="zh-CN" altLang="en-US" sz="2000">
                <a:solidFill>
                  <a:srgbClr val="C00000"/>
                </a:solidFill>
              </a:rPr>
              <a:t>数据库</a:t>
            </a:r>
            <a:r>
              <a:rPr lang="en-US" altLang="zh-CN" sz="2000">
                <a:solidFill>
                  <a:srgbClr val="C00000"/>
                </a:solidFill>
              </a:rPr>
              <a:t>(20</a:t>
            </a:r>
            <a:r>
              <a:rPr lang="zh-CN" altLang="en-US" sz="2000">
                <a:solidFill>
                  <a:srgbClr val="C00000"/>
                </a:solidFill>
              </a:rPr>
              <a:t>数媒</a:t>
            </a:r>
            <a:r>
              <a:rPr lang="en-US" altLang="zh-CN" sz="2000">
                <a:solidFill>
                  <a:srgbClr val="C00000"/>
                </a:solidFill>
              </a:rPr>
              <a:t>)】</a:t>
            </a:r>
          </a:p>
          <a:p>
            <a:pPr lvl="1"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用户名</a:t>
            </a:r>
            <a:r>
              <a:rPr lang="en-US" altLang="zh-CN" sz="2000" dirty="0">
                <a:solidFill>
                  <a:srgbClr val="C00000"/>
                </a:solidFill>
              </a:rPr>
              <a:t>:student</a:t>
            </a:r>
            <a:r>
              <a:rPr lang="zh-CN" altLang="en-US" sz="2000" dirty="0">
                <a:solidFill>
                  <a:srgbClr val="C00000"/>
                </a:solidFill>
              </a:rPr>
              <a:t>，密码：</a:t>
            </a:r>
            <a:r>
              <a:rPr lang="en-US" altLang="zh-CN" sz="2000" dirty="0">
                <a:solidFill>
                  <a:srgbClr val="C00000"/>
                </a:solidFill>
              </a:rPr>
              <a:t>software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626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5&quot;&gt;&lt;property id=&quot;20148&quot; value=&quot;5&quot;/&gt;&lt;property id=&quot;20300&quot; value=&quot;Slide 2&quot;/&gt;&lt;property id=&quot;20307&quot; value=&quot;258&quot;/&gt;&lt;/object&gt;&lt;object type=&quot;3&quot; unique_id=&quot;10006&quot;&gt;&lt;property id=&quot;20148&quot; value=&quot;5&quot;/&gt;&lt;property id=&quot;20300&quot; value=&quot;Slide 3&quot;/&gt;&lt;property id=&quot;20307&quot; value=&quot;259&quot;/&gt;&lt;/object&gt;&lt;object type=&quot;3&quot; unique_id=&quot;10007&quot;&gt;&lt;property id=&quot;20148&quot; value=&quot;5&quot;/&gt;&lt;property id=&quot;20300&quot; value=&quot;Slide 4&quot;/&gt;&lt;property id=&quot;20307&quot; value=&quot;260&quot;/&gt;&lt;/object&gt;&lt;object type=&quot;3&quot; unique_id=&quot;10008&quot;&gt;&lt;property id=&quot;20148&quot; value=&quot;5&quot;/&gt;&lt;property id=&quot;20300&quot; value=&quot;Slide 13&quot;/&gt;&lt;property id=&quot;20307&quot; value=&quot;261&quot;/&gt;&lt;/object&gt;&lt;object type=&quot;3&quot; unique_id=&quot;10009&quot;&gt;&lt;property id=&quot;20148&quot; value=&quot;5&quot;/&gt;&lt;property id=&quot;20300&quot; value=&quot;Slide 14&quot;/&gt;&lt;property id=&quot;20307&quot; value=&quot;262&quot;/&gt;&lt;/object&gt;&lt;object type=&quot;3&quot; unique_id=&quot;10010&quot;&gt;&lt;property id=&quot;20148&quot; value=&quot;5&quot;/&gt;&lt;property id=&quot;20300&quot; value=&quot;Slide 15&quot;/&gt;&lt;property id=&quot;20307&quot; value=&quot;263&quot;/&gt;&lt;/object&gt;&lt;object type=&quot;3&quot; unique_id=&quot;10011&quot;&gt;&lt;property id=&quot;20148&quot; value=&quot;5&quot;/&gt;&lt;property id=&quot;20300&quot; value=&quot;Slide 16&quot;/&gt;&lt;property id=&quot;20307&quot; value=&quot;264&quot;/&gt;&lt;/object&gt;&lt;object type=&quot;3&quot; unique_id=&quot;10012&quot;&gt;&lt;property id=&quot;20148&quot; value=&quot;5&quot;/&gt;&lt;property id=&quot;20300&quot; value=&quot;Slide 17&quot;/&gt;&lt;property id=&quot;20307&quot; value=&quot;265&quot;/&gt;&lt;/object&gt;&lt;object type=&quot;3&quot; unique_id=&quot;10013&quot;&gt;&lt;property id=&quot;20148&quot; value=&quot;5&quot;/&gt;&lt;property id=&quot;20300&quot; value=&quot;Slide 19&quot;/&gt;&lt;property id=&quot;20307&quot; value=&quot;266&quot;/&gt;&lt;/object&gt;&lt;object type=&quot;3&quot; unique_id=&quot;10014&quot;&gt;&lt;property id=&quot;20148&quot; value=&quot;5&quot;/&gt;&lt;property id=&quot;20300&quot; value=&quot;Slide 23&quot;/&gt;&lt;property id=&quot;20307&quot; value=&quot;267&quot;/&gt;&lt;/object&gt;&lt;object type=&quot;3&quot; unique_id=&quot;10015&quot;&gt;&lt;property id=&quot;20148&quot; value=&quot;5&quot;/&gt;&lt;property id=&quot;20300&quot; value=&quot;Slide 29&quot;/&gt;&lt;property id=&quot;20307&quot; value=&quot;268&quot;/&gt;&lt;/object&gt;&lt;object type=&quot;3&quot; unique_id=&quot;10016&quot;&gt;&lt;property id=&quot;20148&quot; value=&quot;5&quot;/&gt;&lt;property id=&quot;20300&quot; value=&quot;Slide 30&quot;/&gt;&lt;property id=&quot;20307&quot; value=&quot;269&quot;/&gt;&lt;/object&gt;&lt;object type=&quot;3&quot; unique_id=&quot;10017&quot;&gt;&lt;property id=&quot;20148&quot; value=&quot;5&quot;/&gt;&lt;property id=&quot;20300&quot; value=&quot;Slide 31&quot;/&gt;&lt;property id=&quot;20307&quot; value=&quot;270&quot;/&gt;&lt;/object&gt;&lt;object type=&quot;3&quot; unique_id=&quot;10018&quot;&gt;&lt;property id=&quot;20148&quot; value=&quot;5&quot;/&gt;&lt;property id=&quot;20300&quot; value=&quot;Slide 35&quot;/&gt;&lt;property id=&quot;20307&quot; value=&quot;271&quot;/&gt;&lt;/object&gt;&lt;object type=&quot;3&quot; unique_id=&quot;10019&quot;&gt;&lt;property id=&quot;20148&quot; value=&quot;5&quot;/&gt;&lt;property id=&quot;20300&quot; value=&quot;Slide 36&quot;/&gt;&lt;property id=&quot;20307&quot; value=&quot;272&quot;/&gt;&lt;/object&gt;&lt;object type=&quot;3&quot; unique_id=&quot;10020&quot;&gt;&lt;property id=&quot;20148&quot; value=&quot;5&quot;/&gt;&lt;property id=&quot;20300&quot; value=&quot;Slide 39&quot;/&gt;&lt;property id=&quot;20307&quot; value=&quot;273&quot;/&gt;&lt;/object&gt;&lt;object type=&quot;3&quot; unique_id=&quot;10021&quot;&gt;&lt;property id=&quot;20148&quot; value=&quot;5&quot;/&gt;&lt;property id=&quot;20300&quot; value=&quot;Slide 40&quot;/&gt;&lt;property id=&quot;20307&quot; value=&quot;274&quot;/&gt;&lt;/object&gt;&lt;object type=&quot;3&quot; unique_id=&quot;10022&quot;&gt;&lt;property id=&quot;20148&quot; value=&quot;5&quot;/&gt;&lt;property id=&quot;20300&quot; value=&quot;Slide 41&quot;/&gt;&lt;property id=&quot;20307&quot; value=&quot;275&quot;/&gt;&lt;/object&gt;&lt;object type=&quot;3&quot; unique_id=&quot;10023&quot;&gt;&lt;property id=&quot;20148&quot; value=&quot;5&quot;/&gt;&lt;property id=&quot;20300&quot; value=&quot;Slide 52&quot;/&gt;&lt;property id=&quot;20307&quot; value=&quot;276&quot;/&gt;&lt;/object&gt;&lt;object type=&quot;3&quot; unique_id=&quot;10024&quot;&gt;&lt;property id=&quot;20148&quot; value=&quot;5&quot;/&gt;&lt;property id=&quot;20300&quot; value=&quot;Slide 58&quot;/&gt;&lt;property id=&quot;20307&quot; value=&quot;277&quot;/&gt;&lt;/object&gt;&lt;object type=&quot;3&quot; unique_id=&quot;10025&quot;&gt;&lt;property id=&quot;20148&quot; value=&quot;5&quot;/&gt;&lt;property id=&quot;20300&quot; value=&quot;Slide 59&quot;/&gt;&lt;property id=&quot;20307&quot; value=&quot;278&quot;/&gt;&lt;/object&gt;&lt;object type=&quot;3&quot; unique_id=&quot;10026&quot;&gt;&lt;property id=&quot;20148&quot; value=&quot;5&quot;/&gt;&lt;property id=&quot;20300&quot; value=&quot;Slide 65&quot;/&gt;&lt;property id=&quot;20307&quot; value=&quot;279&quot;/&gt;&lt;/object&gt;&lt;object type=&quot;3&quot; unique_id=&quot;10027&quot;&gt;&lt;property id=&quot;20148&quot; value=&quot;5&quot;/&gt;&lt;property id=&quot;20300&quot; value=&quot;Slide 71&quot;/&gt;&lt;property id=&quot;20307&quot; value=&quot;280&quot;/&gt;&lt;/object&gt;&lt;object type=&quot;3&quot; unique_id=&quot;10028&quot;&gt;&lt;property id=&quot;20148&quot; value=&quot;5&quot;/&gt;&lt;property id=&quot;20300&quot; value=&quot;Slide 72&quot;/&gt;&lt;property id=&quot;20307&quot; value=&quot;281&quot;/&gt;&lt;/object&gt;&lt;object type=&quot;3&quot; unique_id=&quot;10029&quot;&gt;&lt;property id=&quot;20148&quot; value=&quot;5&quot;/&gt;&lt;property id=&quot;20300&quot; value=&quot;Slide 73&quot;/&gt;&lt;property id=&quot;20307&quot; value=&quot;282&quot;/&gt;&lt;/object&gt;&lt;object type=&quot;3&quot; unique_id=&quot;10030&quot;&gt;&lt;property id=&quot;20148&quot; value=&quot;5&quot;/&gt;&lt;property id=&quot;20300&quot; value=&quot;Slide 74&quot;/&gt;&lt;property id=&quot;20307&quot; value=&quot;283&quot;/&gt;&lt;/object&gt;&lt;object type=&quot;3&quot; unique_id=&quot;10031&quot;&gt;&lt;property id=&quot;20148&quot; value=&quot;5&quot;/&gt;&lt;property id=&quot;20300&quot; value=&quot;Slide 75&quot;/&gt;&lt;property id=&quot;20307&quot; value=&quot;284&quot;/&gt;&lt;/object&gt;&lt;object type=&quot;3&quot; unique_id=&quot;10032&quot;&gt;&lt;property id=&quot;20148&quot; value=&quot;5&quot;/&gt;&lt;property id=&quot;20300&quot; value=&quot;Slide 76&quot;/&gt;&lt;property id=&quot;20307&quot; value=&quot;285&quot;/&gt;&lt;/object&gt;&lt;object type=&quot;3&quot; unique_id=&quot;10033&quot;&gt;&lt;property id=&quot;20148&quot; value=&quot;5&quot;/&gt;&lt;property id=&quot;20300&quot; value=&quot;Slide 77&quot;/&gt;&lt;property id=&quot;20307&quot; value=&quot;286&quot;/&gt;&lt;/object&gt;&lt;object type=&quot;3&quot; unique_id=&quot;10034&quot;&gt;&lt;property id=&quot;20148&quot; value=&quot;5&quot;/&gt;&lt;property id=&quot;20300&quot; value=&quot;Slide 79&quot;/&gt;&lt;property id=&quot;20307&quot; value=&quot;287&quot;/&gt;&lt;/object&gt;&lt;object type=&quot;3&quot; unique_id=&quot;10035&quot;&gt;&lt;property id=&quot;20148&quot; value=&quot;5&quot;/&gt;&lt;property id=&quot;20300&quot; value=&quot;Slide 80&quot;/&gt;&lt;property id=&quot;20307&quot; value=&quot;288&quot;/&gt;&lt;/object&gt;&lt;object type=&quot;3&quot; unique_id=&quot;10036&quot;&gt;&lt;property id=&quot;20148&quot; value=&quot;5&quot;/&gt;&lt;property id=&quot;20300&quot; value=&quot;Slide 81&quot;/&gt;&lt;property id=&quot;20307&quot; value=&quot;289&quot;/&gt;&lt;/object&gt;&lt;object type=&quot;3&quot; unique_id=&quot;10037&quot;&gt;&lt;property id=&quot;20148&quot; value=&quot;5&quot;/&gt;&lt;property id=&quot;20300&quot; value=&quot;Slide 82&quot;/&gt;&lt;property id=&quot;20307&quot; value=&quot;290&quot;/&gt;&lt;/object&gt;&lt;object type=&quot;3&quot; unique_id=&quot;10038&quot;&gt;&lt;property id=&quot;20148&quot; value=&quot;5&quot;/&gt;&lt;property id=&quot;20300&quot; value=&quot;Slide 83&quot;/&gt;&lt;property id=&quot;20307&quot; value=&quot;291&quot;/&gt;&lt;/object&gt;&lt;object type=&quot;3&quot; unique_id=&quot;10039&quot;&gt;&lt;property id=&quot;20148&quot; value=&quot;5&quot;/&gt;&lt;property id=&quot;20300&quot; value=&quot;Slide 84&quot;/&gt;&lt;property id=&quot;20307&quot; value=&quot;292&quot;/&gt;&lt;/object&gt;&lt;object type=&quot;3&quot; unique_id=&quot;10040&quot;&gt;&lt;property id=&quot;20148&quot; value=&quot;5&quot;/&gt;&lt;property id=&quot;20300&quot; value=&quot;Slide 85&quot;/&gt;&lt;property id=&quot;20307&quot; value=&quot;293&quot;/&gt;&lt;/object&gt;&lt;object type=&quot;3&quot; unique_id=&quot;10041&quot;&gt;&lt;property id=&quot;20148&quot; value=&quot;5&quot;/&gt;&lt;property id=&quot;20300&quot; value=&quot;Slide 86&quot;/&gt;&lt;property id=&quot;20307&quot; value=&quot;294&quot;/&gt;&lt;/object&gt;&lt;object type=&quot;3&quot; unique_id=&quot;10042&quot;&gt;&lt;property id=&quot;20148&quot; value=&quot;5&quot;/&gt;&lt;property id=&quot;20300&quot; value=&quot;Slide 88&quot;/&gt;&lt;property id=&quot;20307&quot; value=&quot;295&quot;/&gt;&lt;/object&gt;&lt;object type=&quot;3&quot; unique_id=&quot;10043&quot;&gt;&lt;property id=&quot;20148&quot; value=&quot;5&quot;/&gt;&lt;property id=&quot;20300&quot; value=&quot;Slide 89&quot;/&gt;&lt;property id=&quot;20307&quot; value=&quot;296&quot;/&gt;&lt;/object&gt;&lt;object type=&quot;3&quot; unique_id=&quot;10044&quot;&gt;&lt;property id=&quot;20148&quot; value=&quot;5&quot;/&gt;&lt;property id=&quot;20300&quot; value=&quot;Slide 90&quot;/&gt;&lt;property id=&quot;20307&quot; value=&quot;297&quot;/&gt;&lt;/object&gt;&lt;object type=&quot;3&quot; unique_id=&quot;10045&quot;&gt;&lt;property id=&quot;20148&quot; value=&quot;5&quot;/&gt;&lt;property id=&quot;20300&quot; value=&quot;Slide 91&quot;/&gt;&lt;property id=&quot;20307&quot; value=&quot;298&quot;/&gt;&lt;/object&gt;&lt;object type=&quot;3&quot; unique_id=&quot;10046&quot;&gt;&lt;property id=&quot;20148&quot; value=&quot;5&quot;/&gt;&lt;property id=&quot;20300&quot; value=&quot;Slide 92&quot;/&gt;&lt;property id=&quot;20307&quot; value=&quot;299&quot;/&gt;&lt;/object&gt;&lt;object type=&quot;3&quot; unique_id=&quot;10047&quot;&gt;&lt;property id=&quot;20148&quot; value=&quot;5&quot;/&gt;&lt;property id=&quot;20300&quot; value=&quot;Slide 93&quot;/&gt;&lt;property id=&quot;20307&quot; value=&quot;300&quot;/&gt;&lt;/object&gt;&lt;object type=&quot;3&quot; unique_id=&quot;10048&quot;&gt;&lt;property id=&quot;20148&quot; value=&quot;5&quot;/&gt;&lt;property id=&quot;20300&quot; value=&quot;Slide 94&quot;/&gt;&lt;property id=&quot;20307&quot; value=&quot;301&quot;/&gt;&lt;/object&gt;&lt;object type=&quot;3&quot; unique_id=&quot;10049&quot;&gt;&lt;property id=&quot;20148&quot; value=&quot;5&quot;/&gt;&lt;property id=&quot;20300&quot; value=&quot;Slide 95&quot;/&gt;&lt;property id=&quot;20307&quot; value=&quot;302&quot;/&gt;&lt;/object&gt;&lt;object type=&quot;3&quot; unique_id=&quot;10050&quot;&gt;&lt;property id=&quot;20148&quot; value=&quot;5&quot;/&gt;&lt;property id=&quot;20300&quot; value=&quot;Slide 107&quot;/&gt;&lt;property id=&quot;20307&quot; value=&quot;303&quot;/&gt;&lt;/object&gt;&lt;object type=&quot;3&quot; unique_id=&quot;10051&quot;&gt;&lt;property id=&quot;20148&quot; value=&quot;5&quot;/&gt;&lt;property id=&quot;20300&quot; value=&quot;Slide 108&quot;/&gt;&lt;property id=&quot;20307&quot; value=&quot;304&quot;/&gt;&lt;/object&gt;&lt;object type=&quot;3&quot; unique_id=&quot;10052&quot;&gt;&lt;property id=&quot;20148&quot; value=&quot;5&quot;/&gt;&lt;property id=&quot;20300&quot; value=&quot;Slide 109&quot;/&gt;&lt;property id=&quot;20307&quot; value=&quot;305&quot;/&gt;&lt;/object&gt;&lt;object type=&quot;3&quot; unique_id=&quot;10053&quot;&gt;&lt;property id=&quot;20148&quot; value=&quot;5&quot;/&gt;&lt;property id=&quot;20300&quot; value=&quot;Slide 110&quot;/&gt;&lt;property id=&quot;20307&quot; value=&quot;306&quot;/&gt;&lt;/object&gt;&lt;object type=&quot;3&quot; unique_id=&quot;10054&quot;&gt;&lt;property id=&quot;20148&quot; value=&quot;5&quot;/&gt;&lt;property id=&quot;20300&quot; value=&quot;Slide 112&quot;/&gt;&lt;property id=&quot;20307&quot; value=&quot;307&quot;/&gt;&lt;/object&gt;&lt;object type=&quot;3&quot; unique_id=&quot;10055&quot;&gt;&lt;property id=&quot;20148&quot; value=&quot;5&quot;/&gt;&lt;property id=&quot;20300&quot; value=&quot;Slide 113&quot;/&gt;&lt;property id=&quot;20307&quot; value=&quot;308&quot;/&gt;&lt;/object&gt;&lt;object type=&quot;3&quot; unique_id=&quot;10056&quot;&gt;&lt;property id=&quot;20148&quot; value=&quot;5&quot;/&gt;&lt;property id=&quot;20300&quot; value=&quot;Slide 114&quot;/&gt;&lt;property id=&quot;20307&quot; value=&quot;309&quot;/&gt;&lt;/object&gt;&lt;object type=&quot;3&quot; unique_id=&quot;10057&quot;&gt;&lt;property id=&quot;20148&quot; value=&quot;5&quot;/&gt;&lt;property id=&quot;20300&quot; value=&quot;Slide 115&quot;/&gt;&lt;property id=&quot;20307&quot; value=&quot;310&quot;/&gt;&lt;/object&gt;&lt;object type=&quot;3&quot; unique_id=&quot;10058&quot;&gt;&lt;property id=&quot;20148&quot; value=&quot;5&quot;/&gt;&lt;property id=&quot;20300&quot; value=&quot;Slide 116&quot;/&gt;&lt;property id=&quot;20307&quot; value=&quot;311&quot;/&gt;&lt;/object&gt;&lt;object type=&quot;3&quot; unique_id=&quot;10059&quot;&gt;&lt;property id=&quot;20148&quot; value=&quot;5&quot;/&gt;&lt;property id=&quot;20300&quot; value=&quot;Slide 118&quot;/&gt;&lt;property id=&quot;20307&quot; value=&quot;312&quot;/&gt;&lt;/object&gt;&lt;object type=&quot;3&quot; unique_id=&quot;10060&quot;&gt;&lt;property id=&quot;20148&quot; value=&quot;5&quot;/&gt;&lt;property id=&quot;20300&quot; value=&quot;Slide 119&quot;/&gt;&lt;property id=&quot;20307&quot; value=&quot;313&quot;/&gt;&lt;/object&gt;&lt;object type=&quot;3&quot; unique_id=&quot;78127&quot;&gt;&lt;property id=&quot;20148&quot; value=&quot;5&quot;/&gt;&lt;property id=&quot;20300&quot; value=&quot;Slide 1 - &amp;quot;Chapter 1 Introduction to Computers, the Internet and the Web&amp;quot;&quot;/&gt;&lt;property id=&quot;20307&quot; value=&quot;315&quot;/&gt;&lt;/object&gt;&lt;object type=&quot;3&quot; unique_id=&quot;81593&quot;&gt;&lt;property id=&quot;20148&quot; value=&quot;5&quot;/&gt;&lt;property id=&quot;20300&quot; value=&quot;Slide 5 - &amp;quot;1.1  Introduction&amp;quot;&quot;/&gt;&lt;property id=&quot;20307&quot; value=&quot;317&quot;/&gt;&lt;/object&gt;&lt;object type=&quot;3&quot; unique_id=&quot;81594&quot;&gt;&lt;property id=&quot;20148&quot; value=&quot;5&quot;/&gt;&lt;property id=&quot;20300&quot; value=&quot;Slide 6 - &amp;quot;1.2  Hardware and Software&amp;quot;&quot;/&gt;&lt;property id=&quot;20307&quot; value=&quot;318&quot;/&gt;&lt;/object&gt;&lt;object type=&quot;3&quot; unique_id=&quot;81595&quot;&gt;&lt;property id=&quot;20148&quot; value=&quot;5&quot;/&gt;&lt;property id=&quot;20300&quot; value=&quot;Slide 7 - &amp;quot;1.2  Hardware and Software (Cont.)&amp;quot;&quot;/&gt;&lt;property id=&quot;20307&quot; value=&quot;319&quot;/&gt;&lt;/object&gt;&lt;object type=&quot;3&quot; unique_id=&quot;81596&quot;&gt;&lt;property id=&quot;20148&quot; value=&quot;5&quot;/&gt;&lt;property id=&quot;20300&quot; value=&quot;Slide 8 - &amp;quot;1.2  Hardware and Software (Cont.)&amp;quot;&quot;/&gt;&lt;property id=&quot;20307&quot; value=&quot;320&quot;/&gt;&lt;/object&gt;&lt;object type=&quot;3&quot; unique_id=&quot;81597&quot;&gt;&lt;property id=&quot;20148&quot; value=&quot;5&quot;/&gt;&lt;property id=&quot;20300&quot; value=&quot;Slide 9 - &amp;quot;1.2.1  Moore’s Law&amp;quot;&quot;/&gt;&lt;property id=&quot;20307&quot; value=&quot;321&quot;/&gt;&lt;/object&gt;&lt;object type=&quot;3&quot; unique_id=&quot;81598&quot;&gt;&lt;property id=&quot;20148&quot; value=&quot;5&quot;/&gt;&lt;property id=&quot;20300&quot; value=&quot;Slide 10 - &amp;quot;1.2.1  Moore’s Law (Cont.)&amp;quot;&quot;/&gt;&lt;property id=&quot;20307&quot; value=&quot;322&quot;/&gt;&lt;/object&gt;&lt;object type=&quot;3&quot; unique_id=&quot;81599&quot;&gt;&lt;property id=&quot;20148&quot; value=&quot;5&quot;/&gt;&lt;property id=&quot;20300&quot; value=&quot;Slide 11 - &amp;quot;1.2.1  Moore’s Law (Cont.)&amp;quot;&quot;/&gt;&lt;property id=&quot;20307&quot; value=&quot;323&quot;/&gt;&lt;/object&gt;&lt;object type=&quot;3&quot; unique_id=&quot;81600&quot;&gt;&lt;property id=&quot;20148&quot; value=&quot;5&quot;/&gt;&lt;property id=&quot;20300&quot; value=&quot;Slide 12 - &amp;quot;1.2.2  Computer Organization&amp;quot;&quot;/&gt;&lt;property id=&quot;20307&quot; value=&quot;324&quot;/&gt;&lt;/object&gt;&lt;object type=&quot;3&quot; unique_id=&quot;81601&quot;&gt;&lt;property id=&quot;20148&quot; value=&quot;5&quot;/&gt;&lt;property id=&quot;20300&quot; value=&quot;Slide 18 - &amp;quot;1.3  Data Hierarchy&amp;quot;&quot;/&gt;&lt;property id=&quot;20307&quot; value=&quot;325&quot;/&gt;&lt;/object&gt;&lt;object type=&quot;3&quot; unique_id=&quot;81602&quot;&gt;&lt;property id=&quot;20148&quot; value=&quot;5&quot;/&gt;&lt;property id=&quot;20300&quot; value=&quot;Slide 20 - &amp;quot;1.3  Data Hierarchy&amp;quot;&quot;/&gt;&lt;property id=&quot;20307&quot; value=&quot;326&quot;/&gt;&lt;/object&gt;&lt;object type=&quot;3&quot; unique_id=&quot;81603&quot;&gt;&lt;property id=&quot;20148&quot; value=&quot;5&quot;/&gt;&lt;property id=&quot;20300&quot; value=&quot;Slide 21 - &amp;quot;1.3  Data Hierarchy&amp;quot;&quot;/&gt;&lt;property id=&quot;20307&quot; value=&quot;327&quot;/&gt;&lt;/object&gt;&lt;object type=&quot;3&quot; unique_id=&quot;81604&quot;&gt;&lt;property id=&quot;20148&quot; value=&quot;5&quot;/&gt;&lt;property id=&quot;20300&quot; value=&quot;Slide 22 - &amp;quot;1.3  Data Hierarchy&amp;quot;&quot;/&gt;&lt;property id=&quot;20307&quot; value=&quot;328&quot;/&gt;&lt;/object&gt;&lt;object type=&quot;3&quot; unique_id=&quot;81605&quot;&gt;&lt;property id=&quot;20148&quot; value=&quot;5&quot;/&gt;&lt;property id=&quot;20300&quot; value=&quot;Slide 24 - &amp;quot;1.4  Machine Languages, Assembly Languages and High-Level Languages&amp;quot;&quot;/&gt;&lt;property id=&quot;20307&quot; value=&quot;335&quot;/&gt;&lt;/object&gt;&lt;object type=&quot;3&quot; unique_id=&quot;81606&quot;&gt;&lt;property id=&quot;20148&quot; value=&quot;5&quot;/&gt;&lt;property id=&quot;20300&quot; value=&quot;Slide 25 - &amp;quot;1.4  Machine Languages, Assembly Languages and High-Level Languages&amp;quot;&quot;/&gt;&lt;property id=&quot;20307&quot; value=&quot;336&quot;/&gt;&lt;/object&gt;&lt;object type=&quot;3&quot; unique_id=&quot;81607&quot;&gt;&lt;property id=&quot;20148&quot; value=&quot;5&quot;/&gt;&lt;property id=&quot;20300&quot; value=&quot;Slide 26 - &amp;quot;1.5  The C Programming Language&amp;quot;&quot;/&gt;&lt;property id=&quot;20307&quot; value=&quot;337&quot;/&gt;&lt;/object&gt;&lt;object type=&quot;3&quot; unique_id=&quot;81608&quot;&gt;&lt;property id=&quot;20148&quot; value=&quot;5&quot;/&gt;&lt;property id=&quot;20300&quot; value=&quot;Slide 27 - &amp;quot;1.5  The C Programming Language (Cont.)&amp;quot;&quot;/&gt;&lt;property id=&quot;20307&quot; value=&quot;338&quot;/&gt;&lt;/object&gt;&lt;object type=&quot;3&quot; unique_id=&quot;81609&quot;&gt;&lt;property id=&quot;20148&quot; value=&quot;5&quot;/&gt;&lt;property id=&quot;20300&quot; value=&quot;Slide 28 - &amp;quot;1.5  The C Programming Language (Cont.)&amp;quot;&quot;/&gt;&lt;property id=&quot;20307&quot; value=&quot;339&quot;/&gt;&lt;/object&gt;&lt;object type=&quot;3&quot; unique_id=&quot;81610&quot;&gt;&lt;property id=&quot;20148&quot; value=&quot;5&quot;/&gt;&lt;property id=&quot;20300&quot; value=&quot;Slide 32 - &amp;quot;1.6  C Standard Library&amp;quot;&quot;/&gt;&lt;property id=&quot;20307&quot; value=&quot;340&quot;/&gt;&lt;/object&gt;&lt;object type=&quot;3&quot; unique_id=&quot;81611&quot;&gt;&lt;property id=&quot;20148&quot; value=&quot;5&quot;/&gt;&lt;property id=&quot;20300&quot; value=&quot;Slide 33 - &amp;quot;1.6  C Standard Library (Cont.)&amp;quot;&quot;/&gt;&lt;property id=&quot;20307&quot; value=&quot;341&quot;/&gt;&lt;/object&gt;&lt;object type=&quot;3&quot; unique_id=&quot;81612&quot;&gt;&lt;property id=&quot;20148&quot; value=&quot;5&quot;/&gt;&lt;property id=&quot;20300&quot; value=&quot;Slide 34 - &amp;quot;1.6  C Standard Library (Cont.)&amp;quot;&quot;/&gt;&lt;property id=&quot;20307&quot; value=&quot;342&quot;/&gt;&lt;/object&gt;&lt;object type=&quot;3&quot; unique_id=&quot;81613&quot;&gt;&lt;property id=&quot;20148&quot; value=&quot;5&quot;/&gt;&lt;property id=&quot;20300&quot; value=&quot;Slide 37 - &amp;quot;1.7  C++ and Other C-Based Languages&amp;quot;&quot;/&gt;&lt;property id=&quot;20307&quot; value=&quot;343&quot;/&gt;&lt;/object&gt;&lt;object type=&quot;3&quot; unique_id=&quot;81614&quot;&gt;&lt;property id=&quot;20148&quot; value=&quot;5&quot;/&gt;&lt;property id=&quot;20300&quot; value=&quot;Slide 38 - &amp;quot;1.7  C++ and Other C-Based Languages (Cont.)&amp;quot;&quot;/&gt;&lt;property id=&quot;20307&quot; value=&quot;344&quot;/&gt;&lt;/object&gt;&lt;object type=&quot;3&quot; unique_id=&quot;81615&quot;&gt;&lt;property id=&quot;20148&quot; value=&quot;5&quot;/&gt;&lt;property id=&quot;20300&quot; value=&quot;Slide 42 - &amp;quot;1.8  Object Technology&amp;quot;&quot;/&gt;&lt;property id=&quot;20307&quot; value=&quot;345&quot;/&gt;&lt;/object&gt;&lt;object type=&quot;3&quot; unique_id=&quot;81616&quot;&gt;&lt;property id=&quot;20148&quot; value=&quot;5&quot;/&gt;&lt;property id=&quot;20300&quot; value=&quot;Slide 43 - &amp;quot;1.8  Object Technology&amp;quot;&quot;/&gt;&lt;property id=&quot;20307&quot; value=&quot;346&quot;/&gt;&lt;/object&gt;&lt;object type=&quot;3&quot; unique_id=&quot;81617&quot;&gt;&lt;property id=&quot;20148&quot; value=&quot;5&quot;/&gt;&lt;property id=&quot;20300&quot; value=&quot;Slide 44 - &amp;quot;1.8  Object Technology (cont.)&amp;quot;&quot;/&gt;&lt;property id=&quot;20307&quot; value=&quot;347&quot;/&gt;&lt;/object&gt;&lt;object type=&quot;3&quot; unique_id=&quot;81618&quot;&gt;&lt;property id=&quot;20148&quot; value=&quot;5&quot;/&gt;&lt;property id=&quot;20300&quot; value=&quot;Slide 45 - &amp;quot;1.8  Object Technology (cont.)&amp;quot;&quot;/&gt;&lt;property id=&quot;20307&quot; value=&quot;348&quot;/&gt;&lt;/object&gt;&lt;object type=&quot;3&quot; unique_id=&quot;81619&quot;&gt;&lt;property id=&quot;20148&quot; value=&quot;5&quot;/&gt;&lt;property id=&quot;20300&quot; value=&quot;Slide 46 - &amp;quot;1.8  Object Technology (cont.)&amp;quot;&quot;/&gt;&lt;property id=&quot;20307&quot; value=&quot;349&quot;/&gt;&lt;/object&gt;&lt;object type=&quot;3&quot; unique_id=&quot;81620&quot;&gt;&lt;property id=&quot;20148&quot; value=&quot;5&quot;/&gt;&lt;property id=&quot;20300&quot; value=&quot;Slide 47 - &amp;quot;1.8  Object Technology (cont.)&amp;quot;&quot;/&gt;&lt;property id=&quot;20307&quot; value=&quot;350&quot;/&gt;&lt;/object&gt;&lt;object type=&quot;3&quot; unique_id=&quot;81621&quot;&gt;&lt;property id=&quot;20148&quot; value=&quot;5&quot;/&gt;&lt;property id=&quot;20300&quot; value=&quot;Slide 48 - &amp;quot;1.8  Object Technology (cont.)&amp;quot;&quot;/&gt;&lt;property id=&quot;20307&quot; value=&quot;351&quot;/&gt;&lt;/object&gt;&lt;object type=&quot;3&quot; unique_id=&quot;81622&quot;&gt;&lt;property id=&quot;20148&quot; value=&quot;5&quot;/&gt;&lt;property id=&quot;20300&quot; value=&quot;Slide 49 - &amp;quot;1.8  Object Technology (cont.)&amp;quot;&quot;/&gt;&lt;property id=&quot;20307&quot; value=&quot;352&quot;/&gt;&lt;/object&gt;&lt;object type=&quot;3&quot; unique_id=&quot;81623&quot;&gt;&lt;property id=&quot;20148&quot; value=&quot;5&quot;/&gt;&lt;property id=&quot;20300&quot; value=&quot;Slide 50 - &amp;quot;1.8  Object Technology (cont.)&amp;quot;&quot;/&gt;&lt;property id=&quot;20307&quot; value=&quot;353&quot;/&gt;&lt;/object&gt;&lt;object type=&quot;3&quot; unique_id=&quot;81624&quot;&gt;&lt;property id=&quot;20148&quot; value=&quot;5&quot;/&gt;&lt;property id=&quot;20300&quot; value=&quot;Slide 51 - &amp;quot;1.8  Object Technology (cont.)&amp;quot;&quot;/&gt;&lt;property id=&quot;20307&quot; value=&quot;354&quot;/&gt;&lt;/object&gt;&lt;object type=&quot;3&quot; unique_id=&quot;81625&quot;&gt;&lt;property id=&quot;20148&quot; value=&quot;5&quot;/&gt;&lt;property id=&quot;20300&quot; value=&quot;Slide 53 - &amp;quot;1.9  Typical C Program Development Environment&amp;quot;&quot;/&gt;&lt;property id=&quot;20307&quot; value=&quot;355&quot;/&gt;&lt;/object&gt;&lt;object type=&quot;3&quot; unique_id=&quot;81626&quot;&gt;&lt;property id=&quot;20148&quot; value=&quot;5&quot;/&gt;&lt;property id=&quot;20300&quot; value=&quot;Slide 54 - &amp;quot;1.9  Typical C Program Development Environment (Cont.)&amp;quot;&quot;/&gt;&lt;property id=&quot;20307&quot; value=&quot;356&quot;/&gt;&lt;/object&gt;&lt;object type=&quot;3&quot; unique_id=&quot;81627&quot;&gt;&lt;property id=&quot;20148&quot; value=&quot;5&quot;/&gt;&lt;property id=&quot;20300&quot; value=&quot;Slide 55 - &amp;quot;1.9  Phase 1: Creating a Program&amp;quot;&quot;/&gt;&lt;property id=&quot;20307&quot; value=&quot;357&quot;/&gt;&lt;/object&gt;&lt;object type=&quot;3&quot; unique_id=&quot;81628&quot;&gt;&lt;property id=&quot;20148&quot; value=&quot;5&quot;/&gt;&lt;property id=&quot;20300&quot; value=&quot;Slide 56 - &amp;quot;1.9  Phases 2 and 3: Preprocessing and Compiling a C Program&amp;quot;&quot;/&gt;&lt;property id=&quot;20307&quot; value=&quot;358&quot;/&gt;&lt;/object&gt;&lt;object type=&quot;3&quot; unique_id=&quot;81629&quot;&gt;&lt;property id=&quot;20148&quot; value=&quot;5&quot;/&gt;&lt;property id=&quot;20300&quot; value=&quot;Slide 57 - &amp;quot;1.9  Phases 2 and 3: Preprocessing and Compiling a C Program (Cont.)&amp;quot;&quot;/&gt;&lt;property id=&quot;20307&quot; value=&quot;359&quot;/&gt;&lt;/object&gt;&lt;object type=&quot;3&quot; unique_id=&quot;81630&quot;&gt;&lt;property id=&quot;20148&quot; value=&quot;5&quot;/&gt;&lt;property id=&quot;20300&quot; value=&quot;Slide 60 - &amp;quot;1.9  Phase 4: Linking&amp;quot;&quot;/&gt;&lt;property id=&quot;20307&quot; value=&quot;360&quot;/&gt;&lt;/object&gt;&lt;object type=&quot;3&quot; unique_id=&quot;81631&quot;&gt;&lt;property id=&quot;20148&quot; value=&quot;5&quot;/&gt;&lt;property id=&quot;20300&quot; value=&quot;Slide 61 - &amp;quot;1.9  Phase 4: Linking (Cont.)&amp;quot;&quot;/&gt;&lt;property id=&quot;20307&quot; value=&quot;361&quot;/&gt;&lt;/object&gt;&lt;object type=&quot;3&quot; unique_id=&quot;81632&quot;&gt;&lt;property id=&quot;20148&quot; value=&quot;5&quot;/&gt;&lt;property id=&quot;20300&quot; value=&quot;Slide 62 - &amp;quot;1.9  Phase 5: Loading&amp;quot;&quot;/&gt;&lt;property id=&quot;20307&quot; value=&quot;362&quot;/&gt;&lt;/object&gt;&lt;object type=&quot;3&quot; unique_id=&quot;81633&quot;&gt;&lt;property id=&quot;20148&quot; value=&quot;5&quot;/&gt;&lt;property id=&quot;20300&quot; value=&quot;Slide 63 - &amp;quot;1.9  Phase 6: Execution&amp;quot;&quot;/&gt;&lt;property id=&quot;20307&quot; value=&quot;363&quot;/&gt;&lt;/object&gt;&lt;object type=&quot;3&quot; unique_id=&quot;81634&quot;&gt;&lt;property id=&quot;20148&quot; value=&quot;5&quot;/&gt;&lt;property id=&quot;20300&quot; value=&quot;Slide 64 - &amp;quot;1.9  Problems That May Occur at Execution Time&amp;quot;&quot;/&gt;&lt;property id=&quot;20307&quot; value=&quot;364&quot;/&gt;&lt;/object&gt;&lt;object type=&quot;3&quot; unique_id=&quot;84695&quot;&gt;&lt;property id=&quot;20148&quot; value=&quot;5&quot;/&gt;&lt;property id=&quot;20300&quot; value=&quot;Slide 66 - &amp;quot;1.9  Standard Input, Standard Output and Standard Error Streams&amp;quot;&quot;/&gt;&lt;property id=&quot;20307&quot; value=&quot;365&quot;/&gt;&lt;/object&gt;&lt;object type=&quot;3&quot; unique_id=&quot;84696&quot;&gt;&lt;property id=&quot;20148&quot; value=&quot;5&quot;/&gt;&lt;property id=&quot;20300&quot; value=&quot;Slide 67 - &amp;quot;1.9  Standard Input, Standard Output and Standard Error Streams (Cont.)&amp;quot;&quot;/&gt;&lt;property id=&quot;20307&quot; value=&quot;366&quot;/&gt;&lt;/object&gt;&lt;object type=&quot;3&quot; unique_id=&quot;84697&quot;&gt;&lt;property id=&quot;20148&quot; value=&quot;5&quot;/&gt;&lt;property id=&quot;20300&quot; value=&quot;Slide 68 - &amp;quot;1.10  Test-Driving a C Application in Windows, Linux and Mac OS X&amp;quot;&quot;/&gt;&lt;property id=&quot;20307&quot; value=&quot;367&quot;/&gt;&lt;/object&gt;&lt;object type=&quot;3&quot; unique_id=&quot;84698&quot;&gt;&lt;property id=&quot;20148&quot; value=&quot;5&quot;/&gt;&lt;property id=&quot;20300&quot; value=&quot;Slide 69 - &amp;quot;1.10  Test-Driving a C Application in Windows, Linux and Mac OS X (Cont.)&amp;quot;&quot;/&gt;&lt;property id=&quot;20307&quot; value=&quot;368&quot;/&gt;&lt;/object&gt;&lt;object type=&quot;3&quot; unique_id=&quot;84699&quot;&gt;&lt;property id=&quot;20148&quot; value=&quot;5&quot;/&gt;&lt;property id=&quot;20300&quot; value=&quot;Slide 70 - &amp;quot;1.10.1  Running a C Application from the Windows Command Prompt&amp;quot;&quot;/&gt;&lt;property id=&quot;20307&quot; value=&quot;369&quot;/&gt;&lt;/object&gt;&lt;object type=&quot;3&quot; unique_id=&quot;84700&quot;&gt;&lt;property id=&quot;20148&quot; value=&quot;5&quot;/&gt;&lt;property id=&quot;20300&quot; value=&quot;Slide 78 - &amp;quot;1.10.2  Running a C Application Using GNU C with Linux&amp;quot;&quot;/&gt;&lt;property id=&quot;20307&quot; value=&quot;370&quot;/&gt;&lt;/object&gt;&lt;object type=&quot;3&quot; unique_id=&quot;84701&quot;&gt;&lt;property id=&quot;20148&quot; value=&quot;5&quot;/&gt;&lt;property id=&quot;20300&quot; value=&quot;Slide 87 - &amp;quot;1.11.3  Running a C Application Using the Teminal on Mac OS X&amp;quot;&quot;/&gt;&lt;property id=&quot;20307&quot; value=&quot;372&quot;/&gt;&lt;/object&gt;&lt;object type=&quot;3&quot; unique_id=&quot;84702&quot;&gt;&lt;property id=&quot;20148&quot; value=&quot;5&quot;/&gt;&lt;property id=&quot;20300&quot; value=&quot;Slide 96 - &amp;quot;1.11  Operating Systems&amp;quot;&quot;/&gt;&lt;property id=&quot;20307&quot; value=&quot;373&quot;/&gt;&lt;/object&gt;&lt;object type=&quot;3&quot; unique_id=&quot;84703&quot;&gt;&lt;property id=&quot;20148&quot; value=&quot;5&quot;/&gt;&lt;property id=&quot;20300&quot; value=&quot;Slide 97 - &amp;quot;1.11.1 Windows—A Proprietary Operating System&amp;quot;&quot;/&gt;&lt;property id=&quot;20307&quot; value=&quot;374&quot;/&gt;&lt;/object&gt;&lt;object type=&quot;3&quot; unique_id=&quot;84704&quot;&gt;&lt;property id=&quot;20148&quot; value=&quot;5&quot;/&gt;&lt;property id=&quot;20300&quot; value=&quot;Slide 98 - &amp;quot;1.11.2 Linux—An Open-Source Operating System&amp;quot;&quot;/&gt;&lt;property id=&quot;20307&quot; value=&quot;375&quot;/&gt;&lt;/object&gt;&lt;object type=&quot;3&quot; unique_id=&quot;84705&quot;&gt;&lt;property id=&quot;20148&quot; value=&quot;5&quot;/&gt;&lt;property id=&quot;20300&quot; value=&quot;Slide 99 - &amp;quot;1.11.2 Linux—An Open-Source Operating System&amp;quot;&quot;/&gt;&lt;property id=&quot;20307&quot; value=&quot;376&quot;/&gt;&lt;/object&gt;&lt;object type=&quot;3&quot; unique_id=&quot;84706&quot;&gt;&lt;property id=&quot;20148&quot; value=&quot;5&quot;/&gt;&lt;property id=&quot;20300&quot; value=&quot;Slide 100 - &amp;quot;1.11.3 Apple’s Mac OS X; Apple’s iOS for iPhone®, iPad® and iPod Touch® Devices&amp;quot;&quot;/&gt;&lt;property id=&quot;20307&quot; value=&quot;377&quot;/&gt;&lt;/object&gt;&lt;object type=&quot;3&quot; unique_id=&quot;84707&quot;&gt;&lt;property id=&quot;20148&quot; value=&quot;5&quot;/&gt;&lt;property id=&quot;20300&quot; value=&quot;Slide 101 - &amp;quot;1.11.3 Apple’s Mac OS X; Apple’s iOS for iPhone®, iPad® and iPod Touch® Devices&amp;quot;&quot;/&gt;&lt;property id=&quot;20307&quot; value=&quot;378&quot;/&gt;&lt;/object&gt;&lt;object type=&quot;3&quot; unique_id=&quot;84708&quot;&gt;&lt;property id=&quot;20148&quot; value=&quot;5&quot;/&gt;&lt;property id=&quot;20300&quot; value=&quot;Slide 102 - &amp;quot;1.11.4 Google’s Android&amp;quot;&quot;/&gt;&lt;property id=&quot;20307&quot; value=&quot;379&quot;/&gt;&lt;/object&gt;&lt;object type=&quot;3&quot; unique_id=&quot;84709&quot;&gt;&lt;property id=&quot;20148&quot; value=&quot;5&quot;/&gt;&lt;property id=&quot;20300&quot; value=&quot;Slide 103 - &amp;quot;1.12 The Internet and the World Wide Web&amp;quot;&quot;/&gt;&lt;property id=&quot;20307&quot; value=&quot;380&quot;/&gt;&lt;/object&gt;&lt;object type=&quot;3&quot; unique_id=&quot;84710&quot;&gt;&lt;property id=&quot;20148&quot; value=&quot;5&quot;/&gt;&lt;property id=&quot;20300&quot; value=&quot;Slide 104 - &amp;quot;1.12 The Internet and the World Wide Web (Cont.)&amp;quot;&quot;/&gt;&lt;property id=&quot;20307&quot; value=&quot;382&quot;/&gt;&lt;/object&gt;&lt;object type=&quot;3&quot; unique_id=&quot;84711&quot;&gt;&lt;property id=&quot;20148&quot; value=&quot;5&quot;/&gt;&lt;property id=&quot;20300&quot; value=&quot;Slide 105 - &amp;quot;1.12 The Internet and the World Wide Web (Cont.)&amp;quot;&quot;/&gt;&lt;property id=&quot;20307&quot; value=&quot;384&quot;/&gt;&lt;/object&gt;&lt;object type=&quot;3&quot; unique_id=&quot;84712&quot;&gt;&lt;property id=&quot;20148&quot; value=&quot;5&quot;/&gt;&lt;property id=&quot;20300&quot; value=&quot;Slide 106 - &amp;quot;1.12 The Internet and the World Wide Web (Cont.)&amp;quot;&quot;/&gt;&lt;property id=&quot;20307&quot; value=&quot;388&quot;/&gt;&lt;/object&gt;&lt;object type=&quot;3&quot; unique_id=&quot;84713&quot;&gt;&lt;property id=&quot;20148&quot; value=&quot;5&quot;/&gt;&lt;property id=&quot;20300&quot; value=&quot;Slide 111 - &amp;quot;1.13 Some Key Software Development Terminology&amp;quot;&quot;/&gt;&lt;property id=&quot;20307&quot; value=&quot;389&quot;/&gt;&lt;/object&gt;&lt;object type=&quot;3&quot; unique_id=&quot;84714&quot;&gt;&lt;property id=&quot;20148&quot; value=&quot;5&quot;/&gt;&lt;property id=&quot;20300&quot; value=&quot;Slide 117 - &amp;quot;1.14  Keeping Up-to-Date with Information Technologies&amp;quot;&quot;/&gt;&lt;property id=&quot;20307&quot; value=&quot;39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htp8_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chtp8_10</Template>
  <TotalTime>38371</TotalTime>
  <Words>668</Words>
  <Application>Microsoft Office PowerPoint</Application>
  <PresentationFormat>宽屏</PresentationFormat>
  <Paragraphs>94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 Light</vt:lpstr>
      <vt:lpstr>黑体</vt:lpstr>
      <vt:lpstr>宋体</vt:lpstr>
      <vt:lpstr>微软雅黑</vt:lpstr>
      <vt:lpstr>Arial</vt:lpstr>
      <vt:lpstr>Calibri</vt:lpstr>
      <vt:lpstr>Cambria Math</vt:lpstr>
      <vt:lpstr>Segoe Print</vt:lpstr>
      <vt:lpstr>Times New Roman</vt:lpstr>
      <vt:lpstr>Wingdings</vt:lpstr>
      <vt:lpstr>chtp8_07</vt:lpstr>
      <vt:lpstr>PowerPoint 演示文稿</vt:lpstr>
      <vt:lpstr>大纲</vt:lpstr>
      <vt:lpstr>1.课程简介</vt:lpstr>
      <vt:lpstr>数据库的典型应用场景</vt:lpstr>
      <vt:lpstr>大数据发展现状</vt:lpstr>
      <vt:lpstr>中国的数据战略</vt:lpstr>
      <vt:lpstr>2.课程目标</vt:lpstr>
      <vt:lpstr>3.课程主要内容</vt:lpstr>
      <vt:lpstr>4.教材及参考书</vt:lpstr>
      <vt:lpstr>5.成绩评定</vt:lpstr>
      <vt:lpstr>6.作业及实验要求</vt:lpstr>
      <vt:lpstr>7.课堂纪律要求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michaelwin</cp:lastModifiedBy>
  <cp:revision>959</cp:revision>
  <dcterms:created xsi:type="dcterms:W3CDTF">2015-04-27T18:37:45Z</dcterms:created>
  <dcterms:modified xsi:type="dcterms:W3CDTF">2022-09-11T14:05:37Z</dcterms:modified>
</cp:coreProperties>
</file>