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Lst>
  <p:sldSz cy="6858000" cx="12192000"/>
  <p:notesSz cx="6858000" cy="9144000"/>
  <p:embeddedFontLst>
    <p:embeddedFont>
      <p:font typeface="Libre Franklin"/>
      <p:regular r:id="rId21"/>
      <p:bold r:id="rId22"/>
      <p:italic r:id="rId23"/>
      <p:boldItalic r:id="rId24"/>
    </p:embeddedFont>
    <p:embeddedFont>
      <p:font typeface="Franklin Gothic"/>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glSLKZ8I86z7Rj6vYjePRm/6NbX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LibreFranklin-bold.fntdata"/><Relationship Id="rId21" Type="http://schemas.openxmlformats.org/officeDocument/2006/relationships/font" Target="fonts/LibreFranklin-regular.fntdata"/><Relationship Id="rId24" Type="http://schemas.openxmlformats.org/officeDocument/2006/relationships/font" Target="fonts/LibreFranklin-boldItalic.fntdata"/><Relationship Id="rId23" Type="http://schemas.openxmlformats.org/officeDocument/2006/relationships/font" Target="fonts/LibreFranklin-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9"/>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9"/>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9"/>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1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1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2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8"/>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2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2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29"/>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9"/>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9"/>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29"/>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9"/>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9"/>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9"/>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9"/>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29"/>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20"/>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0"/>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2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1"/>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2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22"/>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2"/>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2"/>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2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2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23"/>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23"/>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2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3"/>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23"/>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24"/>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24"/>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24"/>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24"/>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24"/>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2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2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2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2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26"/>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6"/>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6"/>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26"/>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26"/>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6"/>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26"/>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27"/>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7"/>
          <p:cNvSpPr/>
          <p:nvPr>
            <p:ph idx="2" type="pic"/>
          </p:nvPr>
        </p:nvSpPr>
        <p:spPr>
          <a:xfrm>
            <a:off x="447817" y="641350"/>
            <a:ext cx="11290859" cy="3651249"/>
          </a:xfrm>
          <a:prstGeom prst="rect">
            <a:avLst/>
          </a:prstGeom>
          <a:noFill/>
          <a:ln>
            <a:noFill/>
          </a:ln>
        </p:spPr>
      </p:sp>
      <p:sp>
        <p:nvSpPr>
          <p:cNvPr id="72" name="Google Shape;72;p27"/>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2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2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8"/>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8"/>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US"/>
              <a:t>‹#›</a:t>
            </a:fld>
            <a:endParaRPr/>
          </a:p>
        </p:txBody>
      </p:sp>
      <p:sp>
        <p:nvSpPr>
          <p:cNvPr id="14" name="Google Shape;14;p18"/>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8"/>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8"/>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8"/>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US">
                <a:solidFill>
                  <a:schemeClr val="accent1"/>
                </a:solidFill>
                <a:latin typeface="Arial"/>
                <a:ea typeface="Arial"/>
                <a:cs typeface="Arial"/>
                <a:sym typeface="Arial"/>
              </a:rPr>
              <a:t>NUTRITION</a:t>
            </a:r>
            <a:r>
              <a:rPr b="1" lang="en-US">
                <a:solidFill>
                  <a:schemeClr val="accent1"/>
                </a:solidFill>
                <a:latin typeface="Arial"/>
                <a:ea typeface="Arial"/>
                <a:cs typeface="Arial"/>
                <a:sym typeface="Arial"/>
              </a:rPr>
              <a:t> AI AGENT</a:t>
            </a:r>
            <a:endParaRPr b="1">
              <a:solidFill>
                <a:schemeClr val="accent1"/>
              </a:solidFill>
              <a:latin typeface="Arial"/>
              <a:ea typeface="Arial"/>
              <a:cs typeface="Arial"/>
              <a:sym typeface="Arial"/>
            </a:endParaRPr>
          </a:p>
        </p:txBody>
      </p:sp>
      <p:sp>
        <p:nvSpPr>
          <p:cNvPr id="97" name="Google Shape;97;p1"/>
          <p:cNvSpPr txBox="1"/>
          <p:nvPr/>
        </p:nvSpPr>
        <p:spPr>
          <a:xfrm>
            <a:off x="-329782" y="1034321"/>
            <a:ext cx="12726600" cy="5850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3200" u="none" cap="none" strike="noStrike">
                <a:solidFill>
                  <a:srgbClr val="1482AB"/>
                </a:solidFill>
                <a:latin typeface="Arial"/>
                <a:ea typeface="Arial"/>
                <a:cs typeface="Arial"/>
                <a:sym typeface="Arial"/>
              </a:rPr>
              <a:t>IBM PROJECT</a:t>
            </a:r>
            <a:endParaRPr/>
          </a:p>
        </p:txBody>
      </p:sp>
      <p:sp>
        <p:nvSpPr>
          <p:cNvPr id="98" name="Google Shape;98;p1"/>
          <p:cNvSpPr txBox="1"/>
          <p:nvPr/>
        </p:nvSpPr>
        <p:spPr>
          <a:xfrm>
            <a:off x="3117529" y="4586365"/>
            <a:ext cx="79803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Student name : Sudipta Chatterjee</a:t>
            </a:r>
            <a:endParaRPr/>
          </a:p>
          <a:p>
            <a:pPr indent="0" lvl="0" marL="0" marR="0" rtl="0" algn="l">
              <a:spcBef>
                <a:spcPts val="0"/>
              </a:spcBef>
              <a:spcAft>
                <a:spcPts val="0"/>
              </a:spcAft>
              <a:buNone/>
            </a:pPr>
            <a:r>
              <a:rPr b="1" lang="en-US" sz="2000">
                <a:solidFill>
                  <a:srgbClr val="1482AB"/>
                </a:solidFill>
                <a:latin typeface="Arial"/>
                <a:ea typeface="Arial"/>
                <a:cs typeface="Arial"/>
                <a:sym typeface="Arial"/>
              </a:rPr>
              <a:t>College Name &amp; Department : Amity Universit</a:t>
            </a:r>
            <a:r>
              <a:rPr b="1" lang="en-US" sz="2000">
                <a:solidFill>
                  <a:srgbClr val="1482AB"/>
                </a:solidFill>
              </a:rPr>
              <a:t>y </a:t>
            </a:r>
            <a:endParaRPr/>
          </a:p>
          <a:p>
            <a:pPr indent="0" lvl="0" marL="0" marR="0" rtl="0" algn="l">
              <a:spcBef>
                <a:spcPts val="0"/>
              </a:spcBef>
              <a:spcAft>
                <a:spcPts val="0"/>
              </a:spcAft>
              <a:buNone/>
            </a:pPr>
            <a:r>
              <a:t/>
            </a:r>
            <a:endParaRPr b="1" sz="2000">
              <a:solidFill>
                <a:srgbClr val="1482AB"/>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sp>
        <p:nvSpPr>
          <p:cNvPr id="152" name="Google Shape;152;p11"/>
          <p:cNvSpPr txBox="1"/>
          <p:nvPr/>
        </p:nvSpPr>
        <p:spPr>
          <a:xfrm>
            <a:off x="2626675" y="1099332"/>
            <a:ext cx="3937200" cy="523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accent2"/>
                </a:solidFill>
                <a:latin typeface="Calibri"/>
                <a:ea typeface="Calibri"/>
                <a:cs typeface="Calibri"/>
                <a:sym typeface="Calibri"/>
              </a:rPr>
              <a:t>Deployed AI Agent</a:t>
            </a:r>
            <a:endParaRPr/>
          </a:p>
        </p:txBody>
      </p:sp>
      <p:pic>
        <p:nvPicPr>
          <p:cNvPr id="153" name="Google Shape;153;p11" title="Nutrition Agent Deployment.png"/>
          <p:cNvPicPr preferRelativeResize="0"/>
          <p:nvPr/>
        </p:nvPicPr>
        <p:blipFill>
          <a:blip r:embed="rId3">
            <a:alphaModFix/>
          </a:blip>
          <a:stretch>
            <a:fillRect/>
          </a:stretch>
        </p:blipFill>
        <p:spPr>
          <a:xfrm>
            <a:off x="3436950" y="1708150"/>
            <a:ext cx="8230449" cy="4995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solidFill>
                  <a:srgbClr val="404040"/>
                </a:solidFill>
                <a:latin typeface="Calibri"/>
                <a:ea typeface="Calibri"/>
                <a:cs typeface="Calibri"/>
                <a:sym typeface="Calibri"/>
              </a:rPr>
              <a:t>The agent can o</a:t>
            </a:r>
            <a:r>
              <a:rPr lang="en-US" sz="2800">
                <a:solidFill>
                  <a:srgbClr val="404040"/>
                </a:solidFill>
                <a:latin typeface="Calibri"/>
                <a:ea typeface="Calibri"/>
                <a:cs typeface="Calibri"/>
                <a:sym typeface="Calibri"/>
              </a:rPr>
              <a:t>ffers tailored nutritional guidance based on personal health data.</a:t>
            </a:r>
            <a:endParaRPr sz="2800">
              <a:solidFill>
                <a:srgbClr val="404040"/>
              </a:solidFill>
              <a:latin typeface="Calibri"/>
              <a:ea typeface="Calibri"/>
              <a:cs typeface="Calibri"/>
              <a:sym typeface="Calibri"/>
            </a:endParaRPr>
          </a:p>
          <a:p>
            <a:pPr indent="-305435" lvl="0" marL="305435" rtl="0" algn="l">
              <a:lnSpc>
                <a:spcPct val="110000"/>
              </a:lnSpc>
              <a:spcBef>
                <a:spcPts val="1160"/>
              </a:spcBef>
              <a:spcAft>
                <a:spcPts val="0"/>
              </a:spcAft>
              <a:buSzPts val="2576"/>
              <a:buChar char="◼"/>
            </a:pPr>
            <a:r>
              <a:rPr lang="en-US" sz="2800">
                <a:solidFill>
                  <a:srgbClr val="404040"/>
                </a:solidFill>
                <a:latin typeface="Calibri"/>
                <a:ea typeface="Calibri"/>
                <a:cs typeface="Calibri"/>
                <a:sym typeface="Calibri"/>
              </a:rPr>
              <a:t>It saves time by s</a:t>
            </a:r>
            <a:r>
              <a:rPr lang="en-US" sz="2800">
                <a:solidFill>
                  <a:srgbClr val="404040"/>
                </a:solidFill>
                <a:latin typeface="Calibri"/>
                <a:ea typeface="Calibri"/>
                <a:cs typeface="Calibri"/>
                <a:sym typeface="Calibri"/>
              </a:rPr>
              <a:t>implifies meal planning, grocery shopping, and intake tracking.</a:t>
            </a:r>
            <a:endParaRPr sz="2800">
              <a:solidFill>
                <a:srgbClr val="404040"/>
              </a:solidFill>
              <a:latin typeface="Calibri"/>
              <a:ea typeface="Calibri"/>
              <a:cs typeface="Calibri"/>
              <a:sym typeface="Calibri"/>
            </a:endParaRPr>
          </a:p>
          <a:p>
            <a:pPr indent="-305435" lvl="0" marL="305435" rtl="0" algn="l">
              <a:lnSpc>
                <a:spcPct val="110000"/>
              </a:lnSpc>
              <a:spcBef>
                <a:spcPts val="1160"/>
              </a:spcBef>
              <a:spcAft>
                <a:spcPts val="0"/>
              </a:spcAft>
              <a:buSzPts val="2576"/>
              <a:buChar char="◼"/>
            </a:pPr>
            <a:r>
              <a:rPr lang="en-US" sz="2800">
                <a:solidFill>
                  <a:srgbClr val="404040"/>
                </a:solidFill>
                <a:latin typeface="Calibri"/>
                <a:ea typeface="Calibri"/>
                <a:cs typeface="Calibri"/>
                <a:sym typeface="Calibri"/>
              </a:rPr>
              <a:t>Promotes healthier lifestyles and long-term wellness goals</a:t>
            </a:r>
            <a:endParaRPr sz="2800">
              <a:solidFill>
                <a:srgbClr val="404040"/>
              </a:solidFill>
              <a:latin typeface="Calibri"/>
              <a:ea typeface="Calibri"/>
              <a:cs typeface="Calibri"/>
              <a:sym typeface="Calibri"/>
            </a:endParaRPr>
          </a:p>
          <a:p>
            <a:pPr indent="-319658" lvl="0" marL="305435" rtl="0" algn="l">
              <a:lnSpc>
                <a:spcPct val="110000"/>
              </a:lnSpc>
              <a:spcBef>
                <a:spcPts val="1160"/>
              </a:spcBef>
              <a:spcAft>
                <a:spcPts val="0"/>
              </a:spcAft>
              <a:buClr>
                <a:srgbClr val="404040"/>
              </a:buClr>
              <a:buSzPts val="2800"/>
              <a:buFont typeface="Calibri"/>
              <a:buChar char="◼"/>
            </a:pPr>
            <a:r>
              <a:rPr lang="en-US" sz="2800">
                <a:solidFill>
                  <a:srgbClr val="404040"/>
                </a:solidFill>
                <a:latin typeface="Calibri"/>
                <a:ea typeface="Calibri"/>
                <a:cs typeface="Calibri"/>
                <a:sym typeface="Calibri"/>
              </a:rPr>
              <a:t>Acts as a proactive, engaging wellness companion—beyond just a tool.</a:t>
            </a:r>
            <a:endParaRPr sz="2800">
              <a:solidFill>
                <a:srgbClr val="404040"/>
              </a:solidFill>
              <a:latin typeface="Calibri"/>
              <a:ea typeface="Calibri"/>
              <a:cs typeface="Calibri"/>
              <a:sym typeface="Calibri"/>
            </a:endParaRPr>
          </a:p>
        </p:txBody>
      </p:sp>
      <p:sp>
        <p:nvSpPr>
          <p:cNvPr id="159" name="Google Shape;159;p12"/>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CONCLUSION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GITHUB LINK</a:t>
            </a:r>
            <a:endParaRPr/>
          </a:p>
        </p:txBody>
      </p:sp>
      <p:sp>
        <p:nvSpPr>
          <p:cNvPr id="165" name="Google Shape;165;p1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rPr lang="en-US"/>
              <a:t>Make sure that there should be readme file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Multilingual and Cultural Expansion</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Voice-Activated Assistant</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Real-Time Collaboration Features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Sustainability Tracking</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Wearable &amp; IoT Syncing</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Healthcare Collaboration</a:t>
            </a:r>
            <a:endParaRPr/>
          </a:p>
        </p:txBody>
      </p:sp>
      <p:sp>
        <p:nvSpPr>
          <p:cNvPr id="171" name="Google Shape;171;p14"/>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US" sz="4400" cap="none">
                <a:solidFill>
                  <a:schemeClr val="accent1"/>
                </a:solidFill>
                <a:latin typeface="Arial"/>
                <a:ea typeface="Arial"/>
                <a:cs typeface="Arial"/>
                <a:sym typeface="Arial"/>
              </a:rPr>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6000" lvl="0" marL="306000" rtl="0" algn="l">
              <a:lnSpc>
                <a:spcPct val="110000"/>
              </a:lnSpc>
              <a:spcBef>
                <a:spcPts val="0"/>
              </a:spcBef>
              <a:spcAft>
                <a:spcPts val="0"/>
              </a:spcAft>
              <a:buSzPts val="1564"/>
              <a:buChar char="◼"/>
            </a:pPr>
            <a:r>
              <a:t/>
            </a:r>
            <a:endParaRPr/>
          </a:p>
        </p:txBody>
      </p:sp>
      <p:sp>
        <p:nvSpPr>
          <p:cNvPr id="177" name="Google Shape;177;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CERTIFICATIONS</a:t>
            </a:r>
            <a:endParaRPr/>
          </a:p>
        </p:txBody>
      </p:sp>
      <p:pic>
        <p:nvPicPr>
          <p:cNvPr id="178" name="Google Shape;178;p15"/>
          <p:cNvPicPr preferRelativeResize="0"/>
          <p:nvPr/>
        </p:nvPicPr>
        <p:blipFill>
          <a:blip r:embed="rId3">
            <a:alphaModFix/>
          </a:blip>
          <a:stretch>
            <a:fillRect/>
          </a:stretch>
        </p:blipFill>
        <p:spPr>
          <a:xfrm>
            <a:off x="3388650" y="1594799"/>
            <a:ext cx="4657575" cy="43805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6"/>
          <p:cNvSpPr/>
          <p:nvPr/>
        </p:nvSpPr>
        <p:spPr>
          <a:xfrm>
            <a:off x="930517" y="1202372"/>
            <a:ext cx="3758400" cy="36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Libre Franklin"/>
                <a:ea typeface="Libre Franklin"/>
                <a:cs typeface="Libre Franklin"/>
                <a:sym typeface="Libre Franklin"/>
              </a:rPr>
              <a:t> RAG LAB certificate </a:t>
            </a:r>
            <a:endParaRPr sz="1800">
              <a:solidFill>
                <a:schemeClr val="dk1"/>
              </a:solidFill>
              <a:latin typeface="Libre Franklin"/>
              <a:ea typeface="Libre Franklin"/>
              <a:cs typeface="Libre Franklin"/>
              <a:sym typeface="Libre Franklin"/>
            </a:endParaRPr>
          </a:p>
        </p:txBody>
      </p:sp>
      <p:pic>
        <p:nvPicPr>
          <p:cNvPr id="184" name="Google Shape;184;p16"/>
          <p:cNvPicPr preferRelativeResize="0"/>
          <p:nvPr/>
        </p:nvPicPr>
        <p:blipFill>
          <a:blip r:embed="rId3">
            <a:alphaModFix/>
          </a:blip>
          <a:stretch>
            <a:fillRect/>
          </a:stretch>
        </p:blipFill>
        <p:spPr>
          <a:xfrm>
            <a:off x="1960500" y="1627797"/>
            <a:ext cx="7574908" cy="498152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7"/>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US">
                <a:solidFill>
                  <a:srgbClr val="002060"/>
                </a:solidFill>
                <a:latin typeface="Arial"/>
                <a:ea typeface="Arial"/>
                <a:cs typeface="Arial"/>
                <a:sym typeface="Arial"/>
              </a:rPr>
              <a:t>OUTLINE</a:t>
            </a:r>
            <a:endParaRPr/>
          </a:p>
        </p:txBody>
      </p:sp>
      <p:sp>
        <p:nvSpPr>
          <p:cNvPr id="104" name="Google Shape;104;p2"/>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US"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Problem Statement </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Technology used</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Wow factor </a:t>
            </a:r>
            <a:endParaRPr sz="2000">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End users</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Result</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Conclusion</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Git-hub Link</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US" sz="2000">
                <a:latin typeface="Arial"/>
                <a:ea typeface="Arial"/>
                <a:cs typeface="Arial"/>
                <a:sym typeface="Arial"/>
              </a:rPr>
              <a:t>IBM Certifications</a:t>
            </a:r>
            <a:endParaRPr/>
          </a:p>
          <a:p>
            <a:pPr indent="-188595" lvl="0" marL="305435" rtl="0" algn="l">
              <a:lnSpc>
                <a:spcPct val="110000"/>
              </a:lnSpc>
              <a:spcBef>
                <a:spcPts val="1000"/>
              </a:spcBef>
              <a:spcAft>
                <a:spcPts val="0"/>
              </a:spcAft>
              <a:buSzPts val="1840"/>
              <a:buNone/>
            </a:pPr>
            <a:r>
              <a:t/>
            </a:r>
            <a:endParaRPr b="1" sz="2000">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3"/>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fontScale="85000" lnSpcReduction="10000"/>
          </a:bodyPr>
          <a:lstStyle/>
          <a:p>
            <a:pPr indent="0" lvl="0" marL="0" rtl="0" algn="l">
              <a:lnSpc>
                <a:spcPct val="110000"/>
              </a:lnSpc>
              <a:spcBef>
                <a:spcPts val="0"/>
              </a:spcBef>
              <a:spcAft>
                <a:spcPts val="0"/>
              </a:spcAft>
              <a:buSzPct val="92000"/>
              <a:buNone/>
            </a:pPr>
            <a:r>
              <a:rPr lang="en-US" sz="2800">
                <a:latin typeface="Calibri"/>
                <a:ea typeface="Calibri"/>
                <a:cs typeface="Calibri"/>
                <a:sym typeface="Calibri"/>
              </a:rPr>
              <a:t>Despite the growing awareness of healthy eating habits, a significant portion of the population struggles to maintain balanced diets due to lack of personalized nutritional guidance, limited access to expert advice, and misinformation online. This results in poor health outcomes including obesity, malnutrition, and lifestyle-related diseases.</a:t>
            </a:r>
            <a:endParaRPr sz="1100">
              <a:latin typeface="Calibri"/>
              <a:ea typeface="Calibri"/>
              <a:cs typeface="Calibri"/>
              <a:sym typeface="Calibri"/>
            </a:endParaRPr>
          </a:p>
          <a:p>
            <a:pPr indent="0" lvl="0" marL="0" rtl="0" algn="l">
              <a:lnSpc>
                <a:spcPct val="110000"/>
              </a:lnSpc>
              <a:spcBef>
                <a:spcPts val="1118"/>
              </a:spcBef>
              <a:spcAft>
                <a:spcPts val="0"/>
              </a:spcAft>
              <a:buSzPct val="92000"/>
              <a:buNone/>
            </a:pPr>
            <a:r>
              <a:rPr b="1" lang="en-US" sz="2800">
                <a:latin typeface="Calibri"/>
                <a:ea typeface="Calibri"/>
                <a:cs typeface="Calibri"/>
                <a:sym typeface="Calibri"/>
              </a:rPr>
              <a:t>Proposed Solution:</a:t>
            </a:r>
            <a:br>
              <a:rPr lang="en-US" sz="2800">
                <a:latin typeface="Calibri"/>
                <a:ea typeface="Calibri"/>
                <a:cs typeface="Calibri"/>
                <a:sym typeface="Calibri"/>
              </a:rPr>
            </a:br>
            <a:r>
              <a:rPr lang="en-US" sz="2800">
                <a:latin typeface="Calibri"/>
                <a:ea typeface="Calibri"/>
                <a:cs typeface="Calibri"/>
                <a:sym typeface="Calibri"/>
              </a:rPr>
              <a:t> An AI Research Agent that uses Natural Language Processing (NLP), Retrieval-Augmented Generation (RAG). </a:t>
            </a:r>
            <a:r>
              <a:rPr lang="en-US" sz="2800">
                <a:latin typeface="Calibri"/>
                <a:ea typeface="Calibri"/>
                <a:cs typeface="Calibri"/>
                <a:sym typeface="Calibri"/>
              </a:rPr>
              <a:t>This AI-powered assistant would analyze individual data such as age, weight, health conditions, and lifestyle habits to generate custom meal plans, offer grocery suggestions, and monitor daily nutrient intake. It would also educate users with timely tips and alerts, adapting its recommendations based on progress and feedback to foster long-term wellness and informed food choices—all in a simple, accessible format.</a:t>
            </a:r>
            <a:endParaRPr sz="1100">
              <a:solidFill>
                <a:srgbClr val="404040"/>
              </a:solidFill>
              <a:latin typeface="Calibri"/>
              <a:ea typeface="Calibri"/>
              <a:cs typeface="Calibri"/>
              <a:sym typeface="Calibri"/>
            </a:endParaRPr>
          </a:p>
        </p:txBody>
      </p:sp>
      <p:sp>
        <p:nvSpPr>
          <p:cNvPr id="110" name="Google Shape;110;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PROBLEM STATEMENT</a:t>
            </a:r>
            <a:endParaRPr sz="4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US" sz="4400">
                <a:solidFill>
                  <a:schemeClr val="accent1"/>
                </a:solidFill>
                <a:latin typeface="Arial"/>
                <a:ea typeface="Arial"/>
                <a:cs typeface="Arial"/>
                <a:sym typeface="Arial"/>
              </a:rPr>
              <a:t>TECHNOLOGY  USED</a:t>
            </a:r>
            <a:endParaRPr sz="4400"/>
          </a:p>
        </p:txBody>
      </p:sp>
      <p:sp>
        <p:nvSpPr>
          <p:cNvPr id="116" name="Google Shape;116;p4"/>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0" lvl="0" marL="0" rtl="0" algn="l">
              <a:lnSpc>
                <a:spcPct val="110000"/>
              </a:lnSpc>
              <a:spcBef>
                <a:spcPts val="0"/>
              </a:spcBef>
              <a:spcAft>
                <a:spcPts val="0"/>
              </a:spcAft>
              <a:buSzPts val="2576"/>
              <a:buNone/>
            </a:pPr>
            <a:r>
              <a:rPr lang="en-US" sz="2800">
                <a:solidFill>
                  <a:srgbClr val="000000"/>
                </a:solidFill>
                <a:latin typeface="Calibri"/>
                <a:ea typeface="Calibri"/>
                <a:cs typeface="Calibri"/>
                <a:sym typeface="Calibri"/>
              </a:rPr>
              <a:t>IBM cloud lite services</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Natural Language Processing (NLP)</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Retrieval Augmented Generation (RAG)</a:t>
            </a:r>
            <a:endParaRPr/>
          </a:p>
          <a:p>
            <a:pPr indent="0" lvl="0" marL="0" rtl="0" algn="l">
              <a:lnSpc>
                <a:spcPct val="110000"/>
              </a:lnSpc>
              <a:spcBef>
                <a:spcPts val="1160"/>
              </a:spcBef>
              <a:spcAft>
                <a:spcPts val="0"/>
              </a:spcAft>
              <a:buSzPts val="2576"/>
              <a:buNone/>
            </a:pPr>
            <a:r>
              <a:rPr lang="en-US" sz="2800">
                <a:solidFill>
                  <a:srgbClr val="000000"/>
                </a:solidFill>
                <a:latin typeface="Calibri"/>
                <a:ea typeface="Calibri"/>
                <a:cs typeface="Calibri"/>
                <a:sym typeface="Calibri"/>
              </a:rPr>
              <a:t>IBM Granite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IBM CLOUD SERVICES USED</a:t>
            </a:r>
            <a:endParaRPr/>
          </a:p>
        </p:txBody>
      </p:sp>
      <p:sp>
        <p:nvSpPr>
          <p:cNvPr id="122" name="Google Shape;122;p5"/>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564"/>
              <a:buChar char="◼"/>
            </a:pPr>
            <a:r>
              <a:rPr lang="en-US"/>
              <a:t>IBM Cloud Watsonx AI Studio</a:t>
            </a:r>
            <a:endParaRPr/>
          </a:p>
          <a:p>
            <a:pPr indent="-305435" lvl="0" marL="305435" rtl="0" algn="l">
              <a:lnSpc>
                <a:spcPct val="110000"/>
              </a:lnSpc>
              <a:spcBef>
                <a:spcPts val="940"/>
              </a:spcBef>
              <a:spcAft>
                <a:spcPts val="0"/>
              </a:spcAft>
              <a:buSzPts val="1564"/>
              <a:buChar char="◼"/>
            </a:pPr>
            <a:r>
              <a:rPr lang="en-US"/>
              <a:t>IBM Cloud Watsonx AI runtime</a:t>
            </a:r>
            <a:endParaRPr/>
          </a:p>
          <a:p>
            <a:pPr indent="-305435" lvl="0" marL="305435" rtl="0" algn="l">
              <a:lnSpc>
                <a:spcPct val="110000"/>
              </a:lnSpc>
              <a:spcBef>
                <a:spcPts val="940"/>
              </a:spcBef>
              <a:spcAft>
                <a:spcPts val="0"/>
              </a:spcAft>
              <a:buSzPts val="1564"/>
              <a:buChar char="◼"/>
            </a:pPr>
            <a:r>
              <a:rPr lang="en-US"/>
              <a:t>IBM Cloud Agent Lab</a:t>
            </a:r>
            <a:endParaRPr/>
          </a:p>
          <a:p>
            <a:pPr indent="-305435" lvl="0" marL="305435" rtl="0" algn="l">
              <a:lnSpc>
                <a:spcPct val="110000"/>
              </a:lnSpc>
              <a:spcBef>
                <a:spcPts val="940"/>
              </a:spcBef>
              <a:spcAft>
                <a:spcPts val="0"/>
              </a:spcAft>
              <a:buSzPts val="1564"/>
              <a:buChar char="◼"/>
            </a:pPr>
            <a:r>
              <a:rPr lang="en-US"/>
              <a:t>IBM Granite foundation model</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fontScale="77500" lnSpcReduction="20000"/>
          </a:bodyPr>
          <a:lstStyle/>
          <a:p>
            <a:pPr indent="0" lvl="0" marL="0" rtl="0" algn="l">
              <a:lnSpc>
                <a:spcPct val="115000"/>
              </a:lnSpc>
              <a:spcBef>
                <a:spcPts val="1200"/>
              </a:spcBef>
              <a:spcAft>
                <a:spcPts val="0"/>
              </a:spcAft>
              <a:buClr>
                <a:schemeClr val="dk1"/>
              </a:buClr>
              <a:buSzPct val="39285"/>
              <a:buFont typeface="Arial"/>
              <a:buNone/>
            </a:pPr>
            <a:r>
              <a:rPr lang="en-US" sz="2800">
                <a:solidFill>
                  <a:srgbClr val="000000"/>
                </a:solidFill>
                <a:latin typeface="Calibri"/>
                <a:ea typeface="Calibri"/>
                <a:cs typeface="Calibri"/>
                <a:sym typeface="Calibri"/>
              </a:rPr>
              <a:t>Imagine a Nutrition Agent that doesn’t just suggest healthy meals but transforms food into a personal wellness journey. It uses AI and real-time data to:</a:t>
            </a:r>
            <a:endParaRPr sz="2800">
              <a:solidFill>
                <a:srgbClr val="000000"/>
              </a:solidFill>
              <a:latin typeface="Calibri"/>
              <a:ea typeface="Calibri"/>
              <a:cs typeface="Calibri"/>
              <a:sym typeface="Calibri"/>
            </a:endParaRPr>
          </a:p>
          <a:p>
            <a:pPr indent="-282733" lvl="0" marL="457200" rtl="0" algn="l">
              <a:lnSpc>
                <a:spcPct val="115000"/>
              </a:lnSpc>
              <a:spcBef>
                <a:spcPts val="1200"/>
              </a:spcBef>
              <a:spcAft>
                <a:spcPts val="0"/>
              </a:spcAft>
              <a:buClr>
                <a:schemeClr val="dk1"/>
              </a:buClr>
              <a:buSzPct val="39285"/>
              <a:buFont typeface="Arial"/>
              <a:buChar char="●"/>
            </a:pPr>
            <a:r>
              <a:rPr lang="en-US" sz="2800">
                <a:solidFill>
                  <a:srgbClr val="000000"/>
                </a:solidFill>
                <a:latin typeface="Calibri"/>
                <a:ea typeface="Calibri"/>
                <a:cs typeface="Calibri"/>
                <a:sym typeface="Calibri"/>
              </a:rPr>
              <a:t>🧠 Anticipate cravings and gently nudge healthier swaps before impulse takes over</a:t>
            </a:r>
            <a:endParaRPr sz="2800">
              <a:solidFill>
                <a:srgbClr val="000000"/>
              </a:solidFill>
              <a:latin typeface="Calibri"/>
              <a:ea typeface="Calibri"/>
              <a:cs typeface="Calibri"/>
              <a:sym typeface="Calibri"/>
            </a:endParaRPr>
          </a:p>
          <a:p>
            <a:pPr indent="-282733" lvl="0" marL="457200" rtl="0" algn="l">
              <a:lnSpc>
                <a:spcPct val="115000"/>
              </a:lnSpc>
              <a:spcBef>
                <a:spcPts val="0"/>
              </a:spcBef>
              <a:spcAft>
                <a:spcPts val="0"/>
              </a:spcAft>
              <a:buClr>
                <a:schemeClr val="dk1"/>
              </a:buClr>
              <a:buSzPct val="39285"/>
              <a:buFont typeface="Arial"/>
              <a:buChar char="●"/>
            </a:pPr>
            <a:r>
              <a:rPr lang="en-US" sz="2800">
                <a:solidFill>
                  <a:srgbClr val="000000"/>
                </a:solidFill>
                <a:latin typeface="Calibri"/>
                <a:ea typeface="Calibri"/>
                <a:cs typeface="Calibri"/>
                <a:sym typeface="Calibri"/>
              </a:rPr>
              <a:t>🍽️ Auto-generate weekly menus synced with local produce and seasonal ingredients</a:t>
            </a:r>
            <a:endParaRPr sz="2800">
              <a:solidFill>
                <a:srgbClr val="000000"/>
              </a:solidFill>
              <a:latin typeface="Calibri"/>
              <a:ea typeface="Calibri"/>
              <a:cs typeface="Calibri"/>
              <a:sym typeface="Calibri"/>
            </a:endParaRPr>
          </a:p>
          <a:p>
            <a:pPr indent="-282733" lvl="0" marL="457200" rtl="0" algn="l">
              <a:lnSpc>
                <a:spcPct val="115000"/>
              </a:lnSpc>
              <a:spcBef>
                <a:spcPts val="0"/>
              </a:spcBef>
              <a:spcAft>
                <a:spcPts val="0"/>
              </a:spcAft>
              <a:buClr>
                <a:schemeClr val="dk1"/>
              </a:buClr>
              <a:buSzPct val="39285"/>
              <a:buFont typeface="Arial"/>
              <a:buChar char="●"/>
            </a:pPr>
            <a:r>
              <a:rPr lang="en-US" sz="2800">
                <a:solidFill>
                  <a:srgbClr val="000000"/>
                </a:solidFill>
                <a:latin typeface="Calibri"/>
                <a:ea typeface="Calibri"/>
                <a:cs typeface="Calibri"/>
                <a:sym typeface="Calibri"/>
              </a:rPr>
              <a:t>🛒 Integrate with smart grocery platforms to create curated shopping lists—or even place orders</a:t>
            </a:r>
            <a:endParaRPr sz="2800">
              <a:solidFill>
                <a:srgbClr val="000000"/>
              </a:solidFill>
              <a:latin typeface="Calibri"/>
              <a:ea typeface="Calibri"/>
              <a:cs typeface="Calibri"/>
              <a:sym typeface="Calibri"/>
            </a:endParaRPr>
          </a:p>
          <a:p>
            <a:pPr indent="-282733" lvl="0" marL="457200" rtl="0" algn="l">
              <a:lnSpc>
                <a:spcPct val="115000"/>
              </a:lnSpc>
              <a:spcBef>
                <a:spcPts val="0"/>
              </a:spcBef>
              <a:spcAft>
                <a:spcPts val="0"/>
              </a:spcAft>
              <a:buClr>
                <a:schemeClr val="dk1"/>
              </a:buClr>
              <a:buSzPct val="39285"/>
              <a:buFont typeface="Arial"/>
              <a:buChar char="●"/>
            </a:pPr>
            <a:r>
              <a:rPr lang="en-US" sz="2800">
                <a:solidFill>
                  <a:srgbClr val="000000"/>
                </a:solidFill>
                <a:latin typeface="Calibri"/>
                <a:ea typeface="Calibri"/>
                <a:cs typeface="Calibri"/>
                <a:sym typeface="Calibri"/>
              </a:rPr>
              <a:t>👩‍⚕️ Sync with wearables to adjust meal plans dynamically based on your sleep, activity, and mood</a:t>
            </a:r>
            <a:endParaRPr sz="2800">
              <a:solidFill>
                <a:srgbClr val="000000"/>
              </a:solidFill>
              <a:latin typeface="Calibri"/>
              <a:ea typeface="Calibri"/>
              <a:cs typeface="Calibri"/>
              <a:sym typeface="Calibri"/>
            </a:endParaRPr>
          </a:p>
          <a:p>
            <a:pPr indent="-282733" lvl="0" marL="457200" rtl="0" algn="l">
              <a:lnSpc>
                <a:spcPct val="115000"/>
              </a:lnSpc>
              <a:spcBef>
                <a:spcPts val="0"/>
              </a:spcBef>
              <a:spcAft>
                <a:spcPts val="0"/>
              </a:spcAft>
              <a:buClr>
                <a:schemeClr val="dk1"/>
              </a:buClr>
              <a:buSzPct val="39285"/>
              <a:buFont typeface="Arial"/>
              <a:buChar char="●"/>
            </a:pPr>
            <a:r>
              <a:rPr lang="en-US" sz="2800">
                <a:solidFill>
                  <a:srgbClr val="000000"/>
                </a:solidFill>
                <a:latin typeface="Calibri"/>
                <a:ea typeface="Calibri"/>
                <a:cs typeface="Calibri"/>
                <a:sym typeface="Calibri"/>
              </a:rPr>
              <a:t>🎮 Gamify nutrition goals with streaks, challenges, and unlockable rewards to keep users motivated</a:t>
            </a:r>
            <a:endParaRPr sz="2800">
              <a:solidFill>
                <a:srgbClr val="000000"/>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ct val="39285"/>
              <a:buFont typeface="Arial"/>
              <a:buNone/>
            </a:pPr>
            <a:r>
              <a:rPr lang="en-US" sz="2800">
                <a:solidFill>
                  <a:srgbClr val="000000"/>
                </a:solidFill>
                <a:latin typeface="Calibri"/>
                <a:ea typeface="Calibri"/>
                <a:cs typeface="Calibri"/>
                <a:sym typeface="Calibri"/>
              </a:rPr>
              <a:t>It’s not just a guide—it’s a wellness sidekick that evolves with you, celebrating the small wins and helping you stay one bite ahead</a:t>
            </a:r>
            <a:endParaRPr sz="2800">
              <a:solidFill>
                <a:srgbClr val="000000"/>
              </a:solidFill>
              <a:latin typeface="Calibri"/>
              <a:ea typeface="Calibri"/>
              <a:cs typeface="Calibri"/>
              <a:sym typeface="Calibri"/>
            </a:endParaRPr>
          </a:p>
          <a:p>
            <a:pPr indent="0" lvl="0" marL="0" rtl="0" algn="l">
              <a:lnSpc>
                <a:spcPct val="110000"/>
              </a:lnSpc>
              <a:spcBef>
                <a:spcPts val="1200"/>
              </a:spcBef>
              <a:spcAft>
                <a:spcPts val="0"/>
              </a:spcAft>
              <a:buSzPct val="92000"/>
              <a:buNone/>
            </a:pPr>
            <a:r>
              <a:t/>
            </a:r>
            <a:endParaRPr sz="2800">
              <a:solidFill>
                <a:srgbClr val="000000"/>
              </a:solidFill>
              <a:latin typeface="Calibri"/>
              <a:ea typeface="Calibri"/>
              <a:cs typeface="Calibri"/>
              <a:sym typeface="Calibri"/>
            </a:endParaRPr>
          </a:p>
        </p:txBody>
      </p:sp>
      <p:sp>
        <p:nvSpPr>
          <p:cNvPr id="128" name="Google Shape;128;p6"/>
          <p:cNvSpPr txBox="1"/>
          <p:nvPr>
            <p:ph type="title"/>
          </p:nvPr>
        </p:nvSpPr>
        <p:spPr>
          <a:xfrm>
            <a:off x="581191" y="771730"/>
            <a:ext cx="11029616" cy="530296"/>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3200"/>
              <a:buFont typeface="Arial"/>
              <a:buNone/>
            </a:pPr>
            <a:r>
              <a:rPr b="1" lang="en-US" sz="3200">
                <a:solidFill>
                  <a:schemeClr val="accent1"/>
                </a:solidFill>
                <a:latin typeface="Arial"/>
                <a:ea typeface="Arial"/>
                <a:cs typeface="Arial"/>
                <a:sym typeface="Arial"/>
              </a:rPr>
              <a:t>WOW FACTORS</a:t>
            </a:r>
            <a:endParaRPr sz="3200">
              <a:solidFill>
                <a:schemeClr val="accen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END USERS</a:t>
            </a:r>
            <a:endParaRPr/>
          </a:p>
        </p:txBody>
      </p:sp>
      <p:sp>
        <p:nvSpPr>
          <p:cNvPr id="134" name="Google Shape;134;p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576"/>
              <a:buChar char="◼"/>
            </a:pPr>
            <a:r>
              <a:rPr lang="en-US" sz="2800">
                <a:latin typeface="Calibri"/>
                <a:ea typeface="Calibri"/>
                <a:cs typeface="Calibri"/>
                <a:sym typeface="Calibri"/>
              </a:rPr>
              <a:t>Health-conscious individuals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Patients with dietary restrictions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Dietitians</a:t>
            </a:r>
            <a:endParaRPr/>
          </a:p>
          <a:p>
            <a:pPr indent="-305435" lvl="0" marL="305435" rtl="0" algn="l">
              <a:lnSpc>
                <a:spcPct val="110000"/>
              </a:lnSpc>
              <a:spcBef>
                <a:spcPts val="1160"/>
              </a:spcBef>
              <a:spcAft>
                <a:spcPts val="0"/>
              </a:spcAft>
              <a:buSzPts val="2576"/>
              <a:buChar char="◼"/>
            </a:pPr>
            <a:r>
              <a:rPr lang="en-US" sz="2800">
                <a:latin typeface="Calibri"/>
                <a:ea typeface="Calibri"/>
                <a:cs typeface="Calibri"/>
                <a:sym typeface="Calibri"/>
              </a:rPr>
              <a:t>Fitness enthusiasts and athletes</a:t>
            </a:r>
            <a:endParaRPr sz="2800">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40" name="Google Shape;140;p8" title="Nutrition Agent.png"/>
          <p:cNvPicPr preferRelativeResize="0"/>
          <p:nvPr/>
        </p:nvPicPr>
        <p:blipFill>
          <a:blip r:embed="rId3">
            <a:alphaModFix/>
          </a:blip>
          <a:stretch>
            <a:fillRect/>
          </a:stretch>
        </p:blipFill>
        <p:spPr>
          <a:xfrm>
            <a:off x="5737250" y="903400"/>
            <a:ext cx="6122750" cy="58641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US">
                <a:solidFill>
                  <a:schemeClr val="accent1"/>
                </a:solidFill>
              </a:rPr>
              <a:t>RESULTS</a:t>
            </a:r>
            <a:endParaRPr/>
          </a:p>
        </p:txBody>
      </p:sp>
      <p:pic>
        <p:nvPicPr>
          <p:cNvPr id="146" name="Google Shape;146;p9" title="Nutrition Agent Result.png"/>
          <p:cNvPicPr preferRelativeResize="0"/>
          <p:nvPr/>
        </p:nvPicPr>
        <p:blipFill>
          <a:blip r:embed="rId3">
            <a:alphaModFix/>
          </a:blip>
          <a:stretch>
            <a:fillRect/>
          </a:stretch>
        </p:blipFill>
        <p:spPr>
          <a:xfrm>
            <a:off x="5540575" y="768625"/>
            <a:ext cx="6319424" cy="60221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