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7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47800"/>
            <a:ext cx="450215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19600" y="1447800"/>
            <a:ext cx="30480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19600" y="3200400"/>
            <a:ext cx="3200400" cy="195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759" y="275590"/>
            <a:ext cx="8158480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469" y="1723390"/>
            <a:ext cx="8989060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2015-01-23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530" y="4751070"/>
            <a:ext cx="3239770" cy="1998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070" y="1005839"/>
            <a:ext cx="4320540" cy="367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7079" y="899159"/>
            <a:ext cx="4330065" cy="587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>
                <a:latin typeface="Arial"/>
                <a:cs typeface="Arial"/>
              </a:rPr>
              <a:t>Philcoxia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30"/>
              </a:spcBef>
            </a:pPr>
            <a:endParaRPr sz="3800" dirty="0"/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razil</a:t>
            </a:r>
          </a:p>
          <a:p>
            <a:pPr>
              <a:lnSpc>
                <a:spcPts val="3800"/>
              </a:lnSpc>
              <a:spcBef>
                <a:spcPts val="39"/>
              </a:spcBef>
            </a:pPr>
            <a:endParaRPr sz="3800" dirty="0"/>
          </a:p>
          <a:p>
            <a:pPr marL="12700" marR="118745">
              <a:lnSpc>
                <a:spcPct val="100000"/>
              </a:lnSpc>
            </a:pPr>
            <a:r>
              <a:rPr sz="3200" spc="-65" dirty="0">
                <a:latin typeface="Arial"/>
                <a:cs typeface="Arial"/>
              </a:rPr>
              <a:t>W</a:t>
            </a:r>
            <a:r>
              <a:rPr sz="3200" spc="-5" dirty="0">
                <a:latin typeface="Arial"/>
                <a:cs typeface="Arial"/>
              </a:rPr>
              <a:t>el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 an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5" dirty="0">
                <a:latin typeface="Arial"/>
                <a:cs typeface="Arial"/>
              </a:rPr>
              <a:t>low-nu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rient </a:t>
            </a:r>
            <a:r>
              <a:rPr sz="3200" spc="-5" dirty="0">
                <a:latin typeface="Arial"/>
                <a:cs typeface="Arial"/>
              </a:rPr>
              <a:t>habitat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40"/>
              </a:spcBef>
            </a:pPr>
            <a:endParaRPr sz="3800" dirty="0"/>
          </a:p>
          <a:p>
            <a:pPr marL="12700" marR="80899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Stic</a:t>
            </a:r>
            <a:r>
              <a:rPr sz="3200" spc="5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underg</a:t>
            </a:r>
            <a:r>
              <a:rPr sz="3200" spc="10" dirty="0">
                <a:latin typeface="Arial"/>
                <a:cs typeface="Arial"/>
              </a:rPr>
              <a:t>r</a:t>
            </a:r>
            <a:r>
              <a:rPr sz="3200" spc="-5" dirty="0">
                <a:latin typeface="Arial"/>
                <a:cs typeface="Arial"/>
              </a:rPr>
              <a:t>ound leaves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ts val="3800"/>
              </a:lnSpc>
              <a:spcBef>
                <a:spcPts val="39"/>
              </a:spcBef>
            </a:pPr>
            <a:endParaRPr sz="3800" dirty="0"/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Eat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5" dirty="0">
                <a:latin typeface="Arial"/>
                <a:cs typeface="Arial"/>
              </a:rPr>
              <a:t>worms!</a:t>
            </a:r>
            <a:endParaRPr sz="3200" dirty="0">
              <a:latin typeface="Arial"/>
              <a:cs typeface="Arial"/>
            </a:endParaRPr>
          </a:p>
          <a:p>
            <a:pPr marL="1200150">
              <a:lnSpc>
                <a:spcPct val="100000"/>
              </a:lnSpc>
              <a:spcBef>
                <a:spcPts val="1330"/>
              </a:spcBef>
            </a:pPr>
            <a:r>
              <a:rPr sz="2200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ereir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e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al</a:t>
            </a:r>
            <a:r>
              <a:rPr lang="en-CA" sz="2200" dirty="0" smtClean="0">
                <a:latin typeface="Arial"/>
                <a:cs typeface="Arial"/>
              </a:rPr>
              <a:t>. 2012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1550" y="46990"/>
            <a:ext cx="5530850" cy="611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spc="-5" dirty="0">
                <a:latin typeface="Arial"/>
                <a:cs typeface="Arial"/>
              </a:rPr>
              <a:t>Th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Pl</a:t>
            </a:r>
            <a:r>
              <a:rPr sz="4000" spc="-10" dirty="0">
                <a:latin typeface="Arial"/>
                <a:cs typeface="Arial"/>
              </a:rPr>
              <a:t>a</a:t>
            </a:r>
            <a:r>
              <a:rPr sz="4000" spc="-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-5" dirty="0">
                <a:latin typeface="Arial"/>
                <a:cs typeface="Arial"/>
              </a:rPr>
              <a:t> o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-5" dirty="0">
                <a:latin typeface="Arial"/>
                <a:cs typeface="Arial"/>
              </a:rPr>
              <a:t> th</a:t>
            </a:r>
            <a:r>
              <a:rPr sz="4000" dirty="0">
                <a:latin typeface="Arial"/>
                <a:cs typeface="Arial"/>
              </a:rPr>
              <a:t>e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lang="en-CA" sz="4000" spc="875" dirty="0">
                <a:latin typeface="Arial"/>
                <a:cs typeface="Arial"/>
              </a:rPr>
              <a:t>D</a:t>
            </a:r>
            <a:r>
              <a:rPr sz="4000" spc="875" dirty="0" smtClean="0">
                <a:latin typeface="Arial"/>
                <a:cs typeface="Arial"/>
              </a:rPr>
              <a:t>a</a:t>
            </a:r>
            <a:r>
              <a:rPr sz="4000" dirty="0" smtClean="0">
                <a:latin typeface="Arial"/>
                <a:cs typeface="Arial"/>
              </a:rPr>
              <a:t>y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270" y="1799590"/>
            <a:ext cx="46196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is a </a:t>
            </a:r>
            <a:r>
              <a:rPr sz="2400" dirty="0" smtClean="0">
                <a:latin typeface="Arial"/>
                <a:cs typeface="Arial"/>
              </a:rPr>
              <a:t>ma</a:t>
            </a:r>
            <a:r>
              <a:rPr lang="en-CA" sz="2400" dirty="0" err="1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benefit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270" y="2531109"/>
            <a:ext cx="7771130" cy="258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3990" indent="-9842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Transmission advantage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(F</a:t>
            </a:r>
            <a:r>
              <a:rPr sz="2400" dirty="0" smtClean="0">
                <a:latin typeface="Arial"/>
                <a:cs typeface="Arial"/>
              </a:rPr>
              <a:t>isher</a:t>
            </a:r>
            <a:r>
              <a:rPr lang="en-CA" sz="2400" dirty="0" smtClean="0">
                <a:latin typeface="Arial"/>
                <a:cs typeface="Arial"/>
              </a:rPr>
              <a:t>)</a:t>
            </a:r>
          </a:p>
          <a:p>
            <a:pPr marL="1443990" indent="-984250">
              <a:lnSpc>
                <a:spcPct val="100000"/>
              </a:lnSpc>
            </a:pP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			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	</a:t>
            </a:r>
            <a:r>
              <a:rPr lang="en-CA" sz="2400" dirty="0" smtClean="0">
                <a:latin typeface="Arial"/>
                <a:cs typeface="Arial"/>
              </a:rPr>
              <a:t>	</a:t>
            </a:r>
            <a:r>
              <a:rPr sz="2400" dirty="0" smtClean="0">
                <a:latin typeface="Arial"/>
                <a:cs typeface="Arial"/>
              </a:rPr>
              <a:t>seed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</a:t>
            </a:r>
            <a:r>
              <a:rPr lang="en-CA" sz="2400" dirty="0" smtClean="0">
                <a:latin typeface="Arial"/>
                <a:cs typeface="Arial"/>
              </a:rPr>
              <a:t> 		total</a:t>
            </a:r>
            <a:r>
              <a:rPr sz="2400" dirty="0" smtClean="0">
                <a:latin typeface="Arial"/>
                <a:cs typeface="Arial"/>
              </a:rPr>
              <a:t> </a:t>
            </a: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outcrossing	</a:t>
            </a:r>
            <a:r>
              <a:rPr lang="en-CA" sz="2400" dirty="0" smtClean="0">
                <a:latin typeface="Arial"/>
                <a:cs typeface="Arial"/>
              </a:rPr>
              <a:t>1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		1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		2</a:t>
            </a:r>
            <a:r>
              <a:rPr sz="2400" dirty="0" smtClean="0">
                <a:latin typeface="Arial"/>
                <a:cs typeface="Arial"/>
              </a:rPr>
              <a:t> </a:t>
            </a:r>
            <a:endParaRPr lang="en-CA" sz="2400" dirty="0" smtClean="0">
              <a:latin typeface="Arial"/>
              <a:cs typeface="Arial"/>
            </a:endParaRPr>
          </a:p>
          <a:p>
            <a:pPr marL="1443990" indent="-9842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	</a:t>
            </a:r>
            <a:r>
              <a:rPr lang="en-CA" sz="2400" dirty="0" smtClean="0">
                <a:latin typeface="Arial"/>
                <a:cs typeface="Arial"/>
              </a:rPr>
              <a:t>		(1</a:t>
            </a:r>
            <a:r>
              <a:rPr sz="2400" dirty="0" smtClean="0">
                <a:latin typeface="Arial"/>
                <a:cs typeface="Arial"/>
              </a:rPr>
              <a:t> out</a:t>
            </a:r>
            <a:r>
              <a:rPr lang="en-CA" sz="2400" dirty="0" smtClean="0">
                <a:latin typeface="Arial"/>
                <a:cs typeface="Arial"/>
              </a:rPr>
              <a:t>+1</a:t>
            </a:r>
            <a:r>
              <a:rPr sz="2400" dirty="0" smtClean="0">
                <a:latin typeface="Arial"/>
                <a:cs typeface="Arial"/>
              </a:rPr>
              <a:t>self</a:t>
            </a:r>
            <a:r>
              <a:rPr lang="en-CA" sz="2400" dirty="0" smtClean="0">
                <a:latin typeface="Arial"/>
                <a:cs typeface="Arial"/>
              </a:rPr>
              <a:t>=2)	1		</a:t>
            </a:r>
            <a:r>
              <a:rPr sz="2400" dirty="0" smtClean="0">
                <a:latin typeface="Arial"/>
                <a:cs typeface="Arial"/>
              </a:rPr>
              <a:t>		</a:t>
            </a:r>
            <a:r>
              <a:rPr lang="en-CA" sz="2400" dirty="0" smtClean="0">
                <a:latin typeface="Arial"/>
                <a:cs typeface="Arial"/>
              </a:rPr>
              <a:t>	3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>
              <a:lnSpc>
                <a:spcPct val="100000"/>
              </a:lnSpc>
              <a:tabLst>
                <a:tab pos="4807585" algn="l"/>
              </a:tabLst>
            </a:pPr>
            <a:r>
              <a:rPr sz="2400" dirty="0">
                <a:latin typeface="Arial"/>
                <a:cs typeface="Arial"/>
              </a:rPr>
              <a:t>The transmission advantage lost if</a:t>
            </a:r>
            <a:r>
              <a:rPr sz="2400" dirty="0" smtClean="0">
                <a:latin typeface="Arial"/>
                <a:cs typeface="Arial"/>
              </a:rPr>
              <a:t>	</a:t>
            </a:r>
            <a:r>
              <a:rPr lang="en-US" sz="2400" i="1" dirty="0" smtClean="0">
                <a:latin typeface="Symbol"/>
                <a:cs typeface="Symbol"/>
              </a:rPr>
              <a:t>δ&gt;</a:t>
            </a:r>
            <a:r>
              <a:rPr lang="en-US" sz="2400" dirty="0" smtClean="0">
                <a:latin typeface="Symbol"/>
                <a:cs typeface="Symbol"/>
              </a:rPr>
              <a:t>0. 5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370" y="5421629"/>
            <a:ext cx="853503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Early models on the evolution of selfing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redicted </a:t>
            </a:r>
            <a:r>
              <a:rPr sz="2400" dirty="0">
                <a:latin typeface="Arial"/>
                <a:cs typeface="Arial"/>
              </a:rPr>
              <a:t>that only fully outcrossing or selfing would be evolutionary stable strategies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 </a:t>
            </a:r>
            <a:r>
              <a:rPr spc="-5" dirty="0"/>
              <a:t>evolutio</a:t>
            </a:r>
            <a:r>
              <a:rPr dirty="0"/>
              <a:t>n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sel</a:t>
            </a:r>
            <a:r>
              <a:rPr spc="-5" dirty="0"/>
              <a:t>f</a:t>
            </a:r>
            <a:r>
              <a:rPr dirty="0"/>
              <a:t>-</a:t>
            </a:r>
            <a:r>
              <a:rPr spc="-5" dirty="0"/>
              <a:t>fertilization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5958840"/>
            <a:ext cx="89160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Wh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o so </a:t>
            </a:r>
            <a:r>
              <a:rPr sz="2800" i="1" spc="-5" dirty="0">
                <a:latin typeface="Arial"/>
                <a:cs typeface="Arial"/>
              </a:rPr>
              <a:t>man</a:t>
            </a:r>
            <a:r>
              <a:rPr sz="2800" i="1" dirty="0">
                <a:latin typeface="Arial"/>
                <a:cs typeface="Arial"/>
              </a:rPr>
              <a:t>y spec</a:t>
            </a:r>
            <a:r>
              <a:rPr sz="2800" i="1" spc="-5" dirty="0">
                <a:latin typeface="Arial"/>
                <a:cs typeface="Arial"/>
              </a:rPr>
              <a:t>ie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i="1" spc="-5" dirty="0">
                <a:latin typeface="Arial"/>
                <a:cs typeface="Arial"/>
              </a:rPr>
              <a:t>hav</a:t>
            </a:r>
            <a:r>
              <a:rPr sz="2800" i="1" dirty="0">
                <a:latin typeface="Arial"/>
                <a:cs typeface="Arial"/>
              </a:rPr>
              <a:t>e a </a:t>
            </a:r>
            <a:r>
              <a:rPr sz="2800" i="1" spc="-5" dirty="0">
                <a:latin typeface="Arial"/>
                <a:cs typeface="Arial"/>
              </a:rPr>
              <a:t>mi</a:t>
            </a:r>
            <a:r>
              <a:rPr sz="2800" i="1" dirty="0">
                <a:latin typeface="Arial"/>
                <a:cs typeface="Arial"/>
              </a:rPr>
              <a:t>xed </a:t>
            </a:r>
            <a:r>
              <a:rPr sz="2800" i="1" spc="-5" dirty="0">
                <a:latin typeface="Arial"/>
                <a:cs typeface="Arial"/>
              </a:rPr>
              <a:t>matin</a:t>
            </a:r>
            <a:r>
              <a:rPr sz="2800" i="1" dirty="0">
                <a:latin typeface="Arial"/>
                <a:cs typeface="Arial"/>
              </a:rPr>
              <a:t>g st</a:t>
            </a:r>
            <a:r>
              <a:rPr sz="2800" i="1" spc="-5" dirty="0">
                <a:latin typeface="Arial"/>
                <a:cs typeface="Arial"/>
              </a:rPr>
              <a:t>rategy?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5910" y="2058670"/>
            <a:ext cx="6433820" cy="3741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lang="en-CA" sz="2400" dirty="0" smtClean="0">
                <a:latin typeface="Arial"/>
                <a:cs typeface="Arial"/>
              </a:rPr>
              <a:t>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48" y="43789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33604" y="18772"/>
                </a:lnTo>
                <a:lnTo>
                  <a:pt x="11753" y="52955"/>
                </a:lnTo>
                <a:lnTo>
                  <a:pt x="774" y="100433"/>
                </a:lnTo>
                <a:lnTo>
                  <a:pt x="0" y="118599"/>
                </a:lnTo>
                <a:lnTo>
                  <a:pt x="1155" y="135281"/>
                </a:lnTo>
                <a:lnTo>
                  <a:pt x="13322" y="179298"/>
                </a:lnTo>
                <a:lnTo>
                  <a:pt x="37282" y="211176"/>
                </a:lnTo>
                <a:lnTo>
                  <a:pt x="84774" y="227925"/>
                </a:lnTo>
                <a:lnTo>
                  <a:pt x="95109" y="225216"/>
                </a:lnTo>
                <a:lnTo>
                  <a:pt x="129674" y="195070"/>
                </a:lnTo>
                <a:lnTo>
                  <a:pt x="146092" y="154216"/>
                </a:lnTo>
                <a:lnTo>
                  <a:pt x="151796" y="99905"/>
                </a:lnTo>
                <a:lnTo>
                  <a:pt x="149665" y="83117"/>
                </a:lnTo>
                <a:lnTo>
                  <a:pt x="134726" y="39867"/>
                </a:lnTo>
                <a:lnTo>
                  <a:pt x="109246" y="10698"/>
                </a:lnTo>
                <a:lnTo>
                  <a:pt x="76151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48" y="43789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118730" y="18585"/>
                </a:lnTo>
                <a:lnTo>
                  <a:pt x="141022" y="52936"/>
                </a:lnTo>
                <a:lnTo>
                  <a:pt x="151796" y="99905"/>
                </a:lnTo>
                <a:lnTo>
                  <a:pt x="151228" y="119382"/>
                </a:lnTo>
                <a:lnTo>
                  <a:pt x="141696" y="169426"/>
                </a:lnTo>
                <a:lnTo>
                  <a:pt x="122220" y="205358"/>
                </a:lnTo>
                <a:lnTo>
                  <a:pt x="84774" y="227925"/>
                </a:lnTo>
                <a:lnTo>
                  <a:pt x="71416" y="226939"/>
                </a:lnTo>
                <a:lnTo>
                  <a:pt x="28085" y="202144"/>
                </a:lnTo>
                <a:lnTo>
                  <a:pt x="7876" y="165778"/>
                </a:lnTo>
                <a:lnTo>
                  <a:pt x="0" y="118599"/>
                </a:lnTo>
                <a:lnTo>
                  <a:pt x="774" y="100433"/>
                </a:lnTo>
                <a:lnTo>
                  <a:pt x="11753" y="52955"/>
                </a:lnTo>
                <a:lnTo>
                  <a:pt x="33604" y="18772"/>
                </a:lnTo>
                <a:lnTo>
                  <a:pt x="74963" y="12"/>
                </a:lnTo>
                <a:lnTo>
                  <a:pt x="76151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48" y="44551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33604" y="18772"/>
                </a:lnTo>
                <a:lnTo>
                  <a:pt x="11753" y="52955"/>
                </a:lnTo>
                <a:lnTo>
                  <a:pt x="774" y="100433"/>
                </a:lnTo>
                <a:lnTo>
                  <a:pt x="0" y="118599"/>
                </a:lnTo>
                <a:lnTo>
                  <a:pt x="1155" y="135281"/>
                </a:lnTo>
                <a:lnTo>
                  <a:pt x="13322" y="179298"/>
                </a:lnTo>
                <a:lnTo>
                  <a:pt x="37282" y="211176"/>
                </a:lnTo>
                <a:lnTo>
                  <a:pt x="84774" y="227925"/>
                </a:lnTo>
                <a:lnTo>
                  <a:pt x="95109" y="225216"/>
                </a:lnTo>
                <a:lnTo>
                  <a:pt x="129674" y="195070"/>
                </a:lnTo>
                <a:lnTo>
                  <a:pt x="146092" y="154216"/>
                </a:lnTo>
                <a:lnTo>
                  <a:pt x="151796" y="99905"/>
                </a:lnTo>
                <a:lnTo>
                  <a:pt x="149665" y="83117"/>
                </a:lnTo>
                <a:lnTo>
                  <a:pt x="134726" y="39867"/>
                </a:lnTo>
                <a:lnTo>
                  <a:pt x="109246" y="10698"/>
                </a:lnTo>
                <a:lnTo>
                  <a:pt x="76151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48" y="4455159"/>
            <a:ext cx="152400" cy="227965"/>
          </a:xfrm>
          <a:custGeom>
            <a:avLst/>
            <a:gdLst/>
            <a:ahLst/>
            <a:cxnLst/>
            <a:rect l="l" t="t" r="r" b="b"/>
            <a:pathLst>
              <a:path w="152400" h="227964">
                <a:moveTo>
                  <a:pt x="76151" y="0"/>
                </a:moveTo>
                <a:lnTo>
                  <a:pt x="118730" y="18585"/>
                </a:lnTo>
                <a:lnTo>
                  <a:pt x="141022" y="52936"/>
                </a:lnTo>
                <a:lnTo>
                  <a:pt x="151796" y="99905"/>
                </a:lnTo>
                <a:lnTo>
                  <a:pt x="151228" y="119382"/>
                </a:lnTo>
                <a:lnTo>
                  <a:pt x="141696" y="169426"/>
                </a:lnTo>
                <a:lnTo>
                  <a:pt x="122220" y="205358"/>
                </a:lnTo>
                <a:lnTo>
                  <a:pt x="84774" y="227925"/>
                </a:lnTo>
                <a:lnTo>
                  <a:pt x="71416" y="226939"/>
                </a:lnTo>
                <a:lnTo>
                  <a:pt x="28085" y="202144"/>
                </a:lnTo>
                <a:lnTo>
                  <a:pt x="7876" y="165778"/>
                </a:lnTo>
                <a:lnTo>
                  <a:pt x="0" y="118599"/>
                </a:lnTo>
                <a:lnTo>
                  <a:pt x="774" y="100433"/>
                </a:lnTo>
                <a:lnTo>
                  <a:pt x="11753" y="52955"/>
                </a:lnTo>
                <a:lnTo>
                  <a:pt x="33604" y="18772"/>
                </a:lnTo>
                <a:lnTo>
                  <a:pt x="74963" y="12"/>
                </a:lnTo>
                <a:lnTo>
                  <a:pt x="76151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7400" y="3237006"/>
            <a:ext cx="3883660" cy="1231265"/>
          </a:xfrm>
          <a:custGeom>
            <a:avLst/>
            <a:gdLst/>
            <a:ahLst/>
            <a:cxnLst/>
            <a:rect l="l" t="t" r="r" b="b"/>
            <a:pathLst>
              <a:path w="3883660" h="1231264">
                <a:moveTo>
                  <a:pt x="0" y="165323"/>
                </a:moveTo>
                <a:lnTo>
                  <a:pt x="51449" y="150111"/>
                </a:lnTo>
                <a:lnTo>
                  <a:pt x="103024" y="135030"/>
                </a:lnTo>
                <a:lnTo>
                  <a:pt x="154870" y="120190"/>
                </a:lnTo>
                <a:lnTo>
                  <a:pt x="207131" y="105704"/>
                </a:lnTo>
                <a:lnTo>
                  <a:pt x="259953" y="91683"/>
                </a:lnTo>
                <a:lnTo>
                  <a:pt x="313479" y="78238"/>
                </a:lnTo>
                <a:lnTo>
                  <a:pt x="367854" y="65481"/>
                </a:lnTo>
                <a:lnTo>
                  <a:pt x="423224" y="53522"/>
                </a:lnTo>
                <a:lnTo>
                  <a:pt x="479734" y="42475"/>
                </a:lnTo>
                <a:lnTo>
                  <a:pt x="537527" y="32449"/>
                </a:lnTo>
                <a:lnTo>
                  <a:pt x="596749" y="23557"/>
                </a:lnTo>
                <a:lnTo>
                  <a:pt x="657545" y="15910"/>
                </a:lnTo>
                <a:lnTo>
                  <a:pt x="720058" y="9619"/>
                </a:lnTo>
                <a:lnTo>
                  <a:pt x="784435" y="4796"/>
                </a:lnTo>
                <a:lnTo>
                  <a:pt x="850820" y="1553"/>
                </a:lnTo>
                <a:lnTo>
                  <a:pt x="919358" y="0"/>
                </a:lnTo>
                <a:lnTo>
                  <a:pt x="990192" y="249"/>
                </a:lnTo>
                <a:lnTo>
                  <a:pt x="1063470" y="2411"/>
                </a:lnTo>
                <a:lnTo>
                  <a:pt x="1139334" y="6599"/>
                </a:lnTo>
                <a:lnTo>
                  <a:pt x="1217929" y="12923"/>
                </a:lnTo>
                <a:lnTo>
                  <a:pt x="1301326" y="21667"/>
                </a:lnTo>
                <a:lnTo>
                  <a:pt x="1390982" y="32583"/>
                </a:lnTo>
                <a:lnTo>
                  <a:pt x="1486129" y="45556"/>
                </a:lnTo>
                <a:lnTo>
                  <a:pt x="1585996" y="60472"/>
                </a:lnTo>
                <a:lnTo>
                  <a:pt x="1689814" y="77217"/>
                </a:lnTo>
                <a:lnTo>
                  <a:pt x="1796813" y="95676"/>
                </a:lnTo>
                <a:lnTo>
                  <a:pt x="1906224" y="115736"/>
                </a:lnTo>
                <a:lnTo>
                  <a:pt x="2017278" y="137281"/>
                </a:lnTo>
                <a:lnTo>
                  <a:pt x="2129203" y="160199"/>
                </a:lnTo>
                <a:lnTo>
                  <a:pt x="2241232" y="184373"/>
                </a:lnTo>
                <a:lnTo>
                  <a:pt x="2352594" y="209690"/>
                </a:lnTo>
                <a:lnTo>
                  <a:pt x="2462519" y="236037"/>
                </a:lnTo>
                <a:lnTo>
                  <a:pt x="2570239" y="263297"/>
                </a:lnTo>
                <a:lnTo>
                  <a:pt x="2674983" y="291358"/>
                </a:lnTo>
                <a:lnTo>
                  <a:pt x="2775981" y="320104"/>
                </a:lnTo>
                <a:lnTo>
                  <a:pt x="2872465" y="349422"/>
                </a:lnTo>
                <a:lnTo>
                  <a:pt x="2963665" y="379197"/>
                </a:lnTo>
                <a:lnTo>
                  <a:pt x="3048810" y="409315"/>
                </a:lnTo>
                <a:lnTo>
                  <a:pt x="3127131" y="439662"/>
                </a:lnTo>
                <a:lnTo>
                  <a:pt x="3197860" y="470123"/>
                </a:lnTo>
                <a:lnTo>
                  <a:pt x="3262146" y="500984"/>
                </a:lnTo>
                <a:lnTo>
                  <a:pt x="3321818" y="532949"/>
                </a:lnTo>
                <a:lnTo>
                  <a:pt x="3377118" y="565959"/>
                </a:lnTo>
                <a:lnTo>
                  <a:pt x="3428288" y="599958"/>
                </a:lnTo>
                <a:lnTo>
                  <a:pt x="3475573" y="634886"/>
                </a:lnTo>
                <a:lnTo>
                  <a:pt x="3519214" y="670685"/>
                </a:lnTo>
                <a:lnTo>
                  <a:pt x="3559455" y="707298"/>
                </a:lnTo>
                <a:lnTo>
                  <a:pt x="3596538" y="744667"/>
                </a:lnTo>
                <a:lnTo>
                  <a:pt x="3630706" y="782732"/>
                </a:lnTo>
                <a:lnTo>
                  <a:pt x="3662203" y="821437"/>
                </a:lnTo>
                <a:lnTo>
                  <a:pt x="3691271" y="860722"/>
                </a:lnTo>
                <a:lnTo>
                  <a:pt x="3718153" y="900531"/>
                </a:lnTo>
                <a:lnTo>
                  <a:pt x="3743092" y="940805"/>
                </a:lnTo>
                <a:lnTo>
                  <a:pt x="3766331" y="981485"/>
                </a:lnTo>
                <a:lnTo>
                  <a:pt x="3788112" y="1022513"/>
                </a:lnTo>
                <a:lnTo>
                  <a:pt x="3808679" y="1063833"/>
                </a:lnTo>
                <a:lnTo>
                  <a:pt x="3828274" y="1105384"/>
                </a:lnTo>
                <a:lnTo>
                  <a:pt x="3847141" y="1147110"/>
                </a:lnTo>
                <a:lnTo>
                  <a:pt x="3865522" y="1188953"/>
                </a:lnTo>
                <a:lnTo>
                  <a:pt x="3883660" y="123085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4850" y="4404359"/>
            <a:ext cx="149225" cy="98425"/>
          </a:xfrm>
          <a:custGeom>
            <a:avLst/>
            <a:gdLst/>
            <a:ahLst/>
            <a:cxnLst/>
            <a:rect l="l" t="t" r="r" b="b"/>
            <a:pathLst>
              <a:path w="149225" h="98425">
                <a:moveTo>
                  <a:pt x="0" y="0"/>
                </a:moveTo>
                <a:lnTo>
                  <a:pt x="34665" y="18718"/>
                </a:lnTo>
                <a:lnTo>
                  <a:pt x="58403" y="29848"/>
                </a:lnTo>
                <a:lnTo>
                  <a:pt x="70168" y="35416"/>
                </a:lnTo>
                <a:lnTo>
                  <a:pt x="103869" y="53763"/>
                </a:lnTo>
                <a:lnTo>
                  <a:pt x="141439" y="87134"/>
                </a:lnTo>
                <a:lnTo>
                  <a:pt x="148864" y="97973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74079" y="4342413"/>
            <a:ext cx="184150" cy="137160"/>
          </a:xfrm>
          <a:custGeom>
            <a:avLst/>
            <a:gdLst/>
            <a:ahLst/>
            <a:cxnLst/>
            <a:rect l="l" t="t" r="r" b="b"/>
            <a:pathLst>
              <a:path w="184150" h="137160">
                <a:moveTo>
                  <a:pt x="0" y="136876"/>
                </a:moveTo>
                <a:lnTo>
                  <a:pt x="42075" y="123207"/>
                </a:lnTo>
                <a:lnTo>
                  <a:pt x="74978" y="102907"/>
                </a:lnTo>
                <a:lnTo>
                  <a:pt x="97829" y="76565"/>
                </a:lnTo>
                <a:lnTo>
                  <a:pt x="104076" y="68566"/>
                </a:lnTo>
                <a:lnTo>
                  <a:pt x="141880" y="27720"/>
                </a:lnTo>
                <a:lnTo>
                  <a:pt x="178178" y="2927"/>
                </a:lnTo>
                <a:lnTo>
                  <a:pt x="183594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823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4306" y="0"/>
                </a:moveTo>
                <a:lnTo>
                  <a:pt x="37980" y="14221"/>
                </a:lnTo>
                <a:lnTo>
                  <a:pt x="10163" y="58495"/>
                </a:lnTo>
                <a:lnTo>
                  <a:pt x="561" y="108518"/>
                </a:lnTo>
                <a:lnTo>
                  <a:pt x="0" y="127983"/>
                </a:lnTo>
                <a:lnTo>
                  <a:pt x="2204" y="144374"/>
                </a:lnTo>
                <a:lnTo>
                  <a:pt x="17456" y="186751"/>
                </a:lnTo>
                <a:lnTo>
                  <a:pt x="43696" y="215428"/>
                </a:lnTo>
                <a:lnTo>
                  <a:pt x="78397" y="225900"/>
                </a:lnTo>
                <a:lnTo>
                  <a:pt x="89003" y="223937"/>
                </a:lnTo>
                <a:lnTo>
                  <a:pt x="124592" y="195482"/>
                </a:lnTo>
                <a:lnTo>
                  <a:pt x="141605" y="155312"/>
                </a:lnTo>
                <a:lnTo>
                  <a:pt x="147642" y="102007"/>
                </a:lnTo>
                <a:lnTo>
                  <a:pt x="145819" y="85028"/>
                </a:lnTo>
                <a:lnTo>
                  <a:pt x="131706" y="40994"/>
                </a:lnTo>
                <a:lnTo>
                  <a:pt x="106895" y="11049"/>
                </a:lnTo>
                <a:lnTo>
                  <a:pt x="74306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823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4306" y="0"/>
                </a:moveTo>
                <a:lnTo>
                  <a:pt x="116174" y="19168"/>
                </a:lnTo>
                <a:lnTo>
                  <a:pt x="137743" y="54344"/>
                </a:lnTo>
                <a:lnTo>
                  <a:pt x="147642" y="102007"/>
                </a:lnTo>
                <a:lnTo>
                  <a:pt x="146999" y="121068"/>
                </a:lnTo>
                <a:lnTo>
                  <a:pt x="137035" y="170295"/>
                </a:lnTo>
                <a:lnTo>
                  <a:pt x="116898" y="205485"/>
                </a:lnTo>
                <a:lnTo>
                  <a:pt x="78397" y="225900"/>
                </a:lnTo>
                <a:lnTo>
                  <a:pt x="66046" y="224710"/>
                </a:lnTo>
                <a:lnTo>
                  <a:pt x="25106" y="198054"/>
                </a:lnTo>
                <a:lnTo>
                  <a:pt x="5911" y="159744"/>
                </a:lnTo>
                <a:lnTo>
                  <a:pt x="0" y="127983"/>
                </a:lnTo>
                <a:lnTo>
                  <a:pt x="561" y="108518"/>
                </a:lnTo>
                <a:lnTo>
                  <a:pt x="10163" y="58495"/>
                </a:lnTo>
                <a:lnTo>
                  <a:pt x="29696" y="22656"/>
                </a:lnTo>
                <a:lnTo>
                  <a:pt x="66860" y="530"/>
                </a:lnTo>
                <a:lnTo>
                  <a:pt x="7430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4214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45" y="0"/>
                </a:moveTo>
                <a:lnTo>
                  <a:pt x="37257" y="14019"/>
                </a:lnTo>
                <a:lnTo>
                  <a:pt x="9894" y="58340"/>
                </a:lnTo>
                <a:lnTo>
                  <a:pt x="541" y="108572"/>
                </a:lnTo>
                <a:lnTo>
                  <a:pt x="0" y="128139"/>
                </a:lnTo>
                <a:lnTo>
                  <a:pt x="2145" y="144506"/>
                </a:lnTo>
                <a:lnTo>
                  <a:pt x="17088" y="186808"/>
                </a:lnTo>
                <a:lnTo>
                  <a:pt x="43210" y="215406"/>
                </a:lnTo>
                <a:lnTo>
                  <a:pt x="78477" y="225794"/>
                </a:lnTo>
                <a:lnTo>
                  <a:pt x="89197" y="223620"/>
                </a:lnTo>
                <a:lnTo>
                  <a:pt x="124844" y="194731"/>
                </a:lnTo>
                <a:lnTo>
                  <a:pt x="141688" y="154482"/>
                </a:lnTo>
                <a:lnTo>
                  <a:pt x="147597" y="101112"/>
                </a:lnTo>
                <a:lnTo>
                  <a:pt x="145702" y="84266"/>
                </a:lnTo>
                <a:lnTo>
                  <a:pt x="131403" y="40606"/>
                </a:lnTo>
                <a:lnTo>
                  <a:pt x="106283" y="10940"/>
                </a:lnTo>
                <a:lnTo>
                  <a:pt x="73045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4214" y="45097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45" y="0"/>
                </a:moveTo>
                <a:lnTo>
                  <a:pt x="115691" y="18981"/>
                </a:lnTo>
                <a:lnTo>
                  <a:pt x="137505" y="53838"/>
                </a:lnTo>
                <a:lnTo>
                  <a:pt x="147597" y="101112"/>
                </a:lnTo>
                <a:lnTo>
                  <a:pt x="146979" y="120203"/>
                </a:lnTo>
                <a:lnTo>
                  <a:pt x="137179" y="169481"/>
                </a:lnTo>
                <a:lnTo>
                  <a:pt x="117181" y="204795"/>
                </a:lnTo>
                <a:lnTo>
                  <a:pt x="78477" y="225794"/>
                </a:lnTo>
                <a:lnTo>
                  <a:pt x="65831" y="224633"/>
                </a:lnTo>
                <a:lnTo>
                  <a:pt x="24654" y="198086"/>
                </a:lnTo>
                <a:lnTo>
                  <a:pt x="5759" y="159851"/>
                </a:lnTo>
                <a:lnTo>
                  <a:pt x="0" y="128139"/>
                </a:lnTo>
                <a:lnTo>
                  <a:pt x="541" y="108572"/>
                </a:lnTo>
                <a:lnTo>
                  <a:pt x="9894" y="58340"/>
                </a:lnTo>
                <a:lnTo>
                  <a:pt x="29072" y="22440"/>
                </a:lnTo>
                <a:lnTo>
                  <a:pt x="66009" y="475"/>
                </a:lnTo>
                <a:lnTo>
                  <a:pt x="7304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2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lang="en-CA" sz="2400" dirty="0" smtClean="0">
                <a:latin typeface="Arial"/>
                <a:cs typeface="Arial"/>
              </a:rPr>
              <a:t>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3235960"/>
            <a:ext cx="1824989" cy="1780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3882390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3997959"/>
            <a:ext cx="1524000" cy="1793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4532629"/>
            <a:ext cx="1597660" cy="460375"/>
          </a:xfrm>
          <a:custGeom>
            <a:avLst/>
            <a:gdLst/>
            <a:ahLst/>
            <a:cxnLst/>
            <a:rect l="l" t="t" r="r" b="b"/>
            <a:pathLst>
              <a:path w="1597660" h="460375">
                <a:moveTo>
                  <a:pt x="1597660" y="0"/>
                </a:moveTo>
                <a:lnTo>
                  <a:pt x="1566220" y="31048"/>
                </a:lnTo>
                <a:lnTo>
                  <a:pt x="1534737" y="62003"/>
                </a:lnTo>
                <a:lnTo>
                  <a:pt x="1503169" y="92734"/>
                </a:lnTo>
                <a:lnTo>
                  <a:pt x="1471472" y="123108"/>
                </a:lnTo>
                <a:lnTo>
                  <a:pt x="1439604" y="152995"/>
                </a:lnTo>
                <a:lnTo>
                  <a:pt x="1407521" y="182262"/>
                </a:lnTo>
                <a:lnTo>
                  <a:pt x="1375182" y="210779"/>
                </a:lnTo>
                <a:lnTo>
                  <a:pt x="1342542" y="238414"/>
                </a:lnTo>
                <a:lnTo>
                  <a:pt x="1309559" y="265035"/>
                </a:lnTo>
                <a:lnTo>
                  <a:pt x="1276191" y="290512"/>
                </a:lnTo>
                <a:lnTo>
                  <a:pt x="1242394" y="314712"/>
                </a:lnTo>
                <a:lnTo>
                  <a:pt x="1208125" y="337505"/>
                </a:lnTo>
                <a:lnTo>
                  <a:pt x="1173342" y="358758"/>
                </a:lnTo>
                <a:lnTo>
                  <a:pt x="1138002" y="378340"/>
                </a:lnTo>
                <a:lnTo>
                  <a:pt x="1102062" y="396120"/>
                </a:lnTo>
                <a:lnTo>
                  <a:pt x="1065479" y="411967"/>
                </a:lnTo>
                <a:lnTo>
                  <a:pt x="1028210" y="425749"/>
                </a:lnTo>
                <a:lnTo>
                  <a:pt x="990212" y="437334"/>
                </a:lnTo>
                <a:lnTo>
                  <a:pt x="951443" y="446592"/>
                </a:lnTo>
                <a:lnTo>
                  <a:pt x="911860" y="453390"/>
                </a:lnTo>
                <a:lnTo>
                  <a:pt x="871614" y="457849"/>
                </a:lnTo>
                <a:lnTo>
                  <a:pt x="830538" y="459883"/>
                </a:lnTo>
                <a:lnTo>
                  <a:pt x="788674" y="459617"/>
                </a:lnTo>
                <a:lnTo>
                  <a:pt x="746069" y="457179"/>
                </a:lnTo>
                <a:lnTo>
                  <a:pt x="702766" y="452695"/>
                </a:lnTo>
                <a:lnTo>
                  <a:pt x="658811" y="446291"/>
                </a:lnTo>
                <a:lnTo>
                  <a:pt x="614248" y="438095"/>
                </a:lnTo>
                <a:lnTo>
                  <a:pt x="569122" y="428233"/>
                </a:lnTo>
                <a:lnTo>
                  <a:pt x="523478" y="416832"/>
                </a:lnTo>
                <a:lnTo>
                  <a:pt x="477361" y="404018"/>
                </a:lnTo>
                <a:lnTo>
                  <a:pt x="430815" y="389919"/>
                </a:lnTo>
                <a:lnTo>
                  <a:pt x="383885" y="374660"/>
                </a:lnTo>
                <a:lnTo>
                  <a:pt x="336616" y="358368"/>
                </a:lnTo>
                <a:lnTo>
                  <a:pt x="289053" y="341171"/>
                </a:lnTo>
                <a:lnTo>
                  <a:pt x="241240" y="323195"/>
                </a:lnTo>
                <a:lnTo>
                  <a:pt x="193222" y="304566"/>
                </a:lnTo>
                <a:lnTo>
                  <a:pt x="145045" y="285411"/>
                </a:lnTo>
                <a:lnTo>
                  <a:pt x="96752" y="265857"/>
                </a:lnTo>
                <a:lnTo>
                  <a:pt x="48389" y="246031"/>
                </a:lnTo>
                <a:lnTo>
                  <a:pt x="0" y="2260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189" y="4782820"/>
            <a:ext cx="45085" cy="198755"/>
          </a:xfrm>
          <a:custGeom>
            <a:avLst/>
            <a:gdLst/>
            <a:ahLst/>
            <a:cxnLst/>
            <a:rect l="l" t="t" r="r" b="b"/>
            <a:pathLst>
              <a:path w="45084" h="198754">
                <a:moveTo>
                  <a:pt x="0" y="0"/>
                </a:moveTo>
                <a:lnTo>
                  <a:pt x="8120" y="49990"/>
                </a:lnTo>
                <a:lnTo>
                  <a:pt x="9973" y="62708"/>
                </a:lnTo>
                <a:lnTo>
                  <a:pt x="11862" y="75457"/>
                </a:lnTo>
                <a:lnTo>
                  <a:pt x="18285" y="113603"/>
                </a:lnTo>
                <a:lnTo>
                  <a:pt x="26970" y="150995"/>
                </a:lnTo>
                <a:lnTo>
                  <a:pt x="39368" y="186859"/>
                </a:lnTo>
                <a:lnTo>
                  <a:pt x="44576" y="198341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8439" y="4719320"/>
            <a:ext cx="264160" cy="37465"/>
          </a:xfrm>
          <a:custGeom>
            <a:avLst/>
            <a:gdLst/>
            <a:ahLst/>
            <a:cxnLst/>
            <a:rect l="l" t="t" r="r" b="b"/>
            <a:pathLst>
              <a:path w="264160" h="37464">
                <a:moveTo>
                  <a:pt x="0" y="30479"/>
                </a:moveTo>
                <a:lnTo>
                  <a:pt x="35938" y="28539"/>
                </a:lnTo>
                <a:lnTo>
                  <a:pt x="67403" y="27569"/>
                </a:lnTo>
                <a:lnTo>
                  <a:pt x="94743" y="27413"/>
                </a:lnTo>
                <a:lnTo>
                  <a:pt x="118303" y="27919"/>
                </a:lnTo>
                <a:lnTo>
                  <a:pt x="169772" y="31860"/>
                </a:lnTo>
                <a:lnTo>
                  <a:pt x="191543" y="34963"/>
                </a:lnTo>
                <a:lnTo>
                  <a:pt x="199707" y="36194"/>
                </a:lnTo>
                <a:lnTo>
                  <a:pt x="206518" y="37007"/>
                </a:lnTo>
                <a:lnTo>
                  <a:pt x="212323" y="37246"/>
                </a:lnTo>
                <a:lnTo>
                  <a:pt x="217469" y="36757"/>
                </a:lnTo>
                <a:lnTo>
                  <a:pt x="253919" y="9903"/>
                </a:lnTo>
                <a:lnTo>
                  <a:pt x="264159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800" y="4264659"/>
            <a:ext cx="247015" cy="74930"/>
          </a:xfrm>
          <a:custGeom>
            <a:avLst/>
            <a:gdLst/>
            <a:ahLst/>
            <a:cxnLst/>
            <a:rect l="l" t="t" r="r" b="b"/>
            <a:pathLst>
              <a:path w="247014" h="74929">
                <a:moveTo>
                  <a:pt x="0" y="0"/>
                </a:moveTo>
                <a:lnTo>
                  <a:pt x="12160" y="3285"/>
                </a:lnTo>
                <a:lnTo>
                  <a:pt x="24396" y="6300"/>
                </a:lnTo>
                <a:lnTo>
                  <a:pt x="36686" y="9167"/>
                </a:lnTo>
                <a:lnTo>
                  <a:pt x="49007" y="12010"/>
                </a:lnTo>
                <a:lnTo>
                  <a:pt x="61337" y="14950"/>
                </a:lnTo>
                <a:lnTo>
                  <a:pt x="98159" y="25587"/>
                </a:lnTo>
                <a:lnTo>
                  <a:pt x="133460" y="46885"/>
                </a:lnTo>
                <a:lnTo>
                  <a:pt x="142737" y="53632"/>
                </a:lnTo>
                <a:lnTo>
                  <a:pt x="182464" y="66327"/>
                </a:lnTo>
                <a:lnTo>
                  <a:pt x="229271" y="73123"/>
                </a:lnTo>
                <a:lnTo>
                  <a:pt x="240176" y="74254"/>
                </a:lnTo>
                <a:lnTo>
                  <a:pt x="246547" y="74837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3491514"/>
            <a:ext cx="1139190" cy="786130"/>
          </a:xfrm>
          <a:custGeom>
            <a:avLst/>
            <a:gdLst/>
            <a:ahLst/>
            <a:cxnLst/>
            <a:rect l="l" t="t" r="r" b="b"/>
            <a:pathLst>
              <a:path w="1139189" h="786129">
                <a:moveTo>
                  <a:pt x="0" y="253715"/>
                </a:moveTo>
                <a:lnTo>
                  <a:pt x="40026" y="206372"/>
                </a:lnTo>
                <a:lnTo>
                  <a:pt x="80335" y="160568"/>
                </a:lnTo>
                <a:lnTo>
                  <a:pt x="121283" y="117767"/>
                </a:lnTo>
                <a:lnTo>
                  <a:pt x="163230" y="79430"/>
                </a:lnTo>
                <a:lnTo>
                  <a:pt x="206533" y="47023"/>
                </a:lnTo>
                <a:lnTo>
                  <a:pt x="251551" y="22006"/>
                </a:lnTo>
                <a:lnTo>
                  <a:pt x="298641" y="5844"/>
                </a:lnTo>
                <a:lnTo>
                  <a:pt x="348162" y="0"/>
                </a:lnTo>
                <a:lnTo>
                  <a:pt x="373946" y="1403"/>
                </a:lnTo>
                <a:lnTo>
                  <a:pt x="427785" y="13778"/>
                </a:lnTo>
                <a:lnTo>
                  <a:pt x="484736" y="40267"/>
                </a:lnTo>
                <a:lnTo>
                  <a:pt x="544752" y="80923"/>
                </a:lnTo>
                <a:lnTo>
                  <a:pt x="575878" y="106060"/>
                </a:lnTo>
                <a:lnTo>
                  <a:pt x="607695" y="134156"/>
                </a:lnTo>
                <a:lnTo>
                  <a:pt x="640158" y="165030"/>
                </a:lnTo>
                <a:lnTo>
                  <a:pt x="673228" y="198496"/>
                </a:lnTo>
                <a:lnTo>
                  <a:pt x="706861" y="234370"/>
                </a:lnTo>
                <a:lnTo>
                  <a:pt x="741017" y="272470"/>
                </a:lnTo>
                <a:lnTo>
                  <a:pt x="775652" y="312611"/>
                </a:lnTo>
                <a:lnTo>
                  <a:pt x="810726" y="354610"/>
                </a:lnTo>
                <a:lnTo>
                  <a:pt x="846195" y="398282"/>
                </a:lnTo>
                <a:lnTo>
                  <a:pt x="882020" y="443443"/>
                </a:lnTo>
                <a:lnTo>
                  <a:pt x="918156" y="489911"/>
                </a:lnTo>
                <a:lnTo>
                  <a:pt x="954563" y="537500"/>
                </a:lnTo>
                <a:lnTo>
                  <a:pt x="991199" y="586028"/>
                </a:lnTo>
                <a:lnTo>
                  <a:pt x="1028021" y="635310"/>
                </a:lnTo>
                <a:lnTo>
                  <a:pt x="1064988" y="685163"/>
                </a:lnTo>
                <a:lnTo>
                  <a:pt x="1102059" y="735403"/>
                </a:lnTo>
                <a:lnTo>
                  <a:pt x="1139189" y="785845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2310" y="4107136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7843"/>
                </a:moveTo>
                <a:lnTo>
                  <a:pt x="0" y="164986"/>
                </a:lnTo>
                <a:lnTo>
                  <a:pt x="0" y="152162"/>
                </a:lnTo>
                <a:lnTo>
                  <a:pt x="0" y="139370"/>
                </a:lnTo>
                <a:lnTo>
                  <a:pt x="0" y="126606"/>
                </a:lnTo>
                <a:lnTo>
                  <a:pt x="0" y="113868"/>
                </a:lnTo>
                <a:lnTo>
                  <a:pt x="0" y="101155"/>
                </a:lnTo>
                <a:lnTo>
                  <a:pt x="0" y="88462"/>
                </a:lnTo>
                <a:lnTo>
                  <a:pt x="0" y="75788"/>
                </a:lnTo>
                <a:lnTo>
                  <a:pt x="0" y="63131"/>
                </a:lnTo>
                <a:lnTo>
                  <a:pt x="0" y="50487"/>
                </a:lnTo>
                <a:lnTo>
                  <a:pt x="0" y="37855"/>
                </a:lnTo>
                <a:lnTo>
                  <a:pt x="0" y="25231"/>
                </a:lnTo>
                <a:lnTo>
                  <a:pt x="0" y="1261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131" y="41668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5" h="226060">
                <a:moveTo>
                  <a:pt x="74328" y="0"/>
                </a:moveTo>
                <a:lnTo>
                  <a:pt x="37444" y="14216"/>
                </a:lnTo>
                <a:lnTo>
                  <a:pt x="9888" y="58491"/>
                </a:lnTo>
                <a:lnTo>
                  <a:pt x="541" y="108516"/>
                </a:lnTo>
                <a:lnTo>
                  <a:pt x="0" y="127983"/>
                </a:lnTo>
                <a:lnTo>
                  <a:pt x="2134" y="144374"/>
                </a:lnTo>
                <a:lnTo>
                  <a:pt x="17056" y="186751"/>
                </a:lnTo>
                <a:lnTo>
                  <a:pt x="43167" y="215428"/>
                </a:lnTo>
                <a:lnTo>
                  <a:pt x="78419" y="225900"/>
                </a:lnTo>
                <a:lnTo>
                  <a:pt x="89025" y="223937"/>
                </a:lnTo>
                <a:lnTo>
                  <a:pt x="124614" y="195482"/>
                </a:lnTo>
                <a:lnTo>
                  <a:pt x="141628" y="155312"/>
                </a:lnTo>
                <a:lnTo>
                  <a:pt x="147665" y="102007"/>
                </a:lnTo>
                <a:lnTo>
                  <a:pt x="145842" y="85028"/>
                </a:lnTo>
                <a:lnTo>
                  <a:pt x="131728" y="40994"/>
                </a:lnTo>
                <a:lnTo>
                  <a:pt x="106918" y="11049"/>
                </a:lnTo>
                <a:lnTo>
                  <a:pt x="74328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1131" y="416687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5" h="226060">
                <a:moveTo>
                  <a:pt x="74328" y="0"/>
                </a:moveTo>
                <a:lnTo>
                  <a:pt x="116196" y="19168"/>
                </a:lnTo>
                <a:lnTo>
                  <a:pt x="137765" y="54344"/>
                </a:lnTo>
                <a:lnTo>
                  <a:pt x="147665" y="102007"/>
                </a:lnTo>
                <a:lnTo>
                  <a:pt x="147021" y="121068"/>
                </a:lnTo>
                <a:lnTo>
                  <a:pt x="137057" y="170295"/>
                </a:lnTo>
                <a:lnTo>
                  <a:pt x="116921" y="205485"/>
                </a:lnTo>
                <a:lnTo>
                  <a:pt x="78419" y="225900"/>
                </a:lnTo>
                <a:lnTo>
                  <a:pt x="65779" y="224710"/>
                </a:lnTo>
                <a:lnTo>
                  <a:pt x="24618" y="198054"/>
                </a:lnTo>
                <a:lnTo>
                  <a:pt x="5738" y="159744"/>
                </a:lnTo>
                <a:lnTo>
                  <a:pt x="0" y="127983"/>
                </a:lnTo>
                <a:lnTo>
                  <a:pt x="541" y="108516"/>
                </a:lnTo>
                <a:lnTo>
                  <a:pt x="9888" y="58491"/>
                </a:lnTo>
                <a:lnTo>
                  <a:pt x="29173" y="22651"/>
                </a:lnTo>
                <a:lnTo>
                  <a:pt x="66689" y="529"/>
                </a:lnTo>
                <a:lnTo>
                  <a:pt x="7432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3405" y="419100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54" y="0"/>
                </a:moveTo>
                <a:lnTo>
                  <a:pt x="37306" y="13979"/>
                </a:lnTo>
                <a:lnTo>
                  <a:pt x="9911" y="58277"/>
                </a:lnTo>
                <a:lnTo>
                  <a:pt x="544" y="108485"/>
                </a:lnTo>
                <a:lnTo>
                  <a:pt x="0" y="128041"/>
                </a:lnTo>
                <a:lnTo>
                  <a:pt x="2137" y="144422"/>
                </a:lnTo>
                <a:lnTo>
                  <a:pt x="17059" y="186765"/>
                </a:lnTo>
                <a:lnTo>
                  <a:pt x="43146" y="215394"/>
                </a:lnTo>
                <a:lnTo>
                  <a:pt x="78343" y="225793"/>
                </a:lnTo>
                <a:lnTo>
                  <a:pt x="88837" y="223618"/>
                </a:lnTo>
                <a:lnTo>
                  <a:pt x="124356" y="194728"/>
                </a:lnTo>
                <a:lnTo>
                  <a:pt x="141499" y="154479"/>
                </a:lnTo>
                <a:lnTo>
                  <a:pt x="147590" y="101112"/>
                </a:lnTo>
                <a:lnTo>
                  <a:pt x="145631" y="84266"/>
                </a:lnTo>
                <a:lnTo>
                  <a:pt x="131000" y="40606"/>
                </a:lnTo>
                <a:lnTo>
                  <a:pt x="105737" y="10940"/>
                </a:lnTo>
                <a:lnTo>
                  <a:pt x="73054" y="0"/>
                </a:lnTo>
                <a:close/>
              </a:path>
            </a:pathLst>
          </a:custGeom>
          <a:solidFill>
            <a:srgbClr val="F9F1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53405" y="4191000"/>
            <a:ext cx="147955" cy="226060"/>
          </a:xfrm>
          <a:custGeom>
            <a:avLst/>
            <a:gdLst/>
            <a:ahLst/>
            <a:cxnLst/>
            <a:rect l="l" t="t" r="r" b="b"/>
            <a:pathLst>
              <a:path w="147954" h="226060">
                <a:moveTo>
                  <a:pt x="73054" y="0"/>
                </a:moveTo>
                <a:lnTo>
                  <a:pt x="115141" y="18981"/>
                </a:lnTo>
                <a:lnTo>
                  <a:pt x="137217" y="53838"/>
                </a:lnTo>
                <a:lnTo>
                  <a:pt x="147590" y="101112"/>
                </a:lnTo>
                <a:lnTo>
                  <a:pt x="146950" y="120202"/>
                </a:lnTo>
                <a:lnTo>
                  <a:pt x="136883" y="169478"/>
                </a:lnTo>
                <a:lnTo>
                  <a:pt x="116639" y="204792"/>
                </a:lnTo>
                <a:lnTo>
                  <a:pt x="78343" y="225793"/>
                </a:lnTo>
                <a:lnTo>
                  <a:pt x="65725" y="224631"/>
                </a:lnTo>
                <a:lnTo>
                  <a:pt x="24616" y="198055"/>
                </a:lnTo>
                <a:lnTo>
                  <a:pt x="5744" y="159782"/>
                </a:lnTo>
                <a:lnTo>
                  <a:pt x="0" y="128041"/>
                </a:lnTo>
                <a:lnTo>
                  <a:pt x="544" y="108485"/>
                </a:lnTo>
                <a:lnTo>
                  <a:pt x="9911" y="58277"/>
                </a:lnTo>
                <a:lnTo>
                  <a:pt x="29113" y="22394"/>
                </a:lnTo>
                <a:lnTo>
                  <a:pt x="66087" y="465"/>
                </a:lnTo>
                <a:lnTo>
                  <a:pt x="73054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"/>
          <p:cNvSpPr txBox="1"/>
          <p:nvPr/>
        </p:nvSpPr>
        <p:spPr>
          <a:xfrm>
            <a:off x="77469" y="1570990"/>
            <a:ext cx="823531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spc="-5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onal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 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sz="2400" spc="-5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f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ng</a:t>
            </a:r>
            <a:r>
              <a:rPr lang="en-CA" sz="2400" spc="66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ii.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discounting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loss in outcrossed siring success as a result of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14"/>
          <p:cNvSpPr txBox="1"/>
          <p:nvPr/>
        </p:nvSpPr>
        <p:spPr>
          <a:xfrm>
            <a:off x="76200" y="5990590"/>
            <a:ext cx="6858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Geitonogamy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 flower self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15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2743200" y="838200"/>
            <a:ext cx="44259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lang="en-CA" sz="3600" spc="18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80" dirty="0" smtClean="0">
                <a:solidFill>
                  <a:srgbClr val="FFFFFF"/>
                </a:solidFill>
                <a:latin typeface="Arial"/>
                <a:cs typeface="Arial"/>
              </a:rPr>
              <a:t>olle</a:t>
            </a:r>
            <a:r>
              <a:rPr sz="3600" spc="300" dirty="0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discounting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2800" y="3429000"/>
            <a:ext cx="334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Pollen discounting</a:t>
            </a:r>
          </a:p>
          <a:p>
            <a:r>
              <a:rPr lang="en-US" dirty="0" smtClean="0"/>
              <a:t>(reduces transmission advantage)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3400" y="1752600"/>
            <a:ext cx="50546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2370">
              <a:lnSpc>
                <a:spcPct val="100000"/>
              </a:lnSpc>
            </a:pPr>
            <a:r>
              <a:rPr spc="-5" dirty="0"/>
              <a:t>Polle</a:t>
            </a:r>
            <a:r>
              <a:rPr dirty="0"/>
              <a:t>n </a:t>
            </a:r>
            <a:r>
              <a:rPr spc="-5" dirty="0"/>
              <a:t>discountin</a:t>
            </a:r>
            <a:r>
              <a:rPr dirty="0"/>
              <a:t>g </a:t>
            </a:r>
            <a:r>
              <a:rPr spc="-5" dirty="0"/>
              <a:t>i</a:t>
            </a:r>
            <a:r>
              <a:rPr dirty="0"/>
              <a:t>n</a:t>
            </a:r>
            <a:r>
              <a:rPr spc="20" dirty="0"/>
              <a:t> </a:t>
            </a:r>
            <a:r>
              <a:rPr i="1" spc="-5" dirty="0">
                <a:latin typeface="Arial"/>
                <a:cs typeface="Arial"/>
              </a:rPr>
              <a:t>Eich</a:t>
            </a:r>
            <a:r>
              <a:rPr i="1" dirty="0">
                <a:latin typeface="Arial"/>
                <a:cs typeface="Arial"/>
              </a:rPr>
              <a:t>h</a:t>
            </a:r>
            <a:r>
              <a:rPr i="1" spc="-5" dirty="0">
                <a:latin typeface="Arial"/>
                <a:cs typeface="Arial"/>
              </a:rPr>
              <a:t>ornia</a:t>
            </a:r>
          </a:p>
          <a:p>
            <a:pPr marL="355028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paniculat</a:t>
            </a:r>
            <a:r>
              <a:rPr i="1" dirty="0">
                <a:latin typeface="Arial"/>
                <a:cs typeface="Arial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69" y="5076190"/>
            <a:ext cx="8235950" cy="1613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84835" algn="r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H</a:t>
            </a:r>
            <a:r>
              <a:rPr sz="1200" dirty="0" smtClean="0">
                <a:latin typeface="Arial"/>
                <a:cs typeface="Arial"/>
              </a:rPr>
              <a:t>arder </a:t>
            </a:r>
            <a:r>
              <a:rPr sz="1200" dirty="0">
                <a:latin typeface="Arial"/>
                <a:cs typeface="Arial"/>
              </a:rPr>
              <a:t>and Barrett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1995 Nature</a:t>
            </a:r>
            <a:endParaRPr sz="1200" dirty="0" smtClean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 dirty="0" smtClean="0"/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egative </a:t>
            </a:r>
            <a:r>
              <a:rPr sz="2400" dirty="0">
                <a:latin typeface="Arial"/>
                <a:cs typeface="Arial"/>
              </a:rPr>
              <a:t>association between outcrossed siring success and selfing rate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rovides </a:t>
            </a:r>
            <a:r>
              <a:rPr sz="2400" dirty="0">
                <a:latin typeface="Arial"/>
                <a:cs typeface="Arial"/>
              </a:rPr>
              <a:t>evidence for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sz="2400" dirty="0">
                <a:latin typeface="Arial"/>
                <a:cs typeface="Arial"/>
              </a:rPr>
              <a:t>discounting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latin typeface="Arial"/>
                <a:cs typeface="Arial"/>
              </a:rPr>
              <a:t>The more </a:t>
            </a:r>
            <a:r>
              <a:rPr sz="2400" dirty="0" smtClean="0">
                <a:latin typeface="Arial"/>
                <a:cs typeface="Arial"/>
              </a:rPr>
              <a:t>flowers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dirty="0" smtClean="0">
                <a:latin typeface="Arial"/>
                <a:cs typeface="Arial"/>
              </a:rPr>
              <a:t>inflorescence </a:t>
            </a:r>
            <a:r>
              <a:rPr sz="2400" dirty="0">
                <a:latin typeface="Arial"/>
                <a:cs typeface="Arial"/>
              </a:rPr>
              <a:t>the more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sz="2400" dirty="0">
                <a:latin typeface="Arial"/>
                <a:cs typeface="Arial"/>
              </a:rPr>
              <a:t>discounting</a:t>
            </a:r>
          </a:p>
        </p:txBody>
      </p:sp>
      <p:sp>
        <p:nvSpPr>
          <p:cNvPr id="7" name="object 7"/>
          <p:cNvSpPr/>
          <p:nvPr/>
        </p:nvSpPr>
        <p:spPr>
          <a:xfrm>
            <a:off x="6457950" y="3810000"/>
            <a:ext cx="631190" cy="69850"/>
          </a:xfrm>
          <a:custGeom>
            <a:avLst/>
            <a:gdLst/>
            <a:ahLst/>
            <a:cxnLst/>
            <a:rect l="l" t="t" r="r" b="b"/>
            <a:pathLst>
              <a:path w="631190" h="69850">
                <a:moveTo>
                  <a:pt x="631190" y="0"/>
                </a:moveTo>
                <a:lnTo>
                  <a:pt x="0" y="6985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6990" y="3840479"/>
            <a:ext cx="80010" cy="74930"/>
          </a:xfrm>
          <a:custGeom>
            <a:avLst/>
            <a:gdLst/>
            <a:ahLst/>
            <a:cxnLst/>
            <a:rect l="l" t="t" r="r" b="b"/>
            <a:pathLst>
              <a:path w="80010" h="74929">
                <a:moveTo>
                  <a:pt x="71120" y="0"/>
                </a:moveTo>
                <a:lnTo>
                  <a:pt x="0" y="45720"/>
                </a:lnTo>
                <a:lnTo>
                  <a:pt x="80010" y="749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5030" y="3517900"/>
            <a:ext cx="13093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800" dirty="0" smtClean="0">
                <a:latin typeface="Arial"/>
                <a:cs typeface="Arial"/>
              </a:rPr>
              <a:t>12 </a:t>
            </a:r>
            <a:r>
              <a:rPr sz="1800" dirty="0" smtClean="0">
                <a:latin typeface="Arial"/>
                <a:cs typeface="Arial"/>
              </a:rPr>
              <a:t>flowers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6739" y="1569720"/>
            <a:ext cx="939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800" spc="-55" dirty="0" smtClean="0">
                <a:latin typeface="Arial"/>
                <a:cs typeface="Arial"/>
              </a:rPr>
              <a:t>3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flowers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1828800"/>
            <a:ext cx="1270" cy="167640"/>
          </a:xfrm>
          <a:custGeom>
            <a:avLst/>
            <a:gdLst/>
            <a:ahLst/>
            <a:cxnLst/>
            <a:rect l="l" t="t" r="r" b="b"/>
            <a:pathLst>
              <a:path w="1270" h="167639">
                <a:moveTo>
                  <a:pt x="0" y="0"/>
                </a:moveTo>
                <a:lnTo>
                  <a:pt x="1270" y="167639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5970" y="19812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127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" y="1522730"/>
            <a:ext cx="1790700" cy="2453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0" y="3963670"/>
            <a:ext cx="10928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5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pencer</a:t>
            </a:r>
            <a:r>
              <a:rPr sz="1200" i="1" spc="-5" dirty="0">
                <a:latin typeface="Arial"/>
                <a:cs typeface="Arial"/>
              </a:rPr>
              <a:t> B</a:t>
            </a:r>
            <a:r>
              <a:rPr sz="1200" i="1" dirty="0">
                <a:latin typeface="Arial"/>
                <a:cs typeface="Arial"/>
              </a:rPr>
              <a:t>arre</a:t>
            </a:r>
            <a:r>
              <a:rPr sz="1200" i="1" spc="-5" dirty="0">
                <a:latin typeface="Arial"/>
                <a:cs typeface="Arial"/>
              </a:rPr>
              <a:t>t</a:t>
            </a:r>
            <a:r>
              <a:rPr sz="1200" i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4940" y="1600200"/>
            <a:ext cx="8989060" cy="1778692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/>
              <a:t>A</a:t>
            </a:r>
            <a:r>
              <a:rPr sz="2400" dirty="0" smtClean="0"/>
              <a:t>dditional </a:t>
            </a:r>
            <a:r>
              <a:rPr sz="2400" dirty="0"/>
              <a:t>costs of </a:t>
            </a:r>
            <a:r>
              <a:rPr sz="2400" dirty="0" smtClean="0"/>
              <a:t>selfing</a:t>
            </a:r>
            <a:r>
              <a:rPr lang="en-CA" sz="2400" dirty="0" smtClean="0"/>
              <a:t>?</a:t>
            </a:r>
            <a:endParaRPr sz="2400" dirty="0" smtClean="0"/>
          </a:p>
          <a:p>
            <a:pPr marL="12700" marR="6350">
              <a:lnSpc>
                <a:spcPct val="100000"/>
              </a:lnSpc>
              <a:spcBef>
                <a:spcPts val="950"/>
              </a:spcBef>
            </a:pPr>
            <a:r>
              <a:rPr sz="2400" dirty="0" smtClean="0"/>
              <a:t>ii</a:t>
            </a:r>
            <a:r>
              <a:rPr lang="en-CA" sz="2400" dirty="0" err="1" smtClean="0"/>
              <a:t>i</a:t>
            </a:r>
            <a:r>
              <a:rPr lang="en-CA" sz="2400" dirty="0" smtClean="0"/>
              <a:t>.</a:t>
            </a:r>
            <a:r>
              <a:rPr sz="2400" dirty="0" smtClean="0"/>
              <a:t> </a:t>
            </a:r>
            <a:r>
              <a:rPr sz="2400" dirty="0"/>
              <a:t>seed </a:t>
            </a:r>
            <a:r>
              <a:rPr sz="2400" dirty="0" smtClean="0"/>
              <a:t>discounting</a:t>
            </a:r>
            <a:r>
              <a:rPr lang="en-CA" sz="2400" dirty="0" smtClean="0"/>
              <a:t>:</a:t>
            </a:r>
            <a:r>
              <a:rPr sz="2400" dirty="0" smtClean="0"/>
              <a:t> </a:t>
            </a:r>
            <a:r>
              <a:rPr sz="2400" dirty="0"/>
              <a:t>the formation of self-fertilized seeds from ovules </a:t>
            </a:r>
            <a:r>
              <a:rPr sz="2400" dirty="0" smtClean="0"/>
              <a:t>that</a:t>
            </a:r>
            <a:r>
              <a:rPr lang="en-CA" sz="2400" dirty="0" smtClean="0"/>
              <a:t>,</a:t>
            </a:r>
            <a:r>
              <a:rPr sz="2400" dirty="0" smtClean="0"/>
              <a:t> </a:t>
            </a:r>
            <a:r>
              <a:rPr sz="2400" dirty="0"/>
              <a:t>if they had not been self-</a:t>
            </a:r>
            <a:r>
              <a:rPr sz="2400" dirty="0" smtClean="0"/>
              <a:t>fertilized</a:t>
            </a:r>
            <a:r>
              <a:rPr lang="en-CA" sz="2400" dirty="0" smtClean="0"/>
              <a:t>,</a:t>
            </a:r>
            <a:r>
              <a:rPr sz="2400" dirty="0" smtClean="0"/>
              <a:t> </a:t>
            </a:r>
            <a:r>
              <a:rPr sz="2400" dirty="0"/>
              <a:t>would have been cross-fertilized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7850" y="212090"/>
            <a:ext cx="324993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Sel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fertilizat</a:t>
            </a:r>
            <a:r>
              <a:rPr sz="3600" spc="-114" dirty="0" smtClean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lang="en-CA" sz="3600" spc="-114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750" y="875029"/>
            <a:ext cx="345567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seed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discounting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04800" y="3614420"/>
            <a:ext cx="8839200" cy="2987179"/>
            <a:chOff x="304800" y="3614420"/>
            <a:chExt cx="8839200" cy="2987179"/>
          </a:xfrm>
        </p:grpSpPr>
        <p:sp>
          <p:nvSpPr>
            <p:cNvPr id="6" name="object 5"/>
            <p:cNvSpPr/>
            <p:nvPr/>
          </p:nvSpPr>
          <p:spPr>
            <a:xfrm>
              <a:off x="381000" y="3614420"/>
              <a:ext cx="2590800" cy="2438400"/>
            </a:xfrm>
            <a:custGeom>
              <a:avLst/>
              <a:gdLst/>
              <a:ahLst/>
              <a:cxnLst/>
              <a:rect l="l" t="t" r="r" b="b"/>
              <a:pathLst>
                <a:path w="2590800" h="2438400">
                  <a:moveTo>
                    <a:pt x="1295400" y="0"/>
                  </a:moveTo>
                  <a:lnTo>
                    <a:pt x="1404165" y="3916"/>
                  </a:lnTo>
                  <a:lnTo>
                    <a:pt x="1510047" y="15483"/>
                  </a:lnTo>
                  <a:lnTo>
                    <a:pt x="1612756" y="34427"/>
                  </a:lnTo>
                  <a:lnTo>
                    <a:pt x="1712000" y="60472"/>
                  </a:lnTo>
                  <a:lnTo>
                    <a:pt x="1807487" y="93345"/>
                  </a:lnTo>
                  <a:lnTo>
                    <a:pt x="1898926" y="132770"/>
                  </a:lnTo>
                  <a:lnTo>
                    <a:pt x="1986026" y="178475"/>
                  </a:lnTo>
                  <a:lnTo>
                    <a:pt x="2068494" y="230184"/>
                  </a:lnTo>
                  <a:lnTo>
                    <a:pt x="2146040" y="287624"/>
                  </a:lnTo>
                  <a:lnTo>
                    <a:pt x="2218372" y="350519"/>
                  </a:lnTo>
                  <a:lnTo>
                    <a:pt x="2285198" y="418597"/>
                  </a:lnTo>
                  <a:lnTo>
                    <a:pt x="2346228" y="491581"/>
                  </a:lnTo>
                  <a:lnTo>
                    <a:pt x="2401169" y="569198"/>
                  </a:lnTo>
                  <a:lnTo>
                    <a:pt x="2449730" y="651174"/>
                  </a:lnTo>
                  <a:lnTo>
                    <a:pt x="2491620" y="737235"/>
                  </a:lnTo>
                  <a:lnTo>
                    <a:pt x="2526548" y="827105"/>
                  </a:lnTo>
                  <a:lnTo>
                    <a:pt x="2554221" y="920511"/>
                  </a:lnTo>
                  <a:lnTo>
                    <a:pt x="2574348" y="1017178"/>
                  </a:lnTo>
                  <a:lnTo>
                    <a:pt x="2586638" y="1116832"/>
                  </a:lnTo>
                  <a:lnTo>
                    <a:pt x="2590800" y="1219200"/>
                  </a:lnTo>
                  <a:lnTo>
                    <a:pt x="2586638" y="1321567"/>
                  </a:lnTo>
                  <a:lnTo>
                    <a:pt x="2574348" y="1421221"/>
                  </a:lnTo>
                  <a:lnTo>
                    <a:pt x="2554221" y="1517888"/>
                  </a:lnTo>
                  <a:lnTo>
                    <a:pt x="2526548" y="1611294"/>
                  </a:lnTo>
                  <a:lnTo>
                    <a:pt x="2491620" y="1701164"/>
                  </a:lnTo>
                  <a:lnTo>
                    <a:pt x="2449730" y="1787225"/>
                  </a:lnTo>
                  <a:lnTo>
                    <a:pt x="2401169" y="1869201"/>
                  </a:lnTo>
                  <a:lnTo>
                    <a:pt x="2346228" y="1946818"/>
                  </a:lnTo>
                  <a:lnTo>
                    <a:pt x="2285198" y="2019802"/>
                  </a:lnTo>
                  <a:lnTo>
                    <a:pt x="2218372" y="2087880"/>
                  </a:lnTo>
                  <a:lnTo>
                    <a:pt x="2146040" y="2150775"/>
                  </a:lnTo>
                  <a:lnTo>
                    <a:pt x="2068494" y="2208215"/>
                  </a:lnTo>
                  <a:lnTo>
                    <a:pt x="1986026" y="2259924"/>
                  </a:lnTo>
                  <a:lnTo>
                    <a:pt x="1898926" y="2305629"/>
                  </a:lnTo>
                  <a:lnTo>
                    <a:pt x="1807487" y="2345055"/>
                  </a:lnTo>
                  <a:lnTo>
                    <a:pt x="1712000" y="2377927"/>
                  </a:lnTo>
                  <a:lnTo>
                    <a:pt x="1612756" y="2403972"/>
                  </a:lnTo>
                  <a:lnTo>
                    <a:pt x="1510047" y="2422916"/>
                  </a:lnTo>
                  <a:lnTo>
                    <a:pt x="1404165" y="2434483"/>
                  </a:lnTo>
                  <a:lnTo>
                    <a:pt x="1295400" y="2438400"/>
                  </a:lnTo>
                  <a:lnTo>
                    <a:pt x="1186463" y="2434483"/>
                  </a:lnTo>
                  <a:lnTo>
                    <a:pt x="1080443" y="2422916"/>
                  </a:lnTo>
                  <a:lnTo>
                    <a:pt x="977630" y="2403972"/>
                  </a:lnTo>
                  <a:lnTo>
                    <a:pt x="878311" y="2377927"/>
                  </a:lnTo>
                  <a:lnTo>
                    <a:pt x="782776" y="2345055"/>
                  </a:lnTo>
                  <a:lnTo>
                    <a:pt x="691313" y="2305629"/>
                  </a:lnTo>
                  <a:lnTo>
                    <a:pt x="604210" y="2259924"/>
                  </a:lnTo>
                  <a:lnTo>
                    <a:pt x="521756" y="2208215"/>
                  </a:lnTo>
                  <a:lnTo>
                    <a:pt x="444240" y="2150775"/>
                  </a:lnTo>
                  <a:lnTo>
                    <a:pt x="371951" y="2087880"/>
                  </a:lnTo>
                  <a:lnTo>
                    <a:pt x="305176" y="2019802"/>
                  </a:lnTo>
                  <a:lnTo>
                    <a:pt x="244205" y="1946818"/>
                  </a:lnTo>
                  <a:lnTo>
                    <a:pt x="189326" y="1869201"/>
                  </a:lnTo>
                  <a:lnTo>
                    <a:pt x="140829" y="1787225"/>
                  </a:lnTo>
                  <a:lnTo>
                    <a:pt x="99000" y="1701164"/>
                  </a:lnTo>
                  <a:lnTo>
                    <a:pt x="64129" y="1611294"/>
                  </a:lnTo>
                  <a:lnTo>
                    <a:pt x="36505" y="1517888"/>
                  </a:lnTo>
                  <a:lnTo>
                    <a:pt x="16417" y="1421221"/>
                  </a:lnTo>
                  <a:lnTo>
                    <a:pt x="4152" y="1321567"/>
                  </a:lnTo>
                  <a:lnTo>
                    <a:pt x="0" y="1219200"/>
                  </a:lnTo>
                  <a:lnTo>
                    <a:pt x="4152" y="1116832"/>
                  </a:lnTo>
                  <a:lnTo>
                    <a:pt x="16417" y="1017178"/>
                  </a:lnTo>
                  <a:lnTo>
                    <a:pt x="36505" y="920511"/>
                  </a:lnTo>
                  <a:lnTo>
                    <a:pt x="64129" y="827105"/>
                  </a:lnTo>
                  <a:lnTo>
                    <a:pt x="99000" y="737235"/>
                  </a:lnTo>
                  <a:lnTo>
                    <a:pt x="140829" y="651174"/>
                  </a:lnTo>
                  <a:lnTo>
                    <a:pt x="189326" y="569198"/>
                  </a:lnTo>
                  <a:lnTo>
                    <a:pt x="244205" y="491581"/>
                  </a:lnTo>
                  <a:lnTo>
                    <a:pt x="305176" y="418597"/>
                  </a:lnTo>
                  <a:lnTo>
                    <a:pt x="371951" y="350519"/>
                  </a:lnTo>
                  <a:lnTo>
                    <a:pt x="444240" y="287624"/>
                  </a:lnTo>
                  <a:lnTo>
                    <a:pt x="521756" y="230184"/>
                  </a:lnTo>
                  <a:lnTo>
                    <a:pt x="604210" y="178475"/>
                  </a:lnTo>
                  <a:lnTo>
                    <a:pt x="691313" y="132770"/>
                  </a:lnTo>
                  <a:lnTo>
                    <a:pt x="782776" y="93344"/>
                  </a:lnTo>
                  <a:lnTo>
                    <a:pt x="878311" y="60472"/>
                  </a:lnTo>
                  <a:lnTo>
                    <a:pt x="977630" y="34427"/>
                  </a:lnTo>
                  <a:lnTo>
                    <a:pt x="1080443" y="15483"/>
                  </a:lnTo>
                  <a:lnTo>
                    <a:pt x="1186463" y="3916"/>
                  </a:lnTo>
                  <a:lnTo>
                    <a:pt x="129540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20576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0576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15242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9"/>
            <p:cNvSpPr/>
            <p:nvPr/>
          </p:nvSpPr>
          <p:spPr>
            <a:xfrm>
              <a:off x="15242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1" name="object 10"/>
            <p:cNvSpPr/>
            <p:nvPr/>
          </p:nvSpPr>
          <p:spPr>
            <a:xfrm>
              <a:off x="10670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10670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10670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10670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2210081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2210081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6766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16766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121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121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76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76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15242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15242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19814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19814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24386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24386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6098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609881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13718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03870" y="7269"/>
                  </a:lnTo>
                  <a:lnTo>
                    <a:pt x="67174" y="24742"/>
                  </a:lnTo>
                  <a:lnTo>
                    <a:pt x="37104" y="51499"/>
                  </a:lnTo>
                  <a:lnTo>
                    <a:pt x="15065" y="86500"/>
                  </a:lnTo>
                  <a:lnTo>
                    <a:pt x="2463" y="128705"/>
                  </a:lnTo>
                  <a:lnTo>
                    <a:pt x="0" y="160331"/>
                  </a:lnTo>
                  <a:lnTo>
                    <a:pt x="1406" y="174721"/>
                  </a:lnTo>
                  <a:lnTo>
                    <a:pt x="12762" y="214607"/>
                  </a:lnTo>
                  <a:lnTo>
                    <a:pt x="34025" y="248590"/>
                  </a:lnTo>
                  <a:lnTo>
                    <a:pt x="64171" y="275418"/>
                  </a:lnTo>
                  <a:lnTo>
                    <a:pt x="102179" y="293840"/>
                  </a:lnTo>
                  <a:lnTo>
                    <a:pt x="147024" y="302604"/>
                  </a:lnTo>
                  <a:lnTo>
                    <a:pt x="163315" y="303163"/>
                  </a:lnTo>
                  <a:lnTo>
                    <a:pt x="177358" y="301622"/>
                  </a:lnTo>
                  <a:lnTo>
                    <a:pt x="216446" y="290060"/>
                  </a:lnTo>
                  <a:lnTo>
                    <a:pt x="249936" y="268726"/>
                  </a:lnTo>
                  <a:lnTo>
                    <a:pt x="276493" y="238437"/>
                  </a:lnTo>
                  <a:lnTo>
                    <a:pt x="294782" y="200009"/>
                  </a:lnTo>
                  <a:lnTo>
                    <a:pt x="303468" y="154259"/>
                  </a:lnTo>
                  <a:lnTo>
                    <a:pt x="303999" y="137523"/>
                  </a:lnTo>
                  <a:lnTo>
                    <a:pt x="302115" y="122882"/>
                  </a:lnTo>
                  <a:lnTo>
                    <a:pt x="289013" y="82509"/>
                  </a:lnTo>
                  <a:lnTo>
                    <a:pt x="265932" y="48585"/>
                  </a:lnTo>
                  <a:lnTo>
                    <a:pt x="234405" y="22559"/>
                  </a:lnTo>
                  <a:lnTo>
                    <a:pt x="195968" y="5881"/>
                  </a:lnTo>
                  <a:lnTo>
                    <a:pt x="15215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13718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95968" y="5881"/>
                  </a:lnTo>
                  <a:lnTo>
                    <a:pt x="234405" y="22559"/>
                  </a:lnTo>
                  <a:lnTo>
                    <a:pt x="265932" y="48585"/>
                  </a:lnTo>
                  <a:lnTo>
                    <a:pt x="289013" y="82509"/>
                  </a:lnTo>
                  <a:lnTo>
                    <a:pt x="302115" y="122882"/>
                  </a:lnTo>
                  <a:lnTo>
                    <a:pt x="303999" y="137523"/>
                  </a:lnTo>
                  <a:lnTo>
                    <a:pt x="303468" y="154259"/>
                  </a:lnTo>
                  <a:lnTo>
                    <a:pt x="294782" y="200009"/>
                  </a:lnTo>
                  <a:lnTo>
                    <a:pt x="276493" y="238437"/>
                  </a:lnTo>
                  <a:lnTo>
                    <a:pt x="249936" y="268726"/>
                  </a:lnTo>
                  <a:lnTo>
                    <a:pt x="216446" y="290060"/>
                  </a:lnTo>
                  <a:lnTo>
                    <a:pt x="177358" y="301622"/>
                  </a:lnTo>
                  <a:lnTo>
                    <a:pt x="163315" y="303163"/>
                  </a:lnTo>
                  <a:lnTo>
                    <a:pt x="147024" y="302604"/>
                  </a:lnTo>
                  <a:lnTo>
                    <a:pt x="102179" y="293840"/>
                  </a:lnTo>
                  <a:lnTo>
                    <a:pt x="64171" y="275418"/>
                  </a:lnTo>
                  <a:lnTo>
                    <a:pt x="34025" y="248590"/>
                  </a:lnTo>
                  <a:lnTo>
                    <a:pt x="12762" y="214607"/>
                  </a:lnTo>
                  <a:lnTo>
                    <a:pt x="1406" y="174721"/>
                  </a:lnTo>
                  <a:lnTo>
                    <a:pt x="0" y="160331"/>
                  </a:lnTo>
                  <a:lnTo>
                    <a:pt x="603" y="144194"/>
                  </a:lnTo>
                  <a:lnTo>
                    <a:pt x="9746" y="99819"/>
                  </a:lnTo>
                  <a:lnTo>
                    <a:pt x="28796" y="62301"/>
                  </a:lnTo>
                  <a:lnTo>
                    <a:pt x="56345" y="32681"/>
                  </a:lnTo>
                  <a:lnTo>
                    <a:pt x="90988" y="11998"/>
                  </a:lnTo>
                  <a:lnTo>
                    <a:pt x="131320" y="1290"/>
                  </a:lnTo>
                  <a:lnTo>
                    <a:pt x="152154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32"/>
            <p:cNvSpPr/>
            <p:nvPr/>
          </p:nvSpPr>
          <p:spPr>
            <a:xfrm>
              <a:off x="20576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33"/>
            <p:cNvSpPr/>
            <p:nvPr/>
          </p:nvSpPr>
          <p:spPr>
            <a:xfrm>
              <a:off x="20576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5" name="object 34"/>
            <p:cNvSpPr/>
            <p:nvPr/>
          </p:nvSpPr>
          <p:spPr>
            <a:xfrm>
              <a:off x="16004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6" name="object 35"/>
            <p:cNvSpPr/>
            <p:nvPr/>
          </p:nvSpPr>
          <p:spPr>
            <a:xfrm>
              <a:off x="16004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7" name="object 36"/>
            <p:cNvSpPr/>
            <p:nvPr/>
          </p:nvSpPr>
          <p:spPr>
            <a:xfrm>
              <a:off x="11432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11432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9" name="object 38"/>
            <p:cNvSpPr/>
            <p:nvPr/>
          </p:nvSpPr>
          <p:spPr>
            <a:xfrm>
              <a:off x="6860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0" name="object 39"/>
            <p:cNvSpPr/>
            <p:nvPr/>
          </p:nvSpPr>
          <p:spPr>
            <a:xfrm>
              <a:off x="686087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1" name="object 40"/>
            <p:cNvSpPr/>
            <p:nvPr/>
          </p:nvSpPr>
          <p:spPr>
            <a:xfrm>
              <a:off x="18290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03870" y="7269"/>
                  </a:lnTo>
                  <a:lnTo>
                    <a:pt x="67174" y="24742"/>
                  </a:lnTo>
                  <a:lnTo>
                    <a:pt x="37104" y="51499"/>
                  </a:lnTo>
                  <a:lnTo>
                    <a:pt x="15065" y="86500"/>
                  </a:lnTo>
                  <a:lnTo>
                    <a:pt x="2463" y="128705"/>
                  </a:lnTo>
                  <a:lnTo>
                    <a:pt x="0" y="160331"/>
                  </a:lnTo>
                  <a:lnTo>
                    <a:pt x="1406" y="174721"/>
                  </a:lnTo>
                  <a:lnTo>
                    <a:pt x="12762" y="214607"/>
                  </a:lnTo>
                  <a:lnTo>
                    <a:pt x="34025" y="248590"/>
                  </a:lnTo>
                  <a:lnTo>
                    <a:pt x="64171" y="275418"/>
                  </a:lnTo>
                  <a:lnTo>
                    <a:pt x="102179" y="293840"/>
                  </a:lnTo>
                  <a:lnTo>
                    <a:pt x="147024" y="302604"/>
                  </a:lnTo>
                  <a:lnTo>
                    <a:pt x="163315" y="303163"/>
                  </a:lnTo>
                  <a:lnTo>
                    <a:pt x="177358" y="301622"/>
                  </a:lnTo>
                  <a:lnTo>
                    <a:pt x="216446" y="290060"/>
                  </a:lnTo>
                  <a:lnTo>
                    <a:pt x="249936" y="268726"/>
                  </a:lnTo>
                  <a:lnTo>
                    <a:pt x="276493" y="238437"/>
                  </a:lnTo>
                  <a:lnTo>
                    <a:pt x="294782" y="200009"/>
                  </a:lnTo>
                  <a:lnTo>
                    <a:pt x="303468" y="154259"/>
                  </a:lnTo>
                  <a:lnTo>
                    <a:pt x="303999" y="137523"/>
                  </a:lnTo>
                  <a:lnTo>
                    <a:pt x="302115" y="122882"/>
                  </a:lnTo>
                  <a:lnTo>
                    <a:pt x="289013" y="82509"/>
                  </a:lnTo>
                  <a:lnTo>
                    <a:pt x="265932" y="48585"/>
                  </a:lnTo>
                  <a:lnTo>
                    <a:pt x="234405" y="22559"/>
                  </a:lnTo>
                  <a:lnTo>
                    <a:pt x="195968" y="5881"/>
                  </a:lnTo>
                  <a:lnTo>
                    <a:pt x="152154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2" name="object 41"/>
            <p:cNvSpPr/>
            <p:nvPr/>
          </p:nvSpPr>
          <p:spPr>
            <a:xfrm>
              <a:off x="1829045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4" y="0"/>
                  </a:moveTo>
                  <a:lnTo>
                    <a:pt x="195968" y="5881"/>
                  </a:lnTo>
                  <a:lnTo>
                    <a:pt x="234405" y="22559"/>
                  </a:lnTo>
                  <a:lnTo>
                    <a:pt x="265932" y="48585"/>
                  </a:lnTo>
                  <a:lnTo>
                    <a:pt x="289013" y="82509"/>
                  </a:lnTo>
                  <a:lnTo>
                    <a:pt x="302115" y="122882"/>
                  </a:lnTo>
                  <a:lnTo>
                    <a:pt x="303999" y="137523"/>
                  </a:lnTo>
                  <a:lnTo>
                    <a:pt x="303468" y="154259"/>
                  </a:lnTo>
                  <a:lnTo>
                    <a:pt x="294782" y="200009"/>
                  </a:lnTo>
                  <a:lnTo>
                    <a:pt x="276493" y="238437"/>
                  </a:lnTo>
                  <a:lnTo>
                    <a:pt x="249936" y="268726"/>
                  </a:lnTo>
                  <a:lnTo>
                    <a:pt x="216446" y="290060"/>
                  </a:lnTo>
                  <a:lnTo>
                    <a:pt x="177358" y="301622"/>
                  </a:lnTo>
                  <a:lnTo>
                    <a:pt x="163315" y="303163"/>
                  </a:lnTo>
                  <a:lnTo>
                    <a:pt x="147024" y="302604"/>
                  </a:lnTo>
                  <a:lnTo>
                    <a:pt x="102179" y="293840"/>
                  </a:lnTo>
                  <a:lnTo>
                    <a:pt x="64171" y="275418"/>
                  </a:lnTo>
                  <a:lnTo>
                    <a:pt x="34025" y="248590"/>
                  </a:lnTo>
                  <a:lnTo>
                    <a:pt x="12762" y="214607"/>
                  </a:lnTo>
                  <a:lnTo>
                    <a:pt x="1406" y="174721"/>
                  </a:lnTo>
                  <a:lnTo>
                    <a:pt x="0" y="160331"/>
                  </a:lnTo>
                  <a:lnTo>
                    <a:pt x="603" y="144194"/>
                  </a:lnTo>
                  <a:lnTo>
                    <a:pt x="9746" y="99819"/>
                  </a:lnTo>
                  <a:lnTo>
                    <a:pt x="28796" y="62301"/>
                  </a:lnTo>
                  <a:lnTo>
                    <a:pt x="56345" y="32681"/>
                  </a:lnTo>
                  <a:lnTo>
                    <a:pt x="90988" y="11998"/>
                  </a:lnTo>
                  <a:lnTo>
                    <a:pt x="131320" y="1290"/>
                  </a:lnTo>
                  <a:lnTo>
                    <a:pt x="152154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3" name="object 42"/>
            <p:cNvSpPr/>
            <p:nvPr/>
          </p:nvSpPr>
          <p:spPr>
            <a:xfrm>
              <a:off x="3733800" y="3636009"/>
              <a:ext cx="2590800" cy="2438400"/>
            </a:xfrm>
            <a:custGeom>
              <a:avLst/>
              <a:gdLst/>
              <a:ahLst/>
              <a:cxnLst/>
              <a:rect l="l" t="t" r="r" b="b"/>
              <a:pathLst>
                <a:path w="2590800" h="2438400">
                  <a:moveTo>
                    <a:pt x="1295400" y="0"/>
                  </a:moveTo>
                  <a:lnTo>
                    <a:pt x="1404165" y="3916"/>
                  </a:lnTo>
                  <a:lnTo>
                    <a:pt x="1510047" y="15483"/>
                  </a:lnTo>
                  <a:lnTo>
                    <a:pt x="1612756" y="34427"/>
                  </a:lnTo>
                  <a:lnTo>
                    <a:pt x="1712000" y="60472"/>
                  </a:lnTo>
                  <a:lnTo>
                    <a:pt x="1807487" y="93345"/>
                  </a:lnTo>
                  <a:lnTo>
                    <a:pt x="1898926" y="132770"/>
                  </a:lnTo>
                  <a:lnTo>
                    <a:pt x="1986026" y="178475"/>
                  </a:lnTo>
                  <a:lnTo>
                    <a:pt x="2068494" y="230184"/>
                  </a:lnTo>
                  <a:lnTo>
                    <a:pt x="2146040" y="287624"/>
                  </a:lnTo>
                  <a:lnTo>
                    <a:pt x="2218372" y="350519"/>
                  </a:lnTo>
                  <a:lnTo>
                    <a:pt x="2285198" y="418597"/>
                  </a:lnTo>
                  <a:lnTo>
                    <a:pt x="2346228" y="491581"/>
                  </a:lnTo>
                  <a:lnTo>
                    <a:pt x="2401169" y="569198"/>
                  </a:lnTo>
                  <a:lnTo>
                    <a:pt x="2449730" y="651174"/>
                  </a:lnTo>
                  <a:lnTo>
                    <a:pt x="2491620" y="737235"/>
                  </a:lnTo>
                  <a:lnTo>
                    <a:pt x="2526548" y="827105"/>
                  </a:lnTo>
                  <a:lnTo>
                    <a:pt x="2554221" y="920511"/>
                  </a:lnTo>
                  <a:lnTo>
                    <a:pt x="2574348" y="1017178"/>
                  </a:lnTo>
                  <a:lnTo>
                    <a:pt x="2586638" y="1116832"/>
                  </a:lnTo>
                  <a:lnTo>
                    <a:pt x="2590800" y="1219200"/>
                  </a:lnTo>
                  <a:lnTo>
                    <a:pt x="2586638" y="1321567"/>
                  </a:lnTo>
                  <a:lnTo>
                    <a:pt x="2574348" y="1421221"/>
                  </a:lnTo>
                  <a:lnTo>
                    <a:pt x="2554221" y="1517888"/>
                  </a:lnTo>
                  <a:lnTo>
                    <a:pt x="2526548" y="1611294"/>
                  </a:lnTo>
                  <a:lnTo>
                    <a:pt x="2491620" y="1701164"/>
                  </a:lnTo>
                  <a:lnTo>
                    <a:pt x="2449730" y="1787225"/>
                  </a:lnTo>
                  <a:lnTo>
                    <a:pt x="2401169" y="1869201"/>
                  </a:lnTo>
                  <a:lnTo>
                    <a:pt x="2346228" y="1946818"/>
                  </a:lnTo>
                  <a:lnTo>
                    <a:pt x="2285198" y="2019802"/>
                  </a:lnTo>
                  <a:lnTo>
                    <a:pt x="2218372" y="2087880"/>
                  </a:lnTo>
                  <a:lnTo>
                    <a:pt x="2146040" y="2150775"/>
                  </a:lnTo>
                  <a:lnTo>
                    <a:pt x="2068494" y="2208215"/>
                  </a:lnTo>
                  <a:lnTo>
                    <a:pt x="1986026" y="2259924"/>
                  </a:lnTo>
                  <a:lnTo>
                    <a:pt x="1898926" y="2305629"/>
                  </a:lnTo>
                  <a:lnTo>
                    <a:pt x="1807487" y="2345055"/>
                  </a:lnTo>
                  <a:lnTo>
                    <a:pt x="1712000" y="2377927"/>
                  </a:lnTo>
                  <a:lnTo>
                    <a:pt x="1612756" y="2403972"/>
                  </a:lnTo>
                  <a:lnTo>
                    <a:pt x="1510047" y="2422916"/>
                  </a:lnTo>
                  <a:lnTo>
                    <a:pt x="1404165" y="2434483"/>
                  </a:lnTo>
                  <a:lnTo>
                    <a:pt x="1295400" y="2438400"/>
                  </a:lnTo>
                  <a:lnTo>
                    <a:pt x="1186634" y="2434483"/>
                  </a:lnTo>
                  <a:lnTo>
                    <a:pt x="1080752" y="2422916"/>
                  </a:lnTo>
                  <a:lnTo>
                    <a:pt x="978043" y="2403972"/>
                  </a:lnTo>
                  <a:lnTo>
                    <a:pt x="878799" y="2377927"/>
                  </a:lnTo>
                  <a:lnTo>
                    <a:pt x="783312" y="2345055"/>
                  </a:lnTo>
                  <a:lnTo>
                    <a:pt x="691873" y="2305629"/>
                  </a:lnTo>
                  <a:lnTo>
                    <a:pt x="604773" y="2259924"/>
                  </a:lnTo>
                  <a:lnTo>
                    <a:pt x="522305" y="2208215"/>
                  </a:lnTo>
                  <a:lnTo>
                    <a:pt x="444759" y="2150775"/>
                  </a:lnTo>
                  <a:lnTo>
                    <a:pt x="372427" y="2087880"/>
                  </a:lnTo>
                  <a:lnTo>
                    <a:pt x="305601" y="2019802"/>
                  </a:lnTo>
                  <a:lnTo>
                    <a:pt x="244571" y="1946818"/>
                  </a:lnTo>
                  <a:lnTo>
                    <a:pt x="189630" y="1869201"/>
                  </a:lnTo>
                  <a:lnTo>
                    <a:pt x="141069" y="1787225"/>
                  </a:lnTo>
                  <a:lnTo>
                    <a:pt x="99179" y="1701164"/>
                  </a:lnTo>
                  <a:lnTo>
                    <a:pt x="64251" y="1611294"/>
                  </a:lnTo>
                  <a:lnTo>
                    <a:pt x="36578" y="1517888"/>
                  </a:lnTo>
                  <a:lnTo>
                    <a:pt x="16451" y="1421221"/>
                  </a:lnTo>
                  <a:lnTo>
                    <a:pt x="4161" y="1321567"/>
                  </a:lnTo>
                  <a:lnTo>
                    <a:pt x="0" y="1219200"/>
                  </a:lnTo>
                  <a:lnTo>
                    <a:pt x="4161" y="1116832"/>
                  </a:lnTo>
                  <a:lnTo>
                    <a:pt x="16451" y="1017178"/>
                  </a:lnTo>
                  <a:lnTo>
                    <a:pt x="36578" y="920511"/>
                  </a:lnTo>
                  <a:lnTo>
                    <a:pt x="64251" y="827105"/>
                  </a:lnTo>
                  <a:lnTo>
                    <a:pt x="99179" y="737235"/>
                  </a:lnTo>
                  <a:lnTo>
                    <a:pt x="141069" y="651174"/>
                  </a:lnTo>
                  <a:lnTo>
                    <a:pt x="189630" y="569198"/>
                  </a:lnTo>
                  <a:lnTo>
                    <a:pt x="244571" y="491581"/>
                  </a:lnTo>
                  <a:lnTo>
                    <a:pt x="305601" y="418597"/>
                  </a:lnTo>
                  <a:lnTo>
                    <a:pt x="372427" y="350519"/>
                  </a:lnTo>
                  <a:lnTo>
                    <a:pt x="444759" y="287624"/>
                  </a:lnTo>
                  <a:lnTo>
                    <a:pt x="522305" y="230184"/>
                  </a:lnTo>
                  <a:lnTo>
                    <a:pt x="604773" y="178475"/>
                  </a:lnTo>
                  <a:lnTo>
                    <a:pt x="691873" y="132770"/>
                  </a:lnTo>
                  <a:lnTo>
                    <a:pt x="783312" y="93344"/>
                  </a:lnTo>
                  <a:lnTo>
                    <a:pt x="878799" y="60472"/>
                  </a:lnTo>
                  <a:lnTo>
                    <a:pt x="978043" y="34427"/>
                  </a:lnTo>
                  <a:lnTo>
                    <a:pt x="1080752" y="15483"/>
                  </a:lnTo>
                  <a:lnTo>
                    <a:pt x="1186634" y="3916"/>
                  </a:lnTo>
                  <a:lnTo>
                    <a:pt x="1295400" y="0"/>
                  </a:lnTo>
                  <a:close/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4" name="object 43"/>
            <p:cNvSpPr/>
            <p:nvPr/>
          </p:nvSpPr>
          <p:spPr>
            <a:xfrm>
              <a:off x="54104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5" name="object 44"/>
            <p:cNvSpPr/>
            <p:nvPr/>
          </p:nvSpPr>
          <p:spPr>
            <a:xfrm>
              <a:off x="5410481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6" name="object 45"/>
            <p:cNvSpPr/>
            <p:nvPr/>
          </p:nvSpPr>
          <p:spPr>
            <a:xfrm>
              <a:off x="48770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7" name="object 46"/>
            <p:cNvSpPr/>
            <p:nvPr/>
          </p:nvSpPr>
          <p:spPr>
            <a:xfrm>
              <a:off x="48770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8" name="object 47"/>
            <p:cNvSpPr/>
            <p:nvPr/>
          </p:nvSpPr>
          <p:spPr>
            <a:xfrm>
              <a:off x="44198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9" name="object 48"/>
            <p:cNvSpPr/>
            <p:nvPr/>
          </p:nvSpPr>
          <p:spPr>
            <a:xfrm>
              <a:off x="4419887" y="38646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0" name="object 49"/>
            <p:cNvSpPr/>
            <p:nvPr/>
          </p:nvSpPr>
          <p:spPr>
            <a:xfrm>
              <a:off x="44198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1" name="object 50"/>
            <p:cNvSpPr/>
            <p:nvPr/>
          </p:nvSpPr>
          <p:spPr>
            <a:xfrm>
              <a:off x="44198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2" name="object 51"/>
            <p:cNvSpPr/>
            <p:nvPr/>
          </p:nvSpPr>
          <p:spPr>
            <a:xfrm>
              <a:off x="55628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3" name="object 52"/>
            <p:cNvSpPr/>
            <p:nvPr/>
          </p:nvSpPr>
          <p:spPr>
            <a:xfrm>
              <a:off x="55628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4" name="object 53"/>
            <p:cNvSpPr/>
            <p:nvPr/>
          </p:nvSpPr>
          <p:spPr>
            <a:xfrm>
              <a:off x="502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5" name="object 54"/>
            <p:cNvSpPr/>
            <p:nvPr/>
          </p:nvSpPr>
          <p:spPr>
            <a:xfrm>
              <a:off x="50294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6" name="object 55"/>
            <p:cNvSpPr/>
            <p:nvPr/>
          </p:nvSpPr>
          <p:spPr>
            <a:xfrm>
              <a:off x="457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7" name="object 56"/>
            <p:cNvSpPr/>
            <p:nvPr/>
          </p:nvSpPr>
          <p:spPr>
            <a:xfrm>
              <a:off x="45722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8" name="object 57"/>
            <p:cNvSpPr/>
            <p:nvPr/>
          </p:nvSpPr>
          <p:spPr>
            <a:xfrm>
              <a:off x="41150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9" name="object 58"/>
            <p:cNvSpPr/>
            <p:nvPr/>
          </p:nvSpPr>
          <p:spPr>
            <a:xfrm>
              <a:off x="4115087" y="4321809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0" name="object 59"/>
            <p:cNvSpPr/>
            <p:nvPr/>
          </p:nvSpPr>
          <p:spPr>
            <a:xfrm>
              <a:off x="48770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1" name="object 60"/>
            <p:cNvSpPr/>
            <p:nvPr/>
          </p:nvSpPr>
          <p:spPr>
            <a:xfrm>
              <a:off x="48770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2" name="object 61"/>
            <p:cNvSpPr/>
            <p:nvPr/>
          </p:nvSpPr>
          <p:spPr>
            <a:xfrm>
              <a:off x="53342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3" name="object 62"/>
            <p:cNvSpPr/>
            <p:nvPr/>
          </p:nvSpPr>
          <p:spPr>
            <a:xfrm>
              <a:off x="53342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4" name="object 63"/>
            <p:cNvSpPr/>
            <p:nvPr/>
          </p:nvSpPr>
          <p:spPr>
            <a:xfrm>
              <a:off x="57914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5" name="object 64"/>
            <p:cNvSpPr/>
            <p:nvPr/>
          </p:nvSpPr>
          <p:spPr>
            <a:xfrm>
              <a:off x="57914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6" name="object 65"/>
            <p:cNvSpPr/>
            <p:nvPr/>
          </p:nvSpPr>
          <p:spPr>
            <a:xfrm>
              <a:off x="39626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02680" y="7776"/>
                  </a:lnTo>
                  <a:lnTo>
                    <a:pt x="66368" y="25684"/>
                  </a:lnTo>
                  <a:lnTo>
                    <a:pt x="36633" y="52833"/>
                  </a:lnTo>
                  <a:lnTo>
                    <a:pt x="14857" y="88143"/>
                  </a:lnTo>
                  <a:lnTo>
                    <a:pt x="2420" y="130538"/>
                  </a:lnTo>
                  <a:lnTo>
                    <a:pt x="0" y="162205"/>
                  </a:lnTo>
                  <a:lnTo>
                    <a:pt x="1463" y="176368"/>
                  </a:lnTo>
                  <a:lnTo>
                    <a:pt x="12950" y="215809"/>
                  </a:lnTo>
                  <a:lnTo>
                    <a:pt x="34310" y="249628"/>
                  </a:lnTo>
                  <a:lnTo>
                    <a:pt x="64555" y="276470"/>
                  </a:lnTo>
                  <a:lnTo>
                    <a:pt x="102696" y="294982"/>
                  </a:lnTo>
                  <a:lnTo>
                    <a:pt x="147744" y="303810"/>
                  </a:lnTo>
                  <a:lnTo>
                    <a:pt x="164124" y="304367"/>
                  </a:lnTo>
                  <a:lnTo>
                    <a:pt x="178091" y="302733"/>
                  </a:lnTo>
                  <a:lnTo>
                    <a:pt x="216958" y="290853"/>
                  </a:lnTo>
                  <a:lnTo>
                    <a:pt x="250241" y="269195"/>
                  </a:lnTo>
                  <a:lnTo>
                    <a:pt x="276618" y="238647"/>
                  </a:lnTo>
                  <a:lnTo>
                    <a:pt x="294766" y="200099"/>
                  </a:lnTo>
                  <a:lnTo>
                    <a:pt x="303360" y="154438"/>
                  </a:lnTo>
                  <a:lnTo>
                    <a:pt x="303873" y="137790"/>
                  </a:lnTo>
                  <a:lnTo>
                    <a:pt x="301913" y="123210"/>
                  </a:lnTo>
                  <a:lnTo>
                    <a:pt x="288665" y="82895"/>
                  </a:lnTo>
                  <a:lnTo>
                    <a:pt x="265546" y="48901"/>
                  </a:lnTo>
                  <a:lnTo>
                    <a:pt x="234070" y="22744"/>
                  </a:lnTo>
                  <a:lnTo>
                    <a:pt x="195754" y="5938"/>
                  </a:lnTo>
                  <a:lnTo>
                    <a:pt x="152112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7" name="object 66"/>
            <p:cNvSpPr/>
            <p:nvPr/>
          </p:nvSpPr>
          <p:spPr>
            <a:xfrm>
              <a:off x="3962687" y="47790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2" y="0"/>
                  </a:moveTo>
                  <a:lnTo>
                    <a:pt x="195754" y="5938"/>
                  </a:lnTo>
                  <a:lnTo>
                    <a:pt x="234070" y="22744"/>
                  </a:lnTo>
                  <a:lnTo>
                    <a:pt x="265546" y="48901"/>
                  </a:lnTo>
                  <a:lnTo>
                    <a:pt x="288665" y="82895"/>
                  </a:lnTo>
                  <a:lnTo>
                    <a:pt x="301913" y="123210"/>
                  </a:lnTo>
                  <a:lnTo>
                    <a:pt x="303873" y="137790"/>
                  </a:lnTo>
                  <a:lnTo>
                    <a:pt x="303360" y="154438"/>
                  </a:lnTo>
                  <a:lnTo>
                    <a:pt x="294766" y="200099"/>
                  </a:lnTo>
                  <a:lnTo>
                    <a:pt x="276618" y="238647"/>
                  </a:lnTo>
                  <a:lnTo>
                    <a:pt x="250241" y="269195"/>
                  </a:lnTo>
                  <a:lnTo>
                    <a:pt x="216958" y="290853"/>
                  </a:lnTo>
                  <a:lnTo>
                    <a:pt x="178091" y="302733"/>
                  </a:lnTo>
                  <a:lnTo>
                    <a:pt x="164124" y="304367"/>
                  </a:lnTo>
                  <a:lnTo>
                    <a:pt x="147744" y="303810"/>
                  </a:lnTo>
                  <a:lnTo>
                    <a:pt x="102696" y="294982"/>
                  </a:lnTo>
                  <a:lnTo>
                    <a:pt x="64555" y="276470"/>
                  </a:lnTo>
                  <a:lnTo>
                    <a:pt x="34310" y="249628"/>
                  </a:lnTo>
                  <a:lnTo>
                    <a:pt x="12950" y="215809"/>
                  </a:lnTo>
                  <a:lnTo>
                    <a:pt x="1463" y="176368"/>
                  </a:lnTo>
                  <a:lnTo>
                    <a:pt x="0" y="162205"/>
                  </a:lnTo>
                  <a:lnTo>
                    <a:pt x="589" y="146058"/>
                  </a:lnTo>
                  <a:lnTo>
                    <a:pt x="9605" y="101541"/>
                  </a:lnTo>
                  <a:lnTo>
                    <a:pt x="28422" y="63749"/>
                  </a:lnTo>
                  <a:lnTo>
                    <a:pt x="55657" y="33760"/>
                  </a:lnTo>
                  <a:lnTo>
                    <a:pt x="89930" y="12652"/>
                  </a:lnTo>
                  <a:lnTo>
                    <a:pt x="129860" y="1503"/>
                  </a:lnTo>
                  <a:lnTo>
                    <a:pt x="152112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8" name="object 67"/>
            <p:cNvSpPr/>
            <p:nvPr/>
          </p:nvSpPr>
          <p:spPr>
            <a:xfrm>
              <a:off x="47246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03393" y="7268"/>
                  </a:lnTo>
                  <a:lnTo>
                    <a:pt x="66620" y="24741"/>
                  </a:lnTo>
                  <a:lnTo>
                    <a:pt x="36675" y="51498"/>
                  </a:lnTo>
                  <a:lnTo>
                    <a:pt x="14845" y="86499"/>
                  </a:lnTo>
                  <a:lnTo>
                    <a:pt x="2420" y="128704"/>
                  </a:lnTo>
                  <a:lnTo>
                    <a:pt x="0" y="160331"/>
                  </a:lnTo>
                  <a:lnTo>
                    <a:pt x="1382" y="174721"/>
                  </a:lnTo>
                  <a:lnTo>
                    <a:pt x="12573" y="214607"/>
                  </a:lnTo>
                  <a:lnTo>
                    <a:pt x="33625" y="248590"/>
                  </a:lnTo>
                  <a:lnTo>
                    <a:pt x="63626" y="275418"/>
                  </a:lnTo>
                  <a:lnTo>
                    <a:pt x="101667" y="293840"/>
                  </a:lnTo>
                  <a:lnTo>
                    <a:pt x="146836" y="302604"/>
                  </a:lnTo>
                  <a:lnTo>
                    <a:pt x="163320" y="303163"/>
                  </a:lnTo>
                  <a:lnTo>
                    <a:pt x="177363" y="301622"/>
                  </a:lnTo>
                  <a:lnTo>
                    <a:pt x="216451" y="290060"/>
                  </a:lnTo>
                  <a:lnTo>
                    <a:pt x="249941" y="268726"/>
                  </a:lnTo>
                  <a:lnTo>
                    <a:pt x="276498" y="238437"/>
                  </a:lnTo>
                  <a:lnTo>
                    <a:pt x="294787" y="200009"/>
                  </a:lnTo>
                  <a:lnTo>
                    <a:pt x="303473" y="154259"/>
                  </a:lnTo>
                  <a:lnTo>
                    <a:pt x="304003" y="137523"/>
                  </a:lnTo>
                  <a:lnTo>
                    <a:pt x="302119" y="122882"/>
                  </a:lnTo>
                  <a:lnTo>
                    <a:pt x="289018" y="82509"/>
                  </a:lnTo>
                  <a:lnTo>
                    <a:pt x="265936" y="48585"/>
                  </a:lnTo>
                  <a:lnTo>
                    <a:pt x="234410" y="22559"/>
                  </a:lnTo>
                  <a:lnTo>
                    <a:pt x="195972" y="5881"/>
                  </a:lnTo>
                  <a:lnTo>
                    <a:pt x="15215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9" name="object 68"/>
            <p:cNvSpPr/>
            <p:nvPr/>
          </p:nvSpPr>
          <p:spPr>
            <a:xfrm>
              <a:off x="47246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95972" y="5881"/>
                  </a:lnTo>
                  <a:lnTo>
                    <a:pt x="234410" y="22559"/>
                  </a:lnTo>
                  <a:lnTo>
                    <a:pt x="265936" y="48585"/>
                  </a:lnTo>
                  <a:lnTo>
                    <a:pt x="289018" y="82509"/>
                  </a:lnTo>
                  <a:lnTo>
                    <a:pt x="302119" y="122882"/>
                  </a:lnTo>
                  <a:lnTo>
                    <a:pt x="304003" y="137523"/>
                  </a:lnTo>
                  <a:lnTo>
                    <a:pt x="303473" y="154259"/>
                  </a:lnTo>
                  <a:lnTo>
                    <a:pt x="294787" y="200009"/>
                  </a:lnTo>
                  <a:lnTo>
                    <a:pt x="276498" y="238437"/>
                  </a:lnTo>
                  <a:lnTo>
                    <a:pt x="249941" y="268726"/>
                  </a:lnTo>
                  <a:lnTo>
                    <a:pt x="216451" y="290060"/>
                  </a:lnTo>
                  <a:lnTo>
                    <a:pt x="177363" y="301622"/>
                  </a:lnTo>
                  <a:lnTo>
                    <a:pt x="163320" y="303163"/>
                  </a:lnTo>
                  <a:lnTo>
                    <a:pt x="146836" y="302604"/>
                  </a:lnTo>
                  <a:lnTo>
                    <a:pt x="101667" y="293840"/>
                  </a:lnTo>
                  <a:lnTo>
                    <a:pt x="63626" y="275418"/>
                  </a:lnTo>
                  <a:lnTo>
                    <a:pt x="33625" y="248590"/>
                  </a:lnTo>
                  <a:lnTo>
                    <a:pt x="12573" y="214607"/>
                  </a:lnTo>
                  <a:lnTo>
                    <a:pt x="1382" y="174721"/>
                  </a:lnTo>
                  <a:lnTo>
                    <a:pt x="0" y="160331"/>
                  </a:lnTo>
                  <a:lnTo>
                    <a:pt x="592" y="144194"/>
                  </a:lnTo>
                  <a:lnTo>
                    <a:pt x="9595" y="99818"/>
                  </a:lnTo>
                  <a:lnTo>
                    <a:pt x="28432" y="62300"/>
                  </a:lnTo>
                  <a:lnTo>
                    <a:pt x="55816" y="32680"/>
                  </a:lnTo>
                  <a:lnTo>
                    <a:pt x="90456" y="11997"/>
                  </a:lnTo>
                  <a:lnTo>
                    <a:pt x="131064" y="1290"/>
                  </a:lnTo>
                  <a:lnTo>
                    <a:pt x="15215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0" name="object 69"/>
            <p:cNvSpPr/>
            <p:nvPr/>
          </p:nvSpPr>
          <p:spPr>
            <a:xfrm>
              <a:off x="54104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1" name="object 70"/>
            <p:cNvSpPr/>
            <p:nvPr/>
          </p:nvSpPr>
          <p:spPr>
            <a:xfrm>
              <a:off x="54104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5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2" name="object 71"/>
            <p:cNvSpPr/>
            <p:nvPr/>
          </p:nvSpPr>
          <p:spPr>
            <a:xfrm>
              <a:off x="49532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3" name="object 72"/>
            <p:cNvSpPr/>
            <p:nvPr/>
          </p:nvSpPr>
          <p:spPr>
            <a:xfrm>
              <a:off x="49532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4" name="object 73"/>
            <p:cNvSpPr/>
            <p:nvPr/>
          </p:nvSpPr>
          <p:spPr>
            <a:xfrm>
              <a:off x="44960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5" name="object 74"/>
            <p:cNvSpPr/>
            <p:nvPr/>
          </p:nvSpPr>
          <p:spPr>
            <a:xfrm>
              <a:off x="44960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6" name="object 75"/>
            <p:cNvSpPr/>
            <p:nvPr/>
          </p:nvSpPr>
          <p:spPr>
            <a:xfrm>
              <a:off x="40388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02198" y="7775"/>
                  </a:lnTo>
                  <a:lnTo>
                    <a:pt x="65816" y="25683"/>
                  </a:lnTo>
                  <a:lnTo>
                    <a:pt x="36207" y="52831"/>
                  </a:lnTo>
                  <a:lnTo>
                    <a:pt x="14639" y="88142"/>
                  </a:lnTo>
                  <a:lnTo>
                    <a:pt x="2378" y="130538"/>
                  </a:lnTo>
                  <a:lnTo>
                    <a:pt x="0" y="162205"/>
                  </a:lnTo>
                  <a:lnTo>
                    <a:pt x="1438" y="176368"/>
                  </a:lnTo>
                  <a:lnTo>
                    <a:pt x="12759" y="215809"/>
                  </a:lnTo>
                  <a:lnTo>
                    <a:pt x="33909" y="249628"/>
                  </a:lnTo>
                  <a:lnTo>
                    <a:pt x="64010" y="276470"/>
                  </a:lnTo>
                  <a:lnTo>
                    <a:pt x="102185" y="294982"/>
                  </a:lnTo>
                  <a:lnTo>
                    <a:pt x="147558" y="303810"/>
                  </a:lnTo>
                  <a:lnTo>
                    <a:pt x="164130" y="304367"/>
                  </a:lnTo>
                  <a:lnTo>
                    <a:pt x="178097" y="302733"/>
                  </a:lnTo>
                  <a:lnTo>
                    <a:pt x="216963" y="290853"/>
                  </a:lnTo>
                  <a:lnTo>
                    <a:pt x="250246" y="269195"/>
                  </a:lnTo>
                  <a:lnTo>
                    <a:pt x="276623" y="238647"/>
                  </a:lnTo>
                  <a:lnTo>
                    <a:pt x="294771" y="200099"/>
                  </a:lnTo>
                  <a:lnTo>
                    <a:pt x="303365" y="154438"/>
                  </a:lnTo>
                  <a:lnTo>
                    <a:pt x="303878" y="137790"/>
                  </a:lnTo>
                  <a:lnTo>
                    <a:pt x="301918" y="123210"/>
                  </a:lnTo>
                  <a:lnTo>
                    <a:pt x="288670" y="82895"/>
                  </a:lnTo>
                  <a:lnTo>
                    <a:pt x="265551" y="48901"/>
                  </a:lnTo>
                  <a:lnTo>
                    <a:pt x="234076" y="22744"/>
                  </a:lnTo>
                  <a:lnTo>
                    <a:pt x="195759" y="5938"/>
                  </a:lnTo>
                  <a:lnTo>
                    <a:pt x="15211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7" name="object 76"/>
            <p:cNvSpPr/>
            <p:nvPr/>
          </p:nvSpPr>
          <p:spPr>
            <a:xfrm>
              <a:off x="4038881" y="5236210"/>
              <a:ext cx="304165" cy="304800"/>
            </a:xfrm>
            <a:custGeom>
              <a:avLst/>
              <a:gdLst/>
              <a:ahLst/>
              <a:cxnLst/>
              <a:rect l="l" t="t" r="r" b="b"/>
              <a:pathLst>
                <a:path w="304164" h="304800">
                  <a:moveTo>
                    <a:pt x="152118" y="0"/>
                  </a:moveTo>
                  <a:lnTo>
                    <a:pt x="195759" y="5938"/>
                  </a:lnTo>
                  <a:lnTo>
                    <a:pt x="234076" y="22744"/>
                  </a:lnTo>
                  <a:lnTo>
                    <a:pt x="265551" y="48901"/>
                  </a:lnTo>
                  <a:lnTo>
                    <a:pt x="288670" y="82895"/>
                  </a:lnTo>
                  <a:lnTo>
                    <a:pt x="301918" y="123210"/>
                  </a:lnTo>
                  <a:lnTo>
                    <a:pt x="303878" y="137790"/>
                  </a:lnTo>
                  <a:lnTo>
                    <a:pt x="303365" y="154438"/>
                  </a:lnTo>
                  <a:lnTo>
                    <a:pt x="294771" y="200099"/>
                  </a:lnTo>
                  <a:lnTo>
                    <a:pt x="276623" y="238647"/>
                  </a:lnTo>
                  <a:lnTo>
                    <a:pt x="250246" y="269195"/>
                  </a:lnTo>
                  <a:lnTo>
                    <a:pt x="216963" y="290853"/>
                  </a:lnTo>
                  <a:lnTo>
                    <a:pt x="178097" y="302733"/>
                  </a:lnTo>
                  <a:lnTo>
                    <a:pt x="164130" y="304367"/>
                  </a:lnTo>
                  <a:lnTo>
                    <a:pt x="147558" y="303810"/>
                  </a:lnTo>
                  <a:lnTo>
                    <a:pt x="102185" y="294982"/>
                  </a:lnTo>
                  <a:lnTo>
                    <a:pt x="64010" y="276470"/>
                  </a:lnTo>
                  <a:lnTo>
                    <a:pt x="33909" y="249628"/>
                  </a:lnTo>
                  <a:lnTo>
                    <a:pt x="12759" y="215809"/>
                  </a:lnTo>
                  <a:lnTo>
                    <a:pt x="1438" y="176368"/>
                  </a:lnTo>
                  <a:lnTo>
                    <a:pt x="0" y="162205"/>
                  </a:lnTo>
                  <a:lnTo>
                    <a:pt x="578" y="146058"/>
                  </a:lnTo>
                  <a:lnTo>
                    <a:pt x="9455" y="101540"/>
                  </a:lnTo>
                  <a:lnTo>
                    <a:pt x="28062" y="63748"/>
                  </a:lnTo>
                  <a:lnTo>
                    <a:pt x="55131" y="33759"/>
                  </a:lnTo>
                  <a:lnTo>
                    <a:pt x="89396" y="12651"/>
                  </a:lnTo>
                  <a:lnTo>
                    <a:pt x="129590" y="1503"/>
                  </a:lnTo>
                  <a:lnTo>
                    <a:pt x="15211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8" name="object 77"/>
            <p:cNvSpPr/>
            <p:nvPr/>
          </p:nvSpPr>
          <p:spPr>
            <a:xfrm>
              <a:off x="51818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03393" y="7268"/>
                  </a:lnTo>
                  <a:lnTo>
                    <a:pt x="66620" y="24741"/>
                  </a:lnTo>
                  <a:lnTo>
                    <a:pt x="36675" y="51498"/>
                  </a:lnTo>
                  <a:lnTo>
                    <a:pt x="14845" y="86499"/>
                  </a:lnTo>
                  <a:lnTo>
                    <a:pt x="2420" y="128704"/>
                  </a:lnTo>
                  <a:lnTo>
                    <a:pt x="0" y="160331"/>
                  </a:lnTo>
                  <a:lnTo>
                    <a:pt x="1382" y="174721"/>
                  </a:lnTo>
                  <a:lnTo>
                    <a:pt x="12573" y="214607"/>
                  </a:lnTo>
                  <a:lnTo>
                    <a:pt x="33625" y="248590"/>
                  </a:lnTo>
                  <a:lnTo>
                    <a:pt x="63626" y="275418"/>
                  </a:lnTo>
                  <a:lnTo>
                    <a:pt x="101667" y="293840"/>
                  </a:lnTo>
                  <a:lnTo>
                    <a:pt x="146836" y="302604"/>
                  </a:lnTo>
                  <a:lnTo>
                    <a:pt x="163320" y="303163"/>
                  </a:lnTo>
                  <a:lnTo>
                    <a:pt x="177363" y="301622"/>
                  </a:lnTo>
                  <a:lnTo>
                    <a:pt x="216451" y="290060"/>
                  </a:lnTo>
                  <a:lnTo>
                    <a:pt x="249941" y="268726"/>
                  </a:lnTo>
                  <a:lnTo>
                    <a:pt x="276498" y="238437"/>
                  </a:lnTo>
                  <a:lnTo>
                    <a:pt x="294787" y="200009"/>
                  </a:lnTo>
                  <a:lnTo>
                    <a:pt x="303473" y="154259"/>
                  </a:lnTo>
                  <a:lnTo>
                    <a:pt x="304003" y="137523"/>
                  </a:lnTo>
                  <a:lnTo>
                    <a:pt x="302119" y="122882"/>
                  </a:lnTo>
                  <a:lnTo>
                    <a:pt x="289018" y="82509"/>
                  </a:lnTo>
                  <a:lnTo>
                    <a:pt x="265936" y="48585"/>
                  </a:lnTo>
                  <a:lnTo>
                    <a:pt x="234410" y="22559"/>
                  </a:lnTo>
                  <a:lnTo>
                    <a:pt x="195972" y="5881"/>
                  </a:lnTo>
                  <a:lnTo>
                    <a:pt x="152158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9" name="object 78"/>
            <p:cNvSpPr/>
            <p:nvPr/>
          </p:nvSpPr>
          <p:spPr>
            <a:xfrm>
              <a:off x="5181841" y="5618479"/>
              <a:ext cx="304165" cy="303530"/>
            </a:xfrm>
            <a:custGeom>
              <a:avLst/>
              <a:gdLst/>
              <a:ahLst/>
              <a:cxnLst/>
              <a:rect l="l" t="t" r="r" b="b"/>
              <a:pathLst>
                <a:path w="304164" h="303529">
                  <a:moveTo>
                    <a:pt x="152158" y="0"/>
                  </a:moveTo>
                  <a:lnTo>
                    <a:pt x="195972" y="5881"/>
                  </a:lnTo>
                  <a:lnTo>
                    <a:pt x="234410" y="22559"/>
                  </a:lnTo>
                  <a:lnTo>
                    <a:pt x="265936" y="48585"/>
                  </a:lnTo>
                  <a:lnTo>
                    <a:pt x="289018" y="82509"/>
                  </a:lnTo>
                  <a:lnTo>
                    <a:pt x="302119" y="122882"/>
                  </a:lnTo>
                  <a:lnTo>
                    <a:pt x="304003" y="137523"/>
                  </a:lnTo>
                  <a:lnTo>
                    <a:pt x="303473" y="154259"/>
                  </a:lnTo>
                  <a:lnTo>
                    <a:pt x="294787" y="200009"/>
                  </a:lnTo>
                  <a:lnTo>
                    <a:pt x="276498" y="238437"/>
                  </a:lnTo>
                  <a:lnTo>
                    <a:pt x="249941" y="268726"/>
                  </a:lnTo>
                  <a:lnTo>
                    <a:pt x="216451" y="290060"/>
                  </a:lnTo>
                  <a:lnTo>
                    <a:pt x="177363" y="301622"/>
                  </a:lnTo>
                  <a:lnTo>
                    <a:pt x="163320" y="303163"/>
                  </a:lnTo>
                  <a:lnTo>
                    <a:pt x="146836" y="302604"/>
                  </a:lnTo>
                  <a:lnTo>
                    <a:pt x="101667" y="293840"/>
                  </a:lnTo>
                  <a:lnTo>
                    <a:pt x="63626" y="275418"/>
                  </a:lnTo>
                  <a:lnTo>
                    <a:pt x="33625" y="248590"/>
                  </a:lnTo>
                  <a:lnTo>
                    <a:pt x="12573" y="214607"/>
                  </a:lnTo>
                  <a:lnTo>
                    <a:pt x="1382" y="174721"/>
                  </a:lnTo>
                  <a:lnTo>
                    <a:pt x="0" y="160331"/>
                  </a:lnTo>
                  <a:lnTo>
                    <a:pt x="592" y="144194"/>
                  </a:lnTo>
                  <a:lnTo>
                    <a:pt x="9595" y="99818"/>
                  </a:lnTo>
                  <a:lnTo>
                    <a:pt x="28432" y="62300"/>
                  </a:lnTo>
                  <a:lnTo>
                    <a:pt x="55816" y="32680"/>
                  </a:lnTo>
                  <a:lnTo>
                    <a:pt x="90456" y="11997"/>
                  </a:lnTo>
                  <a:lnTo>
                    <a:pt x="131064" y="1290"/>
                  </a:lnTo>
                  <a:lnTo>
                    <a:pt x="152158" y="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0" name="object 79"/>
            <p:cNvSpPr txBox="1"/>
            <p:nvPr/>
          </p:nvSpPr>
          <p:spPr>
            <a:xfrm>
              <a:off x="304800" y="6324600"/>
              <a:ext cx="358140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i="1" spc="-5" dirty="0" err="1" smtClean="0">
                  <a:latin typeface="Arial"/>
                  <a:cs typeface="Arial"/>
                </a:rPr>
                <a:t>Outcrossed</a:t>
              </a:r>
              <a:r>
                <a:rPr lang="en-CA" i="1" spc="-5" dirty="0" smtClean="0">
                  <a:latin typeface="Arial"/>
                  <a:cs typeface="Arial"/>
                </a:rPr>
                <a:t> </a:t>
              </a:r>
              <a:r>
                <a:rPr i="1" spc="-5" dirty="0" smtClean="0">
                  <a:latin typeface="Arial"/>
                  <a:cs typeface="Arial"/>
                </a:rPr>
                <a:t>S</a:t>
              </a:r>
              <a:r>
                <a:rPr i="1" dirty="0" smtClean="0">
                  <a:latin typeface="Arial"/>
                  <a:cs typeface="Arial"/>
                </a:rPr>
                <a:t>eed numbe</a:t>
              </a:r>
              <a:r>
                <a:rPr lang="en-CA" spc="229" dirty="0" err="1" smtClean="0">
                  <a:latin typeface="Arial"/>
                  <a:cs typeface="Arial"/>
                </a:rPr>
                <a:t>r</a:t>
              </a:r>
              <a:r>
                <a:rPr lang="en-CA" spc="229" dirty="0" smtClean="0">
                  <a:latin typeface="Arial"/>
                  <a:cs typeface="Arial"/>
                </a:rPr>
                <a:t>=18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81" name="object 80"/>
            <p:cNvSpPr txBox="1"/>
            <p:nvPr/>
          </p:nvSpPr>
          <p:spPr>
            <a:xfrm>
              <a:off x="3886200" y="6324600"/>
              <a:ext cx="311023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CA" i="1" spc="-5" dirty="0" err="1" smtClean="0">
                  <a:latin typeface="Arial"/>
                  <a:cs typeface="Arial"/>
                </a:rPr>
                <a:t>Outcrossed</a:t>
              </a:r>
              <a:r>
                <a:rPr lang="en-CA" i="1" spc="-5" dirty="0" smtClean="0">
                  <a:latin typeface="Arial"/>
                  <a:cs typeface="Arial"/>
                </a:rPr>
                <a:t> </a:t>
              </a:r>
              <a:r>
                <a:rPr i="1" spc="-5" dirty="0" smtClean="0">
                  <a:latin typeface="Arial"/>
                  <a:cs typeface="Arial"/>
                </a:rPr>
                <a:t>S</a:t>
              </a:r>
              <a:r>
                <a:rPr i="1" dirty="0" smtClean="0">
                  <a:latin typeface="Arial"/>
                  <a:cs typeface="Arial"/>
                </a:rPr>
                <a:t>eed </a:t>
              </a:r>
              <a:r>
                <a:rPr i="1" dirty="0">
                  <a:latin typeface="Arial"/>
                  <a:cs typeface="Arial"/>
                </a:rPr>
                <a:t>number</a:t>
              </a:r>
              <a:r>
                <a:rPr i="1" dirty="0" smtClean="0">
                  <a:latin typeface="Arial"/>
                  <a:cs typeface="Arial"/>
                </a:rPr>
                <a:t> </a:t>
              </a:r>
              <a:r>
                <a:rPr lang="en-CA" dirty="0" smtClean="0">
                  <a:latin typeface="Arial"/>
                  <a:cs typeface="Arial"/>
                </a:rPr>
                <a:t>=11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82" name="object 81"/>
            <p:cNvSpPr txBox="1"/>
            <p:nvPr/>
          </p:nvSpPr>
          <p:spPr>
            <a:xfrm>
              <a:off x="6705600" y="4038600"/>
              <a:ext cx="2438400" cy="153888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>
                <a:lnSpc>
                  <a:spcPct val="100000"/>
                </a:lnSpc>
              </a:pPr>
              <a:r>
                <a:rPr lang="en-CA" sz="2000" dirty="0" smtClean="0">
                  <a:latin typeface="Arial"/>
                  <a:cs typeface="Arial"/>
                </a:rPr>
                <a:t>I</a:t>
              </a:r>
              <a:r>
                <a:rPr sz="2000" dirty="0" smtClean="0">
                  <a:latin typeface="Arial"/>
                  <a:cs typeface="Arial"/>
                </a:rPr>
                <a:t>f </a:t>
              </a:r>
              <a:r>
                <a:rPr sz="2000" dirty="0">
                  <a:latin typeface="Arial"/>
                  <a:cs typeface="Arial"/>
                </a:rPr>
                <a:t>selfing had not </a:t>
              </a:r>
              <a:r>
                <a:rPr sz="2000" dirty="0" smtClean="0">
                  <a:latin typeface="Arial"/>
                  <a:cs typeface="Arial"/>
                </a:rPr>
                <a:t>ha</a:t>
              </a:r>
              <a:r>
                <a:rPr lang="en-CA" sz="2000" dirty="0" smtClean="0">
                  <a:latin typeface="Arial"/>
                  <a:cs typeface="Arial"/>
                </a:rPr>
                <a:t>pp</a:t>
              </a:r>
              <a:r>
                <a:rPr sz="2000" dirty="0" smtClean="0">
                  <a:latin typeface="Arial"/>
                  <a:cs typeface="Arial"/>
                </a:rPr>
                <a:t>ened </a:t>
              </a:r>
              <a:r>
                <a:rPr sz="2000" dirty="0">
                  <a:latin typeface="Arial"/>
                  <a:cs typeface="Arial"/>
                </a:rPr>
                <a:t>there would have been</a:t>
              </a:r>
              <a:r>
                <a:rPr sz="2000" dirty="0" smtClean="0">
                  <a:latin typeface="Arial"/>
                  <a:cs typeface="Arial"/>
                </a:rPr>
                <a:t> </a:t>
              </a:r>
              <a:r>
                <a:rPr lang="en-CA" sz="2000" dirty="0" smtClean="0">
                  <a:latin typeface="Arial"/>
                  <a:cs typeface="Arial"/>
                </a:rPr>
                <a:t>7</a:t>
              </a:r>
              <a:r>
                <a:rPr sz="2000" dirty="0" smtClean="0">
                  <a:latin typeface="Arial"/>
                  <a:cs typeface="Arial"/>
                </a:rPr>
                <a:t> </a:t>
              </a:r>
              <a:r>
                <a:rPr sz="2000" dirty="0">
                  <a:latin typeface="Arial"/>
                  <a:cs typeface="Arial"/>
                </a:rPr>
                <a:t>more outcrossed seeds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8339" y="3505200"/>
            <a:ext cx="180086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0600" y="3429000"/>
            <a:ext cx="3810000" cy="1036319"/>
          </a:xfrm>
          <a:custGeom>
            <a:avLst/>
            <a:gdLst/>
            <a:ahLst/>
            <a:cxnLst/>
            <a:rect l="l" t="t" r="r" b="b"/>
            <a:pathLst>
              <a:path w="3810000" h="1036320">
                <a:moveTo>
                  <a:pt x="435610" y="810260"/>
                </a:moveTo>
                <a:lnTo>
                  <a:pt x="377189" y="791210"/>
                </a:lnTo>
                <a:lnTo>
                  <a:pt x="321310" y="770889"/>
                </a:lnTo>
                <a:lnTo>
                  <a:pt x="270510" y="750569"/>
                </a:lnTo>
                <a:lnTo>
                  <a:pt x="223520" y="728980"/>
                </a:lnTo>
                <a:lnTo>
                  <a:pt x="181610" y="706119"/>
                </a:lnTo>
                <a:lnTo>
                  <a:pt x="143510" y="684530"/>
                </a:lnTo>
                <a:lnTo>
                  <a:pt x="109220" y="660400"/>
                </a:lnTo>
                <a:lnTo>
                  <a:pt x="54610" y="613410"/>
                </a:lnTo>
                <a:lnTo>
                  <a:pt x="19050" y="565150"/>
                </a:lnTo>
                <a:lnTo>
                  <a:pt x="1270" y="515619"/>
                </a:lnTo>
                <a:lnTo>
                  <a:pt x="0" y="491489"/>
                </a:lnTo>
                <a:lnTo>
                  <a:pt x="2539" y="466089"/>
                </a:lnTo>
                <a:lnTo>
                  <a:pt x="22860" y="417830"/>
                </a:lnTo>
                <a:lnTo>
                  <a:pt x="62229" y="369569"/>
                </a:lnTo>
                <a:lnTo>
                  <a:pt x="120650" y="322580"/>
                </a:lnTo>
                <a:lnTo>
                  <a:pt x="154939" y="299719"/>
                </a:lnTo>
                <a:lnTo>
                  <a:pt x="195579" y="276860"/>
                </a:lnTo>
                <a:lnTo>
                  <a:pt x="240029" y="255269"/>
                </a:lnTo>
                <a:lnTo>
                  <a:pt x="287020" y="233680"/>
                </a:lnTo>
                <a:lnTo>
                  <a:pt x="340360" y="213360"/>
                </a:lnTo>
                <a:lnTo>
                  <a:pt x="396239" y="193039"/>
                </a:lnTo>
                <a:lnTo>
                  <a:pt x="455929" y="173989"/>
                </a:lnTo>
                <a:lnTo>
                  <a:pt x="519429" y="154939"/>
                </a:lnTo>
                <a:lnTo>
                  <a:pt x="585470" y="138429"/>
                </a:lnTo>
                <a:lnTo>
                  <a:pt x="656589" y="121920"/>
                </a:lnTo>
                <a:lnTo>
                  <a:pt x="728979" y="105410"/>
                </a:lnTo>
                <a:lnTo>
                  <a:pt x="805179" y="90170"/>
                </a:lnTo>
                <a:lnTo>
                  <a:pt x="883920" y="77470"/>
                </a:lnTo>
                <a:lnTo>
                  <a:pt x="966470" y="64770"/>
                </a:lnTo>
                <a:lnTo>
                  <a:pt x="1050289" y="52070"/>
                </a:lnTo>
                <a:lnTo>
                  <a:pt x="1135379" y="41910"/>
                </a:lnTo>
                <a:lnTo>
                  <a:pt x="1223010" y="33020"/>
                </a:lnTo>
                <a:lnTo>
                  <a:pt x="1313179" y="24129"/>
                </a:lnTo>
                <a:lnTo>
                  <a:pt x="1404620" y="17779"/>
                </a:lnTo>
                <a:lnTo>
                  <a:pt x="1496060" y="11429"/>
                </a:lnTo>
                <a:lnTo>
                  <a:pt x="1590039" y="6350"/>
                </a:lnTo>
                <a:lnTo>
                  <a:pt x="1684020" y="3810"/>
                </a:lnTo>
                <a:lnTo>
                  <a:pt x="1778000" y="1270"/>
                </a:lnTo>
                <a:lnTo>
                  <a:pt x="1873250" y="0"/>
                </a:lnTo>
                <a:lnTo>
                  <a:pt x="1968500" y="0"/>
                </a:lnTo>
                <a:lnTo>
                  <a:pt x="2063750" y="1270"/>
                </a:lnTo>
                <a:lnTo>
                  <a:pt x="2157729" y="3810"/>
                </a:lnTo>
                <a:lnTo>
                  <a:pt x="2251709" y="8889"/>
                </a:lnTo>
                <a:lnTo>
                  <a:pt x="2344420" y="12700"/>
                </a:lnTo>
                <a:lnTo>
                  <a:pt x="2435859" y="20320"/>
                </a:lnTo>
                <a:lnTo>
                  <a:pt x="2526029" y="26670"/>
                </a:lnTo>
                <a:lnTo>
                  <a:pt x="2616200" y="35560"/>
                </a:lnTo>
                <a:lnTo>
                  <a:pt x="2702559" y="45720"/>
                </a:lnTo>
                <a:lnTo>
                  <a:pt x="2787650" y="57150"/>
                </a:lnTo>
                <a:lnTo>
                  <a:pt x="2871470" y="68579"/>
                </a:lnTo>
                <a:lnTo>
                  <a:pt x="2951479" y="81279"/>
                </a:lnTo>
                <a:lnTo>
                  <a:pt x="3030220" y="95250"/>
                </a:lnTo>
                <a:lnTo>
                  <a:pt x="3105150" y="110489"/>
                </a:lnTo>
                <a:lnTo>
                  <a:pt x="3177540" y="127000"/>
                </a:lnTo>
                <a:lnTo>
                  <a:pt x="3246120" y="143510"/>
                </a:lnTo>
                <a:lnTo>
                  <a:pt x="3312159" y="161289"/>
                </a:lnTo>
                <a:lnTo>
                  <a:pt x="3374390" y="180339"/>
                </a:lnTo>
                <a:lnTo>
                  <a:pt x="3432809" y="199389"/>
                </a:lnTo>
                <a:lnTo>
                  <a:pt x="3487420" y="219710"/>
                </a:lnTo>
                <a:lnTo>
                  <a:pt x="3538220" y="240030"/>
                </a:lnTo>
                <a:lnTo>
                  <a:pt x="3585209" y="261619"/>
                </a:lnTo>
                <a:lnTo>
                  <a:pt x="3628390" y="284480"/>
                </a:lnTo>
                <a:lnTo>
                  <a:pt x="3666490" y="307339"/>
                </a:lnTo>
                <a:lnTo>
                  <a:pt x="3700779" y="330200"/>
                </a:lnTo>
                <a:lnTo>
                  <a:pt x="3755390" y="377189"/>
                </a:lnTo>
                <a:lnTo>
                  <a:pt x="3790950" y="425450"/>
                </a:lnTo>
                <a:lnTo>
                  <a:pt x="3807459" y="474980"/>
                </a:lnTo>
                <a:lnTo>
                  <a:pt x="3810000" y="499110"/>
                </a:lnTo>
                <a:lnTo>
                  <a:pt x="3806190" y="524510"/>
                </a:lnTo>
                <a:lnTo>
                  <a:pt x="3785870" y="572769"/>
                </a:lnTo>
                <a:lnTo>
                  <a:pt x="3746500" y="622300"/>
                </a:lnTo>
                <a:lnTo>
                  <a:pt x="3689350" y="668019"/>
                </a:lnTo>
                <a:lnTo>
                  <a:pt x="3653790" y="692150"/>
                </a:lnTo>
                <a:lnTo>
                  <a:pt x="3614420" y="713739"/>
                </a:lnTo>
                <a:lnTo>
                  <a:pt x="3569970" y="735330"/>
                </a:lnTo>
                <a:lnTo>
                  <a:pt x="3521709" y="756919"/>
                </a:lnTo>
                <a:lnTo>
                  <a:pt x="3469640" y="778510"/>
                </a:lnTo>
                <a:lnTo>
                  <a:pt x="3413759" y="797560"/>
                </a:lnTo>
                <a:lnTo>
                  <a:pt x="3354070" y="816610"/>
                </a:lnTo>
                <a:lnTo>
                  <a:pt x="3290570" y="835660"/>
                </a:lnTo>
                <a:lnTo>
                  <a:pt x="3223259" y="853439"/>
                </a:lnTo>
                <a:lnTo>
                  <a:pt x="3153409" y="869950"/>
                </a:lnTo>
                <a:lnTo>
                  <a:pt x="3079750" y="885189"/>
                </a:lnTo>
                <a:lnTo>
                  <a:pt x="3003550" y="900430"/>
                </a:lnTo>
                <a:lnTo>
                  <a:pt x="2924809" y="913130"/>
                </a:lnTo>
                <a:lnTo>
                  <a:pt x="2843529" y="925830"/>
                </a:lnTo>
                <a:lnTo>
                  <a:pt x="2759709" y="938530"/>
                </a:lnTo>
                <a:lnTo>
                  <a:pt x="2673350" y="948689"/>
                </a:lnTo>
                <a:lnTo>
                  <a:pt x="2585720" y="957580"/>
                </a:lnTo>
                <a:lnTo>
                  <a:pt x="2496820" y="966469"/>
                </a:lnTo>
                <a:lnTo>
                  <a:pt x="2405379" y="972819"/>
                </a:lnTo>
                <a:lnTo>
                  <a:pt x="2312670" y="979169"/>
                </a:lnTo>
                <a:lnTo>
                  <a:pt x="2219959" y="984250"/>
                </a:lnTo>
                <a:lnTo>
                  <a:pt x="2125979" y="988060"/>
                </a:lnTo>
                <a:lnTo>
                  <a:pt x="2030729" y="989330"/>
                </a:lnTo>
                <a:lnTo>
                  <a:pt x="1936750" y="990600"/>
                </a:lnTo>
                <a:lnTo>
                  <a:pt x="1841500" y="990600"/>
                </a:lnTo>
                <a:lnTo>
                  <a:pt x="1746250" y="989330"/>
                </a:lnTo>
                <a:lnTo>
                  <a:pt x="1652270" y="986789"/>
                </a:lnTo>
                <a:lnTo>
                  <a:pt x="1558289" y="982980"/>
                </a:lnTo>
                <a:lnTo>
                  <a:pt x="1465579" y="977900"/>
                </a:lnTo>
                <a:lnTo>
                  <a:pt x="1372870" y="971550"/>
                </a:lnTo>
                <a:lnTo>
                  <a:pt x="1282700" y="963930"/>
                </a:lnTo>
                <a:lnTo>
                  <a:pt x="1193800" y="955039"/>
                </a:lnTo>
                <a:lnTo>
                  <a:pt x="1106170" y="944880"/>
                </a:lnTo>
                <a:lnTo>
                  <a:pt x="1021079" y="934719"/>
                </a:lnTo>
                <a:lnTo>
                  <a:pt x="938529" y="922019"/>
                </a:lnTo>
                <a:lnTo>
                  <a:pt x="128270" y="1036319"/>
                </a:lnTo>
                <a:lnTo>
                  <a:pt x="435610" y="810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69" y="1875790"/>
            <a:ext cx="8725535" cy="233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dditional </a:t>
            </a:r>
            <a:r>
              <a:rPr sz="2400" dirty="0">
                <a:latin typeface="Arial"/>
                <a:cs typeface="Arial"/>
              </a:rPr>
              <a:t>benefits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ii</a:t>
            </a:r>
            <a:r>
              <a:rPr lang="en-CA" sz="2400" dirty="0" smtClean="0">
                <a:latin typeface="Arial"/>
                <a:cs typeface="Arial"/>
              </a:rPr>
              <a:t>.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assurance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assured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roduction </a:t>
            </a:r>
            <a:r>
              <a:rPr sz="2400" dirty="0">
                <a:latin typeface="Arial"/>
                <a:cs typeface="Arial"/>
              </a:rPr>
              <a:t>through selfing when conditions for outcrossing are not favourable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absence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mate</a:t>
            </a:r>
            <a:r>
              <a:rPr lang="en-CA" sz="2400" dirty="0" err="1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ollinators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400"/>
              </a:lnSpc>
              <a:spcBef>
                <a:spcPts val="49"/>
              </a:spcBef>
            </a:pPr>
            <a:endParaRPr sz="2400" dirty="0"/>
          </a:p>
          <a:p>
            <a:pPr marL="446341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Who can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mate </a:t>
            </a:r>
            <a:r>
              <a:rPr sz="1800" dirty="0" smtClean="0">
                <a:latin typeface="Arial"/>
                <a:cs typeface="Arial"/>
              </a:rPr>
              <a:t>with</a:t>
            </a:r>
            <a:r>
              <a:rPr lang="en-CA" sz="1800" dirty="0" smtClean="0">
                <a:latin typeface="Arial"/>
                <a:cs typeface="Arial"/>
              </a:rPr>
              <a:t>?</a:t>
            </a:r>
            <a:endParaRPr sz="1800" dirty="0" smtClean="0">
              <a:latin typeface="Arial"/>
              <a:cs typeface="Arial"/>
            </a:endParaRPr>
          </a:p>
          <a:p>
            <a:pPr marL="4526280" algn="ctr">
              <a:lnSpc>
                <a:spcPct val="100000"/>
              </a:lnSpc>
            </a:pP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lang="en-CA" sz="1800" dirty="0" smtClean="0">
                <a:latin typeface="Arial"/>
                <a:cs typeface="Arial"/>
              </a:rPr>
              <a:t>I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 mate with </a:t>
            </a:r>
            <a:r>
              <a:rPr sz="1800" dirty="0" smtClean="0">
                <a:latin typeface="Arial"/>
                <a:cs typeface="Arial"/>
              </a:rPr>
              <a:t>myself</a:t>
            </a:r>
            <a:r>
              <a:rPr lang="en-CA" sz="1800" dirty="0" smtClean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" y="5533390"/>
            <a:ext cx="855599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iii</a:t>
            </a:r>
            <a:r>
              <a:rPr lang="en-CA" sz="2400" dirty="0" smtClean="0">
                <a:latin typeface="Arial"/>
                <a:cs typeface="Arial"/>
              </a:rPr>
              <a:t>.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educe gene</a:t>
            </a:r>
            <a:r>
              <a:rPr lang="en-CA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flow </a:t>
            </a:r>
            <a:r>
              <a:rPr sz="2400" dirty="0">
                <a:latin typeface="Arial"/>
                <a:cs typeface="Arial"/>
              </a:rPr>
              <a:t>and facilitate local </a:t>
            </a:r>
            <a:r>
              <a:rPr sz="2400" dirty="0" smtClean="0">
                <a:latin typeface="Arial"/>
                <a:cs typeface="Arial"/>
              </a:rPr>
              <a:t>ada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tation</a:t>
            </a:r>
            <a:r>
              <a:rPr lang="en-CA" sz="2400" dirty="0" smtClean="0">
                <a:latin typeface="Arial"/>
                <a:cs typeface="Arial"/>
              </a:rPr>
              <a:t> (i.e., reduce</a:t>
            </a:r>
            <a:r>
              <a:rPr sz="2400" dirty="0" smtClean="0">
                <a:latin typeface="Arial"/>
                <a:cs typeface="Arial"/>
              </a:rPr>
              <a:t> outbreeding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3670">
              <a:lnSpc>
                <a:spcPct val="100000"/>
              </a:lnSpc>
            </a:pPr>
            <a:r>
              <a:rPr dirty="0"/>
              <a:t>Seed discounting in</a:t>
            </a:r>
            <a:r>
              <a:rPr dirty="0" smtClean="0"/>
              <a:t> </a:t>
            </a:r>
            <a:r>
              <a:rPr lang="en-CA" i="1" dirty="0" err="1" smtClean="0">
                <a:latin typeface="Arial"/>
                <a:cs typeface="Arial"/>
              </a:rPr>
              <a:t>Aq</a:t>
            </a:r>
            <a:r>
              <a:rPr i="1" dirty="0" smtClean="0">
                <a:latin typeface="Arial"/>
                <a:cs typeface="Arial"/>
              </a:rPr>
              <a:t>uilegia</a:t>
            </a:r>
            <a:endParaRPr i="1" dirty="0">
              <a:latin typeface="Arial"/>
              <a:cs typeface="Arial"/>
            </a:endParaRPr>
          </a:p>
          <a:p>
            <a:pPr marL="3435985">
              <a:lnSpc>
                <a:spcPct val="100000"/>
              </a:lnSpc>
            </a:pPr>
            <a:r>
              <a:rPr i="1" dirty="0">
                <a:latin typeface="Arial"/>
                <a:cs typeface="Arial"/>
              </a:rPr>
              <a:t>canadensis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47190"/>
            <a:ext cx="732409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27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Test of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</a:t>
            </a:r>
            <a:r>
              <a:rPr sz="2400" dirty="0">
                <a:latin typeface="Arial"/>
                <a:cs typeface="Arial"/>
              </a:rPr>
              <a:t>assurance </a:t>
            </a:r>
            <a:r>
              <a:rPr sz="2400" dirty="0" smtClean="0">
                <a:latin typeface="Arial"/>
                <a:cs typeface="Arial"/>
              </a:rPr>
              <a:t>hy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othesis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Selfing boosts seed set by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14%</a:t>
            </a:r>
            <a:endParaRPr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Selfing rates very high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(circa 75%)</a:t>
            </a:r>
            <a:endParaRPr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H</a:t>
            </a:r>
            <a:r>
              <a:rPr sz="2400" dirty="0" smtClean="0">
                <a:latin typeface="Arial"/>
                <a:cs typeface="Arial"/>
              </a:rPr>
              <a:t>igh </a:t>
            </a:r>
            <a:r>
              <a:rPr sz="2400" dirty="0">
                <a:latin typeface="Arial"/>
                <a:cs typeface="Arial"/>
              </a:rPr>
              <a:t>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seed discounting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=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costly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201670"/>
            <a:ext cx="4114800" cy="316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2609" y="6447790"/>
            <a:ext cx="215201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H</a:t>
            </a:r>
            <a:r>
              <a:rPr sz="1200" dirty="0" smtClean="0">
                <a:latin typeface="Arial"/>
                <a:cs typeface="Arial"/>
              </a:rPr>
              <a:t>erlihy </a:t>
            </a:r>
            <a:r>
              <a:rPr sz="1200" dirty="0">
                <a:latin typeface="Arial"/>
                <a:cs typeface="Arial"/>
              </a:rPr>
              <a:t>and Eckert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2002 N</a:t>
            </a:r>
            <a:r>
              <a:rPr sz="1200" dirty="0" smtClean="0">
                <a:latin typeface="Arial"/>
                <a:cs typeface="Arial"/>
              </a:rPr>
              <a:t>ature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08" y="6447790"/>
            <a:ext cx="65112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Why does this </a:t>
            </a:r>
            <a:r>
              <a:rPr sz="2400" dirty="0" smtClean="0">
                <a:latin typeface="Arial"/>
                <a:cs typeface="Arial"/>
              </a:rPr>
              <a:t>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ecies </a:t>
            </a:r>
            <a:r>
              <a:rPr sz="2400" dirty="0">
                <a:latin typeface="Arial"/>
                <a:cs typeface="Arial"/>
              </a:rPr>
              <a:t>self at such high </a:t>
            </a:r>
            <a:r>
              <a:rPr sz="2400" dirty="0" smtClean="0">
                <a:latin typeface="Arial"/>
                <a:cs typeface="Arial"/>
              </a:rPr>
              <a:t>rates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1818639">
              <a:lnSpc>
                <a:spcPct val="100000"/>
              </a:lnSpc>
            </a:pPr>
            <a:r>
              <a:rPr lang="en-CA" spc="360" dirty="0" smtClean="0"/>
              <a:t>M</a:t>
            </a:r>
            <a:r>
              <a:rPr spc="360" dirty="0" smtClean="0"/>
              <a:t>odes</a:t>
            </a:r>
            <a:r>
              <a:rPr spc="-5" dirty="0" smtClean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self</a:t>
            </a:r>
            <a:r>
              <a:rPr spc="-5" dirty="0" smtClean="0"/>
              <a:t> </a:t>
            </a:r>
            <a:r>
              <a:rPr lang="en-CA" spc="155" dirty="0" err="1" smtClean="0"/>
              <a:t>p</a:t>
            </a:r>
            <a:r>
              <a:rPr spc="155" dirty="0" smtClean="0"/>
              <a:t>ollinat</a:t>
            </a:r>
            <a:r>
              <a:rPr spc="-5" dirty="0" smtClean="0"/>
              <a:t>ion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2730"/>
            <a:ext cx="9144000" cy="3164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180" y="5029200"/>
            <a:ext cx="8846820" cy="2105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lang="en-US" sz="2000" dirty="0" smtClean="0">
                <a:latin typeface="Arial"/>
                <a:cs typeface="Arial"/>
              </a:rPr>
              <a:t>Which type of </a:t>
            </a:r>
            <a:r>
              <a:rPr lang="en-US" sz="2000" dirty="0" err="1" smtClean="0">
                <a:latin typeface="Arial"/>
                <a:cs typeface="Arial"/>
              </a:rPr>
              <a:t>selfing</a:t>
            </a:r>
            <a:r>
              <a:rPr lang="en-US" sz="2000" dirty="0" smtClean="0">
                <a:latin typeface="Arial"/>
                <a:cs typeface="Arial"/>
              </a:rPr>
              <a:t> should be favored when there are no mates?</a:t>
            </a:r>
          </a:p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sz="2000" dirty="0" smtClean="0">
                <a:latin typeface="Arial"/>
                <a:cs typeface="Arial"/>
              </a:rPr>
              <a:t>Which ty</a:t>
            </a:r>
            <a:r>
              <a:rPr lang="en-CA" sz="2000" dirty="0" err="1" smtClean="0">
                <a:latin typeface="Arial"/>
                <a:cs typeface="Arial"/>
              </a:rPr>
              <a:t>p</a:t>
            </a:r>
            <a:r>
              <a:rPr sz="2000" dirty="0" smtClean="0">
                <a:latin typeface="Arial"/>
                <a:cs typeface="Arial"/>
              </a:rPr>
              <a:t>e </a:t>
            </a:r>
            <a:r>
              <a:rPr sz="2000" dirty="0">
                <a:latin typeface="Arial"/>
                <a:cs typeface="Arial"/>
              </a:rPr>
              <a:t>of selfing should be favored when there are few</a:t>
            </a:r>
            <a:r>
              <a:rPr sz="2000" dirty="0" smtClean="0">
                <a:latin typeface="Arial"/>
                <a:cs typeface="Arial"/>
              </a:rPr>
              <a:t> </a:t>
            </a:r>
            <a:r>
              <a:rPr lang="en-CA" sz="2000" dirty="0" err="1" smtClean="0">
                <a:latin typeface="Arial"/>
                <a:cs typeface="Arial"/>
              </a:rPr>
              <a:t>p</a:t>
            </a:r>
            <a:r>
              <a:rPr sz="2000" dirty="0" smtClean="0">
                <a:latin typeface="Arial"/>
                <a:cs typeface="Arial"/>
              </a:rPr>
              <a:t>ollinators</a:t>
            </a:r>
            <a:r>
              <a:rPr lang="en-CA" sz="2000" dirty="0" smtClean="0">
                <a:latin typeface="Arial"/>
                <a:cs typeface="Arial"/>
              </a:rPr>
              <a:t>?</a:t>
            </a:r>
          </a:p>
          <a:p>
            <a:pPr marL="12700" marR="6350">
              <a:lnSpc>
                <a:spcPts val="5280"/>
              </a:lnSpc>
              <a:spcBef>
                <a:spcPts val="495"/>
              </a:spcBef>
            </a:pPr>
            <a:r>
              <a:rPr sz="2000" dirty="0" smtClean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648200"/>
            <a:ext cx="353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Harder and Barrett 1996 TREE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3360" y="198120"/>
            <a:ext cx="6402705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6769" marR="6350" indent="-814069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lutio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nce o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spc="26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265" dirty="0" smtClean="0">
                <a:solidFill>
                  <a:srgbClr val="FFFFFF"/>
                </a:solidFill>
                <a:latin typeface="Arial"/>
                <a:cs typeface="Arial"/>
              </a:rPr>
              <a:t>lan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5" dirty="0" smtClean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lang="en-CA" sz="3600" spc="95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95" dirty="0" smtClean="0">
                <a:solidFill>
                  <a:srgbClr val="FFFFFF"/>
                </a:solidFill>
                <a:latin typeface="Arial"/>
                <a:cs typeface="Arial"/>
              </a:rPr>
              <a:t>ual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diversit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91400" y="3962400"/>
            <a:ext cx="1752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4800600"/>
            <a:ext cx="29718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1524000"/>
            <a:ext cx="1752600" cy="2543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 marR="6350" indent="-165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system </a:t>
            </a:r>
            <a:r>
              <a:rPr dirty="0"/>
              <a:t>is correlated with </a:t>
            </a:r>
            <a:r>
              <a:rPr dirty="0" smtClean="0"/>
              <a:t>mor</a:t>
            </a:r>
            <a:r>
              <a:rPr lang="en-CA" dirty="0" err="1" smtClean="0"/>
              <a:t>p</a:t>
            </a:r>
            <a:r>
              <a:rPr dirty="0" smtClean="0"/>
              <a:t>hological </a:t>
            </a:r>
            <a:r>
              <a:rPr dirty="0"/>
              <a:t>and life history traits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" y="1694179"/>
            <a:ext cx="845058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changes in floral </a:t>
            </a:r>
            <a:r>
              <a:rPr sz="2400" dirty="0" smtClean="0">
                <a:latin typeface="Arial"/>
                <a:cs typeface="Arial"/>
              </a:rPr>
              <a:t>mor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hology </a:t>
            </a:r>
            <a:r>
              <a:rPr sz="2400" dirty="0">
                <a:latin typeface="Arial"/>
                <a:cs typeface="Arial"/>
              </a:rPr>
              <a:t>are correlated with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439670"/>
            <a:ext cx="2282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4116070"/>
            <a:ext cx="2434590" cy="1443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5716270"/>
            <a:ext cx="1215389" cy="1062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" y="5716270"/>
            <a:ext cx="1291590" cy="10833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609" y="4009390"/>
            <a:ext cx="8136255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!msinc#ia furcata  !$ vernicosa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518159" algn="ctr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Selfing</a:t>
            </a:r>
            <a:endParaRPr sz="2400" dirty="0">
              <a:latin typeface="Arial"/>
              <a:cs typeface="Arial"/>
            </a:endParaRPr>
          </a:p>
          <a:p>
            <a:pPr marL="38188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-Smaller flowers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ess </a:t>
            </a:r>
            <a:r>
              <a:rPr sz="2400" dirty="0">
                <a:latin typeface="Arial"/>
                <a:cs typeface="Arial"/>
              </a:rPr>
              <a:t>attractive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ewer </a:t>
            </a:r>
            <a:r>
              <a:rPr sz="2400" dirty="0">
                <a:latin typeface="Arial"/>
                <a:cs typeface="Arial"/>
              </a:rPr>
              <a:t>rewards</a:t>
            </a:r>
          </a:p>
          <a:p>
            <a:pPr marL="381889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ower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ollen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roduction</a:t>
            </a:r>
            <a:endParaRPr sz="2400" dirty="0">
              <a:latin typeface="Arial"/>
              <a:cs typeface="Arial"/>
            </a:endParaRPr>
          </a:p>
          <a:p>
            <a:pPr marL="381889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-Smaller stigma-anther distance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2110740"/>
            <a:ext cx="17246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Eichhornia paniculata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2439670"/>
            <a:ext cx="2053589" cy="1428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9800" y="2439670"/>
            <a:ext cx="2359659" cy="1428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1000" y="2180590"/>
            <a:ext cx="28232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9925" algn="l"/>
              </a:tabLst>
            </a:pPr>
            <a:r>
              <a:rPr lang="en-CA" sz="1400" i="1" dirty="0" smtClean="0">
                <a:latin typeface="Arial"/>
                <a:cs typeface="Arial"/>
              </a:rPr>
              <a:t>M</a:t>
            </a:r>
            <a:r>
              <a:rPr sz="1400" i="1" dirty="0" smtClean="0">
                <a:latin typeface="Arial"/>
                <a:cs typeface="Arial"/>
              </a:rPr>
              <a:t>imulus </a:t>
            </a:r>
            <a:r>
              <a:rPr sz="1400" i="1" dirty="0">
                <a:latin typeface="Arial"/>
                <a:cs typeface="Arial"/>
              </a:rPr>
              <a:t>guttatus</a:t>
            </a:r>
            <a:r>
              <a:rPr sz="1400" i="1" dirty="0" smtClean="0">
                <a:latin typeface="Arial"/>
                <a:cs typeface="Arial"/>
              </a:rPr>
              <a:t>	</a:t>
            </a:r>
            <a:r>
              <a:rPr lang="en-CA" sz="1400" i="1" dirty="0" smtClean="0">
                <a:latin typeface="Arial"/>
                <a:cs typeface="Arial"/>
              </a:rPr>
              <a:t>M.</a:t>
            </a:r>
            <a:r>
              <a:rPr sz="1400" i="1" dirty="0" smtClean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nasutus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469" y="1487170"/>
            <a:ext cx="8986520" cy="532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life history traits are associated with the evolution of </a:t>
            </a:r>
            <a:r>
              <a:rPr sz="2400" dirty="0" smtClean="0">
                <a:latin typeface="Arial"/>
                <a:cs typeface="Arial"/>
              </a:rPr>
              <a:t>selfing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algn="just">
              <a:lnSpc>
                <a:spcPct val="100000"/>
              </a:lnSpc>
              <a:spcBef>
                <a:spcPts val="1380"/>
              </a:spcBef>
            </a:pPr>
            <a:r>
              <a:rPr lang="en-CA" sz="2400" dirty="0" smtClean="0">
                <a:latin typeface="Arial"/>
                <a:cs typeface="Arial"/>
              </a:rPr>
              <a:t>A</a:t>
            </a:r>
            <a:r>
              <a:rPr sz="2400" dirty="0" smtClean="0">
                <a:latin typeface="Arial"/>
                <a:cs typeface="Arial"/>
              </a:rPr>
              <a:t>nnuals </a:t>
            </a:r>
            <a:r>
              <a:rPr sz="2400" dirty="0">
                <a:latin typeface="Arial"/>
                <a:cs typeface="Arial"/>
              </a:rPr>
              <a:t>tend to be selfers</a:t>
            </a: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R="97155" algn="ctr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algn="just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oductive </a:t>
            </a:r>
            <a:r>
              <a:rPr sz="2400" dirty="0">
                <a:latin typeface="Arial"/>
                <a:cs typeface="Arial"/>
              </a:rPr>
              <a:t>assurance</a:t>
            </a:r>
          </a:p>
          <a:p>
            <a:pPr marL="4051300" marR="384175">
              <a:lnSpc>
                <a:spcPct val="200000"/>
              </a:lnSpc>
            </a:pPr>
            <a:r>
              <a:rPr sz="2400" dirty="0">
                <a:latin typeface="Arial"/>
                <a:cs typeface="Arial"/>
              </a:rPr>
              <a:t>Perennials tend to be outcrossers </a:t>
            </a: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4051300" marR="113792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-costs to future survival and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smtClean="0">
                <a:latin typeface="Arial"/>
                <a:cs typeface="Arial"/>
              </a:rPr>
              <a:t>pr</a:t>
            </a:r>
            <a:r>
              <a:rPr sz="2400" dirty="0" smtClean="0">
                <a:latin typeface="Arial"/>
                <a:cs typeface="Arial"/>
              </a:rPr>
              <a:t>oduction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re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roductive </a:t>
            </a:r>
            <a:r>
              <a:rPr sz="2400" dirty="0">
                <a:latin typeface="Arial"/>
                <a:cs typeface="Arial"/>
              </a:rPr>
              <a:t>assurance</a:t>
            </a:r>
          </a:p>
          <a:p>
            <a:pPr>
              <a:lnSpc>
                <a:spcPts val="3400"/>
              </a:lnSpc>
              <a:spcBef>
                <a:spcPts val="90"/>
              </a:spcBef>
            </a:pPr>
            <a:endParaRPr sz="3400" dirty="0"/>
          </a:p>
          <a:p>
            <a:pPr marL="12700">
              <a:lnSpc>
                <a:spcPct val="100000"/>
              </a:lnSpc>
              <a:tabLst>
                <a:tab pos="1466850" algn="l"/>
              </a:tabLst>
            </a:pPr>
            <a:r>
              <a:rPr sz="2000" dirty="0">
                <a:latin typeface="Arial"/>
                <a:cs typeface="Arial"/>
              </a:rPr>
              <a:t>Barrett et al</a:t>
            </a:r>
            <a:r>
              <a:rPr sz="2000" dirty="0" smtClean="0">
                <a:latin typeface="Arial"/>
                <a:cs typeface="Arial"/>
              </a:rPr>
              <a:t>	</a:t>
            </a:r>
            <a:r>
              <a:rPr lang="en-CA" sz="2000" dirty="0" smtClean="0">
                <a:latin typeface="Arial"/>
                <a:cs typeface="Arial"/>
              </a:rPr>
              <a:t>1996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06270"/>
            <a:ext cx="4110990" cy="4415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0615" marR="6350" indent="-165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system </a:t>
            </a:r>
            <a:r>
              <a:rPr dirty="0"/>
              <a:t>is correlated with </a:t>
            </a:r>
            <a:r>
              <a:rPr dirty="0" smtClean="0"/>
              <a:t>mor</a:t>
            </a:r>
            <a:r>
              <a:rPr lang="en-CA" dirty="0" err="1" smtClean="0"/>
              <a:t>p</a:t>
            </a:r>
            <a:r>
              <a:rPr dirty="0" smtClean="0"/>
              <a:t>hological </a:t>
            </a:r>
            <a:r>
              <a:rPr dirty="0"/>
              <a:t>and life history traits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1329"/>
            <a:ext cx="7048500" cy="293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70" y="4480488"/>
            <a:ext cx="570928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259580">
              <a:lnSpc>
                <a:spcPct val="158700"/>
              </a:lnSpc>
            </a:pPr>
            <a:r>
              <a:rPr sz="2400" dirty="0">
                <a:latin typeface="Arial"/>
                <a:cs typeface="Arial"/>
              </a:rPr>
              <a:t>outcrosser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3600" baseline="3472" dirty="0" smtClean="0">
                <a:latin typeface="Arial"/>
                <a:cs typeface="Arial"/>
              </a:rPr>
              <a:t>Multiple </a:t>
            </a:r>
            <a:r>
              <a:rPr sz="2400" dirty="0" smtClean="0">
                <a:latin typeface="Arial"/>
                <a:cs typeface="Arial"/>
              </a:rPr>
              <a:t>origins </a:t>
            </a:r>
            <a:r>
              <a:rPr sz="2400" dirty="0">
                <a:latin typeface="Arial"/>
                <a:cs typeface="Arial"/>
              </a:rPr>
              <a:t>of self-fertilization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870" y="6007100"/>
            <a:ext cx="820610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evolution of selfing is thought to be a unidirectional shift </a:t>
            </a:r>
            <a:r>
              <a:rPr sz="2400" dirty="0" smtClean="0">
                <a:latin typeface="Arial"/>
                <a:cs typeface="Arial"/>
              </a:rPr>
              <a:t>Why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4340" y="1951990"/>
            <a:ext cx="10668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i="1" dirty="0" err="1" smtClean="0">
                <a:solidFill>
                  <a:srgbClr val="FFFFFF"/>
                </a:solidFill>
                <a:latin typeface="Arial"/>
                <a:cs typeface="Arial"/>
              </a:rPr>
              <a:t>Amsinckia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5554" y="4695190"/>
            <a:ext cx="7715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7420" marR="6350" indent="-906780">
              <a:lnSpc>
                <a:spcPct val="100000"/>
              </a:lnSpc>
            </a:pPr>
            <a:r>
              <a:rPr spc="-5" dirty="0"/>
              <a:t>E</a:t>
            </a:r>
            <a:r>
              <a:rPr dirty="0"/>
              <a:t>volu</a:t>
            </a:r>
            <a:r>
              <a:rPr spc="-5" dirty="0"/>
              <a:t>tionar</a:t>
            </a:r>
            <a:r>
              <a:rPr dirty="0"/>
              <a:t>y </a:t>
            </a:r>
            <a:r>
              <a:rPr spc="-5" dirty="0"/>
              <a:t>t</a:t>
            </a:r>
            <a:r>
              <a:rPr dirty="0"/>
              <a:t>ransi</a:t>
            </a:r>
            <a:r>
              <a:rPr spc="-5" dirty="0"/>
              <a:t>ti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s </a:t>
            </a:r>
            <a:r>
              <a:rPr spc="-5" dirty="0"/>
              <a:t>f</a:t>
            </a:r>
            <a:r>
              <a:rPr dirty="0"/>
              <a:t>rom </a:t>
            </a:r>
            <a:r>
              <a:rPr spc="-5" dirty="0"/>
              <a:t>out</a:t>
            </a:r>
            <a:r>
              <a:rPr dirty="0"/>
              <a:t>crossing</a:t>
            </a:r>
            <a:r>
              <a:rPr spc="-5" dirty="0"/>
              <a:t> t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sel</a:t>
            </a:r>
            <a:r>
              <a:rPr spc="-5" dirty="0"/>
              <a:t>fing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0" y="4394200"/>
            <a:ext cx="2895600" cy="19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2200" y="2056129"/>
            <a:ext cx="2971800" cy="2225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69" y="1723390"/>
            <a:ext cx="8989060" cy="4219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/>
              <a:t>Two main </a:t>
            </a:r>
            <a:r>
              <a:rPr sz="2400" dirty="0" smtClean="0"/>
              <a:t>ty</a:t>
            </a:r>
            <a:r>
              <a:rPr lang="en-CA" sz="2400" dirty="0" err="1" smtClean="0"/>
              <a:t>p</a:t>
            </a:r>
            <a:r>
              <a:rPr sz="2400" dirty="0" smtClean="0"/>
              <a:t>es </a:t>
            </a:r>
            <a:r>
              <a:rPr sz="2400" dirty="0"/>
              <a:t>of </a:t>
            </a:r>
            <a:r>
              <a:rPr sz="2400" dirty="0" smtClean="0"/>
              <a:t>homomor</a:t>
            </a:r>
            <a:r>
              <a:rPr lang="en-CA" sz="2400" dirty="0" err="1" smtClean="0"/>
              <a:t>p</a:t>
            </a:r>
            <a:r>
              <a:rPr sz="2400" dirty="0" smtClean="0"/>
              <a:t>hic </a:t>
            </a:r>
            <a:r>
              <a:rPr lang="en-US" sz="2400" dirty="0" smtClean="0"/>
              <a:t>incompatibility </a:t>
            </a:r>
            <a:r>
              <a:rPr lang="en-CA" sz="2400" dirty="0" smtClean="0"/>
              <a:t>(up to 50% of </a:t>
            </a:r>
            <a:r>
              <a:rPr sz="2400" dirty="0" smtClean="0"/>
              <a:t>angios</a:t>
            </a:r>
            <a:r>
              <a:rPr lang="en-CA" sz="2400" dirty="0" err="1" smtClean="0"/>
              <a:t>p</a:t>
            </a:r>
            <a:r>
              <a:rPr sz="2400" dirty="0" smtClean="0"/>
              <a:t>erms</a:t>
            </a:r>
            <a:r>
              <a:rPr lang="en-CA" sz="2400" dirty="0" smtClean="0"/>
              <a:t>)</a:t>
            </a:r>
            <a:endParaRPr sz="2400" dirty="0" smtClean="0"/>
          </a:p>
          <a:p>
            <a:pPr marL="12700" marR="2477770">
              <a:lnSpc>
                <a:spcPct val="100000"/>
              </a:lnSpc>
              <a:spcBef>
                <a:spcPts val="1240"/>
              </a:spcBef>
            </a:pPr>
            <a:r>
              <a:rPr sz="2400" dirty="0"/>
              <a:t>-</a:t>
            </a:r>
            <a:r>
              <a:rPr sz="2400" dirty="0" smtClean="0"/>
              <a:t>gameto</a:t>
            </a:r>
            <a:r>
              <a:rPr lang="en-CA" sz="2400" dirty="0" err="1" smtClean="0"/>
              <a:t>p</a:t>
            </a:r>
            <a:r>
              <a:rPr sz="2400" dirty="0" smtClean="0"/>
              <a:t>hytic</a:t>
            </a:r>
            <a:r>
              <a:rPr lang="en-CA" sz="2400" dirty="0" smtClean="0"/>
              <a:t>:</a:t>
            </a:r>
            <a:r>
              <a:rPr sz="2400" dirty="0" smtClean="0"/>
              <a:t> incom</a:t>
            </a:r>
            <a:r>
              <a:rPr lang="en-CA" sz="2400" dirty="0" err="1" smtClean="0"/>
              <a:t>p</a:t>
            </a:r>
            <a:r>
              <a:rPr sz="2400" dirty="0" smtClean="0"/>
              <a:t>atibility </a:t>
            </a:r>
            <a:r>
              <a:rPr lang="en-CA" sz="2400" dirty="0" err="1" smtClean="0"/>
              <a:t>p</a:t>
            </a:r>
            <a:r>
              <a:rPr sz="2400" dirty="0" smtClean="0"/>
              <a:t>henoty</a:t>
            </a:r>
            <a:r>
              <a:rPr lang="en-CA" sz="2400" dirty="0" err="1" smtClean="0"/>
              <a:t>p</a:t>
            </a:r>
            <a:r>
              <a:rPr sz="2400" dirty="0" smtClean="0"/>
              <a:t>e </a:t>
            </a:r>
            <a:r>
              <a:rPr sz="2400" dirty="0"/>
              <a:t>is determined by its </a:t>
            </a:r>
            <a:r>
              <a:rPr sz="2400" dirty="0" smtClean="0"/>
              <a:t>ha</a:t>
            </a:r>
            <a:r>
              <a:rPr lang="en-CA" sz="2400" dirty="0" err="1" smtClean="0"/>
              <a:t>p</a:t>
            </a:r>
            <a:r>
              <a:rPr sz="2400" dirty="0" smtClean="0"/>
              <a:t>loid genoty</a:t>
            </a:r>
            <a:r>
              <a:rPr lang="en-CA" sz="2400" dirty="0" err="1" smtClean="0"/>
              <a:t>p</a:t>
            </a:r>
            <a:r>
              <a:rPr sz="2400" dirty="0" smtClean="0"/>
              <a:t>e</a:t>
            </a:r>
            <a:endParaRPr sz="2400" dirty="0"/>
          </a:p>
          <a:p>
            <a:pPr marL="12700" marR="2564765">
              <a:lnSpc>
                <a:spcPct val="100000"/>
              </a:lnSpc>
            </a:pPr>
            <a:r>
              <a:rPr sz="2400" dirty="0" smtClean="0"/>
              <a:t>e</a:t>
            </a:r>
            <a:r>
              <a:rPr lang="en-CA" sz="2400" dirty="0" smtClean="0"/>
              <a:t>.</a:t>
            </a:r>
            <a:r>
              <a:rPr sz="2400" dirty="0" smtClean="0"/>
              <a:t>g</a:t>
            </a:r>
            <a:r>
              <a:rPr lang="en-CA" sz="2400" dirty="0" smtClean="0"/>
              <a:t>.</a:t>
            </a:r>
            <a:r>
              <a:rPr sz="2400" dirty="0" smtClean="0"/>
              <a:t> S</a:t>
            </a:r>
            <a:r>
              <a:rPr lang="en-CA" sz="2400" dirty="0" smtClean="0"/>
              <a:t>1</a:t>
            </a:r>
            <a:r>
              <a:rPr sz="2400" dirty="0" smtClean="0"/>
              <a:t> </a:t>
            </a:r>
            <a:r>
              <a:rPr sz="2400" dirty="0"/>
              <a:t>or </a:t>
            </a:r>
            <a:r>
              <a:rPr sz="2400" dirty="0" smtClean="0"/>
              <a:t>S</a:t>
            </a:r>
            <a:r>
              <a:rPr lang="en-CA" sz="2400" dirty="0" smtClean="0"/>
              <a:t>2</a:t>
            </a:r>
            <a:r>
              <a:rPr sz="2400" dirty="0" smtClean="0"/>
              <a:t> </a:t>
            </a:r>
            <a:r>
              <a:rPr sz="2400" dirty="0"/>
              <a:t>can not fertilize </a:t>
            </a:r>
            <a:r>
              <a:rPr sz="2400" dirty="0" smtClean="0"/>
              <a:t>S</a:t>
            </a:r>
            <a:r>
              <a:rPr lang="en-CA" sz="2400" dirty="0" smtClean="0"/>
              <a:t>1S2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lants </a:t>
            </a:r>
            <a:r>
              <a:rPr sz="2400" dirty="0"/>
              <a:t>but </a:t>
            </a:r>
            <a:r>
              <a:rPr sz="2400" dirty="0" smtClean="0"/>
              <a:t>S</a:t>
            </a:r>
            <a:r>
              <a:rPr lang="en-CA" sz="2400" dirty="0" smtClean="0"/>
              <a:t>3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sz="2400" dirty="0"/>
              <a:t>can</a:t>
            </a: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L="12700" marR="2275840">
              <a:lnSpc>
                <a:spcPct val="100000"/>
              </a:lnSpc>
            </a:pPr>
            <a:r>
              <a:rPr sz="2400" dirty="0"/>
              <a:t>-</a:t>
            </a:r>
            <a:r>
              <a:rPr sz="2400" dirty="0" smtClean="0"/>
              <a:t>s</a:t>
            </a:r>
            <a:r>
              <a:rPr lang="en-CA" sz="2400" dirty="0" err="1" smtClean="0"/>
              <a:t>p</a:t>
            </a:r>
            <a:r>
              <a:rPr sz="2400" dirty="0" smtClean="0"/>
              <a:t>oro</a:t>
            </a:r>
            <a:r>
              <a:rPr lang="en-CA" sz="2400" dirty="0" err="1" smtClean="0"/>
              <a:t>p</a:t>
            </a:r>
            <a:r>
              <a:rPr sz="2400" dirty="0" smtClean="0"/>
              <a:t>hytic</a:t>
            </a:r>
            <a:r>
              <a:rPr lang="en-CA" sz="2400" dirty="0" smtClean="0"/>
              <a:t>:</a:t>
            </a:r>
            <a:r>
              <a:rPr sz="2400" dirty="0" smtClean="0"/>
              <a:t> incom</a:t>
            </a:r>
            <a:r>
              <a:rPr lang="en-CA" sz="2400" dirty="0" err="1" smtClean="0"/>
              <a:t>p</a:t>
            </a:r>
            <a:r>
              <a:rPr sz="2400" dirty="0" smtClean="0"/>
              <a:t>atibility </a:t>
            </a:r>
            <a:r>
              <a:rPr sz="2400" dirty="0"/>
              <a:t>governed by the </a:t>
            </a:r>
            <a:r>
              <a:rPr sz="2400" dirty="0" smtClean="0"/>
              <a:t>genoty</a:t>
            </a:r>
            <a:r>
              <a:rPr lang="en-CA" sz="2400" dirty="0" err="1" smtClean="0"/>
              <a:t>p</a:t>
            </a:r>
            <a:r>
              <a:rPr sz="2400" dirty="0" smtClean="0"/>
              <a:t>e </a:t>
            </a:r>
            <a:r>
              <a:rPr sz="2400" dirty="0"/>
              <a:t>of the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lang="en-CA" sz="2400" dirty="0" err="1" smtClean="0"/>
              <a:t>p</a:t>
            </a:r>
            <a:r>
              <a:rPr sz="2400" dirty="0" smtClean="0"/>
              <a:t>roducing </a:t>
            </a:r>
            <a:r>
              <a:rPr lang="en-CA" sz="2400" dirty="0" err="1" smtClean="0"/>
              <a:t>p</a:t>
            </a:r>
            <a:r>
              <a:rPr sz="2400" dirty="0" smtClean="0"/>
              <a:t>arent  </a:t>
            </a:r>
            <a:endParaRPr lang="en-CA" sz="2400" dirty="0" smtClean="0"/>
          </a:p>
          <a:p>
            <a:pPr marL="12700" marR="2275840">
              <a:lnSpc>
                <a:spcPct val="100000"/>
              </a:lnSpc>
            </a:pPr>
            <a:r>
              <a:rPr sz="2400" dirty="0" smtClean="0"/>
              <a:t>e</a:t>
            </a:r>
            <a:r>
              <a:rPr lang="en-CA" sz="2400" dirty="0" smtClean="0"/>
              <a:t>.</a:t>
            </a:r>
            <a:r>
              <a:rPr sz="2400" dirty="0" smtClean="0"/>
              <a:t>g</a:t>
            </a:r>
            <a:r>
              <a:rPr lang="en-CA" sz="2400" dirty="0" smtClean="0"/>
              <a:t>.</a:t>
            </a:r>
            <a:r>
              <a:rPr sz="2400" dirty="0" smtClean="0"/>
              <a:t> </a:t>
            </a:r>
            <a:r>
              <a:rPr sz="2400" dirty="0"/>
              <a:t>any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ollen </a:t>
            </a:r>
            <a:r>
              <a:rPr sz="2400" dirty="0"/>
              <a:t>from </a:t>
            </a:r>
            <a:r>
              <a:rPr sz="2400" dirty="0" smtClean="0"/>
              <a:t>an S</a:t>
            </a:r>
            <a:r>
              <a:rPr lang="en-CA" sz="2400" dirty="0" smtClean="0"/>
              <a:t>1</a:t>
            </a:r>
            <a:r>
              <a:rPr sz="2400" dirty="0" smtClean="0"/>
              <a:t>S</a:t>
            </a:r>
            <a:r>
              <a:rPr lang="en-CA" sz="2400" dirty="0" smtClean="0"/>
              <a:t>2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 </a:t>
            </a:r>
            <a:r>
              <a:rPr sz="2400" dirty="0"/>
              <a:t>can not fertilize an </a:t>
            </a:r>
            <a:r>
              <a:rPr sz="2400" dirty="0" smtClean="0"/>
              <a:t>SI</a:t>
            </a:r>
            <a:r>
              <a:rPr lang="en-CA" sz="2400" dirty="0" smtClean="0"/>
              <a:t>_</a:t>
            </a:r>
            <a:r>
              <a:rPr sz="2400" dirty="0" smtClean="0"/>
              <a:t> </a:t>
            </a:r>
            <a:r>
              <a:rPr sz="2400" dirty="0"/>
              <a:t>or </a:t>
            </a:r>
            <a:r>
              <a:rPr sz="2400" dirty="0" smtClean="0"/>
              <a:t>S</a:t>
            </a:r>
            <a:r>
              <a:rPr lang="en-CA" sz="2400" dirty="0" smtClean="0"/>
              <a:t>2_</a:t>
            </a:r>
            <a:r>
              <a:rPr sz="2400" dirty="0" smtClean="0"/>
              <a:t> </a:t>
            </a:r>
            <a:r>
              <a:rPr lang="en-CA" sz="2400" dirty="0" err="1" smtClean="0"/>
              <a:t>p</a:t>
            </a:r>
            <a:r>
              <a:rPr sz="2400" dirty="0" smtClean="0"/>
              <a:t>lant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63094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lang="en-CA" dirty="0" smtClean="0"/>
              <a:t>H</a:t>
            </a:r>
            <a:r>
              <a:rPr dirty="0" smtClean="0"/>
              <a:t>omomor</a:t>
            </a:r>
            <a:r>
              <a:rPr lang="en-CA" dirty="0" err="1" smtClean="0"/>
              <a:t>p</a:t>
            </a:r>
            <a:r>
              <a:rPr dirty="0" smtClean="0"/>
              <a:t>hic </a:t>
            </a:r>
            <a:r>
              <a:rPr dirty="0"/>
              <a:t>self </a:t>
            </a:r>
            <a:r>
              <a:rPr dirty="0" smtClean="0"/>
              <a:t>incom</a:t>
            </a:r>
            <a:r>
              <a:rPr lang="en-CA" dirty="0" err="1" smtClean="0"/>
              <a:t>p</a:t>
            </a:r>
            <a:r>
              <a:rPr dirty="0" smtClean="0"/>
              <a:t>atibility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040" y="1758950"/>
            <a:ext cx="7745095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aintained by negative fre</a:t>
            </a:r>
            <a:r>
              <a:rPr lang="en-CA" sz="2400" dirty="0" err="1" smtClean="0">
                <a:latin typeface="Arial"/>
                <a:cs typeface="Arial"/>
              </a:rPr>
              <a:t>q</a:t>
            </a:r>
            <a:r>
              <a:rPr sz="2400" dirty="0" smtClean="0">
                <a:latin typeface="Arial"/>
                <a:cs typeface="Arial"/>
              </a:rPr>
              <a:t>uency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endent selection</a:t>
            </a:r>
          </a:p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balancing selection</a:t>
            </a:r>
            <a:r>
              <a:rPr lang="en-CA" sz="2400" dirty="0" smtClean="0">
                <a:latin typeface="Arial"/>
                <a:cs typeface="Arial"/>
              </a:rPr>
              <a:t>):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are S</a:t>
            </a:r>
            <a:r>
              <a:rPr lang="en-CA" sz="2400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 ty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es </a:t>
            </a:r>
            <a:r>
              <a:rPr sz="2400" dirty="0">
                <a:latin typeface="Arial"/>
                <a:cs typeface="Arial"/>
              </a:rPr>
              <a:t>have a fitness advantage as they can mate with all other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 </a:t>
            </a:r>
            <a:r>
              <a:rPr sz="2400" dirty="0">
                <a:latin typeface="Arial"/>
                <a:cs typeface="Arial"/>
              </a:rPr>
              <a:t>in the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o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ulation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3835400"/>
            <a:ext cx="43434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031740" y="3628390"/>
            <a:ext cx="1193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i="1" dirty="0">
                <a:latin typeface="Arial"/>
                <a:cs typeface="Arial"/>
              </a:rPr>
              <a:t>rass</a:t>
            </a:r>
            <a:r>
              <a:rPr sz="2400" i="1" spc="-5" dirty="0">
                <a:latin typeface="Arial"/>
                <a:cs typeface="Arial"/>
              </a:rPr>
              <a:t>i</a:t>
            </a:r>
            <a:r>
              <a:rPr sz="2400" i="1" dirty="0">
                <a:latin typeface="Arial"/>
                <a:cs typeface="Arial"/>
              </a:rPr>
              <a:t>ca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844290"/>
            <a:ext cx="20078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S alleles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4575809"/>
            <a:ext cx="445452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L</a:t>
            </a:r>
            <a:r>
              <a:rPr sz="2400" dirty="0" smtClean="0">
                <a:latin typeface="Arial"/>
                <a:cs typeface="Arial"/>
              </a:rPr>
              <a:t>ow </a:t>
            </a:r>
            <a:r>
              <a:rPr lang="en-CA" sz="2400" dirty="0" smtClean="0">
                <a:latin typeface="Arial"/>
                <a:cs typeface="Arial"/>
              </a:rPr>
              <a:t>F</a:t>
            </a:r>
            <a:r>
              <a:rPr sz="2400" dirty="0" smtClean="0">
                <a:latin typeface="Arial"/>
                <a:cs typeface="Arial"/>
              </a:rPr>
              <a:t>st com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ared </a:t>
            </a:r>
            <a:r>
              <a:rPr sz="2400" dirty="0">
                <a:latin typeface="Arial"/>
                <a:cs typeface="Arial"/>
              </a:rPr>
              <a:t>to neutral loci</a:t>
            </a:r>
            <a:endParaRPr sz="2400" dirty="0" smtClean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higher </a:t>
            </a:r>
            <a:r>
              <a:rPr sz="2400" dirty="0">
                <a:latin typeface="Arial"/>
                <a:cs typeface="Arial"/>
              </a:rPr>
              <a:t>effective migration due to balancing </a:t>
            </a:r>
            <a:r>
              <a:rPr sz="2400" dirty="0" smtClean="0">
                <a:latin typeface="Arial"/>
                <a:cs typeface="Arial"/>
              </a:rPr>
              <a:t>selection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5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63094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lang="en-CA" dirty="0" smtClean="0"/>
              <a:t>H</a:t>
            </a:r>
            <a:r>
              <a:rPr dirty="0" smtClean="0"/>
              <a:t>omomor</a:t>
            </a:r>
            <a:r>
              <a:rPr lang="en-CA" dirty="0" err="1" smtClean="0"/>
              <a:t>p</a:t>
            </a:r>
            <a:r>
              <a:rPr dirty="0" smtClean="0"/>
              <a:t>hic </a:t>
            </a:r>
            <a:r>
              <a:rPr dirty="0"/>
              <a:t>self </a:t>
            </a:r>
            <a:r>
              <a:rPr dirty="0" smtClean="0"/>
              <a:t>incom</a:t>
            </a:r>
            <a:r>
              <a:rPr lang="en-CA" dirty="0" err="1" smtClean="0"/>
              <a:t>p</a:t>
            </a:r>
            <a:r>
              <a:rPr dirty="0" smtClean="0"/>
              <a:t>atibility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7628854" y="6550223"/>
            <a:ext cx="151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Glemin</a:t>
            </a:r>
            <a:r>
              <a:rPr lang="en-US" sz="1400" dirty="0" smtClean="0"/>
              <a:t> et al. 2005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130" y="46990"/>
            <a:ext cx="668147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0" marR="6350" indent="-717550">
              <a:lnSpc>
                <a:spcPct val="100000"/>
              </a:lnSpc>
            </a:pP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selfing a dead 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CA" sz="3600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ong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term costs and 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CA" sz="3600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ecies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" y="1574800"/>
            <a:ext cx="420878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1522730"/>
            <a:ext cx="2362200" cy="144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8200" y="3581400"/>
            <a:ext cx="4308475" cy="262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2729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 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 </a:t>
            </a:r>
            <a:r>
              <a:rPr sz="2200" dirty="0">
                <a:latin typeface="Arial"/>
                <a:cs typeface="Arial"/>
              </a:rPr>
              <a:t>have high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eciation </a:t>
            </a:r>
            <a:r>
              <a:rPr sz="2200" dirty="0">
                <a:latin typeface="Arial"/>
                <a:cs typeface="Arial"/>
              </a:rPr>
              <a:t>rates but even higher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tinction </a:t>
            </a:r>
            <a:r>
              <a:rPr sz="2200" dirty="0">
                <a:latin typeface="Arial"/>
                <a:cs typeface="Arial"/>
              </a:rPr>
              <a:t>rates</a:t>
            </a:r>
          </a:p>
          <a:p>
            <a:pPr marL="12700" marR="237490">
              <a:lnSpc>
                <a:spcPct val="100000"/>
              </a:lnSpc>
              <a:spcBef>
                <a:spcPts val="950"/>
              </a:spcBef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smtClean="0">
                <a:latin typeface="Arial"/>
                <a:cs typeface="Arial"/>
              </a:rPr>
              <a:t>I</a:t>
            </a:r>
            <a:r>
              <a:rPr sz="2200" dirty="0" smtClean="0">
                <a:latin typeface="Arial"/>
                <a:cs typeface="Arial"/>
              </a:rPr>
              <a:t> 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 </a:t>
            </a:r>
            <a:r>
              <a:rPr sz="2200" dirty="0">
                <a:latin typeface="Arial"/>
                <a:cs typeface="Arial"/>
              </a:rPr>
              <a:t>have lower </a:t>
            </a: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eciation </a:t>
            </a:r>
            <a:r>
              <a:rPr sz="2200" dirty="0">
                <a:latin typeface="Arial"/>
                <a:cs typeface="Arial"/>
              </a:rPr>
              <a:t>rates but even lower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tinction </a:t>
            </a:r>
            <a:r>
              <a:rPr sz="2200" dirty="0">
                <a:latin typeface="Arial"/>
                <a:cs typeface="Arial"/>
              </a:rPr>
              <a:t>rates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lang="en-CA" sz="2200" dirty="0" smtClean="0">
                <a:latin typeface="Arial"/>
                <a:cs typeface="Arial"/>
              </a:rPr>
              <a:t>L</a:t>
            </a:r>
            <a:r>
              <a:rPr sz="2200" dirty="0" smtClean="0">
                <a:latin typeface="Arial"/>
                <a:cs typeface="Arial"/>
              </a:rPr>
              <a:t>ong </a:t>
            </a:r>
            <a:r>
              <a:rPr sz="2200" dirty="0">
                <a:latin typeface="Arial"/>
                <a:cs typeface="Arial"/>
              </a:rPr>
              <a:t>term costs to </a:t>
            </a:r>
            <a:r>
              <a:rPr sz="2200" dirty="0" smtClean="0">
                <a:latin typeface="Arial"/>
                <a:cs typeface="Arial"/>
              </a:rPr>
              <a:t>selfing</a:t>
            </a:r>
            <a:r>
              <a:rPr lang="en-CA" sz="2200" dirty="0" smtClean="0"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1970" y="2980690"/>
            <a:ext cx="2138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6000" algn="l"/>
              </a:tabLst>
            </a:pPr>
            <a:r>
              <a:rPr sz="1200" dirty="0">
                <a:latin typeface="Arial"/>
                <a:cs typeface="Arial"/>
              </a:rPr>
              <a:t>Boris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I</a:t>
            </a:r>
            <a:r>
              <a:rPr sz="1200" dirty="0" smtClean="0">
                <a:latin typeface="Arial"/>
                <a:cs typeface="Arial"/>
              </a:rPr>
              <a:t>gic</a:t>
            </a:r>
            <a:r>
              <a:rPr sz="1200" dirty="0">
                <a:latin typeface="Arial"/>
                <a:cs typeface="Arial"/>
              </a:rPr>
              <a:t>	Emma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G</a:t>
            </a:r>
            <a:r>
              <a:rPr sz="1200" dirty="0" smtClean="0">
                <a:latin typeface="Arial"/>
                <a:cs typeface="Arial"/>
              </a:rPr>
              <a:t>oldberg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494790"/>
            <a:ext cx="19907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1200" dirty="0" smtClean="0">
                <a:latin typeface="Arial"/>
                <a:cs typeface="Arial"/>
              </a:rPr>
              <a:t>G</a:t>
            </a:r>
            <a:r>
              <a:rPr sz="1200" dirty="0" smtClean="0">
                <a:latin typeface="Arial"/>
                <a:cs typeface="Arial"/>
              </a:rPr>
              <a:t>oldberg </a:t>
            </a:r>
            <a:r>
              <a:rPr sz="1200" dirty="0">
                <a:latin typeface="Arial"/>
                <a:cs typeface="Arial"/>
              </a:rPr>
              <a:t>et </a:t>
            </a:r>
            <a:r>
              <a:rPr sz="1200" dirty="0" smtClean="0">
                <a:latin typeface="Arial"/>
                <a:cs typeface="Arial"/>
              </a:rPr>
              <a:t>al</a:t>
            </a:r>
            <a:r>
              <a:rPr lang="en-CA" sz="1200" dirty="0" smtClean="0">
                <a:latin typeface="Arial"/>
                <a:cs typeface="Arial"/>
              </a:rPr>
              <a:t>.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Science</a:t>
            </a:r>
            <a:r>
              <a:rPr sz="120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2010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069" y="1524000"/>
            <a:ext cx="1318259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55740" y="2987040"/>
            <a:ext cx="126682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5" dirty="0">
                <a:latin typeface="Arial"/>
                <a:cs typeface="Arial"/>
              </a:rPr>
              <a:t>Solanu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dul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ra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600200"/>
            <a:ext cx="8545195" cy="506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710" marR="80264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Selection and drift reduce genetic variation in inbreeding </a:t>
            </a:r>
            <a:r>
              <a:rPr sz="2200" dirty="0" smtClean="0">
                <a:latin typeface="Arial"/>
                <a:cs typeface="Arial"/>
              </a:rPr>
              <a:t>vs</a:t>
            </a:r>
            <a:r>
              <a:rPr lang="en-CA" sz="2200" dirty="0" smtClean="0">
                <a:latin typeface="Arial"/>
                <a:cs typeface="Arial"/>
              </a:rPr>
              <a:t>.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outbreeding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ts val="2600"/>
              </a:lnSpc>
              <a:spcBef>
                <a:spcPts val="39"/>
              </a:spcBef>
            </a:pPr>
            <a:endParaRPr sz="2600" dirty="0"/>
          </a:p>
          <a:p>
            <a:pPr marL="1397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Selfing and drift</a:t>
            </a:r>
            <a:endParaRPr sz="2200" dirty="0">
              <a:latin typeface="Arial"/>
              <a:cs typeface="Arial"/>
            </a:endParaRPr>
          </a:p>
          <a:p>
            <a:pPr marL="346710" marR="337185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C</a:t>
            </a:r>
            <a:r>
              <a:rPr sz="2200" dirty="0" smtClean="0">
                <a:latin typeface="Arial"/>
                <a:cs typeface="Arial"/>
              </a:rPr>
              <a:t>om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letely </a:t>
            </a:r>
            <a:r>
              <a:rPr sz="2200" dirty="0">
                <a:latin typeface="Arial"/>
                <a:cs typeface="Arial"/>
              </a:rPr>
              <a:t>selfing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 </a:t>
            </a:r>
            <a:r>
              <a:rPr sz="2200" dirty="0">
                <a:latin typeface="Arial"/>
                <a:cs typeface="Arial"/>
              </a:rPr>
              <a:t>are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CA" sz="2200" dirty="0" err="1" smtClean="0">
                <a:latin typeface="Arial"/>
                <a:cs typeface="Arial"/>
              </a:rPr>
              <a:t>xp</a:t>
            </a:r>
            <a:r>
              <a:rPr sz="2200" dirty="0" smtClean="0">
                <a:latin typeface="Arial"/>
                <a:cs typeface="Arial"/>
              </a:rPr>
              <a:t>ected </a:t>
            </a:r>
            <a:r>
              <a:rPr sz="2200" dirty="0">
                <a:latin typeface="Arial"/>
                <a:cs typeface="Arial"/>
              </a:rPr>
              <a:t>to have a two-fold reduction in effective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 </a:t>
            </a:r>
            <a:r>
              <a:rPr sz="2200" dirty="0">
                <a:latin typeface="Arial"/>
                <a:cs typeface="Arial"/>
              </a:rPr>
              <a:t>size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lang="en-CA" sz="2200" i="1" dirty="0" smtClean="0">
                <a:latin typeface="Arial"/>
                <a:cs typeface="Arial"/>
              </a:rPr>
              <a:t>Ne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 smtClean="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-Therefore drift is stronger in selfing vs outcrossing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ulations</a:t>
            </a:r>
            <a:endParaRPr sz="2200" dirty="0">
              <a:latin typeface="Arial"/>
              <a:cs typeface="Arial"/>
            </a:endParaRPr>
          </a:p>
          <a:p>
            <a:pPr marL="346710" marR="616585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educes </a:t>
            </a:r>
            <a:r>
              <a:rPr sz="2200" dirty="0">
                <a:latin typeface="Arial"/>
                <a:cs typeface="Arial"/>
              </a:rPr>
              <a:t>ability of selection to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urge </a:t>
            </a:r>
            <a:r>
              <a:rPr sz="2200" dirty="0">
                <a:latin typeface="Arial"/>
                <a:cs typeface="Arial"/>
              </a:rPr>
              <a:t>deleterious alleles or </a:t>
            </a:r>
            <a:r>
              <a:rPr sz="2200" dirty="0" smtClean="0">
                <a:latin typeface="Arial"/>
                <a:cs typeface="Arial"/>
              </a:rPr>
              <a:t>fi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advantageous ones</a:t>
            </a:r>
          </a:p>
          <a:p>
            <a:pPr marL="12700">
              <a:lnSpc>
                <a:spcPts val="2875"/>
              </a:lnSpc>
              <a:spcBef>
                <a:spcPts val="1789"/>
              </a:spcBef>
            </a:pPr>
            <a:r>
              <a:rPr sz="2400" b="1" dirty="0">
                <a:latin typeface="Arial"/>
                <a:cs typeface="Arial"/>
              </a:rPr>
              <a:t>Selfing demography and drift</a:t>
            </a:r>
            <a:endParaRPr sz="2400" dirty="0">
              <a:latin typeface="Arial"/>
              <a:cs typeface="Arial"/>
            </a:endParaRPr>
          </a:p>
          <a:p>
            <a:pPr marL="12700" marR="674370" indent="448309">
              <a:lnSpc>
                <a:spcPts val="2640"/>
              </a:lnSpc>
              <a:spcBef>
                <a:spcPts val="80"/>
              </a:spcBef>
            </a:pPr>
            <a:r>
              <a:rPr sz="2200" dirty="0">
                <a:latin typeface="Arial"/>
                <a:cs typeface="Arial"/>
              </a:rPr>
              <a:t>-The </a:t>
            </a:r>
            <a:r>
              <a:rPr sz="2200" dirty="0" smtClean="0">
                <a:latin typeface="Arial"/>
                <a:cs typeface="Arial"/>
              </a:rPr>
              <a:t>ca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acity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dirty="0" smtClean="0">
                <a:latin typeface="Arial"/>
                <a:cs typeface="Arial"/>
              </a:rPr>
              <a:t>uni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arental re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roduction </a:t>
            </a:r>
            <a:r>
              <a:rPr sz="2200" dirty="0">
                <a:latin typeface="Arial"/>
                <a:cs typeface="Arial"/>
              </a:rPr>
              <a:t>gives selfers high colonizing ability</a:t>
            </a:r>
          </a:p>
          <a:p>
            <a:pPr marL="461009">
              <a:lnSpc>
                <a:spcPts val="2550"/>
              </a:lnSpc>
            </a:pPr>
            <a:r>
              <a:rPr sz="2200" dirty="0">
                <a:latin typeface="Arial"/>
                <a:cs typeface="Arial"/>
              </a:rPr>
              <a:t>-Bottlenecks and lower census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ulation </a:t>
            </a:r>
            <a:r>
              <a:rPr sz="2200" dirty="0">
                <a:latin typeface="Arial"/>
                <a:cs typeface="Arial"/>
              </a:rPr>
              <a:t>size can further </a:t>
            </a:r>
            <a:r>
              <a:rPr sz="2200" dirty="0" smtClean="0">
                <a:latin typeface="Arial"/>
                <a:cs typeface="Arial"/>
              </a:rPr>
              <a:t>reduce</a:t>
            </a:r>
            <a:r>
              <a:rPr lang="en-CA" sz="2200" dirty="0" smtClean="0">
                <a:latin typeface="Arial"/>
                <a:cs typeface="Arial"/>
              </a:rPr>
              <a:t> </a:t>
            </a:r>
            <a:r>
              <a:rPr lang="en-CA" sz="2200" i="1" smtClean="0">
                <a:latin typeface="Arial"/>
                <a:cs typeface="Arial"/>
              </a:rPr>
              <a:t>N</a:t>
            </a:r>
            <a:r>
              <a:rPr sz="2200" i="1" dirty="0" smtClean="0">
                <a:latin typeface="Arial"/>
                <a:cs typeface="Arial"/>
              </a:rPr>
              <a:t>e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thereby </a:t>
            </a:r>
            <a:r>
              <a:rPr sz="2200" dirty="0">
                <a:latin typeface="Arial"/>
                <a:cs typeface="Arial"/>
              </a:rPr>
              <a:t>increasing </a:t>
            </a:r>
            <a:r>
              <a:rPr sz="2200" dirty="0" smtClean="0">
                <a:latin typeface="Arial"/>
                <a:cs typeface="Arial"/>
              </a:rPr>
              <a:t>drift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7876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992629"/>
            <a:ext cx="128143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definitions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30" y="2663190"/>
            <a:ext cx="719709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Selective </a:t>
            </a:r>
            <a:r>
              <a:rPr sz="2200" dirty="0" smtClean="0">
                <a:latin typeface="Arial"/>
                <a:cs typeface="Arial"/>
              </a:rPr>
              <a:t>swee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lang="en-CA" sz="2200" dirty="0" smtClean="0">
                <a:latin typeface="Arial"/>
                <a:cs typeface="Arial"/>
              </a:rPr>
              <a:t>: </a:t>
            </a:r>
            <a:r>
              <a:rPr sz="2200" dirty="0" smtClean="0">
                <a:latin typeface="Arial"/>
                <a:cs typeface="Arial"/>
              </a:rPr>
              <a:t>an </a:t>
            </a:r>
            <a:r>
              <a:rPr sz="2200" dirty="0">
                <a:latin typeface="Arial"/>
                <a:cs typeface="Arial"/>
              </a:rPr>
              <a:t>advantageous variant rises to </a:t>
            </a:r>
            <a:r>
              <a:rPr sz="2200" dirty="0" smtClean="0">
                <a:latin typeface="Arial"/>
                <a:cs typeface="Arial"/>
              </a:rPr>
              <a:t>fi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ation </a:t>
            </a:r>
            <a:r>
              <a:rPr sz="2200" dirty="0">
                <a:latin typeface="Arial"/>
                <a:cs typeface="Arial"/>
              </a:rPr>
              <a:t>eliminating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olymor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hism </a:t>
            </a:r>
            <a:r>
              <a:rPr sz="2200" dirty="0">
                <a:latin typeface="Arial"/>
                <a:cs typeface="Arial"/>
              </a:rPr>
              <a:t>at this locus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2330" y="3667759"/>
            <a:ext cx="719645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enetic hitchhiking</a:t>
            </a:r>
            <a:r>
              <a:rPr lang="en-CA" sz="2200" dirty="0" smtClean="0">
                <a:latin typeface="Arial"/>
                <a:cs typeface="Arial"/>
              </a:rPr>
              <a:t>: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 an allele increases in </a:t>
            </a:r>
            <a:r>
              <a:rPr sz="2200" dirty="0" smtClean="0">
                <a:latin typeface="Arial"/>
                <a:cs typeface="Arial"/>
              </a:rPr>
              <a:t>fre</a:t>
            </a:r>
            <a:r>
              <a:rPr lang="en-CA" sz="2200" dirty="0" err="1" smtClean="0">
                <a:latin typeface="Arial"/>
                <a:cs typeface="Arial"/>
              </a:rPr>
              <a:t>q</a:t>
            </a:r>
            <a:r>
              <a:rPr sz="2200" dirty="0" smtClean="0">
                <a:latin typeface="Arial"/>
                <a:cs typeface="Arial"/>
              </a:rPr>
              <a:t>uency </a:t>
            </a:r>
            <a:r>
              <a:rPr sz="2200" dirty="0">
                <a:latin typeface="Arial"/>
                <a:cs typeface="Arial"/>
              </a:rPr>
              <a:t>because it is linked to a locus under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ositive </a:t>
            </a:r>
            <a:r>
              <a:rPr sz="2200" dirty="0">
                <a:latin typeface="Arial"/>
                <a:cs typeface="Arial"/>
              </a:rPr>
              <a:t>selection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2330" y="4673600"/>
            <a:ext cx="760095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Background </a:t>
            </a:r>
            <a:r>
              <a:rPr sz="2200" dirty="0" smtClean="0">
                <a:latin typeface="Arial"/>
                <a:cs typeface="Arial"/>
              </a:rPr>
              <a:t>selection</a:t>
            </a:r>
            <a:r>
              <a:rPr lang="en-CA" sz="2200" dirty="0" smtClean="0">
                <a:latin typeface="Arial"/>
                <a:cs typeface="Arial"/>
              </a:rPr>
              <a:t>: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negative selection reduces variation at linked neutral loci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79" y="1992629"/>
            <a:ext cx="7943215" cy="112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Selection</a:t>
            </a:r>
            <a:endParaRPr sz="2200" dirty="0">
              <a:latin typeface="Arial"/>
              <a:cs typeface="Arial"/>
            </a:endParaRP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educed </a:t>
            </a:r>
            <a:r>
              <a:rPr sz="2200" dirty="0">
                <a:latin typeface="Arial"/>
                <a:cs typeface="Arial"/>
              </a:rPr>
              <a:t>effective recombination in selfers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due </a:t>
            </a:r>
            <a:r>
              <a:rPr sz="2200" dirty="0">
                <a:latin typeface="Arial"/>
                <a:cs typeface="Arial"/>
              </a:rPr>
              <a:t>to increased </a:t>
            </a:r>
            <a:r>
              <a:rPr sz="2200" dirty="0" smtClean="0">
                <a:latin typeface="Arial"/>
                <a:cs typeface="Arial"/>
              </a:rPr>
              <a:t>homozygosity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454910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</a:t>
            </a:r>
            <a:r>
              <a:rPr spc="-5" dirty="0" smtClean="0"/>
              <a:t>tin</a:t>
            </a:r>
            <a:r>
              <a:rPr dirty="0" smtClean="0"/>
              <a:t>g </a:t>
            </a:r>
            <a:r>
              <a:rPr lang="en-CA" dirty="0" smtClean="0"/>
              <a:t>S</a:t>
            </a:r>
            <a:r>
              <a:rPr dirty="0" smtClean="0"/>
              <a:t>ys</a:t>
            </a:r>
            <a:r>
              <a:rPr spc="-5" dirty="0" smtClean="0"/>
              <a:t>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28800"/>
            <a:ext cx="7981315" cy="4431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0695"/>
            <a:r>
              <a:rPr lang="en-CA" sz="2400" dirty="0" smtClean="0">
                <a:latin typeface="+mj-lt"/>
                <a:cs typeface="Arial"/>
              </a:rPr>
              <a:t>Ma</a:t>
            </a:r>
            <a:r>
              <a:rPr sz="2400" dirty="0" smtClean="0">
                <a:latin typeface="+mj-lt"/>
                <a:cs typeface="Arial"/>
              </a:rPr>
              <a:t>ting system</a:t>
            </a:r>
            <a:r>
              <a:rPr lang="en-CA" sz="2400" dirty="0" smtClean="0">
                <a:latin typeface="+mj-lt"/>
                <a:cs typeface="Arial"/>
              </a:rPr>
              <a:t>:</a:t>
            </a:r>
            <a:r>
              <a:rPr sz="2400" dirty="0" smtClean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the mode of transmission of genes from one generation to the </a:t>
            </a:r>
            <a:r>
              <a:rPr sz="2400" dirty="0" smtClean="0">
                <a:latin typeface="+mj-lt"/>
                <a:cs typeface="Arial"/>
              </a:rPr>
              <a:t>ne</a:t>
            </a:r>
            <a:r>
              <a:rPr lang="en-CA" sz="2400" dirty="0" smtClean="0">
                <a:latin typeface="+mj-lt"/>
                <a:cs typeface="Arial"/>
              </a:rPr>
              <a:t>x</a:t>
            </a:r>
            <a:r>
              <a:rPr sz="2400" dirty="0" smtClean="0">
                <a:latin typeface="+mj-lt"/>
                <a:cs typeface="Arial"/>
              </a:rPr>
              <a:t>t </a:t>
            </a:r>
            <a:r>
              <a:rPr sz="2400" dirty="0">
                <a:latin typeface="+mj-lt"/>
                <a:cs typeface="Arial"/>
              </a:rPr>
              <a:t>through </a:t>
            </a:r>
            <a:r>
              <a:rPr sz="2400" dirty="0" smtClean="0">
                <a:latin typeface="+mj-lt"/>
                <a:cs typeface="Arial"/>
              </a:rPr>
              <a:t>se</a:t>
            </a:r>
            <a:r>
              <a:rPr lang="en-CA" sz="2400" dirty="0" smtClean="0">
                <a:latin typeface="+mj-lt"/>
                <a:cs typeface="Arial"/>
              </a:rPr>
              <a:t>x</a:t>
            </a:r>
            <a:r>
              <a:rPr sz="2400" dirty="0" smtClean="0">
                <a:latin typeface="+mj-lt"/>
                <a:cs typeface="Arial"/>
              </a:rPr>
              <a:t>ual re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roduction</a:t>
            </a:r>
            <a:r>
              <a:rPr lang="en-CA" sz="2400" dirty="0">
                <a:latin typeface="+mj-lt"/>
                <a:cs typeface="Arial"/>
              </a:rPr>
              <a:t> </a:t>
            </a:r>
            <a:r>
              <a:rPr lang="en-CA" sz="2400" dirty="0" smtClean="0">
                <a:latin typeface="+mj-lt"/>
                <a:cs typeface="Arial"/>
              </a:rPr>
              <a:t>(e.g. maternal </a:t>
            </a:r>
            <a:r>
              <a:rPr lang="en-CA" sz="2400" dirty="0" err="1" smtClean="0">
                <a:latin typeface="+mj-lt"/>
                <a:cs typeface="Arial"/>
              </a:rPr>
              <a:t>selfing</a:t>
            </a:r>
            <a:r>
              <a:rPr lang="en-CA" sz="2400" dirty="0" smtClean="0">
                <a:latin typeface="+mj-lt"/>
                <a:cs typeface="Arial"/>
              </a:rPr>
              <a:t> rate)</a:t>
            </a:r>
            <a:endParaRPr sz="2400" dirty="0">
              <a:latin typeface="+mj-lt"/>
              <a:cs typeface="Arial"/>
            </a:endParaRPr>
          </a:p>
          <a:p>
            <a:endParaRPr sz="2400" dirty="0">
              <a:latin typeface="+mj-lt"/>
            </a:endParaRPr>
          </a:p>
          <a:p>
            <a:pPr marL="12700" marR="1021715"/>
            <a:r>
              <a:rPr sz="2400" dirty="0">
                <a:latin typeface="+mj-lt"/>
                <a:cs typeface="Arial"/>
              </a:rPr>
              <a:t>Selfing rate </a:t>
            </a:r>
            <a:r>
              <a:rPr lang="en-CA" sz="2400" dirty="0" smtClean="0">
                <a:latin typeface="+mj-lt"/>
                <a:cs typeface="Arial"/>
              </a:rPr>
              <a:t>(</a:t>
            </a:r>
            <a:r>
              <a:rPr sz="2400" i="1" dirty="0" smtClean="0">
                <a:latin typeface="+mj-lt"/>
                <a:cs typeface="Arial"/>
              </a:rPr>
              <a:t>s</a:t>
            </a:r>
            <a:r>
              <a:rPr lang="en-CA" sz="2400" dirty="0" smtClean="0">
                <a:latin typeface="+mj-lt"/>
                <a:cs typeface="Arial"/>
              </a:rPr>
              <a:t>):</a:t>
            </a:r>
            <a:r>
              <a:rPr sz="2400" dirty="0" smtClean="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the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ortion </a:t>
            </a:r>
            <a:r>
              <a:rPr sz="2400" dirty="0">
                <a:latin typeface="+mj-lt"/>
                <a:cs typeface="Arial"/>
              </a:rPr>
              <a:t>of seeds that are self fertilized</a:t>
            </a:r>
          </a:p>
          <a:p>
            <a:endParaRPr sz="2400" dirty="0">
              <a:latin typeface="+mj-lt"/>
            </a:endParaRPr>
          </a:p>
          <a:p>
            <a:pPr marL="12700" marR="350520"/>
            <a:r>
              <a:rPr lang="en-CA" sz="2400" dirty="0" smtClean="0">
                <a:latin typeface="+mj-lt"/>
                <a:cs typeface="Arial"/>
              </a:rPr>
              <a:t>O</a:t>
            </a:r>
            <a:r>
              <a:rPr sz="2400" dirty="0" smtClean="0">
                <a:latin typeface="+mj-lt"/>
                <a:cs typeface="Arial"/>
              </a:rPr>
              <a:t>utcrossing </a:t>
            </a:r>
            <a:r>
              <a:rPr sz="2400" dirty="0">
                <a:latin typeface="+mj-lt"/>
                <a:cs typeface="Arial"/>
              </a:rPr>
              <a:t>rate </a:t>
            </a:r>
            <a:r>
              <a:rPr lang="en-CA" sz="2400" dirty="0" smtClean="0">
                <a:latin typeface="+mj-lt"/>
                <a:cs typeface="Arial"/>
              </a:rPr>
              <a:t>(t=1-</a:t>
            </a:r>
            <a:r>
              <a:rPr lang="en-CA" sz="2400" i="1" dirty="0" smtClean="0">
                <a:latin typeface="+mj-lt"/>
                <a:cs typeface="Arial"/>
              </a:rPr>
              <a:t>s</a:t>
            </a:r>
            <a:r>
              <a:rPr lang="en-CA" sz="2400" dirty="0" smtClean="0">
                <a:latin typeface="+mj-lt"/>
                <a:cs typeface="Arial"/>
              </a:rPr>
              <a:t>): </a:t>
            </a:r>
            <a:r>
              <a:rPr sz="2400" dirty="0" smtClean="0">
                <a:latin typeface="+mj-lt"/>
                <a:cs typeface="Arial"/>
              </a:rPr>
              <a:t>the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ro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ortion </a:t>
            </a:r>
            <a:r>
              <a:rPr sz="2400" dirty="0">
                <a:latin typeface="+mj-lt"/>
                <a:cs typeface="Arial"/>
              </a:rPr>
              <a:t>of seeds that are outcrossed</a:t>
            </a:r>
          </a:p>
          <a:p>
            <a:endParaRPr sz="2400" dirty="0">
              <a:latin typeface="+mj-lt"/>
            </a:endParaRPr>
          </a:p>
          <a:p>
            <a:pPr marL="12700" marR="6350"/>
            <a:r>
              <a:rPr sz="2400" dirty="0">
                <a:latin typeface="+mj-lt"/>
                <a:cs typeface="Arial"/>
              </a:rPr>
              <a:t>The outcrossing rate of a 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o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ulation </a:t>
            </a:r>
            <a:r>
              <a:rPr sz="2400" dirty="0">
                <a:latin typeface="+mj-lt"/>
                <a:cs typeface="Arial"/>
              </a:rPr>
              <a:t>can be estimated from </a:t>
            </a:r>
            <a:r>
              <a:rPr sz="2400" dirty="0" smtClean="0">
                <a:latin typeface="+mj-lt"/>
                <a:cs typeface="Arial"/>
              </a:rPr>
              <a:t>genoty</a:t>
            </a:r>
            <a:r>
              <a:rPr lang="en-CA" sz="2400" dirty="0" smtClean="0">
                <a:latin typeface="+mj-lt"/>
                <a:cs typeface="Arial"/>
              </a:rPr>
              <a:t>p</a:t>
            </a:r>
            <a:r>
              <a:rPr sz="2400" dirty="0" smtClean="0">
                <a:latin typeface="+mj-lt"/>
                <a:cs typeface="Arial"/>
              </a:rPr>
              <a:t>ing </a:t>
            </a:r>
            <a:r>
              <a:rPr sz="2400" dirty="0">
                <a:latin typeface="+mj-lt"/>
                <a:cs typeface="Arial"/>
              </a:rPr>
              <a:t>seed families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52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3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4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56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32772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0270" y="38169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0" y="32397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9040" y="37795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09" h="2539">
                <a:moveTo>
                  <a:pt x="0" y="0"/>
                </a:moveTo>
                <a:lnTo>
                  <a:pt x="1261109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300" y="323977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3300" y="3779520"/>
            <a:ext cx="1259840" cy="2540"/>
          </a:xfrm>
          <a:custGeom>
            <a:avLst/>
            <a:gdLst/>
            <a:ahLst/>
            <a:cxnLst/>
            <a:rect l="l" t="t" r="r" b="b"/>
            <a:pathLst>
              <a:path w="1259840" h="2539">
                <a:moveTo>
                  <a:pt x="0" y="0"/>
                </a:moveTo>
                <a:lnTo>
                  <a:pt x="125984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369" y="32651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369" y="380492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520" y="32766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9520" y="38163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125568" y="13920"/>
                </a:lnTo>
                <a:lnTo>
                  <a:pt x="154308" y="52350"/>
                </a:lnTo>
                <a:lnTo>
                  <a:pt x="169633" y="94252"/>
                </a:lnTo>
                <a:lnTo>
                  <a:pt x="178361" y="145021"/>
                </a:lnTo>
                <a:lnTo>
                  <a:pt x="179610" y="163550"/>
                </a:lnTo>
                <a:lnTo>
                  <a:pt x="179269" y="183929"/>
                </a:lnTo>
                <a:lnTo>
                  <a:pt x="176274" y="222051"/>
                </a:lnTo>
                <a:lnTo>
                  <a:pt x="166504" y="271941"/>
                </a:lnTo>
                <a:lnTo>
                  <a:pt x="151222" y="311951"/>
                </a:lnTo>
                <a:lnTo>
                  <a:pt x="123859" y="347731"/>
                </a:lnTo>
                <a:lnTo>
                  <a:pt x="90511" y="360674"/>
                </a:lnTo>
                <a:lnTo>
                  <a:pt x="80943" y="359755"/>
                </a:lnTo>
                <a:lnTo>
                  <a:pt x="46365" y="339061"/>
                </a:lnTo>
                <a:lnTo>
                  <a:pt x="19648" y="295142"/>
                </a:lnTo>
                <a:lnTo>
                  <a:pt x="6333" y="250173"/>
                </a:lnTo>
                <a:lnTo>
                  <a:pt x="0" y="197393"/>
                </a:lnTo>
                <a:lnTo>
                  <a:pt x="336" y="176797"/>
                </a:lnTo>
                <a:lnTo>
                  <a:pt x="3319" y="138385"/>
                </a:lnTo>
                <a:lnTo>
                  <a:pt x="13061" y="88350"/>
                </a:lnTo>
                <a:lnTo>
                  <a:pt x="28309" y="48425"/>
                </a:lnTo>
                <a:lnTo>
                  <a:pt x="55616" y="12878"/>
                </a:lnTo>
                <a:lnTo>
                  <a:pt x="89795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99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99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09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46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046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601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601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09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4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74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9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9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067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067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65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65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82835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82835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60270" y="500443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60270" y="5544184"/>
            <a:ext cx="1261110" cy="0"/>
          </a:xfrm>
          <a:custGeom>
            <a:avLst/>
            <a:gdLst/>
            <a:ahLst/>
            <a:cxnLst/>
            <a:rect l="l" t="t" r="r" b="b"/>
            <a:pathLst>
              <a:path w="1261110">
                <a:moveTo>
                  <a:pt x="0" y="0"/>
                </a:moveTo>
                <a:lnTo>
                  <a:pt x="126110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9040" y="49669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9040" y="5509259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4570" y="496697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4570" y="5509259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09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369" y="4992370"/>
            <a:ext cx="1261110" cy="2540"/>
          </a:xfrm>
          <a:custGeom>
            <a:avLst/>
            <a:gdLst/>
            <a:ahLst/>
            <a:cxnLst/>
            <a:rect l="l" t="t" r="r" b="b"/>
            <a:pathLst>
              <a:path w="1261110" h="2539">
                <a:moveTo>
                  <a:pt x="0" y="0"/>
                </a:moveTo>
                <a:lnTo>
                  <a:pt x="126111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7369" y="553212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1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79520" y="500380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79520" y="5543550"/>
            <a:ext cx="1261110" cy="1270"/>
          </a:xfrm>
          <a:custGeom>
            <a:avLst/>
            <a:gdLst/>
            <a:ahLst/>
            <a:cxnLst/>
            <a:rect l="l" t="t" r="r" b="b"/>
            <a:pathLst>
              <a:path w="1261110" h="1270">
                <a:moveTo>
                  <a:pt x="0" y="0"/>
                </a:moveTo>
                <a:lnTo>
                  <a:pt x="126110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125572" y="14101"/>
                </a:lnTo>
                <a:lnTo>
                  <a:pt x="154311" y="52830"/>
                </a:lnTo>
                <a:lnTo>
                  <a:pt x="169636" y="94813"/>
                </a:lnTo>
                <a:lnTo>
                  <a:pt x="178365" y="145371"/>
                </a:lnTo>
                <a:lnTo>
                  <a:pt x="179613" y="163738"/>
                </a:lnTo>
                <a:lnTo>
                  <a:pt x="179272" y="184299"/>
                </a:lnTo>
                <a:lnTo>
                  <a:pt x="176272" y="222654"/>
                </a:lnTo>
                <a:lnTo>
                  <a:pt x="166488" y="272627"/>
                </a:lnTo>
                <a:lnTo>
                  <a:pt x="151183" y="312502"/>
                </a:lnTo>
                <a:lnTo>
                  <a:pt x="123784" y="347962"/>
                </a:lnTo>
                <a:lnTo>
                  <a:pt x="90395" y="360676"/>
                </a:lnTo>
                <a:lnTo>
                  <a:pt x="80846" y="359770"/>
                </a:lnTo>
                <a:lnTo>
                  <a:pt x="46319" y="339308"/>
                </a:lnTo>
                <a:lnTo>
                  <a:pt x="19628" y="295639"/>
                </a:lnTo>
                <a:lnTo>
                  <a:pt x="6324" y="250651"/>
                </a:lnTo>
                <a:lnTo>
                  <a:pt x="0" y="197509"/>
                </a:lnTo>
                <a:lnTo>
                  <a:pt x="336" y="177100"/>
                </a:lnTo>
                <a:lnTo>
                  <a:pt x="3318" y="138930"/>
                </a:lnTo>
                <a:lnTo>
                  <a:pt x="13052" y="88988"/>
                </a:lnTo>
                <a:lnTo>
                  <a:pt x="28286" y="48937"/>
                </a:lnTo>
                <a:lnTo>
                  <a:pt x="55572" y="13084"/>
                </a:lnTo>
                <a:lnTo>
                  <a:pt x="8979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125572" y="14101"/>
                </a:lnTo>
                <a:lnTo>
                  <a:pt x="154311" y="52830"/>
                </a:lnTo>
                <a:lnTo>
                  <a:pt x="169636" y="94813"/>
                </a:lnTo>
                <a:lnTo>
                  <a:pt x="178365" y="145371"/>
                </a:lnTo>
                <a:lnTo>
                  <a:pt x="179613" y="163738"/>
                </a:lnTo>
                <a:lnTo>
                  <a:pt x="179272" y="184299"/>
                </a:lnTo>
                <a:lnTo>
                  <a:pt x="176272" y="222654"/>
                </a:lnTo>
                <a:lnTo>
                  <a:pt x="166488" y="272627"/>
                </a:lnTo>
                <a:lnTo>
                  <a:pt x="151183" y="312502"/>
                </a:lnTo>
                <a:lnTo>
                  <a:pt x="123784" y="347962"/>
                </a:lnTo>
                <a:lnTo>
                  <a:pt x="90395" y="360676"/>
                </a:lnTo>
                <a:lnTo>
                  <a:pt x="80846" y="359770"/>
                </a:lnTo>
                <a:lnTo>
                  <a:pt x="46319" y="339308"/>
                </a:lnTo>
                <a:lnTo>
                  <a:pt x="19628" y="295639"/>
                </a:lnTo>
                <a:lnTo>
                  <a:pt x="6324" y="250651"/>
                </a:lnTo>
                <a:lnTo>
                  <a:pt x="0" y="197509"/>
                </a:lnTo>
                <a:lnTo>
                  <a:pt x="336" y="177100"/>
                </a:lnTo>
                <a:lnTo>
                  <a:pt x="3318" y="138930"/>
                </a:lnTo>
                <a:lnTo>
                  <a:pt x="13052" y="88988"/>
                </a:lnTo>
                <a:lnTo>
                  <a:pt x="28286" y="48937"/>
                </a:lnTo>
                <a:lnTo>
                  <a:pt x="55572" y="13084"/>
                </a:lnTo>
                <a:lnTo>
                  <a:pt x="89798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998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998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093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046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046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023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0231" y="536320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4093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17547" y="539242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7411" y="482345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5" h="360679">
                <a:moveTo>
                  <a:pt x="89798" y="0"/>
                </a:moveTo>
                <a:lnTo>
                  <a:pt x="48105" y="20028"/>
                </a:lnTo>
                <a:lnTo>
                  <a:pt x="22654" y="61111"/>
                </a:lnTo>
                <a:lnTo>
                  <a:pt x="9151" y="104598"/>
                </a:lnTo>
                <a:lnTo>
                  <a:pt x="1453" y="157558"/>
                </a:lnTo>
                <a:lnTo>
                  <a:pt x="0" y="197509"/>
                </a:lnTo>
                <a:lnTo>
                  <a:pt x="1264" y="215999"/>
                </a:lnTo>
                <a:lnTo>
                  <a:pt x="10038" y="266657"/>
                </a:lnTo>
                <a:lnTo>
                  <a:pt x="25424" y="308460"/>
                </a:lnTo>
                <a:lnTo>
                  <a:pt x="54319" y="346794"/>
                </a:lnTo>
                <a:lnTo>
                  <a:pt x="90395" y="360676"/>
                </a:lnTo>
                <a:lnTo>
                  <a:pt x="99219" y="359770"/>
                </a:lnTo>
                <a:lnTo>
                  <a:pt x="138369" y="332904"/>
                </a:lnTo>
                <a:lnTo>
                  <a:pt x="161954" y="287098"/>
                </a:lnTo>
                <a:lnTo>
                  <a:pt x="173681" y="240362"/>
                </a:lnTo>
                <a:lnTo>
                  <a:pt x="179272" y="184299"/>
                </a:lnTo>
                <a:lnTo>
                  <a:pt x="179613" y="163738"/>
                </a:lnTo>
                <a:lnTo>
                  <a:pt x="178365" y="145371"/>
                </a:lnTo>
                <a:lnTo>
                  <a:pt x="169636" y="94813"/>
                </a:lnTo>
                <a:lnTo>
                  <a:pt x="154311" y="52830"/>
                </a:lnTo>
                <a:lnTo>
                  <a:pt x="125572" y="14101"/>
                </a:lnTo>
                <a:lnTo>
                  <a:pt x="89798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4050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4050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5979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5979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4068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4068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65236" y="482345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65236" y="536320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3" y="0"/>
                </a:moveTo>
                <a:lnTo>
                  <a:pt x="47658" y="19471"/>
                </a:lnTo>
                <a:lnTo>
                  <a:pt x="22366" y="60392"/>
                </a:lnTo>
                <a:lnTo>
                  <a:pt x="9021" y="103843"/>
                </a:lnTo>
                <a:lnTo>
                  <a:pt x="1436" y="156785"/>
                </a:lnTo>
                <a:lnTo>
                  <a:pt x="0" y="196711"/>
                </a:lnTo>
                <a:lnTo>
                  <a:pt x="1194" y="215283"/>
                </a:lnTo>
                <a:lnTo>
                  <a:pt x="9672" y="266175"/>
                </a:lnTo>
                <a:lnTo>
                  <a:pt x="24704" y="308184"/>
                </a:lnTo>
                <a:lnTo>
                  <a:pt x="53202" y="346718"/>
                </a:lnTo>
                <a:lnTo>
                  <a:pt x="89170" y="360676"/>
                </a:lnTo>
                <a:lnTo>
                  <a:pt x="98011" y="359765"/>
                </a:lnTo>
                <a:lnTo>
                  <a:pt x="137144" y="332904"/>
                </a:lnTo>
                <a:lnTo>
                  <a:pt x="160729" y="287098"/>
                </a:lnTo>
                <a:lnTo>
                  <a:pt x="172455" y="240362"/>
                </a:lnTo>
                <a:lnTo>
                  <a:pt x="178047" y="184299"/>
                </a:lnTo>
                <a:lnTo>
                  <a:pt x="178388" y="163738"/>
                </a:lnTo>
                <a:lnTo>
                  <a:pt x="177139" y="145371"/>
                </a:lnTo>
                <a:lnTo>
                  <a:pt x="168411" y="94813"/>
                </a:lnTo>
                <a:lnTo>
                  <a:pt x="153086" y="52830"/>
                </a:lnTo>
                <a:lnTo>
                  <a:pt x="124346" y="14101"/>
                </a:lnTo>
                <a:lnTo>
                  <a:pt x="8857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85032" y="482345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85032" y="536320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37" y="0"/>
                </a:moveTo>
                <a:lnTo>
                  <a:pt x="53427" y="14975"/>
                </a:lnTo>
                <a:lnTo>
                  <a:pt x="25413" y="53856"/>
                </a:lnTo>
                <a:lnTo>
                  <a:pt x="10407" y="95939"/>
                </a:lnTo>
                <a:lnTo>
                  <a:pt x="1733" y="146924"/>
                </a:lnTo>
                <a:lnTo>
                  <a:pt x="0" y="185073"/>
                </a:lnTo>
                <a:lnTo>
                  <a:pt x="648" y="203445"/>
                </a:lnTo>
                <a:lnTo>
                  <a:pt x="7675" y="254785"/>
                </a:lnTo>
                <a:lnTo>
                  <a:pt x="21726" y="298101"/>
                </a:lnTo>
                <a:lnTo>
                  <a:pt x="42069" y="331396"/>
                </a:lnTo>
                <a:lnTo>
                  <a:pt x="77714" y="356747"/>
                </a:lnTo>
                <a:lnTo>
                  <a:pt x="98699" y="359931"/>
                </a:lnTo>
                <a:lnTo>
                  <a:pt x="107257" y="357611"/>
                </a:lnTo>
                <a:lnTo>
                  <a:pt x="137905" y="333509"/>
                </a:lnTo>
                <a:lnTo>
                  <a:pt x="161304" y="287826"/>
                </a:lnTo>
                <a:lnTo>
                  <a:pt x="172879" y="241117"/>
                </a:lnTo>
                <a:lnTo>
                  <a:pt x="178389" y="184894"/>
                </a:lnTo>
                <a:lnTo>
                  <a:pt x="178726" y="164526"/>
                </a:lnTo>
                <a:lnTo>
                  <a:pt x="177547" y="146081"/>
                </a:lnTo>
                <a:lnTo>
                  <a:pt x="169113" y="95294"/>
                </a:lnTo>
                <a:lnTo>
                  <a:pt x="154142" y="53107"/>
                </a:lnTo>
                <a:lnTo>
                  <a:pt x="125801" y="14178"/>
                </a:lnTo>
                <a:lnTo>
                  <a:pt x="90137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67000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80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6318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30" h="537210">
                <a:moveTo>
                  <a:pt x="176530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28130" y="3239770"/>
            <a:ext cx="168910" cy="537210"/>
          </a:xfrm>
          <a:custGeom>
            <a:avLst/>
            <a:gdLst/>
            <a:ahLst/>
            <a:cxnLst/>
            <a:rect l="l" t="t" r="r" b="b"/>
            <a:pathLst>
              <a:path w="168909" h="537210">
                <a:moveTo>
                  <a:pt x="0" y="0"/>
                </a:moveTo>
                <a:lnTo>
                  <a:pt x="16891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24319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00059" y="3239770"/>
            <a:ext cx="170180" cy="537210"/>
          </a:xfrm>
          <a:custGeom>
            <a:avLst/>
            <a:gdLst/>
            <a:ahLst/>
            <a:cxnLst/>
            <a:rect l="l" t="t" r="r" b="b"/>
            <a:pathLst>
              <a:path w="170179" h="537210">
                <a:moveTo>
                  <a:pt x="0" y="0"/>
                </a:moveTo>
                <a:lnTo>
                  <a:pt x="17018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8790" y="3239770"/>
            <a:ext cx="176530" cy="537210"/>
          </a:xfrm>
          <a:custGeom>
            <a:avLst/>
            <a:gdLst/>
            <a:ahLst/>
            <a:cxnLst/>
            <a:rect l="l" t="t" r="r" b="b"/>
            <a:pathLst>
              <a:path w="176529" h="537210">
                <a:moveTo>
                  <a:pt x="176529" y="0"/>
                </a:moveTo>
                <a:lnTo>
                  <a:pt x="0" y="53720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effective recombination</a:t>
            </a:r>
          </a:p>
        </p:txBody>
      </p:sp>
      <p:sp>
        <p:nvSpPr>
          <p:cNvPr id="90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2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2"/>
          <p:cNvSpPr txBox="1"/>
          <p:nvPr/>
        </p:nvSpPr>
        <p:spPr>
          <a:xfrm>
            <a:off x="144779" y="1992629"/>
            <a:ext cx="7943215" cy="223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Selection</a:t>
            </a:r>
            <a:endParaRPr sz="2200" dirty="0">
              <a:latin typeface="Arial"/>
              <a:cs typeface="Arial"/>
            </a:endParaRP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sz="2200" dirty="0" smtClean="0">
                <a:latin typeface="Arial"/>
                <a:cs typeface="Arial"/>
              </a:rPr>
              <a:t>-</a:t>
            </a:r>
            <a:r>
              <a:rPr lang="en-CA" sz="2200" dirty="0" smtClean="0">
                <a:latin typeface="Arial"/>
                <a:cs typeface="Arial"/>
              </a:rPr>
              <a:t>R</a:t>
            </a:r>
            <a:r>
              <a:rPr sz="2200" dirty="0" smtClean="0">
                <a:latin typeface="Arial"/>
                <a:cs typeface="Arial"/>
              </a:rPr>
              <a:t>educed </a:t>
            </a:r>
            <a:r>
              <a:rPr sz="2200" dirty="0">
                <a:latin typeface="Arial"/>
                <a:cs typeface="Arial"/>
              </a:rPr>
              <a:t>effective recombination in selfers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due </a:t>
            </a:r>
            <a:r>
              <a:rPr sz="2200" dirty="0">
                <a:latin typeface="Arial"/>
                <a:cs typeface="Arial"/>
              </a:rPr>
              <a:t>to increased </a:t>
            </a:r>
            <a:r>
              <a:rPr sz="2200" dirty="0" smtClean="0">
                <a:latin typeface="Arial"/>
                <a:cs typeface="Arial"/>
              </a:rPr>
              <a:t>homozygosity</a:t>
            </a:r>
            <a:r>
              <a:rPr lang="en-CA" sz="2200" dirty="0" smtClean="0">
                <a:latin typeface="Arial"/>
                <a:cs typeface="Arial"/>
              </a:rPr>
              <a:t>)</a:t>
            </a:r>
          </a:p>
          <a:p>
            <a:pPr marL="345440" marR="6350">
              <a:lnSpc>
                <a:spcPct val="100000"/>
              </a:lnSpc>
              <a:spcBef>
                <a:spcPts val="840"/>
              </a:spcBef>
            </a:pPr>
            <a:r>
              <a:rPr lang="en-CA" sz="2200" dirty="0" smtClean="0">
                <a:latin typeface="Arial"/>
                <a:cs typeface="Arial"/>
              </a:rPr>
              <a:t>-Positive selection (selective sweep) or selection against deleterious mutations (background selection) reduces variation at linked loci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0" y="0"/>
            <a:ext cx="9140190" cy="1520190"/>
          </a:xfrm>
          <a:custGeom>
            <a:avLst/>
            <a:gdLst/>
            <a:ahLst/>
            <a:cxnLst/>
            <a:rect l="l" t="t" r="r" b="b"/>
            <a:pathLst>
              <a:path w="9140190" h="1520190">
                <a:moveTo>
                  <a:pt x="9140190" y="0"/>
                </a:moveTo>
                <a:lnTo>
                  <a:pt x="0" y="0"/>
                </a:lnTo>
                <a:lnTo>
                  <a:pt x="0" y="1520189"/>
                </a:lnTo>
                <a:lnTo>
                  <a:pt x="9140190" y="1520189"/>
                </a:lnTo>
                <a:lnTo>
                  <a:pt x="9140190" y="0"/>
                </a:lnTo>
                <a:close/>
              </a:path>
            </a:pathLst>
          </a:custGeom>
          <a:solidFill>
            <a:srgbClr val="34495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1270"/>
            <a:ext cx="1139190" cy="1520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3900" y="327723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3900" y="381698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62850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8559" y="377952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279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9450" y="3779520"/>
            <a:ext cx="1508760" cy="2540"/>
          </a:xfrm>
          <a:custGeom>
            <a:avLst/>
            <a:gdLst/>
            <a:ahLst/>
            <a:cxnLst/>
            <a:rect l="l" t="t" r="r" b="b"/>
            <a:pathLst>
              <a:path w="1508759" h="2539">
                <a:moveTo>
                  <a:pt x="0" y="0"/>
                </a:moveTo>
                <a:lnTo>
                  <a:pt x="1508759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520" y="326517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520" y="3804920"/>
            <a:ext cx="1410970" cy="2540"/>
          </a:xfrm>
          <a:custGeom>
            <a:avLst/>
            <a:gdLst/>
            <a:ahLst/>
            <a:cxnLst/>
            <a:rect l="l" t="t" r="r" b="b"/>
            <a:pathLst>
              <a:path w="1410970" h="2539">
                <a:moveTo>
                  <a:pt x="0" y="0"/>
                </a:moveTo>
                <a:lnTo>
                  <a:pt x="141097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8729" y="32766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729" y="38163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63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63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72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72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3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0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0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2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2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3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209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45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209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41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041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4431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431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7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7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08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08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071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071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272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272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83346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83346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45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1971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0679" h="900429">
                <a:moveTo>
                  <a:pt x="302807" y="363219"/>
                </a:moveTo>
                <a:lnTo>
                  <a:pt x="242570" y="363219"/>
                </a:lnTo>
                <a:lnTo>
                  <a:pt x="82550" y="674369"/>
                </a:lnTo>
                <a:lnTo>
                  <a:pt x="151971" y="674369"/>
                </a:lnTo>
                <a:lnTo>
                  <a:pt x="302807" y="363219"/>
                </a:lnTo>
                <a:close/>
              </a:path>
              <a:path w="360679" h="900429">
                <a:moveTo>
                  <a:pt x="207010" y="0"/>
                </a:moveTo>
                <a:lnTo>
                  <a:pt x="16510" y="425450"/>
                </a:lnTo>
                <a:lnTo>
                  <a:pt x="242570" y="363219"/>
                </a:lnTo>
                <a:lnTo>
                  <a:pt x="302807" y="363219"/>
                </a:lnTo>
                <a:lnTo>
                  <a:pt x="329897" y="307339"/>
                </a:ln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329897" y="307339"/>
                </a:lnTo>
                <a:lnTo>
                  <a:pt x="36068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257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068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2148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1950" h="900429">
                <a:moveTo>
                  <a:pt x="303774" y="363219"/>
                </a:moveTo>
                <a:lnTo>
                  <a:pt x="243840" y="363219"/>
                </a:lnTo>
                <a:lnTo>
                  <a:pt x="82550" y="674369"/>
                </a:lnTo>
                <a:lnTo>
                  <a:pt x="152148" y="674369"/>
                </a:lnTo>
                <a:lnTo>
                  <a:pt x="303774" y="363219"/>
                </a:lnTo>
                <a:close/>
              </a:path>
              <a:path w="361950" h="900429">
                <a:moveTo>
                  <a:pt x="207010" y="0"/>
                </a:moveTo>
                <a:lnTo>
                  <a:pt x="16510" y="425450"/>
                </a:lnTo>
                <a:lnTo>
                  <a:pt x="243840" y="363219"/>
                </a:lnTo>
                <a:lnTo>
                  <a:pt x="303774" y="363219"/>
                </a:lnTo>
                <a:lnTo>
                  <a:pt x="331005" y="307339"/>
                </a:ln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331005" y="307339"/>
                </a:lnTo>
                <a:lnTo>
                  <a:pt x="36195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384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195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Selective sweeps and hitchhiking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5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6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7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3600" y="6236970"/>
            <a:ext cx="28892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err="1" smtClean="0">
                <a:latin typeface="Arial"/>
                <a:cs typeface="Arial"/>
              </a:rPr>
              <a:t>r</a:t>
            </a:r>
            <a:r>
              <a:rPr sz="2000" dirty="0" smtClean="0">
                <a:latin typeface="Arial"/>
                <a:cs typeface="Arial"/>
              </a:rPr>
              <a:t>educed </a:t>
            </a:r>
            <a:r>
              <a:rPr sz="2000" dirty="0">
                <a:latin typeface="Arial"/>
                <a:cs typeface="Arial"/>
              </a:rPr>
              <a:t>neutral diversity</a:t>
            </a:r>
          </a:p>
        </p:txBody>
      </p:sp>
      <p:sp>
        <p:nvSpPr>
          <p:cNvPr id="7" name="object 7"/>
          <p:cNvSpPr/>
          <p:nvPr/>
        </p:nvSpPr>
        <p:spPr>
          <a:xfrm>
            <a:off x="1993900" y="327723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3900" y="3816984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62850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8559" y="377952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6279" y="3239770"/>
            <a:ext cx="1507490" cy="2540"/>
          </a:xfrm>
          <a:custGeom>
            <a:avLst/>
            <a:gdLst/>
            <a:ahLst/>
            <a:cxnLst/>
            <a:rect l="l" t="t" r="r" b="b"/>
            <a:pathLst>
              <a:path w="1507490" h="2539">
                <a:moveTo>
                  <a:pt x="0" y="0"/>
                </a:moveTo>
                <a:lnTo>
                  <a:pt x="1507490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9450" y="3779520"/>
            <a:ext cx="1508760" cy="2540"/>
          </a:xfrm>
          <a:custGeom>
            <a:avLst/>
            <a:gdLst/>
            <a:ahLst/>
            <a:cxnLst/>
            <a:rect l="l" t="t" r="r" b="b"/>
            <a:pathLst>
              <a:path w="1508759" h="2539">
                <a:moveTo>
                  <a:pt x="0" y="0"/>
                </a:moveTo>
                <a:lnTo>
                  <a:pt x="1508759" y="2539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520" y="326517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520" y="3804920"/>
            <a:ext cx="1410970" cy="2540"/>
          </a:xfrm>
          <a:custGeom>
            <a:avLst/>
            <a:gdLst/>
            <a:ahLst/>
            <a:cxnLst/>
            <a:rect l="l" t="t" r="r" b="b"/>
            <a:pathLst>
              <a:path w="1410970" h="2539">
                <a:moveTo>
                  <a:pt x="0" y="0"/>
                </a:moveTo>
                <a:lnTo>
                  <a:pt x="1410970" y="253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729" y="32766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729" y="38163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3550" y="3096260"/>
            <a:ext cx="1270" cy="2700020"/>
          </a:xfrm>
          <a:custGeom>
            <a:avLst/>
            <a:gdLst/>
            <a:ahLst/>
            <a:cxnLst/>
            <a:rect l="l" t="t" r="r" b="b"/>
            <a:pathLst>
              <a:path w="1270" h="2700020">
                <a:moveTo>
                  <a:pt x="0" y="0"/>
                </a:moveTo>
                <a:lnTo>
                  <a:pt x="1270" y="270002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63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63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72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272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523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04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70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522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22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234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209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454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4050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050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1139" y="4177029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69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64460" y="4499609"/>
            <a:ext cx="215900" cy="217170"/>
          </a:xfrm>
          <a:custGeom>
            <a:avLst/>
            <a:gdLst/>
            <a:ahLst/>
            <a:cxnLst/>
            <a:rect l="l" t="t" r="r" b="b"/>
            <a:pathLst>
              <a:path w="215900" h="217170">
                <a:moveTo>
                  <a:pt x="215900" y="0"/>
                </a:moveTo>
                <a:lnTo>
                  <a:pt x="0" y="1269"/>
                </a:lnTo>
                <a:lnTo>
                  <a:pt x="109219" y="21716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5530" y="4140200"/>
            <a:ext cx="1270" cy="367030"/>
          </a:xfrm>
          <a:custGeom>
            <a:avLst/>
            <a:gdLst/>
            <a:ahLst/>
            <a:cxnLst/>
            <a:rect l="l" t="t" r="r" b="b"/>
            <a:pathLst>
              <a:path w="1270" h="367029">
                <a:moveTo>
                  <a:pt x="0" y="0"/>
                </a:moveTo>
                <a:lnTo>
                  <a:pt x="1270" y="367030"/>
                </a:lnTo>
              </a:path>
            </a:pathLst>
          </a:custGeom>
          <a:ln w="7239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07580" y="44640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900" y="0"/>
                </a:moveTo>
                <a:lnTo>
                  <a:pt x="0" y="0"/>
                </a:lnTo>
                <a:lnTo>
                  <a:pt x="109220" y="21590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209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041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041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4431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431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67729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7729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2089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0890" y="363474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07114" y="3094989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7114" y="363474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32727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2727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783346" y="3094989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83346" y="363474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125806" y="13996"/>
                </a:lnTo>
                <a:lnTo>
                  <a:pt x="154147" y="52626"/>
                </a:lnTo>
                <a:lnTo>
                  <a:pt x="169118" y="94733"/>
                </a:lnTo>
                <a:lnTo>
                  <a:pt x="177552" y="145736"/>
                </a:lnTo>
                <a:lnTo>
                  <a:pt x="178731" y="164346"/>
                </a:lnTo>
                <a:lnTo>
                  <a:pt x="178391" y="184710"/>
                </a:lnTo>
                <a:lnTo>
                  <a:pt x="175441" y="222815"/>
                </a:lnTo>
                <a:lnTo>
                  <a:pt x="165808" y="272688"/>
                </a:lnTo>
                <a:lnTo>
                  <a:pt x="150682" y="312644"/>
                </a:lnTo>
                <a:lnTo>
                  <a:pt x="123442" y="348213"/>
                </a:lnTo>
                <a:lnTo>
                  <a:pt x="98810" y="359900"/>
                </a:lnTo>
                <a:lnTo>
                  <a:pt x="88062" y="359153"/>
                </a:lnTo>
                <a:lnTo>
                  <a:pt x="50178" y="339676"/>
                </a:lnTo>
                <a:lnTo>
                  <a:pt x="21760" y="297620"/>
                </a:lnTo>
                <a:lnTo>
                  <a:pt x="7698" y="254313"/>
                </a:lnTo>
                <a:lnTo>
                  <a:pt x="659" y="203299"/>
                </a:lnTo>
                <a:lnTo>
                  <a:pt x="0" y="184951"/>
                </a:lnTo>
                <a:lnTo>
                  <a:pt x="438" y="165404"/>
                </a:lnTo>
                <a:lnTo>
                  <a:pt x="6762" y="111549"/>
                </a:lnTo>
                <a:lnTo>
                  <a:pt x="19769" y="66277"/>
                </a:lnTo>
                <a:lnTo>
                  <a:pt x="38395" y="31396"/>
                </a:lnTo>
                <a:lnTo>
                  <a:pt x="70129" y="4175"/>
                </a:lnTo>
                <a:lnTo>
                  <a:pt x="90142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4540" y="3094989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124343" y="13920"/>
                </a:lnTo>
                <a:lnTo>
                  <a:pt x="153083" y="52350"/>
                </a:lnTo>
                <a:lnTo>
                  <a:pt x="168408" y="94252"/>
                </a:lnTo>
                <a:lnTo>
                  <a:pt x="177136" y="145021"/>
                </a:lnTo>
                <a:lnTo>
                  <a:pt x="178385" y="163550"/>
                </a:lnTo>
                <a:lnTo>
                  <a:pt x="178044" y="183929"/>
                </a:lnTo>
                <a:lnTo>
                  <a:pt x="175048" y="222051"/>
                </a:lnTo>
                <a:lnTo>
                  <a:pt x="165279" y="271941"/>
                </a:lnTo>
                <a:lnTo>
                  <a:pt x="149997" y="311951"/>
                </a:lnTo>
                <a:lnTo>
                  <a:pt x="122634" y="347731"/>
                </a:lnTo>
                <a:lnTo>
                  <a:pt x="89286" y="360674"/>
                </a:lnTo>
                <a:lnTo>
                  <a:pt x="79706" y="359750"/>
                </a:lnTo>
                <a:lnTo>
                  <a:pt x="45329" y="338943"/>
                </a:lnTo>
                <a:lnTo>
                  <a:pt x="19047" y="294800"/>
                </a:lnTo>
                <a:lnTo>
                  <a:pt x="6077" y="249616"/>
                </a:lnTo>
                <a:lnTo>
                  <a:pt x="0" y="196604"/>
                </a:lnTo>
                <a:lnTo>
                  <a:pt x="335" y="176020"/>
                </a:lnTo>
                <a:lnTo>
                  <a:pt x="3274" y="137623"/>
                </a:lnTo>
                <a:lnTo>
                  <a:pt x="12880" y="87608"/>
                </a:lnTo>
                <a:lnTo>
                  <a:pt x="27969" y="47739"/>
                </a:lnTo>
                <a:lnTo>
                  <a:pt x="55153" y="12402"/>
                </a:lnTo>
                <a:lnTo>
                  <a:pt x="88566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93900" y="4933315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93900" y="5473065"/>
            <a:ext cx="1427480" cy="0"/>
          </a:xfrm>
          <a:custGeom>
            <a:avLst/>
            <a:gdLst/>
            <a:ahLst/>
            <a:cxnLst/>
            <a:rect l="l" t="t" r="r" b="b"/>
            <a:pathLst>
              <a:path w="1427479">
                <a:moveTo>
                  <a:pt x="0" y="0"/>
                </a:moveTo>
                <a:lnTo>
                  <a:pt x="1427479" y="0"/>
                </a:lnTo>
              </a:path>
            </a:pathLst>
          </a:custGeom>
          <a:ln w="7188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96279" y="489585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0720" y="5435600"/>
            <a:ext cx="1508760" cy="1270"/>
          </a:xfrm>
          <a:custGeom>
            <a:avLst/>
            <a:gdLst/>
            <a:ahLst/>
            <a:cxnLst/>
            <a:rect l="l" t="t" r="r" b="b"/>
            <a:pathLst>
              <a:path w="1508759" h="1270">
                <a:moveTo>
                  <a:pt x="0" y="0"/>
                </a:moveTo>
                <a:lnTo>
                  <a:pt x="1508759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3520" y="492125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3520" y="5461000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8729" y="4932679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8729" y="5472429"/>
            <a:ext cx="1410970" cy="1270"/>
          </a:xfrm>
          <a:custGeom>
            <a:avLst/>
            <a:gdLst/>
            <a:ahLst/>
            <a:cxnLst/>
            <a:rect l="l" t="t" r="r" b="b"/>
            <a:pathLst>
              <a:path w="1410970" h="1270">
                <a:moveTo>
                  <a:pt x="0" y="0"/>
                </a:moveTo>
                <a:lnTo>
                  <a:pt x="1410970" y="1270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963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963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28864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28864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34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88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988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52285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52285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5234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9209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0454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4050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4050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9209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69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355E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412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412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431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431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6869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869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2089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20890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04540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5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61580" y="489585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24750" y="5435600"/>
            <a:ext cx="1507490" cy="1270"/>
          </a:xfrm>
          <a:custGeom>
            <a:avLst/>
            <a:gdLst/>
            <a:ahLst/>
            <a:cxnLst/>
            <a:rect l="l" t="t" r="r" b="b"/>
            <a:pathLst>
              <a:path w="1507490" h="1270">
                <a:moveTo>
                  <a:pt x="0" y="0"/>
                </a:moveTo>
                <a:lnTo>
                  <a:pt x="1507490" y="1269"/>
                </a:lnTo>
              </a:path>
            </a:pathLst>
          </a:custGeom>
          <a:ln w="7188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09609" y="475107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09609" y="5292090"/>
            <a:ext cx="178435" cy="360680"/>
          </a:xfrm>
          <a:custGeom>
            <a:avLst/>
            <a:gdLst/>
            <a:ahLst/>
            <a:cxnLst/>
            <a:rect l="l" t="t" r="r" b="b"/>
            <a:pathLst>
              <a:path w="178434" h="360679">
                <a:moveTo>
                  <a:pt x="88570" y="0"/>
                </a:moveTo>
                <a:lnTo>
                  <a:pt x="47694" y="19195"/>
                </a:lnTo>
                <a:lnTo>
                  <a:pt x="22383" y="59828"/>
                </a:lnTo>
                <a:lnTo>
                  <a:pt x="9026" y="103211"/>
                </a:lnTo>
                <a:lnTo>
                  <a:pt x="1437" y="156345"/>
                </a:lnTo>
                <a:lnTo>
                  <a:pt x="0" y="196604"/>
                </a:lnTo>
                <a:lnTo>
                  <a:pt x="1197" y="215004"/>
                </a:lnTo>
                <a:lnTo>
                  <a:pt x="9684" y="265660"/>
                </a:lnTo>
                <a:lnTo>
                  <a:pt x="24729" y="307730"/>
                </a:lnTo>
                <a:lnTo>
                  <a:pt x="53258" y="346543"/>
                </a:lnTo>
                <a:lnTo>
                  <a:pt x="89286" y="360674"/>
                </a:lnTo>
                <a:lnTo>
                  <a:pt x="98065" y="359744"/>
                </a:lnTo>
                <a:lnTo>
                  <a:pt x="137200" y="332508"/>
                </a:lnTo>
                <a:lnTo>
                  <a:pt x="160752" y="286439"/>
                </a:lnTo>
                <a:lnTo>
                  <a:pt x="172461" y="239700"/>
                </a:lnTo>
                <a:lnTo>
                  <a:pt x="178044" y="183929"/>
                </a:lnTo>
                <a:lnTo>
                  <a:pt x="178385" y="163550"/>
                </a:lnTo>
                <a:lnTo>
                  <a:pt x="177136" y="145021"/>
                </a:lnTo>
                <a:lnTo>
                  <a:pt x="168408" y="94252"/>
                </a:lnTo>
                <a:lnTo>
                  <a:pt x="153083" y="52350"/>
                </a:lnTo>
                <a:lnTo>
                  <a:pt x="124343" y="13920"/>
                </a:lnTo>
                <a:lnTo>
                  <a:pt x="88570" y="0"/>
                </a:lnTo>
                <a:close/>
              </a:path>
            </a:pathLst>
          </a:custGeom>
          <a:solidFill>
            <a:srgbClr val="94BD5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32727" y="475107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2727" y="5292090"/>
            <a:ext cx="179070" cy="360045"/>
          </a:xfrm>
          <a:custGeom>
            <a:avLst/>
            <a:gdLst/>
            <a:ahLst/>
            <a:cxnLst/>
            <a:rect l="l" t="t" r="r" b="b"/>
            <a:pathLst>
              <a:path w="179070" h="360045">
                <a:moveTo>
                  <a:pt x="90142" y="0"/>
                </a:moveTo>
                <a:lnTo>
                  <a:pt x="53408" y="14807"/>
                </a:lnTo>
                <a:lnTo>
                  <a:pt x="25406" y="53407"/>
                </a:lnTo>
                <a:lnTo>
                  <a:pt x="10408" y="95416"/>
                </a:lnTo>
                <a:lnTo>
                  <a:pt x="1738" y="146611"/>
                </a:lnTo>
                <a:lnTo>
                  <a:pt x="0" y="184951"/>
                </a:lnTo>
                <a:lnTo>
                  <a:pt x="659" y="203299"/>
                </a:lnTo>
                <a:lnTo>
                  <a:pt x="7698" y="254313"/>
                </a:lnTo>
                <a:lnTo>
                  <a:pt x="21760" y="297620"/>
                </a:lnTo>
                <a:lnTo>
                  <a:pt x="42118" y="331081"/>
                </a:lnTo>
                <a:lnTo>
                  <a:pt x="77798" y="356678"/>
                </a:lnTo>
                <a:lnTo>
                  <a:pt x="98810" y="359900"/>
                </a:lnTo>
                <a:lnTo>
                  <a:pt x="107358" y="357530"/>
                </a:lnTo>
                <a:lnTo>
                  <a:pt x="137968" y="333121"/>
                </a:lnTo>
                <a:lnTo>
                  <a:pt x="161334" y="287173"/>
                </a:lnTo>
                <a:lnTo>
                  <a:pt x="172892" y="240460"/>
                </a:lnTo>
                <a:lnTo>
                  <a:pt x="178391" y="184710"/>
                </a:lnTo>
                <a:lnTo>
                  <a:pt x="178731" y="164346"/>
                </a:lnTo>
                <a:lnTo>
                  <a:pt x="177552" y="145736"/>
                </a:lnTo>
                <a:lnTo>
                  <a:pt x="169118" y="94733"/>
                </a:lnTo>
                <a:lnTo>
                  <a:pt x="154147" y="52626"/>
                </a:lnTo>
                <a:lnTo>
                  <a:pt x="125806" y="13996"/>
                </a:lnTo>
                <a:lnTo>
                  <a:pt x="9014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84964" y="475107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84964" y="5292090"/>
            <a:ext cx="179705" cy="360680"/>
          </a:xfrm>
          <a:custGeom>
            <a:avLst/>
            <a:gdLst/>
            <a:ahLst/>
            <a:cxnLst/>
            <a:rect l="l" t="t" r="r" b="b"/>
            <a:pathLst>
              <a:path w="179704" h="360679">
                <a:moveTo>
                  <a:pt x="89795" y="0"/>
                </a:moveTo>
                <a:lnTo>
                  <a:pt x="48143" y="19743"/>
                </a:lnTo>
                <a:lnTo>
                  <a:pt x="22671" y="60540"/>
                </a:lnTo>
                <a:lnTo>
                  <a:pt x="9157" y="103961"/>
                </a:lnTo>
                <a:lnTo>
                  <a:pt x="1454" y="157113"/>
                </a:lnTo>
                <a:lnTo>
                  <a:pt x="0" y="197393"/>
                </a:lnTo>
                <a:lnTo>
                  <a:pt x="1267" y="215715"/>
                </a:lnTo>
                <a:lnTo>
                  <a:pt x="10050" y="266142"/>
                </a:lnTo>
                <a:lnTo>
                  <a:pt x="25448" y="308007"/>
                </a:lnTo>
                <a:lnTo>
                  <a:pt x="54374" y="346620"/>
                </a:lnTo>
                <a:lnTo>
                  <a:pt x="90511" y="360674"/>
                </a:lnTo>
                <a:lnTo>
                  <a:pt x="99290" y="359744"/>
                </a:lnTo>
                <a:lnTo>
                  <a:pt x="138425" y="332508"/>
                </a:lnTo>
                <a:lnTo>
                  <a:pt x="161977" y="286439"/>
                </a:lnTo>
                <a:lnTo>
                  <a:pt x="173687" y="239700"/>
                </a:lnTo>
                <a:lnTo>
                  <a:pt x="179269" y="183929"/>
                </a:lnTo>
                <a:lnTo>
                  <a:pt x="179610" y="163550"/>
                </a:lnTo>
                <a:lnTo>
                  <a:pt x="178361" y="145021"/>
                </a:lnTo>
                <a:lnTo>
                  <a:pt x="169633" y="94252"/>
                </a:lnTo>
                <a:lnTo>
                  <a:pt x="154308" y="52350"/>
                </a:lnTo>
                <a:lnTo>
                  <a:pt x="125568" y="13920"/>
                </a:lnTo>
                <a:lnTo>
                  <a:pt x="897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1971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0679" h="900429">
                <a:moveTo>
                  <a:pt x="302807" y="363219"/>
                </a:moveTo>
                <a:lnTo>
                  <a:pt x="242570" y="363219"/>
                </a:lnTo>
                <a:lnTo>
                  <a:pt x="82550" y="674369"/>
                </a:lnTo>
                <a:lnTo>
                  <a:pt x="151971" y="674369"/>
                </a:lnTo>
                <a:lnTo>
                  <a:pt x="302807" y="363219"/>
                </a:lnTo>
                <a:close/>
              </a:path>
              <a:path w="360679" h="900429">
                <a:moveTo>
                  <a:pt x="207010" y="0"/>
                </a:moveTo>
                <a:lnTo>
                  <a:pt x="16510" y="425450"/>
                </a:lnTo>
                <a:lnTo>
                  <a:pt x="242570" y="363219"/>
                </a:lnTo>
                <a:lnTo>
                  <a:pt x="302807" y="363219"/>
                </a:lnTo>
                <a:lnTo>
                  <a:pt x="329897" y="307339"/>
                </a:ln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329897" y="307339"/>
                </a:lnTo>
                <a:lnTo>
                  <a:pt x="36068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18840" y="2807970"/>
            <a:ext cx="360680" cy="900430"/>
          </a:xfrm>
          <a:custGeom>
            <a:avLst/>
            <a:gdLst/>
            <a:ahLst/>
            <a:cxnLst/>
            <a:rect l="l" t="t" r="r" b="b"/>
            <a:pathLst>
              <a:path w="360679" h="900429">
                <a:moveTo>
                  <a:pt x="360680" y="243839"/>
                </a:moveTo>
                <a:lnTo>
                  <a:pt x="12446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257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068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55880" y="543559"/>
                </a:move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152148" y="674369"/>
                </a:lnTo>
                <a:lnTo>
                  <a:pt x="82550" y="674369"/>
                </a:lnTo>
                <a:lnTo>
                  <a:pt x="55880" y="543559"/>
                </a:lnTo>
                <a:close/>
              </a:path>
              <a:path w="361950" h="900429">
                <a:moveTo>
                  <a:pt x="303774" y="363219"/>
                </a:moveTo>
                <a:lnTo>
                  <a:pt x="243840" y="363219"/>
                </a:lnTo>
                <a:lnTo>
                  <a:pt x="82550" y="674369"/>
                </a:lnTo>
                <a:lnTo>
                  <a:pt x="152148" y="674369"/>
                </a:lnTo>
                <a:lnTo>
                  <a:pt x="303774" y="363219"/>
                </a:lnTo>
                <a:close/>
              </a:path>
              <a:path w="361950" h="900429">
                <a:moveTo>
                  <a:pt x="207010" y="0"/>
                </a:moveTo>
                <a:lnTo>
                  <a:pt x="16510" y="425450"/>
                </a:lnTo>
                <a:lnTo>
                  <a:pt x="243840" y="363219"/>
                </a:lnTo>
                <a:lnTo>
                  <a:pt x="303774" y="363219"/>
                </a:lnTo>
                <a:lnTo>
                  <a:pt x="331005" y="307339"/>
                </a:ln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close/>
              </a:path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331005" y="307339"/>
                </a:lnTo>
                <a:lnTo>
                  <a:pt x="361950" y="2438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6309" y="2807970"/>
            <a:ext cx="361950" cy="900430"/>
          </a:xfrm>
          <a:custGeom>
            <a:avLst/>
            <a:gdLst/>
            <a:ahLst/>
            <a:cxnLst/>
            <a:rect l="l" t="t" r="r" b="b"/>
            <a:pathLst>
              <a:path w="361950" h="900429">
                <a:moveTo>
                  <a:pt x="361950" y="243839"/>
                </a:moveTo>
                <a:lnTo>
                  <a:pt x="125730" y="307339"/>
                </a:lnTo>
                <a:lnTo>
                  <a:pt x="285750" y="12700"/>
                </a:lnTo>
                <a:lnTo>
                  <a:pt x="207010" y="0"/>
                </a:lnTo>
                <a:lnTo>
                  <a:pt x="16510" y="425450"/>
                </a:lnTo>
                <a:lnTo>
                  <a:pt x="243840" y="363219"/>
                </a:lnTo>
                <a:lnTo>
                  <a:pt x="82550" y="674369"/>
                </a:lnTo>
                <a:lnTo>
                  <a:pt x="55880" y="543559"/>
                </a:lnTo>
                <a:lnTo>
                  <a:pt x="0" y="900429"/>
                </a:lnTo>
                <a:lnTo>
                  <a:pt x="184150" y="800099"/>
                </a:lnTo>
                <a:lnTo>
                  <a:pt x="118110" y="744219"/>
                </a:lnTo>
                <a:lnTo>
                  <a:pt x="36195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9" name="object 3"/>
          <p:cNvSpPr txBox="1"/>
          <p:nvPr/>
        </p:nvSpPr>
        <p:spPr>
          <a:xfrm>
            <a:off x="2785110" y="1756409"/>
            <a:ext cx="42252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dirty="0" smtClean="0">
                <a:latin typeface="Arial"/>
                <a:cs typeface="Arial"/>
              </a:rPr>
              <a:t>Selective sweeps and hitchhiking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0" name="object 4"/>
          <p:cNvSpPr txBox="1"/>
          <p:nvPr/>
        </p:nvSpPr>
        <p:spPr>
          <a:xfrm>
            <a:off x="233679" y="6629400"/>
            <a:ext cx="167132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10" dirty="0" smtClean="0">
                <a:latin typeface="Arial"/>
                <a:cs typeface="Arial"/>
              </a:rPr>
              <a:t> </a:t>
            </a:r>
            <a:r>
              <a:rPr lang="en-CA" sz="1200" dirty="0" smtClean="0">
                <a:latin typeface="Arial"/>
                <a:cs typeface="Arial"/>
              </a:rPr>
              <a:t>et. 2008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1" name="object 16"/>
          <p:cNvSpPr txBox="1"/>
          <p:nvPr/>
        </p:nvSpPr>
        <p:spPr>
          <a:xfrm>
            <a:off x="1998979" y="2421890"/>
            <a:ext cx="165227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err="1" smtClean="0">
                <a:latin typeface="Arial"/>
                <a:cs typeface="Arial"/>
              </a:rPr>
              <a:t>Outcr</a:t>
            </a:r>
            <a:r>
              <a:rPr sz="2400" dirty="0" smtClean="0">
                <a:latin typeface="Arial"/>
                <a:cs typeface="Arial"/>
              </a:rPr>
              <a:t>ossing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2" name="object 17"/>
          <p:cNvSpPr txBox="1"/>
          <p:nvPr/>
        </p:nvSpPr>
        <p:spPr>
          <a:xfrm>
            <a:off x="6570980" y="2421890"/>
            <a:ext cx="956944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2"/>
          <p:cNvSpPr txBox="1">
            <a:spLocks noGrp="1"/>
          </p:cNvSpPr>
          <p:nvPr>
            <p:ph type="title"/>
          </p:nvPr>
        </p:nvSpPr>
        <p:spPr>
          <a:xfrm>
            <a:off x="985520" y="27559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600200"/>
            <a:ext cx="818134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635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D</a:t>
            </a:r>
            <a:r>
              <a:rPr sz="2200" dirty="0" smtClean="0">
                <a:latin typeface="Arial"/>
                <a:cs typeface="Arial"/>
              </a:rPr>
              <a:t>oes </a:t>
            </a:r>
            <a:r>
              <a:rPr sz="2200" dirty="0">
                <a:latin typeface="Arial"/>
                <a:cs typeface="Arial"/>
              </a:rPr>
              <a:t>genetic variation in outcrossing and selfing </a:t>
            </a:r>
            <a:r>
              <a:rPr sz="2200" dirty="0" smtClean="0">
                <a:latin typeface="Arial"/>
                <a:cs typeface="Arial"/>
              </a:rPr>
              <a:t>ta</a:t>
            </a:r>
            <a:r>
              <a:rPr lang="en-CA" sz="2200" dirty="0" err="1" smtClean="0">
                <a:latin typeface="Arial"/>
                <a:cs typeface="Arial"/>
              </a:rPr>
              <a:t>x</a:t>
            </a:r>
            <a:r>
              <a:rPr sz="2200" dirty="0" smtClean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follow </a:t>
            </a:r>
            <a:r>
              <a:rPr sz="2200" dirty="0" smtClean="0">
                <a:latin typeface="Arial"/>
                <a:cs typeface="Arial"/>
              </a:rPr>
              <a:t>these</a:t>
            </a:r>
            <a:r>
              <a:rPr lang="en-CA" sz="2200" dirty="0" smtClean="0">
                <a:latin typeface="Arial"/>
                <a:cs typeface="Arial"/>
              </a:rPr>
              <a:t> 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redictions</a:t>
            </a:r>
            <a:r>
              <a:rPr lang="en-CA" sz="2200" dirty="0" smtClean="0">
                <a:latin typeface="Arial"/>
                <a:cs typeface="Arial"/>
              </a:rPr>
              <a:t>?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083560"/>
            <a:ext cx="101854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 smtClean="0">
                <a:latin typeface="Arial"/>
                <a:cs typeface="Arial"/>
              </a:rPr>
              <a:t>S</a:t>
            </a:r>
            <a:r>
              <a:rPr lang="en-CA" sz="2200" dirty="0" err="1" smtClean="0">
                <a:latin typeface="Arial"/>
                <a:cs typeface="Arial"/>
              </a:rPr>
              <a:t>p</a:t>
            </a:r>
            <a:r>
              <a:rPr sz="2200" dirty="0" smtClean="0">
                <a:latin typeface="Arial"/>
                <a:cs typeface="Arial"/>
              </a:rPr>
              <a:t>ecies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2743200"/>
            <a:ext cx="29095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dirty="0" smtClean="0">
                <a:latin typeface="Arial"/>
                <a:cs typeface="Arial"/>
              </a:rPr>
              <a:t>G</a:t>
            </a:r>
            <a:r>
              <a:rPr sz="2200" dirty="0" smtClean="0">
                <a:latin typeface="Arial"/>
                <a:cs typeface="Arial"/>
              </a:rPr>
              <a:t>enetic </a:t>
            </a:r>
            <a:r>
              <a:rPr sz="2200" dirty="0">
                <a:latin typeface="Arial"/>
                <a:cs typeface="Arial"/>
              </a:rPr>
              <a:t>diversity</a:t>
            </a:r>
            <a:endParaRPr sz="2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CA" sz="2200" dirty="0" smtClean="0">
                <a:latin typeface="Arial"/>
                <a:cs typeface="Arial"/>
              </a:rPr>
              <a:t>(</a:t>
            </a:r>
            <a:r>
              <a:rPr sz="2200" dirty="0" smtClean="0">
                <a:latin typeface="Arial"/>
                <a:cs typeface="Arial"/>
              </a:rPr>
              <a:t>selfers </a:t>
            </a:r>
            <a:r>
              <a:rPr sz="2200" dirty="0">
                <a:latin typeface="Arial"/>
                <a:cs typeface="Arial"/>
              </a:rPr>
              <a:t>vs </a:t>
            </a:r>
            <a:r>
              <a:rPr sz="2200" dirty="0" smtClean="0">
                <a:latin typeface="Arial"/>
                <a:cs typeface="Arial"/>
              </a:rPr>
              <a:t>outcrossers</a:t>
            </a:r>
            <a:r>
              <a:rPr lang="en-CA" sz="2200" dirty="0" smtClean="0"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465" y="3614078"/>
          <a:ext cx="7875472" cy="2600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1673"/>
                <a:gridCol w="1918212"/>
                <a:gridCol w="1375587"/>
              </a:tblGrid>
              <a:tr h="568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spc="0" dirty="0">
                          <a:latin typeface="Arial"/>
                          <a:cs typeface="Arial"/>
                        </a:rPr>
                        <a:t>Eichhornia paniculata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2x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i="1" spc="0" dirty="0">
                          <a:latin typeface="Arial"/>
                          <a:cs typeface="Arial"/>
                        </a:rPr>
                        <a:t>Solanum 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I/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 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C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pc="0" dirty="0" smtClean="0">
                          <a:latin typeface="Arial"/>
                          <a:cs typeface="Arial"/>
                        </a:rPr>
                        <a:t>4 to 40x</a:t>
                      </a:r>
                    </a:p>
                    <a:p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</a:pP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315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M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imulus guttatus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nasutus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7x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6896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rabidopsis lyrata</a:t>
                      </a:r>
                      <a:r>
                        <a:rPr lang="en-CA" sz="2200" i="1" spc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sz="2200" i="1" spc="0" dirty="0" smtClean="0">
                          <a:latin typeface="Arial"/>
                          <a:cs typeface="Arial"/>
                        </a:rPr>
                        <a:t>thaliana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4445">
                        <a:lnSpc>
                          <a:spcPct val="100000"/>
                        </a:lnSpc>
                      </a:pPr>
                      <a:r>
                        <a:rPr lang="en-CA" sz="2200" spc="0" dirty="0" smtClean="0">
                          <a:latin typeface="Arial"/>
                          <a:cs typeface="Arial"/>
                        </a:rPr>
                        <a:t>4x</a:t>
                      </a:r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spc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1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8158480" cy="93230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0" marR="6350" indent="-1838960">
              <a:lnSpc>
                <a:spcPct val="100000"/>
              </a:lnSpc>
            </a:pPr>
            <a:r>
              <a:rPr sz="2800" dirty="0"/>
              <a:t>What are the </a:t>
            </a:r>
            <a:r>
              <a:rPr sz="2800" dirty="0" smtClean="0"/>
              <a:t>conse</a:t>
            </a:r>
            <a:r>
              <a:rPr lang="en-CA" sz="2800" dirty="0" err="1" smtClean="0"/>
              <a:t>q</a:t>
            </a:r>
            <a:r>
              <a:rPr sz="2800" dirty="0" smtClean="0"/>
              <a:t>uences </a:t>
            </a:r>
            <a:r>
              <a:rPr sz="2800" dirty="0"/>
              <a:t>of selfing for genetic </a:t>
            </a:r>
            <a:r>
              <a:rPr sz="2800" dirty="0" smtClean="0"/>
              <a:t>variation</a:t>
            </a:r>
            <a:r>
              <a:rPr lang="en-CA" sz="2800" dirty="0" smtClean="0"/>
              <a:t>?</a:t>
            </a:r>
            <a:endParaRPr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3505200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6172200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2665412"/>
            <a:ext cx="7772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8483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945639">
              <a:lnSpc>
                <a:spcPct val="100000"/>
              </a:lnSpc>
            </a:pPr>
            <a:r>
              <a:rPr lang="en-CA" dirty="0" smtClean="0"/>
              <a:t>M</a:t>
            </a:r>
            <a:r>
              <a:rPr dirty="0" smtClean="0"/>
              <a:t>ating </a:t>
            </a:r>
            <a:r>
              <a:rPr dirty="0"/>
              <a:t>system 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670" y="1799590"/>
            <a:ext cx="8962390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9145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Ecological </a:t>
            </a:r>
            <a:r>
              <a:rPr sz="2400" dirty="0">
                <a:latin typeface="Arial"/>
                <a:cs typeface="Arial"/>
              </a:rPr>
              <a:t>and genetic factors influence the evolution of self fertilization from outcrossing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678815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 </a:t>
            </a:r>
            <a:r>
              <a:rPr sz="2400" dirty="0">
                <a:latin typeface="Arial"/>
                <a:cs typeface="Arial"/>
              </a:rPr>
              <a:t>is associated with a number of </a:t>
            </a:r>
            <a:r>
              <a:rPr sz="2400" dirty="0" smtClean="0">
                <a:latin typeface="Arial"/>
                <a:cs typeface="Arial"/>
              </a:rPr>
              <a:t>mor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hological </a:t>
            </a:r>
            <a:r>
              <a:rPr sz="2400" dirty="0">
                <a:latin typeface="Arial"/>
                <a:cs typeface="Arial"/>
              </a:rPr>
              <a:t>and life history traits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 smtClean="0"/>
          </a:p>
          <a:p>
            <a:pPr marL="12700" marR="322580">
              <a:lnSpc>
                <a:spcPct val="100000"/>
              </a:lnSpc>
            </a:pPr>
            <a:r>
              <a:rPr lang="en-CA" sz="3600" baseline="3472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ating </a:t>
            </a:r>
            <a:r>
              <a:rPr sz="2400" dirty="0">
                <a:latin typeface="Arial"/>
                <a:cs typeface="Arial"/>
              </a:rPr>
              <a:t>systems and associated </a:t>
            </a:r>
            <a:r>
              <a:rPr sz="2400" dirty="0" smtClean="0">
                <a:latin typeface="Arial"/>
                <a:cs typeface="Arial"/>
              </a:rPr>
              <a:t>demogra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hic </a:t>
            </a:r>
            <a:r>
              <a:rPr sz="2400" dirty="0">
                <a:latin typeface="Arial"/>
                <a:cs typeface="Arial"/>
              </a:rPr>
              <a:t>traits have strong </a:t>
            </a:r>
            <a:r>
              <a:rPr sz="2400" dirty="0" smtClean="0">
                <a:latin typeface="Arial"/>
                <a:cs typeface="Arial"/>
              </a:rPr>
              <a:t>conse</a:t>
            </a:r>
            <a:r>
              <a:rPr lang="en-CA" sz="2400" dirty="0" err="1" smtClean="0">
                <a:latin typeface="Arial"/>
                <a:cs typeface="Arial"/>
              </a:rPr>
              <a:t>q</a:t>
            </a:r>
            <a:r>
              <a:rPr sz="2400" dirty="0" smtClean="0">
                <a:latin typeface="Arial"/>
                <a:cs typeface="Arial"/>
              </a:rPr>
              <a:t>uences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genetic variation, as well as speciation and extinction rates</a:t>
            </a:r>
            <a:endParaRPr sz="2400" dirty="0" smtClean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 smtClean="0"/>
          </a:p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Selfing </a:t>
            </a:r>
            <a:r>
              <a:rPr sz="2400" dirty="0">
                <a:latin typeface="Arial"/>
                <a:cs typeface="Arial"/>
              </a:rPr>
              <a:t>can have many short term </a:t>
            </a:r>
            <a:r>
              <a:rPr sz="2400" dirty="0" smtClean="0">
                <a:latin typeface="Arial"/>
                <a:cs typeface="Arial"/>
              </a:rPr>
              <a:t>advantages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dirty="0" smtClean="0">
                <a:latin typeface="Arial"/>
                <a:cs typeface="Arial"/>
              </a:rPr>
              <a:t>a</a:t>
            </a:r>
            <a:r>
              <a:rPr lang="en-CA" sz="2400" dirty="0" smtClean="0">
                <a:latin typeface="Arial"/>
                <a:cs typeface="Arial"/>
              </a:rPr>
              <a:t>pp</a:t>
            </a:r>
            <a:r>
              <a:rPr sz="2400" dirty="0" smtClean="0">
                <a:latin typeface="Arial"/>
                <a:cs typeface="Arial"/>
              </a:rPr>
              <a:t>ears </a:t>
            </a:r>
            <a:r>
              <a:rPr sz="2400" dirty="0">
                <a:latin typeface="Arial"/>
                <a:cs typeface="Arial"/>
              </a:rPr>
              <a:t>to be an evolutionary dead end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smtClean="0">
                <a:latin typeface="Arial"/>
                <a:cs typeface="Arial"/>
              </a:rPr>
              <a:t>(</a:t>
            </a:r>
            <a:r>
              <a:rPr sz="2400" dirty="0" smtClean="0">
                <a:latin typeface="Arial"/>
                <a:cs typeface="Arial"/>
              </a:rPr>
              <a:t>high 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eciation </a:t>
            </a:r>
            <a:r>
              <a:rPr sz="2400" dirty="0">
                <a:latin typeface="Arial"/>
                <a:cs typeface="Arial"/>
              </a:rPr>
              <a:t>rate and </a:t>
            </a:r>
            <a:r>
              <a:rPr sz="2400" dirty="0" smtClean="0">
                <a:latin typeface="Arial"/>
                <a:cs typeface="Arial"/>
              </a:rPr>
              <a:t>e</a:t>
            </a:r>
            <a:r>
              <a:rPr lang="en-CA" sz="2400" dirty="0" err="1" smtClean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tinction rate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4478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59" y="275590"/>
            <a:ext cx="8158480" cy="706603"/>
          </a:xfrm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631440">
              <a:lnSpc>
                <a:spcPct val="100000"/>
              </a:lnSpc>
            </a:pPr>
            <a:r>
              <a:rPr lang="en-CA" spc="95" dirty="0"/>
              <a:t>S</a:t>
            </a:r>
            <a:r>
              <a:rPr spc="95" dirty="0" smtClean="0"/>
              <a:t>e</a:t>
            </a:r>
            <a:r>
              <a:rPr lang="en-CA" spc="95" dirty="0" smtClean="0"/>
              <a:t>x</a:t>
            </a:r>
            <a:r>
              <a:rPr spc="95" dirty="0" smtClean="0"/>
              <a:t>ual</a:t>
            </a:r>
            <a:r>
              <a:rPr spc="-5" dirty="0" smtClean="0"/>
              <a:t> </a:t>
            </a:r>
            <a:r>
              <a:rPr lang="en-CA" dirty="0" smtClean="0"/>
              <a:t>S</a:t>
            </a:r>
            <a:r>
              <a:rPr dirty="0" smtClean="0"/>
              <a:t>ys</a:t>
            </a:r>
            <a:r>
              <a:rPr spc="-5" dirty="0" smtClean="0"/>
              <a:t>tems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799590"/>
            <a:ext cx="8319134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Se</a:t>
            </a:r>
            <a:r>
              <a:rPr lang="en-CA" sz="2400" dirty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ual system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lang="en-CA" sz="2400" dirty="0" smtClean="0">
                <a:latin typeface="Arial"/>
                <a:cs typeface="Arial"/>
              </a:rPr>
              <a:t>pa</a:t>
            </a:r>
            <a:r>
              <a:rPr sz="2400" dirty="0" smtClean="0">
                <a:latin typeface="Arial"/>
                <a:cs typeface="Arial"/>
              </a:rPr>
              <a:t>rticular 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loyment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se</a:t>
            </a:r>
            <a:r>
              <a:rPr lang="en-CA" sz="2400" dirty="0" smtClean="0">
                <a:latin typeface="Arial"/>
                <a:cs typeface="Arial"/>
              </a:rPr>
              <a:t>x</a:t>
            </a:r>
            <a:r>
              <a:rPr sz="2400" dirty="0" smtClean="0">
                <a:latin typeface="Arial"/>
                <a:cs typeface="Arial"/>
              </a:rPr>
              <a:t>ual </a:t>
            </a:r>
            <a:r>
              <a:rPr sz="2400" dirty="0">
                <a:latin typeface="Arial"/>
                <a:cs typeface="Arial"/>
              </a:rPr>
              <a:t>structures within and among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 </a:t>
            </a:r>
            <a:r>
              <a:rPr sz="2400" dirty="0">
                <a:latin typeface="Arial"/>
                <a:cs typeface="Arial"/>
              </a:rPr>
              <a:t>and the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hysiological </a:t>
            </a:r>
            <a:r>
              <a:rPr sz="2400" dirty="0">
                <a:latin typeface="Arial"/>
                <a:cs typeface="Arial"/>
              </a:rPr>
              <a:t>mechanisms governing mating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0" marR="6350" indent="351790">
              <a:lnSpc>
                <a:spcPct val="100000"/>
              </a:lnSpc>
            </a:pPr>
            <a:r>
              <a:rPr dirty="0"/>
              <a:t>Why do we care about the evolution of </a:t>
            </a:r>
            <a:r>
              <a:rPr dirty="0" smtClean="0"/>
              <a:t>re</a:t>
            </a:r>
            <a:r>
              <a:rPr lang="en-CA" dirty="0" err="1" smtClean="0"/>
              <a:t>p</a:t>
            </a:r>
            <a:r>
              <a:rPr dirty="0" smtClean="0"/>
              <a:t>roductive traits</a:t>
            </a:r>
            <a:r>
              <a:rPr lang="en-CA" dirty="0"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8354695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They influence their own transmission and the transmission of all other genes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 marR="125920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Shift in mating system can strongly influence genetic </a:t>
            </a:r>
            <a:r>
              <a:rPr sz="2400" dirty="0" smtClean="0">
                <a:latin typeface="Arial"/>
                <a:cs typeface="Arial"/>
              </a:rPr>
              <a:t>variation</a:t>
            </a:r>
            <a:r>
              <a:rPr lang="en-CA" sz="2400" dirty="0" smtClean="0">
                <a:latin typeface="Arial"/>
                <a:cs typeface="Arial"/>
              </a:rPr>
              <a:t>,</a:t>
            </a:r>
            <a:r>
              <a:rPr sz="2400" dirty="0" smtClean="0">
                <a:latin typeface="Arial"/>
                <a:cs typeface="Arial"/>
              </a:rPr>
              <a:t> 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eciation </a:t>
            </a:r>
            <a:r>
              <a:rPr sz="2400" dirty="0">
                <a:latin typeface="Arial"/>
                <a:cs typeface="Arial"/>
              </a:rPr>
              <a:t>and evolutionary diversification</a:t>
            </a:r>
          </a:p>
          <a:p>
            <a:pPr>
              <a:lnSpc>
                <a:spcPts val="2800"/>
              </a:lnSpc>
              <a:spcBef>
                <a:spcPts val="80"/>
              </a:spcBef>
            </a:pPr>
            <a:endParaRPr sz="2800" dirty="0"/>
          </a:p>
          <a:p>
            <a:pPr marL="12700">
              <a:lnSpc>
                <a:spcPct val="100000"/>
              </a:lnSpc>
            </a:pPr>
            <a:r>
              <a:rPr lang="en-CA" sz="2400" dirty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lang="en-CA" sz="2400" dirty="0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ust </a:t>
            </a:r>
            <a:r>
              <a:rPr sz="2400" dirty="0">
                <a:latin typeface="Arial"/>
                <a:cs typeface="Arial"/>
              </a:rPr>
              <a:t>really cool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9040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 </a:t>
            </a:r>
            <a:r>
              <a:rPr spc="-5" dirty="0"/>
              <a:t>evolutio</a:t>
            </a:r>
            <a:r>
              <a:rPr dirty="0"/>
              <a:t>n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sel</a:t>
            </a:r>
            <a:r>
              <a:rPr spc="-5" dirty="0"/>
              <a:t>f</a:t>
            </a:r>
            <a:r>
              <a:rPr dirty="0"/>
              <a:t>-</a:t>
            </a:r>
            <a:r>
              <a:rPr spc="-5" dirty="0"/>
              <a:t>fertilization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89" y="1685290"/>
            <a:ext cx="8154034" cy="5096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6350" indent="8509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20%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dirty="0" smtClean="0">
                <a:latin typeface="Arial"/>
                <a:cs typeface="Arial"/>
              </a:rPr>
              <a:t>angios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erm 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ecies </a:t>
            </a:r>
            <a:r>
              <a:rPr sz="2400" dirty="0">
                <a:latin typeface="Arial"/>
                <a:cs typeface="Arial"/>
              </a:rPr>
              <a:t>have evolved a 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redominantly </a:t>
            </a:r>
            <a:r>
              <a:rPr sz="2400" dirty="0">
                <a:latin typeface="Arial"/>
                <a:cs typeface="Arial"/>
              </a:rPr>
              <a:t>selfing strategy</a:t>
            </a:r>
          </a:p>
          <a:p>
            <a:pPr marL="39370">
              <a:lnSpc>
                <a:spcPct val="100000"/>
              </a:lnSpc>
              <a:spcBef>
                <a:spcPts val="1590"/>
              </a:spcBef>
            </a:pPr>
            <a:r>
              <a:rPr sz="2400" dirty="0">
                <a:latin typeface="Arial"/>
                <a:cs typeface="Arial"/>
              </a:rPr>
              <a:t>What is a </a:t>
            </a:r>
            <a:r>
              <a:rPr sz="2400" dirty="0" smtClean="0">
                <a:latin typeface="Arial"/>
                <a:cs typeface="Arial"/>
              </a:rPr>
              <a:t>ma</a:t>
            </a:r>
            <a:r>
              <a:rPr lang="en-CA" sz="2400" dirty="0" smtClean="0">
                <a:latin typeface="Arial"/>
                <a:cs typeface="Arial"/>
              </a:rPr>
              <a:t>j</a:t>
            </a:r>
            <a:r>
              <a:rPr sz="2400" dirty="0" smtClean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cost of self </a:t>
            </a:r>
            <a:r>
              <a:rPr sz="2400" dirty="0" smtClean="0">
                <a:latin typeface="Arial"/>
                <a:cs typeface="Arial"/>
              </a:rPr>
              <a:t>fertilization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3000"/>
              </a:lnSpc>
              <a:spcBef>
                <a:spcPts val="59"/>
              </a:spcBef>
            </a:pPr>
            <a:endParaRPr sz="3000" dirty="0"/>
          </a:p>
          <a:p>
            <a:pPr marL="1270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is 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127000" marR="1397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err="1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nbreeding 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: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reduction in viability and fertility of inbred </a:t>
            </a:r>
            <a:r>
              <a:rPr sz="2400" dirty="0" smtClean="0">
                <a:latin typeface="Arial"/>
                <a:cs typeface="Arial"/>
              </a:rPr>
              <a:t>offs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ring com</a:t>
            </a:r>
            <a:r>
              <a:rPr lang="en-CA" sz="2400" dirty="0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ared </a:t>
            </a:r>
            <a:r>
              <a:rPr sz="2400" dirty="0">
                <a:latin typeface="Arial"/>
                <a:cs typeface="Arial"/>
              </a:rPr>
              <a:t>with outbred </a:t>
            </a:r>
            <a:r>
              <a:rPr sz="2400" dirty="0" smtClean="0">
                <a:latin typeface="Arial"/>
                <a:cs typeface="Arial"/>
              </a:rPr>
              <a:t>offs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ring</a:t>
            </a:r>
            <a:r>
              <a:rPr lang="en-CA" sz="2400" dirty="0" smtClean="0">
                <a:latin typeface="Arial"/>
                <a:cs typeface="Arial"/>
              </a:rPr>
              <a:t>. </a:t>
            </a:r>
          </a:p>
          <a:p>
            <a:pPr marL="127000" marR="13970">
              <a:lnSpc>
                <a:spcPct val="100000"/>
              </a:lnSpc>
            </a:pPr>
            <a:r>
              <a:rPr sz="2450" i="1" dirty="0" smtClean="0">
                <a:latin typeface="Symbol"/>
                <a:cs typeface="Symbol"/>
              </a:rPr>
              <a:t>δ</a:t>
            </a:r>
            <a:r>
              <a:rPr lang="en-CA" sz="2400" dirty="0" smtClean="0">
                <a:latin typeface="Arial"/>
                <a:cs typeface="Arial"/>
              </a:rPr>
              <a:t>=1</a:t>
            </a:r>
            <a:r>
              <a:rPr sz="2400" dirty="0" smtClean="0">
                <a:latin typeface="Arial"/>
                <a:cs typeface="Arial"/>
              </a:rPr>
              <a:t>-</a:t>
            </a:r>
            <a:r>
              <a:rPr sz="2400" i="1" dirty="0" smtClean="0">
                <a:latin typeface="Arial"/>
                <a:cs typeface="Arial"/>
              </a:rPr>
              <a:t>w</a:t>
            </a:r>
            <a:r>
              <a:rPr sz="2100" i="1" baseline="-23809" dirty="0" smtClean="0">
                <a:latin typeface="Arial"/>
                <a:cs typeface="Arial"/>
              </a:rPr>
              <a:t>s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i="1" dirty="0" smtClean="0">
                <a:latin typeface="Arial"/>
                <a:cs typeface="Arial"/>
              </a:rPr>
              <a:t>w</a:t>
            </a:r>
            <a:r>
              <a:rPr sz="2100" i="1" baseline="-23809" dirty="0" smtClean="0">
                <a:latin typeface="Arial"/>
                <a:cs typeface="Arial"/>
              </a:rPr>
              <a:t>o</a:t>
            </a:r>
            <a:endParaRPr sz="2100" baseline="-23809" dirty="0">
              <a:latin typeface="Arial"/>
              <a:cs typeface="Arial"/>
            </a:endParaRPr>
          </a:p>
          <a:p>
            <a:pPr>
              <a:lnSpc>
                <a:spcPts val="3200"/>
              </a:lnSpc>
              <a:spcBef>
                <a:spcPts val="69"/>
              </a:spcBef>
            </a:pPr>
            <a:endParaRPr sz="3200" dirty="0"/>
          </a:p>
          <a:p>
            <a:pPr marL="1270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 causes 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r>
              <a:rPr lang="en-CA" sz="2400" dirty="0" smtClean="0">
                <a:latin typeface="Arial"/>
                <a:cs typeface="Arial"/>
              </a:rPr>
              <a:t>?</a:t>
            </a:r>
            <a:endParaRPr sz="2400" dirty="0" smtClean="0">
              <a:latin typeface="Arial"/>
              <a:cs typeface="Arial"/>
            </a:endParaRPr>
          </a:p>
          <a:p>
            <a:pPr marL="127000"/>
            <a:r>
              <a:rPr lang="en-US" sz="2400" dirty="0" smtClean="0">
                <a:latin typeface="Arial"/>
                <a:cs typeface="Arial"/>
              </a:rPr>
              <a:t>-</a:t>
            </a:r>
            <a:r>
              <a:rPr lang="en-US" sz="2400" dirty="0" err="1" smtClean="0">
                <a:latin typeface="Arial"/>
                <a:cs typeface="Arial"/>
              </a:rPr>
              <a:t>homozygosity</a:t>
            </a:r>
            <a:r>
              <a:rPr lang="en-US" sz="2400" dirty="0" smtClean="0">
                <a:latin typeface="Arial"/>
                <a:cs typeface="Arial"/>
              </a:rPr>
              <a:t> of recessive deleterious alleles</a:t>
            </a:r>
          </a:p>
          <a:p>
            <a:pPr marL="1270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-overdominance</a:t>
            </a:r>
            <a:r>
              <a:rPr lang="en-CA" sz="2400" dirty="0" smtClean="0">
                <a:latin typeface="Arial"/>
                <a:cs typeface="Arial"/>
              </a:rPr>
              <a:t> (</a:t>
            </a:r>
            <a:r>
              <a:rPr sz="2400" dirty="0" smtClean="0">
                <a:latin typeface="Arial"/>
                <a:cs typeface="Arial"/>
              </a:rPr>
              <a:t>heterozygote advantage</a:t>
            </a:r>
            <a:r>
              <a:rPr lang="en-CA" sz="2400" dirty="0" smtClean="0">
                <a:latin typeface="Arial"/>
                <a:cs typeface="Arial"/>
              </a:rPr>
              <a:t>)</a:t>
            </a:r>
            <a:endParaRPr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87404"/>
            <a:ext cx="731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CA" sz="3600" spc="175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1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22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woul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asses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inbree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lang="en-CA" sz="3600" dirty="0" smtClean="0">
                <a:latin typeface="Arial"/>
                <a:cs typeface="Arial"/>
              </a:rPr>
              <a:t> 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ression</a:t>
            </a:r>
            <a:r>
              <a:rPr lang="en-CA" sz="3600" spc="195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723390"/>
            <a:ext cx="7390131" cy="3049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G</a:t>
            </a:r>
            <a:r>
              <a:rPr sz="2400" dirty="0" smtClean="0">
                <a:latin typeface="Arial"/>
                <a:cs typeface="Arial"/>
              </a:rPr>
              <a:t>reenhouse</a:t>
            </a:r>
            <a:r>
              <a:rPr lang="en-CA" sz="2400" dirty="0" smtClean="0">
                <a:latin typeface="Arial"/>
                <a:cs typeface="Arial"/>
              </a:rPr>
              <a:t>/</a:t>
            </a:r>
            <a:r>
              <a:rPr sz="2400" dirty="0" smtClean="0">
                <a:latin typeface="Arial"/>
                <a:cs typeface="Arial"/>
              </a:rPr>
              <a:t>field e</a:t>
            </a:r>
            <a:r>
              <a:rPr lang="en-CA" sz="2400" dirty="0" err="1" smtClean="0">
                <a:latin typeface="Arial"/>
                <a:cs typeface="Arial"/>
              </a:rPr>
              <a:t>xp</a:t>
            </a:r>
            <a:r>
              <a:rPr sz="2400" dirty="0" smtClean="0">
                <a:latin typeface="Arial"/>
                <a:cs typeface="Arial"/>
              </a:rPr>
              <a:t>eriment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2800"/>
              </a:lnSpc>
              <a:spcBef>
                <a:spcPts val="79"/>
              </a:spcBef>
            </a:pPr>
            <a:endParaRPr sz="2800" dirty="0"/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-Self and outcross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lants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M</a:t>
            </a:r>
            <a:r>
              <a:rPr sz="2400" dirty="0" smtClean="0">
                <a:latin typeface="Arial"/>
                <a:cs typeface="Arial"/>
              </a:rPr>
              <a:t>easure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rogeny </a:t>
            </a:r>
            <a:r>
              <a:rPr sz="2400" dirty="0">
                <a:latin typeface="Arial"/>
                <a:cs typeface="Arial"/>
              </a:rPr>
              <a:t>fitness</a:t>
            </a:r>
          </a:p>
          <a:p>
            <a:pPr marL="12700"/>
            <a:r>
              <a:rPr sz="2400" dirty="0" smtClean="0">
                <a:latin typeface="Times New Roman"/>
                <a:cs typeface="Times New Roman"/>
              </a:rPr>
              <a:t>-</a:t>
            </a:r>
            <a:r>
              <a:rPr lang="en-CA" sz="2400" dirty="0" smtClean="0">
                <a:latin typeface="Arial"/>
                <a:cs typeface="Arial"/>
              </a:rPr>
              <a:t>C</a:t>
            </a:r>
            <a:r>
              <a:rPr sz="2400" dirty="0" smtClean="0">
                <a:latin typeface="Arial"/>
                <a:cs typeface="Arial"/>
              </a:rPr>
              <a:t>alculate </a:t>
            </a:r>
            <a:r>
              <a:rPr sz="2400" dirty="0">
                <a:latin typeface="Arial"/>
                <a:cs typeface="Arial"/>
              </a:rPr>
              <a:t>inbreeding </a:t>
            </a:r>
            <a:r>
              <a:rPr sz="2400" dirty="0" smtClean="0">
                <a:latin typeface="Arial"/>
                <a:cs typeface="Arial"/>
              </a:rPr>
              <a:t>de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ression</a:t>
            </a:r>
            <a:endParaRPr lang="en-CA" sz="2400" dirty="0" smtClean="0">
              <a:latin typeface="Arial"/>
              <a:cs typeface="Arial"/>
            </a:endParaRPr>
          </a:p>
          <a:p>
            <a:pPr marL="12700"/>
            <a:r>
              <a:rPr lang="en-US" sz="2450" i="1" dirty="0" err="1" smtClean="0">
                <a:latin typeface="Symbol"/>
                <a:cs typeface="Symbol"/>
              </a:rPr>
              <a:t>δ</a:t>
            </a:r>
            <a:r>
              <a:rPr lang="en-US" sz="2400" dirty="0" smtClean="0">
                <a:latin typeface="Arial"/>
                <a:cs typeface="Arial"/>
              </a:rPr>
              <a:t>=1-</a:t>
            </a:r>
            <a:r>
              <a:rPr lang="en-US" sz="2400" i="1" dirty="0" smtClean="0">
                <a:latin typeface="Arial"/>
                <a:cs typeface="Arial"/>
              </a:rPr>
              <a:t>w</a:t>
            </a:r>
            <a:r>
              <a:rPr lang="en-US" sz="2100" i="1" baseline="-23809" dirty="0" smtClean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/</a:t>
            </a:r>
            <a:r>
              <a:rPr lang="en-US" sz="2400" i="1" dirty="0" smtClean="0">
                <a:latin typeface="Arial"/>
                <a:cs typeface="Arial"/>
              </a:rPr>
              <a:t>w</a:t>
            </a:r>
            <a:r>
              <a:rPr lang="en-US" sz="2100" i="1" baseline="-23809" dirty="0" smtClean="0">
                <a:latin typeface="Arial"/>
                <a:cs typeface="Arial"/>
              </a:rPr>
              <a:t>o</a:t>
            </a:r>
            <a:endParaRPr lang="en-US" sz="2100" baseline="-23809" dirty="0" smtClean="0">
              <a:latin typeface="Arial"/>
              <a:cs typeface="Arial"/>
            </a:endParaRPr>
          </a:p>
          <a:p>
            <a:pPr marL="12700"/>
            <a:endParaRPr lang="en-CA" sz="2400" dirty="0" smtClean="0">
              <a:latin typeface="Arial"/>
              <a:cs typeface="Arial"/>
            </a:endParaRPr>
          </a:p>
          <a:p>
            <a:pPr marL="12700"/>
            <a:endParaRPr lang="en-CA" sz="2400" baseline="-24691" dirty="0" smtClean="0">
              <a:latin typeface="Arial"/>
              <a:cs typeface="Arial"/>
            </a:endParaRPr>
          </a:p>
          <a:p>
            <a:pPr marL="12700"/>
            <a:endParaRPr sz="2025" baseline="-24691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562350"/>
            <a:ext cx="4495800" cy="3295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723390"/>
            <a:ext cx="76193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en-CA" sz="2400" dirty="0" smtClean="0">
                <a:latin typeface="Arial"/>
                <a:cs typeface="Arial"/>
              </a:rPr>
              <a:t>U</a:t>
            </a:r>
            <a:r>
              <a:rPr sz="2400" dirty="0" smtClean="0">
                <a:latin typeface="Arial"/>
                <a:cs typeface="Arial"/>
              </a:rPr>
              <a:t>sing </a:t>
            </a:r>
            <a:r>
              <a:rPr sz="2400" dirty="0">
                <a:latin typeface="Arial"/>
                <a:cs typeface="Arial"/>
              </a:rPr>
              <a:t>genetic markers </a:t>
            </a:r>
            <a:r>
              <a:rPr sz="2400" dirty="0" smtClean="0">
                <a:latin typeface="Arial"/>
                <a:cs typeface="Arial"/>
              </a:rPr>
              <a:t>com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inbreeding coefficient of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arents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n-CA" sz="2400" dirty="0" err="1" smtClean="0">
                <a:latin typeface="Arial"/>
                <a:cs typeface="Arial"/>
              </a:rPr>
              <a:t>p</a:t>
            </a:r>
            <a:r>
              <a:rPr sz="2400" dirty="0" smtClean="0">
                <a:latin typeface="Arial"/>
                <a:cs typeface="Arial"/>
              </a:rPr>
              <a:t>rogeny </a:t>
            </a:r>
            <a:r>
              <a:rPr lang="en-CA" sz="2400" dirty="0" smtClean="0">
                <a:latin typeface="Arial"/>
                <a:cs typeface="Arial"/>
              </a:rPr>
              <a:t>R</a:t>
            </a:r>
            <a:r>
              <a:rPr sz="2400" dirty="0" smtClean="0">
                <a:latin typeface="Arial"/>
                <a:cs typeface="Arial"/>
              </a:rPr>
              <a:t>itland </a:t>
            </a:r>
            <a:r>
              <a:rPr lang="en-CA" sz="2400" dirty="0" smtClean="0">
                <a:latin typeface="Arial"/>
                <a:cs typeface="Arial"/>
              </a:rPr>
              <a:t>1990)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479039"/>
            <a:ext cx="7924800" cy="4378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3600" y="2744470"/>
            <a:ext cx="762000" cy="796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0" y="2743200"/>
            <a:ext cx="93345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8660" y="2743200"/>
            <a:ext cx="991869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2"/>
          <p:cNvSpPr txBox="1"/>
          <p:nvPr/>
        </p:nvSpPr>
        <p:spPr>
          <a:xfrm>
            <a:off x="1600200" y="187404"/>
            <a:ext cx="731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CA" sz="3600" spc="175" dirty="0" smtClean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600" spc="1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229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woul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 asses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inbree</a:t>
            </a:r>
            <a:r>
              <a:rPr sz="360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-5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lang="en-CA" sz="3600" dirty="0" smtClean="0">
                <a:latin typeface="Arial"/>
                <a:cs typeface="Arial"/>
              </a:rPr>
              <a:t> 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CA" sz="3600" spc="195" dirty="0" err="1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spc="195" dirty="0" smtClean="0">
                <a:solidFill>
                  <a:srgbClr val="FFFFFF"/>
                </a:solidFill>
                <a:latin typeface="Arial"/>
                <a:cs typeface="Arial"/>
              </a:rPr>
              <a:t>ression</a:t>
            </a:r>
            <a:r>
              <a:rPr lang="en-CA" sz="3600" spc="195" dirty="0" smtClean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129" rIns="0" bIns="0" rtlCol="0">
            <a:spAutoFit/>
          </a:bodyPr>
          <a:lstStyle/>
          <a:p>
            <a:pPr marL="2872740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-5" dirty="0"/>
              <a:t> fertilization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3256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4669" y="1814830"/>
            <a:ext cx="760857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50"/>
              </a:lnSpc>
            </a:pPr>
            <a:r>
              <a:rPr sz="2800" i="1" spc="-5" dirty="0">
                <a:latin typeface="Arial"/>
                <a:cs typeface="Arial"/>
              </a:rPr>
              <a:t>Wh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o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so </a:t>
            </a:r>
            <a:r>
              <a:rPr sz="2800" i="1" spc="-5" dirty="0">
                <a:latin typeface="Arial"/>
                <a:cs typeface="Arial"/>
              </a:rPr>
              <a:t>man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spec</a:t>
            </a:r>
            <a:r>
              <a:rPr sz="2800" i="1" spc="-5" dirty="0">
                <a:latin typeface="Arial"/>
                <a:cs typeface="Arial"/>
              </a:rPr>
              <a:t>ie</a:t>
            </a:r>
            <a:r>
              <a:rPr sz="2800" i="1" dirty="0">
                <a:latin typeface="Arial"/>
                <a:cs typeface="Arial"/>
              </a:rPr>
              <a:t>s s</a:t>
            </a:r>
            <a:r>
              <a:rPr sz="2800" i="1" spc="-10" dirty="0">
                <a:latin typeface="Arial"/>
                <a:cs typeface="Arial"/>
              </a:rPr>
              <a:t>e</a:t>
            </a:r>
            <a:r>
              <a:rPr sz="2800" i="1" spc="5" dirty="0">
                <a:latin typeface="Arial"/>
                <a:cs typeface="Arial"/>
              </a:rPr>
              <a:t>l</a:t>
            </a:r>
            <a:r>
              <a:rPr sz="2800" i="1" dirty="0">
                <a:latin typeface="Arial"/>
                <a:cs typeface="Arial"/>
              </a:rPr>
              <a:t>f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des</a:t>
            </a:r>
            <a:r>
              <a:rPr sz="2800" i="1" spc="-10" dirty="0">
                <a:latin typeface="Arial"/>
                <a:cs typeface="Arial"/>
              </a:rPr>
              <a:t>p</a:t>
            </a:r>
            <a:r>
              <a:rPr sz="2800" i="1" spc="5" dirty="0">
                <a:latin typeface="Arial"/>
                <a:cs typeface="Arial"/>
              </a:rPr>
              <a:t>i</a:t>
            </a:r>
            <a:r>
              <a:rPr sz="2800" i="1" spc="-10" dirty="0"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e the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cost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of inbreedin</a:t>
            </a:r>
            <a:r>
              <a:rPr sz="2800" i="1" dirty="0">
                <a:latin typeface="Arial"/>
                <a:cs typeface="Arial"/>
              </a:rPr>
              <a:t>g </a:t>
            </a:r>
            <a:r>
              <a:rPr sz="2800" i="1" spc="-5" dirty="0">
                <a:latin typeface="Arial"/>
                <a:cs typeface="Arial"/>
              </a:rPr>
              <a:t>depression?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1498</Words>
  <Application>Microsoft Macintosh PowerPoint</Application>
  <PresentationFormat>On-screen Show (4:3)</PresentationFormat>
  <Paragraphs>241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Mating Systems</vt:lpstr>
      <vt:lpstr>Sexual Systems</vt:lpstr>
      <vt:lpstr>Why do we care about the evolution of reproductive traits?</vt:lpstr>
      <vt:lpstr>The evolution of self-fertilization</vt:lpstr>
      <vt:lpstr>PowerPoint Presentation</vt:lpstr>
      <vt:lpstr>PowerPoint Presentation</vt:lpstr>
      <vt:lpstr>Self fertilization</vt:lpstr>
      <vt:lpstr>Self fertilization</vt:lpstr>
      <vt:lpstr>The evolution of self-fertilization</vt:lpstr>
      <vt:lpstr>PowerPoint Presentation</vt:lpstr>
      <vt:lpstr>PowerPoint Presentation</vt:lpstr>
      <vt:lpstr>PowerPoint Presentation</vt:lpstr>
      <vt:lpstr>Pollen discounting in Eichhornia paniculata</vt:lpstr>
      <vt:lpstr>PowerPoint Presentation</vt:lpstr>
      <vt:lpstr>Self fertilization</vt:lpstr>
      <vt:lpstr>Seed discounting in Aquilegia canadensis</vt:lpstr>
      <vt:lpstr>Modes of self pollination</vt:lpstr>
      <vt:lpstr>Mating system is correlated with morphological and life history traits</vt:lpstr>
      <vt:lpstr>Mating system is correlated with morphological and life history traits</vt:lpstr>
      <vt:lpstr>Evolutionary transitions from outcrossing to selfing</vt:lpstr>
      <vt:lpstr>Homomorphic self incompatibility</vt:lpstr>
      <vt:lpstr>Homomorphic self incompatibility</vt:lpstr>
      <vt:lpstr>PowerPoint Presentation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What are the consequences of selfing for genetic variation?</vt:lpstr>
      <vt:lpstr>Mating system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Loren Rieseberg</cp:lastModifiedBy>
  <cp:revision>51</cp:revision>
  <dcterms:created xsi:type="dcterms:W3CDTF">2014-01-27T01:02:06Z</dcterms:created>
  <dcterms:modified xsi:type="dcterms:W3CDTF">2015-01-23T20:32:49Z</dcterms:modified>
</cp:coreProperties>
</file>