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8" r:id="rId6"/>
    <p:sldId id="335" r:id="rId7"/>
    <p:sldId id="261" r:id="rId8"/>
    <p:sldId id="354" r:id="rId9"/>
    <p:sldId id="342" r:id="rId10"/>
    <p:sldId id="262" r:id="rId11"/>
    <p:sldId id="344" r:id="rId12"/>
    <p:sldId id="345" r:id="rId13"/>
    <p:sldId id="346" r:id="rId14"/>
    <p:sldId id="347" r:id="rId15"/>
    <p:sldId id="348" r:id="rId16"/>
    <p:sldId id="349" r:id="rId17"/>
    <p:sldId id="350" r:id="rId18"/>
    <p:sldId id="288" r:id="rId19"/>
  </p:sldIdLst>
  <p:sldSz cx="9144000" cy="5141595"/>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0446"/>
    <a:srgbClr val="73185A"/>
    <a:srgbClr val="AEAEAE"/>
    <a:srgbClr val="7E366B"/>
    <a:srgbClr val="9933FF"/>
    <a:srgbClr val="03CCCE"/>
    <a:srgbClr val="E9F1F5"/>
    <a:srgbClr val="FFFFFF"/>
    <a:srgbClr val="F7FB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22" autoAdjust="0"/>
  </p:normalViewPr>
  <p:slideViewPr>
    <p:cSldViewPr showGuides="1">
      <p:cViewPr varScale="1">
        <p:scale>
          <a:sx n="112" d="100"/>
          <a:sy n="112" d="100"/>
        </p:scale>
        <p:origin x="186" y="108"/>
      </p:cViewPr>
      <p:guideLst>
        <p:guide orient="horz" pos="138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970" y="90"/>
      </p:cViewPr>
      <p:guideLst>
        <p:guide orient="horz" pos="2671"/>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Cuttlefish\Desktop\&#35770;&#25991;\&#22122;&#22768;&#23454;&#39564;&#32467;&#2652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[噪声实验结果.xlsx]Sheet1!$A$4</c:f>
              <c:strCache>
                <c:ptCount val="1"/>
                <c:pt idx="0">
                  <c:v>L21_HMNMF</c:v>
                </c:pt>
              </c:strCache>
            </c:strRef>
          </c:tx>
          <c:spPr>
            <a:solidFill>
              <a:schemeClr val="accent1"/>
            </a:solidFill>
            <a:ln>
              <a:noFill/>
            </a:ln>
            <a:effectLst/>
          </c:spPr>
          <c:invertIfNegative val="0"/>
          <c:dLbls>
            <c:delete val="1"/>
          </c:dLbls>
          <c:cat>
            <c:strRef>
              <c:f>[噪声实验结果.xlsx]Sheet1!$B$3:$F$3</c:f>
              <c:strCache>
                <c:ptCount val="5"/>
                <c:pt idx="0">
                  <c:v>无噪声</c:v>
                </c:pt>
                <c:pt idx="1">
                  <c:v>σ=0.1</c:v>
                </c:pt>
                <c:pt idx="2">
                  <c:v>σ=1</c:v>
                </c:pt>
                <c:pt idx="3">
                  <c:v>σ=5</c:v>
                </c:pt>
                <c:pt idx="4">
                  <c:v>σ=10</c:v>
                </c:pt>
              </c:strCache>
            </c:strRef>
          </c:cat>
          <c:val>
            <c:numRef>
              <c:f>[噪声实验结果.xlsx]Sheet1!$B$4:$F$4</c:f>
              <c:numCache>
                <c:formatCode>General</c:formatCode>
                <c:ptCount val="5"/>
                <c:pt idx="0">
                  <c:v>1.1506</c:v>
                </c:pt>
                <c:pt idx="1">
                  <c:v>1.1661</c:v>
                </c:pt>
                <c:pt idx="2">
                  <c:v>1.533</c:v>
                </c:pt>
                <c:pt idx="3">
                  <c:v>4.0242</c:v>
                </c:pt>
                <c:pt idx="4">
                  <c:v>5.6331</c:v>
                </c:pt>
              </c:numCache>
            </c:numRef>
          </c:val>
        </c:ser>
        <c:ser>
          <c:idx val="1"/>
          <c:order val="1"/>
          <c:tx>
            <c:strRef>
              <c:f>[噪声实验结果.xlsx]Sheet1!$A$5</c:f>
              <c:strCache>
                <c:ptCount val="1"/>
                <c:pt idx="0">
                  <c:v>HMNMF</c:v>
                </c:pt>
              </c:strCache>
            </c:strRef>
          </c:tx>
          <c:spPr>
            <a:solidFill>
              <a:schemeClr val="accent2"/>
            </a:solidFill>
            <a:ln>
              <a:noFill/>
            </a:ln>
            <a:effectLst/>
          </c:spPr>
          <c:invertIfNegative val="0"/>
          <c:dLbls>
            <c:delete val="1"/>
          </c:dLbls>
          <c:cat>
            <c:strRef>
              <c:f>[噪声实验结果.xlsx]Sheet1!$B$3:$F$3</c:f>
              <c:strCache>
                <c:ptCount val="5"/>
                <c:pt idx="0">
                  <c:v>无噪声</c:v>
                </c:pt>
                <c:pt idx="1">
                  <c:v>σ=0.1</c:v>
                </c:pt>
                <c:pt idx="2">
                  <c:v>σ=1</c:v>
                </c:pt>
                <c:pt idx="3">
                  <c:v>σ=5</c:v>
                </c:pt>
                <c:pt idx="4">
                  <c:v>σ=10</c:v>
                </c:pt>
              </c:strCache>
            </c:strRef>
          </c:cat>
          <c:val>
            <c:numRef>
              <c:f>[噪声实验结果.xlsx]Sheet1!$B$5:$F$5</c:f>
              <c:numCache>
                <c:formatCode>General</c:formatCode>
                <c:ptCount val="5"/>
                <c:pt idx="0">
                  <c:v>1.1511</c:v>
                </c:pt>
                <c:pt idx="1">
                  <c:v>1.1621</c:v>
                </c:pt>
                <c:pt idx="2">
                  <c:v>1.4298</c:v>
                </c:pt>
                <c:pt idx="3">
                  <c:v>5.4035</c:v>
                </c:pt>
                <c:pt idx="4">
                  <c:v>10.7254</c:v>
                </c:pt>
              </c:numCache>
            </c:numRef>
          </c:val>
        </c:ser>
        <c:dLbls>
          <c:showLegendKey val="0"/>
          <c:showVal val="0"/>
          <c:showCatName val="0"/>
          <c:showSerName val="0"/>
          <c:showPercent val="0"/>
          <c:showBubbleSize val="0"/>
        </c:dLbls>
        <c:gapWidth val="219"/>
        <c:overlap val="-27"/>
        <c:axId val="345753693"/>
        <c:axId val="113951690"/>
      </c:barChart>
      <c:catAx>
        <c:axId val="34575369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3951690"/>
        <c:crosses val="autoZero"/>
        <c:auto val="1"/>
        <c:lblAlgn val="ctr"/>
        <c:lblOffset val="100"/>
        <c:noMultiLvlLbl val="0"/>
      </c:catAx>
      <c:valAx>
        <c:axId val="11395169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4575369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[工作簿1]Sheet1!$A$2</c:f>
              <c:strCache>
                <c:ptCount val="1"/>
                <c:pt idx="0">
                  <c:v>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[工作簿1]Sheet1!$B$1:$G$1</c:f>
              <c:numCache>
                <c:formatCode>0%</c:formatCode>
                <c:ptCount val="6"/>
                <c:pt idx="0" c:formatCode="0%">
                  <c:v>0</c:v>
                </c:pt>
                <c:pt idx="1" c:formatCode="0%">
                  <c:v>0.2</c:v>
                </c:pt>
                <c:pt idx="2" c:formatCode="0%">
                  <c:v>0.4</c:v>
                </c:pt>
                <c:pt idx="3" c:formatCode="0%">
                  <c:v>0.6</c:v>
                </c:pt>
                <c:pt idx="4" c:formatCode="0%">
                  <c:v>0.8</c:v>
                </c:pt>
                <c:pt idx="5" c:formatCode="0%">
                  <c:v>1</c:v>
                </c:pt>
              </c:numCache>
            </c:numRef>
          </c:cat>
          <c:val>
            <c:numRef>
              <c:f>[工作簿1]Sheet1!$B$2:$G$2</c:f>
              <c:numCache>
                <c:formatCode>General</c:formatCode>
                <c:ptCount val="6"/>
                <c:pt idx="0">
                  <c:v>1.1506</c:v>
                </c:pt>
                <c:pt idx="1">
                  <c:v>1.8978</c:v>
                </c:pt>
                <c:pt idx="2">
                  <c:v>2.3761</c:v>
                </c:pt>
                <c:pt idx="3">
                  <c:v>2.9267</c:v>
                </c:pt>
                <c:pt idx="4">
                  <c:v>3.373</c:v>
                </c:pt>
                <c:pt idx="5">
                  <c:v>3.4079</c:v>
                </c:pt>
              </c:numCache>
            </c:numRef>
          </c:val>
          <c:smooth val="0"/>
        </c:ser>
        <c:dLbls>
          <c:showLegendKey val="0"/>
          <c:showVal val="0"/>
          <c:showCatName val="0"/>
          <c:showSerName val="0"/>
          <c:showPercent val="0"/>
          <c:showBubbleSize val="0"/>
        </c:dLbls>
        <c:marker val="1"/>
        <c:smooth val="0"/>
        <c:axId val="146536184"/>
        <c:axId val="752575512"/>
      </c:lineChart>
      <c:catAx>
        <c:axId val="1465361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2575512"/>
        <c:crosses val="autoZero"/>
        <c:auto val="1"/>
        <c:lblAlgn val="ctr"/>
        <c:lblOffset val="100"/>
        <c:noMultiLvlLbl val="0"/>
      </c:catAx>
      <c:valAx>
        <c:axId val="752575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53618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[工作簿1]Sheet1!$A$5</c:f>
              <c:strCache>
                <c:ptCount val="1"/>
                <c:pt idx="0">
                  <c:v>HR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[工作簿1]Sheet1!$B$4:$G$4</c:f>
              <c:numCache>
                <c:formatCode>0%</c:formatCode>
                <c:ptCount val="6"/>
                <c:pt idx="0" c:formatCode="0%">
                  <c:v>0</c:v>
                </c:pt>
                <c:pt idx="1" c:formatCode="0%">
                  <c:v>0.2</c:v>
                </c:pt>
                <c:pt idx="2" c:formatCode="0%">
                  <c:v>0.4</c:v>
                </c:pt>
                <c:pt idx="3" c:formatCode="0%">
                  <c:v>0.6</c:v>
                </c:pt>
                <c:pt idx="4" c:formatCode="0%">
                  <c:v>0.8</c:v>
                </c:pt>
                <c:pt idx="5" c:formatCode="0%">
                  <c:v>1</c:v>
                </c:pt>
              </c:numCache>
            </c:numRef>
          </c:cat>
          <c:val>
            <c:numRef>
              <c:f>[工作簿1]Sheet1!$B$5:$G$5</c:f>
              <c:numCache>
                <c:formatCode>General</c:formatCode>
                <c:ptCount val="6"/>
                <c:pt idx="0">
                  <c:v>0.1202</c:v>
                </c:pt>
                <c:pt idx="1">
                  <c:v>0.1079</c:v>
                </c:pt>
                <c:pt idx="2">
                  <c:v>0.0953</c:v>
                </c:pt>
                <c:pt idx="3">
                  <c:v>0.0779</c:v>
                </c:pt>
                <c:pt idx="4">
                  <c:v>0.0627</c:v>
                </c:pt>
                <c:pt idx="5">
                  <c:v>0.043</c:v>
                </c:pt>
              </c:numCache>
            </c:numRef>
          </c:val>
          <c:smooth val="0"/>
        </c:ser>
        <c:dLbls>
          <c:showLegendKey val="0"/>
          <c:showVal val="0"/>
          <c:showCatName val="0"/>
          <c:showSerName val="0"/>
          <c:showPercent val="0"/>
          <c:showBubbleSize val="0"/>
        </c:dLbls>
        <c:marker val="1"/>
        <c:smooth val="0"/>
        <c:axId val="822197400"/>
        <c:axId val="205696728"/>
      </c:lineChart>
      <c:catAx>
        <c:axId val="8221974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5696728"/>
        <c:crosses val="autoZero"/>
        <c:auto val="1"/>
        <c:lblAlgn val="ctr"/>
        <c:lblOffset val="100"/>
        <c:noMultiLvlLbl val="0"/>
      </c:catAx>
      <c:valAx>
        <c:axId val="205696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2219740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[工作簿1]Sheet1!$A$12</c:f>
              <c:strCache>
                <c:ptCount val="1"/>
                <c:pt idx="0">
                  <c:v>ARHR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[工作簿1]Sheet1!$B$11:$G$11</c:f>
              <c:numCache>
                <c:formatCode>0%</c:formatCode>
                <c:ptCount val="6"/>
                <c:pt idx="0" c:formatCode="0%">
                  <c:v>0</c:v>
                </c:pt>
                <c:pt idx="1" c:formatCode="0%">
                  <c:v>0.2</c:v>
                </c:pt>
                <c:pt idx="2" c:formatCode="0%">
                  <c:v>0.4</c:v>
                </c:pt>
                <c:pt idx="3" c:formatCode="0%">
                  <c:v>0.6</c:v>
                </c:pt>
                <c:pt idx="4" c:formatCode="0%">
                  <c:v>0.8</c:v>
                </c:pt>
                <c:pt idx="5" c:formatCode="0%">
                  <c:v>1</c:v>
                </c:pt>
              </c:numCache>
            </c:numRef>
          </c:cat>
          <c:val>
            <c:numRef>
              <c:f>[工作簿1]Sheet1!$B$12:$G$12</c:f>
              <c:numCache>
                <c:formatCode>General</c:formatCode>
                <c:ptCount val="6"/>
                <c:pt idx="0">
                  <c:v>0.0894</c:v>
                </c:pt>
                <c:pt idx="1">
                  <c:v>0.0823</c:v>
                </c:pt>
                <c:pt idx="2">
                  <c:v>0.074</c:v>
                </c:pt>
                <c:pt idx="3">
                  <c:v>0.0625</c:v>
                </c:pt>
                <c:pt idx="4">
                  <c:v>0.0526</c:v>
                </c:pt>
                <c:pt idx="5">
                  <c:v>0.038</c:v>
                </c:pt>
              </c:numCache>
            </c:numRef>
          </c:val>
          <c:smooth val="0"/>
        </c:ser>
        <c:dLbls>
          <c:showLegendKey val="0"/>
          <c:showVal val="0"/>
          <c:showCatName val="0"/>
          <c:showSerName val="0"/>
          <c:showPercent val="0"/>
          <c:showBubbleSize val="0"/>
        </c:dLbls>
        <c:marker val="1"/>
        <c:smooth val="0"/>
        <c:axId val="225991165"/>
        <c:axId val="380390563"/>
      </c:lineChart>
      <c:catAx>
        <c:axId val="22599116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0390563"/>
        <c:crosses val="autoZero"/>
        <c:auto val="1"/>
        <c:lblAlgn val="ctr"/>
        <c:lblOffset val="100"/>
        <c:noMultiLvlLbl val="0"/>
      </c:catAx>
      <c:valAx>
        <c:axId val="3803905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599116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1E888F6-A65F-4AC5-9BC9-7C92C1795FB6}" type="datetimeFigureOut">
              <a:rPr lang="zh-CN" altLang="en-US" smtClean="0"/>
            </a:fld>
            <a:endParaRPr lang="zh-CN" altLang="en-US"/>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36BC7923-504F-4933-92C2-F9EE26D99BA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2713" y="746125"/>
            <a:ext cx="6632575"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各位老师好，我答辩的</a:t>
            </a:r>
            <a:r>
              <a:rPr lang="zh-CN" altLang="en-US"/>
              <a:t>论文题目是《基于L21范数正则化的多非负矩阵分解算法的实验分析》</a:t>
            </a:r>
            <a:endParaRPr lang="zh-CN" altLang="en-US"/>
          </a:p>
          <a:p>
            <a:r>
              <a:rPr lang="zh-CN" altLang="en-US"/>
              <a:t>这篇论文</a:t>
            </a:r>
            <a:r>
              <a:rPr lang="zh-CN" altLang="en-US"/>
              <a:t>主要是在HMNMF算法的基础上，对算法的结果做进一步的实验验证和分析。</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首先我们采用</a:t>
            </a:r>
            <a:r>
              <a:rPr lang="en-US" altLang="zh-CN"/>
              <a:t>F</a:t>
            </a:r>
            <a:r>
              <a:rPr lang="zh-CN" altLang="en-US"/>
              <a:t>检验，利用各个算法的性能排序，验证</a:t>
            </a:r>
            <a:r>
              <a:rPr lang="en-US" altLang="zh-CN"/>
              <a:t>HMNMF</a:t>
            </a:r>
            <a:r>
              <a:rPr lang="zh-CN" altLang="en-US"/>
              <a:t>算法是否具有突出的性能表现。</a:t>
            </a:r>
            <a:endParaRPr lang="zh-CN" altLang="en-US"/>
          </a:p>
          <a:p>
            <a:r>
              <a:rPr lang="zh-CN" altLang="en-US"/>
              <a:t>根据实验结果，可以判断</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接下来，对于</a:t>
            </a:r>
            <a:r>
              <a:rPr lang="en-US" altLang="zh-CN"/>
              <a:t>L21</a:t>
            </a:r>
            <a:r>
              <a:rPr lang="zh-CN" altLang="en-US"/>
              <a:t>范式和</a:t>
            </a:r>
            <a:r>
              <a:rPr lang="en-US" altLang="zh-CN"/>
              <a:t>F</a:t>
            </a:r>
            <a:r>
              <a:rPr lang="zh-CN" altLang="en-US"/>
              <a:t>范式之间的比较，设计了配对</a:t>
            </a:r>
            <a:r>
              <a:rPr lang="en-US" altLang="zh-CN"/>
              <a:t>T</a:t>
            </a:r>
            <a:r>
              <a:rPr lang="zh-CN" altLang="en-US"/>
              <a:t>检验，但是实验结果并不理想，这说明在现有的实验数据集下，</a:t>
            </a:r>
            <a:r>
              <a:rPr lang="en-US" altLang="zh-CN"/>
              <a:t>L21</a:t>
            </a:r>
            <a:r>
              <a:rPr lang="zh-CN" altLang="en-US"/>
              <a:t>范数没有表现出特别优异的性能。</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接下来我们设计了高斯噪声检验，想通过增加噪声 观察</a:t>
            </a:r>
            <a:r>
              <a:rPr lang="en-US" altLang="zh-CN"/>
              <a:t>L21</a:t>
            </a:r>
            <a:r>
              <a:rPr lang="zh-CN" altLang="en-US"/>
              <a:t>范数的性能</a:t>
            </a:r>
            <a:endParaRPr lang="zh-CN" altLang="en-US"/>
          </a:p>
          <a:p>
            <a:r>
              <a:rPr lang="zh-CN" altLang="en-US"/>
              <a:t>通过和</a:t>
            </a:r>
            <a:r>
              <a:rPr lang="en-US" altLang="zh-CN"/>
              <a:t>F</a:t>
            </a:r>
            <a:r>
              <a:rPr lang="zh-CN" altLang="en-US"/>
              <a:t>范数的</a:t>
            </a:r>
            <a:r>
              <a:rPr lang="en-US" altLang="zh-CN"/>
              <a:t>HMNMF</a:t>
            </a:r>
            <a:r>
              <a:rPr lang="zh-CN" altLang="en-US"/>
              <a:t>算法进行比较可以发现，即使在现有数据集上</a:t>
            </a:r>
            <a:r>
              <a:rPr lang="en-US" altLang="zh-CN"/>
              <a:t>L21</a:t>
            </a:r>
            <a:r>
              <a:rPr lang="zh-CN" altLang="en-US"/>
              <a:t>范数并没有特别明显的性能表现，但是对于实际应用中噪声比较大的数据，</a:t>
            </a:r>
            <a:r>
              <a:rPr lang="en-US" altLang="zh-CN"/>
              <a:t>L21</a:t>
            </a:r>
            <a:r>
              <a:rPr lang="zh-CN" altLang="en-US"/>
              <a:t>范数具有更稳定的性能。</a:t>
            </a:r>
            <a:endParaRPr lang="zh-CN" altLang="en-US"/>
          </a:p>
          <a:p>
            <a:endParaRPr lang="zh-CN" altLang="en-US"/>
          </a:p>
          <a:p>
            <a:r>
              <a:rPr lang="zh-CN" altLang="en-US"/>
              <a:t>这样，</a:t>
            </a:r>
            <a:r>
              <a:rPr lang="en-US" altLang="zh-CN"/>
              <a:t>L21</a:t>
            </a:r>
            <a:r>
              <a:rPr lang="zh-CN" altLang="en-US"/>
              <a:t>范式对于噪声的健壮性得以验证</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第二部分实验 是对于层次结构作用的验证</a:t>
            </a:r>
            <a:endParaRPr lang="zh-CN" altLang="en-US"/>
          </a:p>
          <a:p>
            <a:r>
              <a:rPr lang="zh-CN" altLang="en-US"/>
              <a:t>同样，我们提出两个问题，</a:t>
            </a:r>
            <a:r>
              <a:rPr lang="en-US" altLang="zh-CN"/>
              <a:t>……</a:t>
            </a:r>
            <a:endParaRPr lang="en-US" altLang="zh-CN"/>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对于第一个问题，我们采取删除层次关系的方法，实验结果显示，随着删除比例的增加，各项指标趋于更差的结果，可以说明层次结构在算法中的作用</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对于第二个问题，我们设计实验比较算法前后，各个</a:t>
            </a:r>
            <a:r>
              <a:rPr lang="en-US" altLang="zh-CN"/>
              <a:t>item</a:t>
            </a:r>
            <a:r>
              <a:rPr lang="zh-CN" altLang="en-US"/>
              <a:t>之间的相似度，</a:t>
            </a:r>
            <a:endParaRPr lang="zh-CN" altLang="en-US"/>
          </a:p>
          <a:p>
            <a:r>
              <a:rPr lang="zh-CN" altLang="en-US"/>
              <a:t>实验结果是符合我们的设想的，也就是属于同一类别的</a:t>
            </a:r>
            <a:r>
              <a:rPr lang="en-US" altLang="zh-CN"/>
              <a:t>item</a:t>
            </a:r>
            <a:r>
              <a:rPr lang="zh-CN" altLang="en-US"/>
              <a:t>应该更相似。</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以上就是答辩的所有内容，谢谢</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展示分为三个部分</a:t>
            </a:r>
            <a:r>
              <a:rPr lang="zh-CN" altLang="en-US">
                <a:sym typeface="+mn-ea"/>
              </a:rPr>
              <a:t>，首先是背景知识和算法介绍，第三部分是本次论文主要的实验部分，分别从两个角度：</a:t>
            </a:r>
            <a:r>
              <a:rPr lang="en-US" altLang="zh-CN">
                <a:sym typeface="+mn-ea"/>
              </a:rPr>
              <a:t>L21</a:t>
            </a:r>
            <a:r>
              <a:rPr lang="zh-CN" altLang="en-US">
                <a:sym typeface="+mn-ea"/>
              </a:rPr>
              <a:t>范数健壮性和层次结构的作用  进行实验。</a:t>
            </a:r>
            <a:endParaRPr lang="zh-CN" altLang="en-US">
              <a:sym typeface="+mn-ea"/>
            </a:endParaRPr>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第一部分</a:t>
            </a:r>
            <a:r>
              <a:rPr lang="zh-CN" altLang="en-US"/>
              <a:t>  背景知识介绍，</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主要介绍了四个概念</a:t>
            </a:r>
            <a:r>
              <a:rPr lang="en-US" altLang="zh-CN">
                <a:sym typeface="+mn-ea"/>
              </a:rPr>
              <a:t>,</a:t>
            </a:r>
            <a:r>
              <a:rPr lang="zh-CN" altLang="en-US">
                <a:sym typeface="+mn-ea"/>
              </a:rPr>
              <a:t>其中，</a:t>
            </a:r>
            <a:endParaRPr lang="zh-CN" altLang="en-US"/>
          </a:p>
          <a:p>
            <a:r>
              <a:rPr lang="zh-CN" altLang="en-US"/>
              <a:t>层次结构是指现实世界中的数据，例如书籍、电影，甚至是广告等等，都可以根据所属的类别</a:t>
            </a:r>
            <a:r>
              <a:rPr lang="zh-CN" altLang="en-US"/>
              <a:t>划分层次。</a:t>
            </a:r>
            <a:endParaRPr lang="zh-CN" altLang="en-US"/>
          </a:p>
          <a:p>
            <a:r>
              <a:rPr lang="zh-CN" altLang="en-US"/>
              <a:t>这篇论文中的算法主要就是利用了</a:t>
            </a:r>
            <a:r>
              <a:rPr lang="en-US" altLang="zh-CN"/>
              <a:t>Douban</a:t>
            </a:r>
            <a:r>
              <a:rPr lang="zh-CN" altLang="en-US"/>
              <a:t>书籍 </a:t>
            </a:r>
            <a:r>
              <a:rPr lang="en-US" altLang="zh-CN"/>
              <a:t>Yahoo</a:t>
            </a:r>
            <a:r>
              <a:rPr lang="zh-CN" altLang="en-US"/>
              <a:t>音乐所具有的层次结构信息，对算法做一定的层次</a:t>
            </a:r>
            <a:r>
              <a:rPr lang="zh-CN" altLang="en-US"/>
              <a:t>约束</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第二部分是对</a:t>
            </a:r>
            <a:r>
              <a:rPr lang="en-US" altLang="zh-CN"/>
              <a:t>HMNMF</a:t>
            </a:r>
            <a:r>
              <a:rPr lang="zh-CN" altLang="en-US"/>
              <a:t>算法的</a:t>
            </a:r>
            <a:r>
              <a:rPr lang="zh-CN" altLang="en-US"/>
              <a:t>介绍</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HMNMF</a:t>
            </a:r>
            <a:r>
              <a:rPr lang="zh-CN" altLang="en-US"/>
              <a:t>算法根据</a:t>
            </a:r>
            <a:r>
              <a:rPr lang="en-US" altLang="zh-CN"/>
              <a:t>item</a:t>
            </a:r>
            <a:r>
              <a:rPr lang="zh-CN" altLang="en-US"/>
              <a:t>的层次结构，将初始评分矩阵分为上下两层</a:t>
            </a:r>
            <a:r>
              <a:rPr lang="zh-CN" altLang="en-US"/>
              <a:t>，分别对上下两层评分矩阵做矩阵分解，并且加上层次约束</a:t>
            </a:r>
            <a:endParaRPr lang="zh-CN" altLang="en-US"/>
          </a:p>
          <a:p>
            <a:r>
              <a:rPr lang="zh-CN" altLang="en-US"/>
              <a:t>损失函数中，前两项是对</a:t>
            </a:r>
            <a:r>
              <a:rPr lang="en-US" altLang="zh-CN"/>
              <a:t>R1 R2</a:t>
            </a:r>
            <a:r>
              <a:rPr lang="zh-CN" altLang="en-US"/>
              <a:t>做低秩约束，第三项是根据层次关系做层次约束</a:t>
            </a:r>
            <a:endParaRPr lang="zh-CN" altLang="en-US"/>
          </a:p>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对于实验结果，这里以</a:t>
            </a:r>
            <a:r>
              <a:rPr lang="en-US" altLang="zh-CN"/>
              <a:t>douban book</a:t>
            </a:r>
            <a:r>
              <a:rPr lang="zh-CN" altLang="en-US"/>
              <a:t>数据集为例，</a:t>
            </a:r>
            <a:endParaRPr lang="zh-CN" altLang="en-US"/>
          </a:p>
          <a:p>
            <a:r>
              <a:rPr lang="zh-CN" altLang="en-US">
                <a:sym typeface="+mn-ea"/>
              </a:rPr>
              <a:t>从表中可以看到</a:t>
            </a:r>
            <a:r>
              <a:rPr lang="en-US" altLang="zh-CN">
                <a:sym typeface="+mn-ea"/>
              </a:rPr>
              <a:t>HMNMF</a:t>
            </a:r>
            <a:r>
              <a:rPr lang="zh-CN" altLang="en-US">
                <a:sym typeface="+mn-ea"/>
              </a:rPr>
              <a:t>算法相比于其他算法在这三个评价</a:t>
            </a:r>
            <a:r>
              <a:rPr lang="zh-CN" altLang="en-US">
                <a:sym typeface="+mn-ea"/>
              </a:rPr>
              <a:t>指标上都具有一定的优势，但在和</a:t>
            </a:r>
            <a:r>
              <a:rPr lang="en-US" altLang="zh-CN">
                <a:sym typeface="+mn-ea"/>
              </a:rPr>
              <a:t>F</a:t>
            </a:r>
            <a:r>
              <a:rPr lang="zh-CN" altLang="en-US">
                <a:sym typeface="+mn-ea"/>
              </a:rPr>
              <a:t>范式的</a:t>
            </a:r>
            <a:r>
              <a:rPr lang="en-US" altLang="zh-CN">
                <a:sym typeface="+mn-ea"/>
              </a:rPr>
              <a:t>HMNMF</a:t>
            </a:r>
            <a:r>
              <a:rPr lang="zh-CN" altLang="en-US">
                <a:sym typeface="+mn-ea"/>
              </a:rPr>
              <a:t>算法相比时，</a:t>
            </a:r>
            <a:r>
              <a:rPr lang="en-US" altLang="zh-CN">
                <a:sym typeface="+mn-ea"/>
              </a:rPr>
              <a:t>HMNMF</a:t>
            </a:r>
            <a:r>
              <a:rPr lang="zh-CN" altLang="en-US">
                <a:sym typeface="+mn-ea"/>
              </a:rPr>
              <a:t>算法没有表现出特别优异的性能，之后我们将设计实验对此进行验证。</a:t>
            </a:r>
            <a:endParaRPr lang="zh-CN" altLang="en-US"/>
          </a:p>
          <a:p>
            <a:endParaRPr lang="zh-CN" altLang="en-US"/>
          </a:p>
          <a:p>
            <a:endParaRPr lang="zh-CN" altLang="en-US"/>
          </a:p>
          <a:p>
            <a:r>
              <a:rPr lang="zh-CN" altLang="en-US"/>
              <a:t>评价指标：</a:t>
            </a:r>
            <a:endParaRPr lang="zh-CN" altLang="en-US"/>
          </a:p>
          <a:p>
            <a:r>
              <a:rPr lang="zh-CN" altLang="en-US"/>
              <a:t>但RMSE将系统中的所有项目等量齐观，忽略了Top-N推荐系统中前N项的重要性，因此除RMSE外，又选择了HR和ARHR指标衡量Top-N的性能</a:t>
            </a:r>
            <a:endParaRPr lang="zh-CN" altLang="en-US"/>
          </a:p>
          <a:p>
            <a:endParaRPr lang="zh-CN" altLang="en-US" dirty="0">
              <a:solidFill>
                <a:srgbClr val="73185A"/>
              </a:solidFill>
              <a:latin typeface="微软雅黑" panose="020B0503020204020204" pitchFamily="34" charset="-122"/>
              <a:ea typeface="微软雅黑" panose="020B0503020204020204" pitchFamily="34" charset="-122"/>
            </a:endParaRPr>
          </a:p>
          <a:p>
            <a:pPr marL="171450" indent="-171450" algn="l">
              <a:lnSpc>
                <a:spcPts val="1600"/>
              </a:lnSpc>
              <a:buClr>
                <a:srgbClr val="73185A"/>
              </a:buClr>
              <a:buFont typeface="Wingdings" panose="05000000000000000000" pitchFamily="2" charset="2"/>
              <a:buChar char="l"/>
            </a:pPr>
            <a:r>
              <a:rPr lang="zh-CN" altLang="en-US" dirty="0">
                <a:solidFill>
                  <a:srgbClr val="73185A"/>
                </a:solidFill>
                <a:latin typeface="微软雅黑" panose="020B0503020204020204" pitchFamily="34" charset="-122"/>
                <a:ea typeface="微软雅黑" panose="020B0503020204020204" pitchFamily="34" charset="-122"/>
                <a:sym typeface="+mn-ea"/>
              </a:rPr>
              <a:t>标准误差（</a:t>
            </a:r>
            <a:r>
              <a:rPr lang="en-US" altLang="zh-CN" dirty="0">
                <a:solidFill>
                  <a:srgbClr val="73185A"/>
                </a:solidFill>
                <a:latin typeface="微软雅黑" panose="020B0503020204020204" pitchFamily="34" charset="-122"/>
                <a:ea typeface="微软雅黑" panose="020B0503020204020204" pitchFamily="34" charset="-122"/>
                <a:sym typeface="+mn-ea"/>
              </a:rPr>
              <a:t>RMSE</a:t>
            </a:r>
            <a:r>
              <a:rPr lang="zh-CN" altLang="en-US" dirty="0">
                <a:solidFill>
                  <a:srgbClr val="73185A"/>
                </a:solidFill>
                <a:latin typeface="微软雅黑" panose="020B0503020204020204" pitchFamily="34" charset="-122"/>
                <a:ea typeface="微软雅黑" panose="020B0503020204020204" pitchFamily="34" charset="-122"/>
                <a:sym typeface="+mn-ea"/>
              </a:rPr>
              <a:t>）</a:t>
            </a:r>
            <a:endParaRPr lang="zh-CN" altLang="en-US" dirty="0">
              <a:solidFill>
                <a:srgbClr val="73185A"/>
              </a:solidFill>
              <a:latin typeface="微软雅黑" panose="020B0503020204020204" pitchFamily="34" charset="-122"/>
              <a:ea typeface="微软雅黑" panose="020B0503020204020204" pitchFamily="34" charset="-122"/>
            </a:endParaRPr>
          </a:p>
          <a:p>
            <a:pPr lvl="1" indent="0" algn="l">
              <a:lnSpc>
                <a:spcPts val="1600"/>
              </a:lnSpc>
              <a:buClr>
                <a:srgbClr val="73185A"/>
              </a:buClr>
              <a:buFont typeface="Wingdings" panose="05000000000000000000" pitchFamily="2" charset="2"/>
              <a:buNone/>
            </a:pPr>
            <a:r>
              <a:rPr lang="en-US" altLang="zh-CN" dirty="0">
                <a:solidFill>
                  <a:srgbClr val="73185A"/>
                </a:solidFill>
                <a:latin typeface="微软雅黑" panose="020B0503020204020204" pitchFamily="34" charset="-122"/>
                <a:ea typeface="微软雅黑" panose="020B0503020204020204" pitchFamily="34" charset="-122"/>
                <a:sym typeface="+mn-ea"/>
              </a:rPr>
              <a:t>评估预测值与真实值之间误差大小的全局评价指标</a:t>
            </a:r>
            <a:endParaRPr lang="en-US" altLang="zh-CN" dirty="0">
              <a:solidFill>
                <a:srgbClr val="73185A"/>
              </a:solidFill>
              <a:latin typeface="微软雅黑" panose="020B0503020204020204" pitchFamily="34" charset="-122"/>
              <a:ea typeface="微软雅黑" panose="020B0503020204020204" pitchFamily="34" charset="-122"/>
            </a:endParaRPr>
          </a:p>
          <a:p>
            <a:pPr marL="171450" indent="-171450" algn="l">
              <a:lnSpc>
                <a:spcPts val="1600"/>
              </a:lnSpc>
              <a:buClr>
                <a:srgbClr val="73185A"/>
              </a:buClr>
              <a:buFont typeface="Wingdings" panose="05000000000000000000" pitchFamily="2" charset="2"/>
              <a:buChar char="l"/>
            </a:pPr>
            <a:r>
              <a:rPr lang="zh-CN" altLang="en-US" dirty="0">
                <a:solidFill>
                  <a:srgbClr val="73185A"/>
                </a:solidFill>
                <a:latin typeface="微软雅黑" panose="020B0503020204020204" pitchFamily="34" charset="-122"/>
                <a:ea typeface="微软雅黑" panose="020B0503020204020204" pitchFamily="34" charset="-122"/>
                <a:sym typeface="+mn-ea"/>
              </a:rPr>
              <a:t>命中率（</a:t>
            </a:r>
            <a:r>
              <a:rPr lang="en-US" altLang="zh-CN" dirty="0">
                <a:solidFill>
                  <a:srgbClr val="73185A"/>
                </a:solidFill>
                <a:latin typeface="微软雅黑" panose="020B0503020204020204" pitchFamily="34" charset="-122"/>
                <a:ea typeface="微软雅黑" panose="020B0503020204020204" pitchFamily="34" charset="-122"/>
                <a:sym typeface="+mn-ea"/>
              </a:rPr>
              <a:t>HR</a:t>
            </a:r>
            <a:r>
              <a:rPr lang="zh-CN" altLang="en-US" dirty="0">
                <a:solidFill>
                  <a:srgbClr val="73185A"/>
                </a:solidFill>
                <a:latin typeface="微软雅黑" panose="020B0503020204020204" pitchFamily="34" charset="-122"/>
                <a:ea typeface="微软雅黑" panose="020B0503020204020204" pitchFamily="34" charset="-122"/>
                <a:sym typeface="+mn-ea"/>
              </a:rPr>
              <a:t>）</a:t>
            </a:r>
            <a:endParaRPr lang="zh-CN" altLang="en-US" dirty="0">
              <a:solidFill>
                <a:srgbClr val="73185A"/>
              </a:solidFill>
              <a:latin typeface="微软雅黑" panose="020B0503020204020204" pitchFamily="34" charset="-122"/>
              <a:ea typeface="微软雅黑" panose="020B0503020204020204" pitchFamily="34" charset="-122"/>
            </a:endParaRPr>
          </a:p>
          <a:p>
            <a:pPr lvl="1" indent="0" algn="l">
              <a:lnSpc>
                <a:spcPts val="1600"/>
              </a:lnSpc>
              <a:buClr>
                <a:srgbClr val="73185A"/>
              </a:buClr>
              <a:buFont typeface="Wingdings" panose="05000000000000000000" pitchFamily="2" charset="2"/>
              <a:buNone/>
            </a:pPr>
            <a:r>
              <a:rPr lang="en-US" altLang="zh-CN" dirty="0">
                <a:solidFill>
                  <a:srgbClr val="73185A"/>
                </a:solidFill>
                <a:latin typeface="微软雅黑" panose="020B0503020204020204" pitchFamily="34" charset="-122"/>
                <a:ea typeface="微软雅黑" panose="020B0503020204020204" pitchFamily="34" charset="-122"/>
                <a:sym typeface="+mn-ea"/>
              </a:rPr>
              <a:t>衡量召回率，并且值越大越好</a:t>
            </a:r>
            <a:endParaRPr lang="en-US" altLang="zh-CN" dirty="0">
              <a:solidFill>
                <a:srgbClr val="73185A"/>
              </a:solidFill>
              <a:latin typeface="微软雅黑" panose="020B0503020204020204" pitchFamily="34" charset="-122"/>
              <a:ea typeface="微软雅黑" panose="020B0503020204020204" pitchFamily="34" charset="-122"/>
            </a:endParaRPr>
          </a:p>
          <a:p>
            <a:pPr marL="171450" indent="-171450" algn="l">
              <a:lnSpc>
                <a:spcPts val="1600"/>
              </a:lnSpc>
              <a:buClr>
                <a:srgbClr val="73185A"/>
              </a:buClr>
              <a:buFont typeface="Wingdings" panose="05000000000000000000" pitchFamily="2" charset="2"/>
              <a:buChar char="l"/>
            </a:pPr>
            <a:r>
              <a:rPr lang="en-US" altLang="zh-CN" dirty="0">
                <a:solidFill>
                  <a:srgbClr val="73185A"/>
                </a:solidFill>
                <a:latin typeface="微软雅黑" panose="020B0503020204020204" pitchFamily="34" charset="-122"/>
                <a:ea typeface="微软雅黑" panose="020B0503020204020204" pitchFamily="34" charset="-122"/>
                <a:sym typeface="+mn-ea"/>
              </a:rPr>
              <a:t>ARHR</a:t>
            </a:r>
            <a:endParaRPr lang="en-US" altLang="zh-CN" dirty="0">
              <a:solidFill>
                <a:srgbClr val="73185A"/>
              </a:solidFill>
              <a:latin typeface="微软雅黑" panose="020B0503020204020204" pitchFamily="34" charset="-122"/>
              <a:ea typeface="微软雅黑" panose="020B0503020204020204" pitchFamily="34" charset="-122"/>
            </a:endParaRPr>
          </a:p>
          <a:p>
            <a:pPr lvl="1" indent="0" algn="l">
              <a:lnSpc>
                <a:spcPts val="1600"/>
              </a:lnSpc>
              <a:buClr>
                <a:srgbClr val="73185A"/>
              </a:buClr>
              <a:buFont typeface="Wingdings" panose="05000000000000000000" pitchFamily="2" charset="2"/>
              <a:buNone/>
            </a:pPr>
            <a:r>
              <a:rPr lang="zh-CN" altLang="en-US" dirty="0">
                <a:solidFill>
                  <a:srgbClr val="73185A"/>
                </a:solidFill>
                <a:latin typeface="微软雅黑" panose="020B0503020204020204" pitchFamily="34" charset="-122"/>
                <a:ea typeface="微软雅黑" panose="020B0503020204020204" pitchFamily="34" charset="-122"/>
                <a:sym typeface="+mn-ea"/>
              </a:rPr>
              <a:t>相比于</a:t>
            </a:r>
            <a:r>
              <a:rPr lang="en-US" altLang="zh-CN" dirty="0">
                <a:solidFill>
                  <a:srgbClr val="73185A"/>
                </a:solidFill>
                <a:latin typeface="微软雅黑" panose="020B0503020204020204" pitchFamily="34" charset="-122"/>
                <a:ea typeface="微软雅黑" panose="020B0503020204020204" pitchFamily="34" charset="-122"/>
                <a:sym typeface="+mn-ea"/>
              </a:rPr>
              <a:t>HR</a:t>
            </a:r>
            <a:r>
              <a:rPr lang="zh-CN" altLang="en-US" dirty="0">
                <a:solidFill>
                  <a:srgbClr val="73185A"/>
                </a:solidFill>
                <a:latin typeface="微软雅黑" panose="020B0503020204020204" pitchFamily="34" charset="-122"/>
                <a:ea typeface="微软雅黑" panose="020B0503020204020204" pitchFamily="34" charset="-122"/>
                <a:sym typeface="+mn-ea"/>
              </a:rPr>
              <a:t>，考虑了项目在</a:t>
            </a:r>
            <a:r>
              <a:rPr lang="en-US" altLang="zh-CN" dirty="0">
                <a:solidFill>
                  <a:srgbClr val="73185A"/>
                </a:solidFill>
                <a:latin typeface="微软雅黑" panose="020B0503020204020204" pitchFamily="34" charset="-122"/>
                <a:ea typeface="微软雅黑" panose="020B0503020204020204" pitchFamily="34" charset="-122"/>
                <a:sym typeface="+mn-ea"/>
              </a:rPr>
              <a:t>Top-N</a:t>
            </a:r>
            <a:r>
              <a:rPr lang="zh-CN" altLang="en-US" dirty="0">
                <a:solidFill>
                  <a:srgbClr val="73185A"/>
                </a:solidFill>
                <a:latin typeface="微软雅黑" panose="020B0503020204020204" pitchFamily="34" charset="-122"/>
                <a:ea typeface="微软雅黑" panose="020B0503020204020204" pitchFamily="34" charset="-122"/>
                <a:sym typeface="+mn-ea"/>
              </a:rPr>
              <a:t>列表中的排名</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接下来就是实验部分</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根据刚刚对实验结果的分析，我们需要有一个科学的方法判断各个性能的好坏以及他们的泛化性能</a:t>
            </a:r>
            <a:r>
              <a:rPr lang="zh-CN" altLang="en-US"/>
              <a:t>，而不仅仅是直观上的感受</a:t>
            </a:r>
            <a:endParaRPr lang="zh-CN" altLang="en-US"/>
          </a:p>
          <a:p>
            <a:r>
              <a:rPr lang="zh-CN" altLang="en-US"/>
              <a:t>一方面 我们要判断</a:t>
            </a:r>
            <a:r>
              <a:rPr lang="en-US" altLang="zh-CN"/>
              <a:t>HMNMF</a:t>
            </a:r>
            <a:r>
              <a:rPr lang="zh-CN" altLang="en-US"/>
              <a:t>算法相比于其他算法是否有突出的性能表现；</a:t>
            </a:r>
            <a:endParaRPr lang="zh-CN" altLang="en-US"/>
          </a:p>
          <a:p>
            <a:r>
              <a:rPr lang="zh-CN" altLang="en-US"/>
              <a:t>另一方面，我们要对</a:t>
            </a:r>
            <a:r>
              <a:rPr lang="en-US" altLang="zh-CN"/>
              <a:t>HMNMF</a:t>
            </a:r>
            <a:r>
              <a:rPr lang="zh-CN" altLang="en-US"/>
              <a:t>算法和</a:t>
            </a:r>
            <a:r>
              <a:rPr lang="en-US" altLang="zh-CN"/>
              <a:t>F</a:t>
            </a:r>
            <a:r>
              <a:rPr lang="zh-CN" altLang="en-US"/>
              <a:t>范式的</a:t>
            </a:r>
            <a:r>
              <a:rPr lang="en-US" altLang="zh-CN"/>
              <a:t>HMNMF</a:t>
            </a:r>
            <a:r>
              <a:rPr lang="zh-CN" altLang="en-US"/>
              <a:t>算法做进一步的比较分析。</a:t>
            </a:r>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03CC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2911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2704"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0" y="0"/>
            <a:ext cx="1829117" cy="410716"/>
          </a:xfrm>
          <a:prstGeom prst="rect">
            <a:avLst/>
          </a:prstGeom>
          <a:solidFill>
            <a:srgbClr val="73185A"/>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直角三角形 15"/>
          <p:cNvSpPr/>
          <p:nvPr userDrawn="1"/>
        </p:nvSpPr>
        <p:spPr>
          <a:xfrm flipH="1">
            <a:off x="8302226" y="4288486"/>
            <a:ext cx="950294" cy="853427"/>
          </a:xfrm>
          <a:prstGeom prst="rtTriangl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灯片编号占位符 1"/>
          <p:cNvSpPr>
            <a:spLocks noGrp="1"/>
          </p:cNvSpPr>
          <p:nvPr>
            <p:ph type="sldNum" sz="quarter" idx="4"/>
          </p:nvPr>
        </p:nvSpPr>
        <p:spPr>
          <a:xfrm>
            <a:off x="8604448" y="4729957"/>
            <a:ext cx="473224" cy="274638"/>
          </a:xfrm>
          <a:prstGeom prst="rect">
            <a:avLst/>
          </a:prstGeom>
        </p:spPr>
        <p:txBody>
          <a:bodyPr vert="horz" lIns="91440" tIns="45720" rIns="91440" bIns="45720" rtlCol="0" anchor="ctr"/>
          <a:lstStyle>
            <a:lvl1pPr algn="r">
              <a:defRPr sz="1200">
                <a:solidFill>
                  <a:schemeClr val="bg1"/>
                </a:solidFill>
              </a:defRPr>
            </a:lvl1pPr>
          </a:lstStyle>
          <a:p>
            <a:fld id="{E06E2961-04C3-4FCD-8318-424E4D2C0A5D}" type="slidenum">
              <a:rPr lang="zh-CN" altLang="en-US" smtClean="0"/>
            </a:fld>
            <a:endParaRPr lang="zh-CN" altLang="en-US" dirty="0"/>
          </a:p>
        </p:txBody>
      </p:sp>
      <p:sp>
        <p:nvSpPr>
          <p:cNvPr id="17" name="圆角矩形 16"/>
          <p:cNvSpPr/>
          <p:nvPr userDrawn="1"/>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24" name="圆角矩形 23"/>
          <p:cNvSpPr/>
          <p:nvPr userDrawn="1"/>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L21-CMNMF</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算法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28" name="圆角矩形 27"/>
          <p:cNvSpPr/>
          <p:nvPr userDrawn="1"/>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研究现状与算法分析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29" name="圆角矩形 28"/>
          <p:cNvSpPr/>
          <p:nvPr userDrawn="1"/>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实验与分析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0" name="圆角矩形 29"/>
          <p:cNvSpPr/>
          <p:nvPr userDrawn="1"/>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总结与展望</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03CC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2984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73185A"/>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直角三角形 14"/>
          <p:cNvSpPr/>
          <p:nvPr userDrawn="1"/>
        </p:nvSpPr>
        <p:spPr>
          <a:xfrm flipH="1">
            <a:off x="8302226" y="4288486"/>
            <a:ext cx="950294" cy="853427"/>
          </a:xfrm>
          <a:prstGeom prst="rtTriangl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灯片编号占位符 1"/>
          <p:cNvSpPr>
            <a:spLocks noGrp="1"/>
          </p:cNvSpPr>
          <p:nvPr>
            <p:ph type="sldNum" sz="quarter" idx="4"/>
          </p:nvPr>
        </p:nvSpPr>
        <p:spPr>
          <a:xfrm>
            <a:off x="8604448" y="4729957"/>
            <a:ext cx="473224" cy="274638"/>
          </a:xfrm>
          <a:prstGeom prst="rect">
            <a:avLst/>
          </a:prstGeom>
        </p:spPr>
        <p:txBody>
          <a:bodyPr vert="horz" lIns="91440" tIns="45720" rIns="91440" bIns="45720" rtlCol="0" anchor="ctr"/>
          <a:lstStyle>
            <a:lvl1pPr algn="r">
              <a:defRPr sz="1200">
                <a:solidFill>
                  <a:schemeClr val="bg1"/>
                </a:solidFill>
              </a:defRPr>
            </a:lvl1pPr>
          </a:lstStyle>
          <a:p>
            <a:fld id="{E06E2961-04C3-4FCD-8318-424E4D2C0A5D}" type="slidenum">
              <a:rPr lang="zh-CN" altLang="en-US" smtClean="0"/>
            </a:fld>
            <a:endParaRPr lang="zh-CN" altLang="en-US" dirty="0"/>
          </a:p>
        </p:txBody>
      </p:sp>
      <p:sp>
        <p:nvSpPr>
          <p:cNvPr id="26" name="圆角矩形 25"/>
          <p:cNvSpPr/>
          <p:nvPr userDrawn="1"/>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1" name="圆角矩形 30"/>
          <p:cNvSpPr/>
          <p:nvPr userDrawn="1"/>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实验与分析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2" name="圆角矩形 31"/>
          <p:cNvSpPr/>
          <p:nvPr userDrawn="1"/>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总结与展望</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5" name="圆角矩形 34"/>
          <p:cNvSpPr/>
          <p:nvPr userDrawn="1"/>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L21-CMNMF</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算法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6" name="圆角矩形 35"/>
          <p:cNvSpPr/>
          <p:nvPr userDrawn="1"/>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研究现状与算法分析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03CC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24875"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2984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73185A"/>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直角三角形 24"/>
          <p:cNvSpPr/>
          <p:nvPr userDrawn="1"/>
        </p:nvSpPr>
        <p:spPr>
          <a:xfrm flipH="1">
            <a:off x="8302226" y="4288486"/>
            <a:ext cx="950294" cy="853427"/>
          </a:xfrm>
          <a:prstGeom prst="rtTriangl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灯片编号占位符 1"/>
          <p:cNvSpPr>
            <a:spLocks noGrp="1"/>
          </p:cNvSpPr>
          <p:nvPr>
            <p:ph type="sldNum" sz="quarter" idx="4"/>
          </p:nvPr>
        </p:nvSpPr>
        <p:spPr>
          <a:xfrm>
            <a:off x="8604448" y="4729957"/>
            <a:ext cx="473224" cy="274638"/>
          </a:xfrm>
          <a:prstGeom prst="rect">
            <a:avLst/>
          </a:prstGeom>
        </p:spPr>
        <p:txBody>
          <a:bodyPr vert="horz" lIns="91440" tIns="45720" rIns="91440" bIns="45720" rtlCol="0" anchor="ctr"/>
          <a:lstStyle>
            <a:lvl1pPr algn="r">
              <a:defRPr sz="1200">
                <a:solidFill>
                  <a:schemeClr val="bg1"/>
                </a:solidFill>
              </a:defRPr>
            </a:lvl1pPr>
          </a:lstStyle>
          <a:p>
            <a:fld id="{E06E2961-04C3-4FCD-8318-424E4D2C0A5D}" type="slidenum">
              <a:rPr lang="zh-CN" altLang="en-US" smtClean="0"/>
            </a:fld>
            <a:endParaRPr lang="zh-CN" altLang="en-US" dirty="0"/>
          </a:p>
        </p:txBody>
      </p:sp>
      <p:sp>
        <p:nvSpPr>
          <p:cNvPr id="27" name="圆角矩形 26"/>
          <p:cNvSpPr/>
          <p:nvPr userDrawn="1"/>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2" name="圆角矩形 31"/>
          <p:cNvSpPr/>
          <p:nvPr userDrawn="1"/>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实验与分析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3" name="圆角矩形 32"/>
          <p:cNvSpPr/>
          <p:nvPr userDrawn="1"/>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总结与展望</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6" name="圆角矩形 35"/>
          <p:cNvSpPr/>
          <p:nvPr userDrawn="1"/>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L21-CMNMF</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算法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7" name="圆角矩形 36"/>
          <p:cNvSpPr/>
          <p:nvPr userDrawn="1"/>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研究现状与算法分析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03CC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24875"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123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73185A"/>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直角三角形 24"/>
          <p:cNvSpPr/>
          <p:nvPr userDrawn="1"/>
        </p:nvSpPr>
        <p:spPr>
          <a:xfrm flipH="1">
            <a:off x="8302226" y="4288486"/>
            <a:ext cx="950294" cy="853427"/>
          </a:xfrm>
          <a:prstGeom prst="rtTriangl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灯片编号占位符 1"/>
          <p:cNvSpPr>
            <a:spLocks noGrp="1"/>
          </p:cNvSpPr>
          <p:nvPr>
            <p:ph type="sldNum" sz="quarter" idx="4"/>
          </p:nvPr>
        </p:nvSpPr>
        <p:spPr>
          <a:xfrm>
            <a:off x="8604448" y="4729957"/>
            <a:ext cx="473224" cy="274638"/>
          </a:xfrm>
          <a:prstGeom prst="rect">
            <a:avLst/>
          </a:prstGeom>
        </p:spPr>
        <p:txBody>
          <a:bodyPr vert="horz" lIns="91440" tIns="45720" rIns="91440" bIns="45720" rtlCol="0" anchor="ctr"/>
          <a:lstStyle>
            <a:lvl1pPr algn="r">
              <a:defRPr sz="1200">
                <a:solidFill>
                  <a:schemeClr val="bg1"/>
                </a:solidFill>
              </a:defRPr>
            </a:lvl1pPr>
          </a:lstStyle>
          <a:p>
            <a:fld id="{E06E2961-04C3-4FCD-8318-424E4D2C0A5D}" type="slidenum">
              <a:rPr lang="zh-CN" altLang="en-US" smtClean="0"/>
            </a:fld>
            <a:endParaRPr lang="zh-CN" altLang="en-US" dirty="0"/>
          </a:p>
        </p:txBody>
      </p:sp>
      <p:sp>
        <p:nvSpPr>
          <p:cNvPr id="27" name="圆角矩形 26"/>
          <p:cNvSpPr/>
          <p:nvPr userDrawn="1"/>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2" name="圆角矩形 31"/>
          <p:cNvSpPr/>
          <p:nvPr userDrawn="1"/>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实验与分析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3" name="圆角矩形 32"/>
          <p:cNvSpPr/>
          <p:nvPr userDrawn="1"/>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总结与展望</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6" name="圆角矩形 35"/>
          <p:cNvSpPr/>
          <p:nvPr userDrawn="1"/>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L21-CMNMF</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算法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7" name="圆角矩形 36"/>
          <p:cNvSpPr/>
          <p:nvPr userDrawn="1"/>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研究现状与算法分析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03CC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24875"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3083" y="-5035"/>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290593" y="0"/>
            <a:ext cx="1853407" cy="410716"/>
          </a:xfrm>
          <a:prstGeom prst="rect">
            <a:avLst/>
          </a:prstGeom>
          <a:solidFill>
            <a:srgbClr val="73185A"/>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F7FB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直角三角形 24"/>
          <p:cNvSpPr/>
          <p:nvPr userDrawn="1"/>
        </p:nvSpPr>
        <p:spPr>
          <a:xfrm flipH="1">
            <a:off x="8302226" y="4288486"/>
            <a:ext cx="950294" cy="853427"/>
          </a:xfrm>
          <a:prstGeom prst="rtTriangl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灯片编号占位符 1"/>
          <p:cNvSpPr>
            <a:spLocks noGrp="1"/>
          </p:cNvSpPr>
          <p:nvPr>
            <p:ph type="sldNum" sz="quarter" idx="4"/>
          </p:nvPr>
        </p:nvSpPr>
        <p:spPr>
          <a:xfrm>
            <a:off x="8604448" y="4729957"/>
            <a:ext cx="473224" cy="274638"/>
          </a:xfrm>
          <a:prstGeom prst="rect">
            <a:avLst/>
          </a:prstGeom>
        </p:spPr>
        <p:txBody>
          <a:bodyPr vert="horz" lIns="91440" tIns="45720" rIns="91440" bIns="45720" rtlCol="0" anchor="ctr"/>
          <a:lstStyle>
            <a:lvl1pPr algn="r">
              <a:defRPr sz="1200">
                <a:solidFill>
                  <a:schemeClr val="bg1"/>
                </a:solidFill>
              </a:defRPr>
            </a:lvl1pPr>
          </a:lstStyle>
          <a:p>
            <a:fld id="{E06E2961-04C3-4FCD-8318-424E4D2C0A5D}" type="slidenum">
              <a:rPr lang="zh-CN" altLang="en-US" smtClean="0"/>
            </a:fld>
            <a:endParaRPr lang="zh-CN" altLang="en-US" dirty="0"/>
          </a:p>
        </p:txBody>
      </p:sp>
      <p:sp>
        <p:nvSpPr>
          <p:cNvPr id="27" name="圆角矩形 26"/>
          <p:cNvSpPr/>
          <p:nvPr userDrawn="1"/>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2" name="圆角矩形 31"/>
          <p:cNvSpPr/>
          <p:nvPr userDrawn="1"/>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实验与分析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3" name="圆角矩形 32"/>
          <p:cNvSpPr/>
          <p:nvPr userDrawn="1"/>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总结与展望</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8" name="圆角矩形 37"/>
          <p:cNvSpPr/>
          <p:nvPr userDrawn="1"/>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L21-CMNMF</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算法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9" name="圆角矩形 38"/>
          <p:cNvSpPr/>
          <p:nvPr userDrawn="1"/>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研究现状与算法分析</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4" name="矩形 3"/>
          <p:cNvSpPr/>
          <p:nvPr userDrawn="1"/>
        </p:nvSpPr>
        <p:spPr>
          <a:xfrm>
            <a:off x="0" y="0"/>
            <a:ext cx="9144000" cy="410400"/>
          </a:xfrm>
          <a:prstGeom prst="rect">
            <a:avLst/>
          </a:prstGeom>
          <a:gradFill flip="none" rotWithShape="1">
            <a:gsLst>
              <a:gs pos="3000">
                <a:srgbClr val="73185A">
                  <a:lumMod val="94000"/>
                  <a:lumOff val="6000"/>
                </a:srgbClr>
              </a:gs>
              <a:gs pos="63000">
                <a:srgbClr val="00B0F0"/>
              </a:gs>
              <a:gs pos="50000">
                <a:srgbClr val="6699FF"/>
              </a:gs>
              <a:gs pos="30000">
                <a:srgbClr val="B34DFF"/>
              </a:gs>
              <a:gs pos="39000">
                <a:srgbClr val="FF00FF"/>
              </a:gs>
              <a:gs pos="22500">
                <a:srgbClr val="9933FF"/>
              </a:gs>
              <a:gs pos="12000">
                <a:srgbClr val="7030A0"/>
              </a:gs>
              <a:gs pos="79000">
                <a:srgbClr val="CCFFCC"/>
              </a:gs>
              <a:gs pos="95000">
                <a:srgbClr val="03CCCE"/>
              </a:gs>
            </a:gsLst>
            <a:path path="circle">
              <a:fillToRect l="100000" t="100000"/>
            </a:path>
            <a:tileRect r="-100000" b="-100000"/>
          </a:gradFill>
          <a:ln>
            <a:noFill/>
          </a:ln>
          <a:effectLst>
            <a:reflection stA="50000" endPos="16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264938" y="0"/>
            <a:ext cx="432000" cy="626741"/>
            <a:chOff x="841003" y="360040"/>
            <a:chExt cx="504056" cy="836712"/>
          </a:xfrm>
          <a:gradFill flip="none" rotWithShape="1">
            <a:gsLst>
              <a:gs pos="3000">
                <a:srgbClr val="73185A">
                  <a:lumMod val="94000"/>
                  <a:lumOff val="6000"/>
                </a:srgbClr>
              </a:gs>
              <a:gs pos="63000">
                <a:srgbClr val="00B0F0"/>
              </a:gs>
              <a:gs pos="50000">
                <a:srgbClr val="6699FF"/>
              </a:gs>
              <a:gs pos="30000">
                <a:srgbClr val="B34DFF"/>
              </a:gs>
              <a:gs pos="39000">
                <a:srgbClr val="FF00FF"/>
              </a:gs>
              <a:gs pos="22500">
                <a:srgbClr val="9933FF"/>
              </a:gs>
              <a:gs pos="12000">
                <a:srgbClr val="7030A0"/>
              </a:gs>
              <a:gs pos="79000">
                <a:srgbClr val="CCFFCC"/>
              </a:gs>
              <a:gs pos="95000">
                <a:srgbClr val="03CCCE"/>
              </a:gs>
            </a:gsLst>
            <a:lin ang="2700000" scaled="1"/>
            <a:tileRect/>
          </a:gradFill>
        </p:grpSpPr>
        <p:sp>
          <p:nvSpPr>
            <p:cNvPr id="6" name="矩形 5"/>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9"/>
          <p:cNvSpPr txBox="1"/>
          <p:nvPr userDrawn="1"/>
        </p:nvSpPr>
        <p:spPr>
          <a:xfrm>
            <a:off x="718103" y="62853"/>
            <a:ext cx="829562" cy="284693"/>
          </a:xfrm>
          <a:prstGeom prst="rect">
            <a:avLst/>
          </a:prstGeom>
          <a:noFill/>
        </p:spPr>
        <p:txBody>
          <a:bodyPr wrap="square" lIns="68580" tIns="34290" rIns="68580" bIns="34290" rtlCol="0">
            <a:spAutoFit/>
          </a:bodyPr>
          <a:lstStyle/>
          <a:p>
            <a:pPr algn="ctr"/>
            <a:r>
              <a:rPr lang="en-US" altLang="zh-CN" sz="14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FAQ</a:t>
            </a:r>
            <a:endParaRPr lang="zh-CN" altLang="en-US" sz="14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287568" y="67031"/>
            <a:ext cx="396000" cy="288000"/>
            <a:chOff x="3635896" y="1922884"/>
            <a:chExt cx="516045" cy="382660"/>
          </a:xfrm>
          <a:solidFill>
            <a:schemeClr val="bg1"/>
          </a:solidFill>
        </p:grpSpPr>
        <p:sp>
          <p:nvSpPr>
            <p:cNvPr id="10" name="Freeform 17"/>
            <p:cNvSpPr/>
            <p:nvPr/>
          </p:nvSpPr>
          <p:spPr bwMode="auto">
            <a:xfrm>
              <a:off x="3830506" y="2014722"/>
              <a:ext cx="321435" cy="290822"/>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dirty="0">
                <a:latin typeface="+mn-lt"/>
                <a:cs typeface="+mn-cs"/>
              </a:endParaRPr>
            </a:p>
          </p:txBody>
        </p:sp>
        <p:sp>
          <p:nvSpPr>
            <p:cNvPr id="11" name="Freeform 18"/>
            <p:cNvSpPr/>
            <p:nvPr/>
          </p:nvSpPr>
          <p:spPr bwMode="auto">
            <a:xfrm>
              <a:off x="3635896" y="1922884"/>
              <a:ext cx="332367" cy="288634"/>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dirty="0">
                <a:latin typeface="+mn-lt"/>
                <a:cs typeface="+mn-cs"/>
              </a:endParaRPr>
            </a:p>
          </p:txBody>
        </p:sp>
      </p:grpSp>
      <p:sp>
        <p:nvSpPr>
          <p:cNvPr id="12" name="直角三角形 11"/>
          <p:cNvSpPr/>
          <p:nvPr userDrawn="1"/>
        </p:nvSpPr>
        <p:spPr>
          <a:xfrm flipH="1">
            <a:off x="8302226" y="4288486"/>
            <a:ext cx="950294" cy="853427"/>
          </a:xfrm>
          <a:prstGeom prst="rtTriangle">
            <a:avLst/>
          </a:prstGeom>
          <a:gradFill flip="none" rotWithShape="1">
            <a:gsLst>
              <a:gs pos="3000">
                <a:srgbClr val="73185A">
                  <a:lumMod val="94000"/>
                  <a:lumOff val="6000"/>
                </a:srgbClr>
              </a:gs>
              <a:gs pos="63000">
                <a:srgbClr val="00B0F0"/>
              </a:gs>
              <a:gs pos="50000">
                <a:srgbClr val="6699FF"/>
              </a:gs>
              <a:gs pos="30000">
                <a:srgbClr val="B34DFF"/>
              </a:gs>
              <a:gs pos="39000">
                <a:srgbClr val="FF00FF"/>
              </a:gs>
              <a:gs pos="22500">
                <a:srgbClr val="9933FF"/>
              </a:gs>
              <a:gs pos="12000">
                <a:srgbClr val="7030A0"/>
              </a:gs>
              <a:gs pos="79000">
                <a:srgbClr val="CCFFCC"/>
              </a:gs>
              <a:gs pos="95000">
                <a:srgbClr val="03CCC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灯片编号占位符 2"/>
          <p:cNvSpPr>
            <a:spLocks noGrp="1"/>
          </p:cNvSpPr>
          <p:nvPr>
            <p:ph type="sldNum" sz="quarter" idx="10"/>
          </p:nvPr>
        </p:nvSpPr>
        <p:spPr/>
        <p:txBody>
          <a:bodyPr/>
          <a:lstStyle>
            <a:lvl1pPr>
              <a:defRPr>
                <a:solidFill>
                  <a:schemeClr val="bg1"/>
                </a:solidFill>
              </a:defRPr>
            </a:lvl1pPr>
          </a:lstStyle>
          <a:p>
            <a:fld id="{E06E2961-04C3-4FCD-8318-424E4D2C0A5D}" type="slidenum">
              <a:rPr lang="zh-CN" altLang="en-US" smtClean="0"/>
            </a:fld>
            <a:endParaRPr lang="zh-CN" altLang="en-US" dirty="0"/>
          </a:p>
        </p:txBody>
      </p:sp>
    </p:spTree>
  </p:cSld>
  <p:clrMapOvr>
    <a:masterClrMapping/>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8532440" y="4816598"/>
            <a:ext cx="473224" cy="274638"/>
          </a:xfrm>
          <a:prstGeom prst="rect">
            <a:avLst/>
          </a:prstGeom>
        </p:spPr>
        <p:txBody>
          <a:bodyPr vert="horz" lIns="91440" tIns="45720" rIns="91440" bIns="45720" rtlCol="0" anchor="ctr"/>
          <a:lstStyle>
            <a:lvl1pPr algn="r">
              <a:defRPr sz="1200">
                <a:solidFill>
                  <a:schemeClr val="tx1">
                    <a:tint val="75000"/>
                  </a:schemeClr>
                </a:solidFill>
              </a:defRPr>
            </a:lvl1pPr>
          </a:lstStyle>
          <a:p>
            <a:fld id="{E06E2961-04C3-4FCD-8318-424E4D2C0A5D}" type="slidenum">
              <a:rPr lang="zh-CN" altLang="en-US" smtClean="0"/>
            </a:fld>
            <a:endParaRPr lang="zh-CN" altLang="en-US" dirty="0"/>
          </a:p>
        </p:txBody>
      </p:sp>
      <p:grpSp>
        <p:nvGrpSpPr>
          <p:cNvPr id="3" name="组合 2"/>
          <p:cNvGrpSpPr/>
          <p:nvPr userDrawn="1"/>
        </p:nvGrpSpPr>
        <p:grpSpPr>
          <a:xfrm>
            <a:off x="3356881" y="4714210"/>
            <a:ext cx="2430239" cy="377026"/>
            <a:chOff x="3347864" y="4714210"/>
            <a:chExt cx="2430239" cy="377026"/>
          </a:xfrm>
        </p:grpSpPr>
        <p:sp>
          <p:nvSpPr>
            <p:cNvPr id="4" name="Text Box 19"/>
            <p:cNvSpPr txBox="1">
              <a:spLocks noChangeArrowheads="1"/>
            </p:cNvSpPr>
            <p:nvPr userDrawn="1"/>
          </p:nvSpPr>
          <p:spPr bwMode="auto">
            <a:xfrm>
              <a:off x="3725938" y="4714210"/>
              <a:ext cx="2052165"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000" b="0" dirty="0" smtClean="0">
                  <a:solidFill>
                    <a:srgbClr val="73185A"/>
                  </a:solidFill>
                  <a:latin typeface="微软雅黑" panose="020B0503020204020204" pitchFamily="34" charset="-122"/>
                  <a:ea typeface="微软雅黑" panose="020B0503020204020204" pitchFamily="34" charset="-122"/>
                </a:rPr>
                <a:t>智能信息处理实验室 </a:t>
              </a:r>
              <a:r>
                <a:rPr lang="zh-CN" altLang="en-US" sz="1050" b="0" dirty="0" smtClean="0">
                  <a:solidFill>
                    <a:srgbClr val="73185A"/>
                  </a:solidFill>
                  <a:latin typeface="微软雅黑" panose="020B0503020204020204" pitchFamily="34" charset="-122"/>
                  <a:ea typeface="微软雅黑" panose="020B0503020204020204" pitchFamily="34" charset="-122"/>
                </a:rPr>
                <a:t> </a:t>
              </a:r>
              <a:endParaRPr lang="en-US" altLang="zh-CN" sz="1050" b="0" dirty="0" smtClean="0">
                <a:solidFill>
                  <a:srgbClr val="73185A"/>
                </a:solidFill>
                <a:latin typeface="微软雅黑" panose="020B0503020204020204" pitchFamily="34" charset="-122"/>
                <a:ea typeface="微软雅黑" panose="020B0503020204020204" pitchFamily="34" charset="-122"/>
              </a:endParaRPr>
            </a:p>
            <a:p>
              <a:pPr algn="ctr"/>
              <a:r>
                <a:rPr lang="en-US" altLang="zh-CN" sz="800" b="0" dirty="0" smtClean="0">
                  <a:solidFill>
                    <a:srgbClr val="73185A"/>
                  </a:solidFill>
                  <a:latin typeface="微软雅黑" panose="020B0503020204020204" pitchFamily="34" charset="-122"/>
                  <a:ea typeface="微软雅黑" panose="020B0503020204020204" pitchFamily="34" charset="-122"/>
                </a:rPr>
                <a:t>Intelligent Information Processing Lab</a:t>
              </a:r>
              <a:endParaRPr lang="en-US" altLang="zh-CN" sz="800" b="0" dirty="0">
                <a:solidFill>
                  <a:srgbClr val="73185A"/>
                </a:solidFill>
                <a:latin typeface="微软雅黑" panose="020B0503020204020204" pitchFamily="34" charset="-122"/>
                <a:ea typeface="微软雅黑" panose="020B0503020204020204" pitchFamily="34" charset="-122"/>
              </a:endParaRPr>
            </a:p>
          </p:txBody>
        </p:sp>
        <p:sp>
          <p:nvSpPr>
            <p:cNvPr id="6" name="Freeform 9"/>
            <p:cNvSpPr>
              <a:spLocks noEditPoints="1"/>
            </p:cNvSpPr>
            <p:nvPr userDrawn="1"/>
          </p:nvSpPr>
          <p:spPr bwMode="auto">
            <a:xfrm>
              <a:off x="3347864" y="4753944"/>
              <a:ext cx="468337" cy="310530"/>
            </a:xfrm>
            <a:custGeom>
              <a:avLst/>
              <a:gdLst>
                <a:gd name="T0" fmla="*/ 208 w 210"/>
                <a:gd name="T1" fmla="*/ 38 h 141"/>
                <a:gd name="T2" fmla="*/ 106 w 210"/>
                <a:gd name="T3" fmla="*/ 70 h 141"/>
                <a:gd name="T4" fmla="*/ 105 w 210"/>
                <a:gd name="T5" fmla="*/ 71 h 141"/>
                <a:gd name="T6" fmla="*/ 104 w 210"/>
                <a:gd name="T7" fmla="*/ 70 h 141"/>
                <a:gd name="T8" fmla="*/ 44 w 210"/>
                <a:gd name="T9" fmla="*/ 52 h 141"/>
                <a:gd name="T10" fmla="*/ 35 w 210"/>
                <a:gd name="T11" fmla="*/ 78 h 141"/>
                <a:gd name="T12" fmla="*/ 41 w 210"/>
                <a:gd name="T13" fmla="*/ 88 h 141"/>
                <a:gd name="T14" fmla="*/ 35 w 210"/>
                <a:gd name="T15" fmla="*/ 98 h 141"/>
                <a:gd name="T16" fmla="*/ 41 w 210"/>
                <a:gd name="T17" fmla="*/ 138 h 141"/>
                <a:gd name="T18" fmla="*/ 40 w 210"/>
                <a:gd name="T19" fmla="*/ 140 h 141"/>
                <a:gd name="T20" fmla="*/ 38 w 210"/>
                <a:gd name="T21" fmla="*/ 141 h 141"/>
                <a:gd name="T22" fmla="*/ 20 w 210"/>
                <a:gd name="T23" fmla="*/ 141 h 141"/>
                <a:gd name="T24" fmla="*/ 18 w 210"/>
                <a:gd name="T25" fmla="*/ 140 h 141"/>
                <a:gd name="T26" fmla="*/ 17 w 210"/>
                <a:gd name="T27" fmla="*/ 138 h 141"/>
                <a:gd name="T28" fmla="*/ 22 w 210"/>
                <a:gd name="T29" fmla="*/ 98 h 141"/>
                <a:gd name="T30" fmla="*/ 17 w 210"/>
                <a:gd name="T31" fmla="*/ 88 h 141"/>
                <a:gd name="T32" fmla="*/ 23 w 210"/>
                <a:gd name="T33" fmla="*/ 78 h 141"/>
                <a:gd name="T34" fmla="*/ 32 w 210"/>
                <a:gd name="T35" fmla="*/ 48 h 141"/>
                <a:gd name="T36" fmla="*/ 2 w 210"/>
                <a:gd name="T37" fmla="*/ 38 h 141"/>
                <a:gd name="T38" fmla="*/ 0 w 210"/>
                <a:gd name="T39" fmla="*/ 35 h 141"/>
                <a:gd name="T40" fmla="*/ 2 w 210"/>
                <a:gd name="T41" fmla="*/ 33 h 141"/>
                <a:gd name="T42" fmla="*/ 104 w 210"/>
                <a:gd name="T43" fmla="*/ 0 h 141"/>
                <a:gd name="T44" fmla="*/ 105 w 210"/>
                <a:gd name="T45" fmla="*/ 0 h 141"/>
                <a:gd name="T46" fmla="*/ 106 w 210"/>
                <a:gd name="T47" fmla="*/ 0 h 141"/>
                <a:gd name="T48" fmla="*/ 208 w 210"/>
                <a:gd name="T49" fmla="*/ 33 h 141"/>
                <a:gd name="T50" fmla="*/ 210 w 210"/>
                <a:gd name="T51" fmla="*/ 35 h 141"/>
                <a:gd name="T52" fmla="*/ 208 w 210"/>
                <a:gd name="T53" fmla="*/ 38 h 141"/>
                <a:gd name="T54" fmla="*/ 164 w 210"/>
                <a:gd name="T55" fmla="*/ 94 h 141"/>
                <a:gd name="T56" fmla="*/ 105 w 210"/>
                <a:gd name="T57" fmla="*/ 117 h 141"/>
                <a:gd name="T58" fmla="*/ 46 w 210"/>
                <a:gd name="T59" fmla="*/ 94 h 141"/>
                <a:gd name="T60" fmla="*/ 48 w 210"/>
                <a:gd name="T61" fmla="*/ 65 h 141"/>
                <a:gd name="T62" fmla="*/ 101 w 210"/>
                <a:gd name="T63" fmla="*/ 82 h 141"/>
                <a:gd name="T64" fmla="*/ 105 w 210"/>
                <a:gd name="T65" fmla="*/ 82 h 141"/>
                <a:gd name="T66" fmla="*/ 109 w 210"/>
                <a:gd name="T67" fmla="*/ 82 h 141"/>
                <a:gd name="T68" fmla="*/ 162 w 210"/>
                <a:gd name="T69" fmla="*/ 65 h 141"/>
                <a:gd name="T70" fmla="*/ 164 w 210"/>
                <a:gd name="T71" fmla="*/ 9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 h="141">
                  <a:moveTo>
                    <a:pt x="208" y="38"/>
                  </a:moveTo>
                  <a:cubicBezTo>
                    <a:pt x="106" y="70"/>
                    <a:pt x="106" y="70"/>
                    <a:pt x="106" y="70"/>
                  </a:cubicBezTo>
                  <a:cubicBezTo>
                    <a:pt x="106" y="71"/>
                    <a:pt x="105" y="71"/>
                    <a:pt x="105" y="71"/>
                  </a:cubicBezTo>
                  <a:cubicBezTo>
                    <a:pt x="105" y="71"/>
                    <a:pt x="104" y="71"/>
                    <a:pt x="104" y="70"/>
                  </a:cubicBezTo>
                  <a:cubicBezTo>
                    <a:pt x="44" y="52"/>
                    <a:pt x="44" y="52"/>
                    <a:pt x="44" y="52"/>
                  </a:cubicBezTo>
                  <a:cubicBezTo>
                    <a:pt x="39" y="56"/>
                    <a:pt x="36" y="66"/>
                    <a:pt x="35" y="78"/>
                  </a:cubicBezTo>
                  <a:cubicBezTo>
                    <a:pt x="38" y="80"/>
                    <a:pt x="41" y="84"/>
                    <a:pt x="41" y="88"/>
                  </a:cubicBezTo>
                  <a:cubicBezTo>
                    <a:pt x="41" y="92"/>
                    <a:pt x="38" y="96"/>
                    <a:pt x="35" y="98"/>
                  </a:cubicBezTo>
                  <a:cubicBezTo>
                    <a:pt x="41" y="138"/>
                    <a:pt x="41" y="138"/>
                    <a:pt x="41" y="138"/>
                  </a:cubicBezTo>
                  <a:cubicBezTo>
                    <a:pt x="41" y="138"/>
                    <a:pt x="40" y="139"/>
                    <a:pt x="40" y="140"/>
                  </a:cubicBezTo>
                  <a:cubicBezTo>
                    <a:pt x="39" y="141"/>
                    <a:pt x="38" y="141"/>
                    <a:pt x="38" y="141"/>
                  </a:cubicBezTo>
                  <a:cubicBezTo>
                    <a:pt x="20" y="141"/>
                    <a:pt x="20" y="141"/>
                    <a:pt x="20" y="141"/>
                  </a:cubicBezTo>
                  <a:cubicBezTo>
                    <a:pt x="19" y="141"/>
                    <a:pt x="18" y="141"/>
                    <a:pt x="18" y="140"/>
                  </a:cubicBezTo>
                  <a:cubicBezTo>
                    <a:pt x="17" y="139"/>
                    <a:pt x="17" y="138"/>
                    <a:pt x="17" y="138"/>
                  </a:cubicBezTo>
                  <a:cubicBezTo>
                    <a:pt x="22" y="98"/>
                    <a:pt x="22" y="98"/>
                    <a:pt x="22" y="98"/>
                  </a:cubicBezTo>
                  <a:cubicBezTo>
                    <a:pt x="19" y="96"/>
                    <a:pt x="17" y="92"/>
                    <a:pt x="17" y="88"/>
                  </a:cubicBezTo>
                  <a:cubicBezTo>
                    <a:pt x="17" y="84"/>
                    <a:pt x="20" y="80"/>
                    <a:pt x="23" y="78"/>
                  </a:cubicBezTo>
                  <a:cubicBezTo>
                    <a:pt x="24" y="67"/>
                    <a:pt x="26" y="56"/>
                    <a:pt x="32" y="48"/>
                  </a:cubicBezTo>
                  <a:cubicBezTo>
                    <a:pt x="2" y="38"/>
                    <a:pt x="2" y="38"/>
                    <a:pt x="2" y="38"/>
                  </a:cubicBezTo>
                  <a:cubicBezTo>
                    <a:pt x="0" y="38"/>
                    <a:pt x="0" y="37"/>
                    <a:pt x="0" y="35"/>
                  </a:cubicBezTo>
                  <a:cubicBezTo>
                    <a:pt x="0" y="34"/>
                    <a:pt x="0" y="33"/>
                    <a:pt x="2" y="33"/>
                  </a:cubicBezTo>
                  <a:cubicBezTo>
                    <a:pt x="104" y="0"/>
                    <a:pt x="104" y="0"/>
                    <a:pt x="104" y="0"/>
                  </a:cubicBezTo>
                  <a:cubicBezTo>
                    <a:pt x="104" y="0"/>
                    <a:pt x="105" y="0"/>
                    <a:pt x="105" y="0"/>
                  </a:cubicBezTo>
                  <a:cubicBezTo>
                    <a:pt x="105" y="0"/>
                    <a:pt x="106" y="0"/>
                    <a:pt x="106" y="0"/>
                  </a:cubicBezTo>
                  <a:cubicBezTo>
                    <a:pt x="208" y="33"/>
                    <a:pt x="208" y="33"/>
                    <a:pt x="208" y="33"/>
                  </a:cubicBezTo>
                  <a:cubicBezTo>
                    <a:pt x="210" y="33"/>
                    <a:pt x="210" y="34"/>
                    <a:pt x="210" y="35"/>
                  </a:cubicBezTo>
                  <a:cubicBezTo>
                    <a:pt x="210" y="37"/>
                    <a:pt x="210" y="38"/>
                    <a:pt x="208" y="38"/>
                  </a:cubicBezTo>
                  <a:close/>
                  <a:moveTo>
                    <a:pt x="164" y="94"/>
                  </a:moveTo>
                  <a:cubicBezTo>
                    <a:pt x="164" y="107"/>
                    <a:pt x="137" y="117"/>
                    <a:pt x="105" y="117"/>
                  </a:cubicBezTo>
                  <a:cubicBezTo>
                    <a:pt x="73" y="117"/>
                    <a:pt x="46" y="107"/>
                    <a:pt x="46" y="94"/>
                  </a:cubicBezTo>
                  <a:cubicBezTo>
                    <a:pt x="48" y="65"/>
                    <a:pt x="48" y="65"/>
                    <a:pt x="48" y="65"/>
                  </a:cubicBezTo>
                  <a:cubicBezTo>
                    <a:pt x="101" y="82"/>
                    <a:pt x="101" y="82"/>
                    <a:pt x="101" y="82"/>
                  </a:cubicBezTo>
                  <a:cubicBezTo>
                    <a:pt x="102" y="82"/>
                    <a:pt x="104" y="82"/>
                    <a:pt x="105" y="82"/>
                  </a:cubicBezTo>
                  <a:cubicBezTo>
                    <a:pt x="106" y="82"/>
                    <a:pt x="108" y="82"/>
                    <a:pt x="109" y="82"/>
                  </a:cubicBezTo>
                  <a:cubicBezTo>
                    <a:pt x="162" y="65"/>
                    <a:pt x="162" y="65"/>
                    <a:pt x="162" y="65"/>
                  </a:cubicBezTo>
                  <a:lnTo>
                    <a:pt x="164" y="94"/>
                  </a:lnTo>
                  <a:close/>
                </a:path>
              </a:pathLst>
            </a:custGeom>
            <a:solidFill>
              <a:srgbClr val="73185A"/>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dirty="0" smtClean="0">
                <a:solidFill>
                  <a:srgbClr val="73185A"/>
                </a:solidFill>
                <a:latin typeface="微软雅黑" panose="020B0503020204020204" pitchFamily="34" charset="-122"/>
                <a:ea typeface="微软雅黑" panose="020B0503020204020204" pitchFamily="34" charset="-122"/>
                <a:sym typeface="Gill Sans"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95536" y="1922884"/>
            <a:ext cx="7848872" cy="460375"/>
          </a:xfrm>
          <a:prstGeom prst="rect">
            <a:avLst/>
          </a:prstGeom>
          <a:noFill/>
        </p:spPr>
        <p:txBody>
          <a:bodyPr wrap="square" rtlCol="0">
            <a:spAutoFit/>
          </a:bodyPr>
          <a:lstStyle/>
          <a:p>
            <a:pPr algn="ctr"/>
            <a:r>
              <a:rPr lang="zh-CN" altLang="en-US" sz="24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基于</a:t>
            </a:r>
            <a:r>
              <a:rPr lang="en-US" altLang="zh-CN" sz="24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L21</a:t>
            </a:r>
            <a:r>
              <a:rPr lang="zh-CN" altLang="en-US" sz="24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范数正则化的</a:t>
            </a:r>
            <a:r>
              <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多非负矩阵</a:t>
            </a:r>
            <a:r>
              <a:rPr lang="zh-CN" altLang="en-US" sz="24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分解算法的实验分析</a:t>
            </a:r>
            <a:endParaRPr lang="zh-CN" altLang="en-US" sz="24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5" name="圆角矩形 34"/>
          <p:cNvSpPr/>
          <p:nvPr/>
        </p:nvSpPr>
        <p:spPr>
          <a:xfrm>
            <a:off x="647564" y="2469951"/>
            <a:ext cx="7344816" cy="376772"/>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73185A"/>
                </a:solidFill>
                <a:latin typeface="Times New Roman" panose="02020603050405020304" pitchFamily="18" charset="0"/>
                <a:ea typeface="微软雅黑" panose="020B0503020204020204" pitchFamily="34" charset="-122"/>
                <a:cs typeface="Times New Roman" panose="02020603050405020304" pitchFamily="18" charset="0"/>
              </a:rPr>
              <a:t>Research on Multiple Nonnegative </a:t>
            </a:r>
            <a:r>
              <a:rPr lang="en-US" altLang="zh-CN" sz="1200" b="1" dirty="0" smtClean="0">
                <a:solidFill>
                  <a:srgbClr val="73185A"/>
                </a:solidFill>
                <a:latin typeface="Times New Roman" panose="02020603050405020304" pitchFamily="18" charset="0"/>
                <a:ea typeface="微软雅黑" panose="020B0503020204020204" pitchFamily="34" charset="-122"/>
                <a:cs typeface="Times New Roman" panose="02020603050405020304" pitchFamily="18" charset="0"/>
              </a:rPr>
              <a:t>Matrix Factorization with L21-norm Regularization</a:t>
            </a:r>
            <a:endParaRPr lang="en-US" altLang="zh-CN" sz="1200" b="1" dirty="0">
              <a:solidFill>
                <a:srgbClr val="73185A"/>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7" name="组合 36"/>
          <p:cNvGrpSpPr/>
          <p:nvPr/>
        </p:nvGrpSpPr>
        <p:grpSpPr>
          <a:xfrm>
            <a:off x="2807114" y="3945506"/>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73185A"/>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73185A"/>
                  </a:solidFill>
                  <a:latin typeface="微软雅黑" panose="020B0503020204020204" pitchFamily="34" charset="-122"/>
                  <a:ea typeface="微软雅黑" panose="020B0503020204020204"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73185A"/>
                  </a:solidFill>
                  <a:latin typeface="微软雅黑" panose="020B0503020204020204" pitchFamily="34" charset="-122"/>
                  <a:ea typeface="微软雅黑" panose="020B0503020204020204" pitchFamily="34" charset="-122"/>
                </a:endParaRPr>
              </a:p>
            </p:txBody>
          </p:sp>
        </p:grpSp>
      </p:grpSp>
      <p:grpSp>
        <p:nvGrpSpPr>
          <p:cNvPr id="42" name="Group 14"/>
          <p:cNvGrpSpPr/>
          <p:nvPr/>
        </p:nvGrpSpPr>
        <p:grpSpPr bwMode="auto">
          <a:xfrm>
            <a:off x="5293970" y="3939108"/>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73185A"/>
                </a:solidFill>
                <a:latin typeface="微软雅黑" panose="020B0503020204020204" pitchFamily="34" charset="-122"/>
                <a:ea typeface="微软雅黑" panose="020B0503020204020204"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73185A"/>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73185A"/>
                  </a:solidFill>
                  <a:latin typeface="微软雅黑" panose="020B0503020204020204" pitchFamily="34" charset="-122"/>
                  <a:ea typeface="微软雅黑" panose="020B0503020204020204" pitchFamily="34" charset="-122"/>
                </a:endParaRPr>
              </a:p>
            </p:txBody>
          </p:sp>
        </p:grpSp>
      </p:grpSp>
      <p:sp>
        <p:nvSpPr>
          <p:cNvPr id="50" name="Text Box 19"/>
          <p:cNvSpPr txBox="1">
            <a:spLocks noChangeArrowheads="1"/>
          </p:cNvSpPr>
          <p:nvPr/>
        </p:nvSpPr>
        <p:spPr bwMode="auto">
          <a:xfrm>
            <a:off x="2989714" y="3910600"/>
            <a:ext cx="16337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smtClean="0">
                <a:solidFill>
                  <a:srgbClr val="73185A"/>
                </a:solidFill>
                <a:latin typeface="微软雅黑" panose="020B0503020204020204" pitchFamily="34" charset="-122"/>
                <a:ea typeface="微软雅黑" panose="020B0503020204020204" pitchFamily="34" charset="-122"/>
              </a:rPr>
              <a:t>指导教师：谢茂强 副教授</a:t>
            </a:r>
            <a:endParaRPr lang="en-US" altLang="zh-CN" sz="1000" b="1" dirty="0">
              <a:solidFill>
                <a:srgbClr val="73185A"/>
              </a:solidFill>
              <a:latin typeface="微软雅黑" panose="020B0503020204020204" pitchFamily="34" charset="-122"/>
              <a:ea typeface="微软雅黑" panose="020B0503020204020204" pitchFamily="34" charset="-122"/>
            </a:endParaRPr>
          </a:p>
        </p:txBody>
      </p:sp>
      <p:sp>
        <p:nvSpPr>
          <p:cNvPr id="51" name="Text Box 20"/>
          <p:cNvSpPr txBox="1">
            <a:spLocks noChangeArrowheads="1"/>
          </p:cNvSpPr>
          <p:nvPr/>
        </p:nvSpPr>
        <p:spPr bwMode="auto">
          <a:xfrm>
            <a:off x="5437986" y="3910600"/>
            <a:ext cx="1071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73185A"/>
                </a:solidFill>
                <a:latin typeface="微软雅黑" panose="020B0503020204020204" pitchFamily="34" charset="-122"/>
                <a:ea typeface="微软雅黑" panose="020B0503020204020204" pitchFamily="34" charset="-122"/>
              </a:rPr>
              <a:t>答辩人</a:t>
            </a:r>
            <a:r>
              <a:rPr lang="zh-CN" altLang="en-US" sz="1000" b="1" dirty="0" smtClean="0">
                <a:solidFill>
                  <a:srgbClr val="73185A"/>
                </a:solidFill>
                <a:latin typeface="微软雅黑" panose="020B0503020204020204" pitchFamily="34" charset="-122"/>
                <a:ea typeface="微软雅黑" panose="020B0503020204020204" pitchFamily="34" charset="-122"/>
              </a:rPr>
              <a:t>：赵欣璇</a:t>
            </a:r>
            <a:endParaRPr lang="zh-CN" altLang="en-US" sz="1000" b="1" dirty="0" smtClean="0">
              <a:solidFill>
                <a:srgbClr val="73185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525341" y="194692"/>
            <a:ext cx="4093318" cy="1419170"/>
            <a:chOff x="2478934" y="130133"/>
            <a:chExt cx="4093318" cy="1419170"/>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97181" y="370511"/>
              <a:ext cx="2475071" cy="1069231"/>
            </a:xfrm>
            <a:prstGeom prst="rect">
              <a:avLst/>
            </a:prstGeom>
          </p:spPr>
        </p:pic>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l="26816" t="22850" r="22233" b="33435"/>
            <a:stretch>
              <a:fillRect/>
            </a:stretch>
          </p:blipFill>
          <p:spPr>
            <a:xfrm>
              <a:off x="2478934" y="130133"/>
              <a:ext cx="1368152" cy="1419170"/>
            </a:xfrm>
            <a:prstGeom prst="rect">
              <a:avLst/>
            </a:prstGeom>
          </p:spPr>
        </p:pic>
      </p:grpSp>
      <p:sp>
        <p:nvSpPr>
          <p:cNvPr id="3" name="灯片编号占位符 2"/>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14:bounceEnd="60000">
                                          <p:cBhvr additive="base">
                                            <p:cTn id="23"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14:bounceEnd="60000">
                                          <p:cBhvr additive="base">
                                            <p:cTn id="27"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14:bounceEnd="60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p:bldP spid="51"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p:bldP spid="51"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2531745" cy="521970"/>
          </a:xfrm>
          <a:prstGeom prst="rect">
            <a:avLst/>
          </a:prstGeom>
          <a:noFill/>
        </p:spPr>
        <p:txBody>
          <a:bodyPr wrap="square" rtlCol="0">
            <a:spAutoFit/>
          </a:bodyPr>
          <a:p>
            <a:r>
              <a:rPr lang="en-US" altLang="zh-CN" sz="2800" dirty="0">
                <a:solidFill>
                  <a:srgbClr val="73185A"/>
                </a:solidFill>
                <a:latin typeface="微软雅黑" panose="020B0503020204020204" pitchFamily="34" charset="-122"/>
                <a:ea typeface="微软雅黑" panose="020B0503020204020204" pitchFamily="34" charset="-122"/>
              </a:rPr>
              <a:t>Friedman</a:t>
            </a:r>
            <a:r>
              <a:rPr lang="zh-CN" altLang="en-US" sz="2800" dirty="0">
                <a:solidFill>
                  <a:srgbClr val="73185A"/>
                </a:solidFill>
                <a:latin typeface="微软雅黑" panose="020B0503020204020204" pitchFamily="34" charset="-122"/>
                <a:ea typeface="微软雅黑" panose="020B0503020204020204" pitchFamily="34" charset="-122"/>
              </a:rPr>
              <a:t>检验</a:t>
            </a:r>
            <a:endParaRPr lang="zh-CN" altLang="en-US" sz="2800" dirty="0">
              <a:solidFill>
                <a:srgbClr val="73185A"/>
              </a:solidFill>
              <a:latin typeface="微软雅黑" panose="020B0503020204020204" pitchFamily="34" charset="-122"/>
              <a:ea typeface="微软雅黑" panose="020B0503020204020204" pitchFamily="34" charset="-122"/>
            </a:endParaRPr>
          </a:p>
        </p:txBody>
      </p:sp>
      <p:sp>
        <p:nvSpPr>
          <p:cNvPr id="6" name="TextBox 37"/>
          <p:cNvSpPr txBox="1"/>
          <p:nvPr/>
        </p:nvSpPr>
        <p:spPr>
          <a:xfrm>
            <a:off x="800100" y="1372235"/>
            <a:ext cx="4530090" cy="1476375"/>
          </a:xfrm>
          <a:prstGeom prst="rect">
            <a:avLst/>
          </a:prstGeom>
          <a:noFill/>
        </p:spPr>
        <p:txBody>
          <a:bodyPr wrap="square" rtlCol="0">
            <a:spAutoFit/>
          </a:bodyPr>
          <a:p>
            <a:pPr>
              <a:lnSpc>
                <a:spcPct val="150000"/>
              </a:lnSpc>
              <a:spcBef>
                <a:spcPts val="0"/>
              </a:spcBef>
              <a:spcAft>
                <a:spcPts val="0"/>
              </a:spcAft>
            </a:pPr>
            <a:r>
              <a:rPr lang="en-US" sz="1200" b="1"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Friedman</a:t>
            </a:r>
            <a:r>
              <a:rPr lang="zh-CN" altLang="en-US" sz="1200" b="1"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检验</a:t>
            </a: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：基于各个算法的性能排序，验证HMNMF算法是否具有突出的性能表现。</a:t>
            </a:r>
            <a:endPar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我们做零假设</a:t>
            </a:r>
            <a:r>
              <a:rPr lang="en-US" altLang="zh-CN"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H0</a:t>
            </a: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：所有算法性能相同。则F检验的的结果表示实验统计数据符合零假设的概率，p值越小对零假设的有效性产生怀疑。</a:t>
            </a:r>
            <a:endPar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Line 33"/>
          <p:cNvSpPr>
            <a:spLocks noChangeShapeType="1"/>
          </p:cNvSpPr>
          <p:nvPr/>
        </p:nvSpPr>
        <p:spPr bwMode="auto">
          <a:xfrm>
            <a:off x="5826125" y="1308100"/>
            <a:ext cx="635" cy="318071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7" name="TextBox 37"/>
          <p:cNvSpPr txBox="1"/>
          <p:nvPr/>
        </p:nvSpPr>
        <p:spPr>
          <a:xfrm>
            <a:off x="6315075" y="1308100"/>
            <a:ext cx="1766570" cy="1476375"/>
          </a:xfrm>
          <a:prstGeom prst="rect">
            <a:avLst/>
          </a:prstGeom>
          <a:noFill/>
        </p:spPr>
        <p:txBody>
          <a:bodyPr wrap="square" rtlCol="0">
            <a:spAutoFit/>
          </a:bodyPr>
          <a:p>
            <a:pPr>
              <a:lnSpc>
                <a:spcPct val="150000"/>
              </a:lnSpc>
            </a:pP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结果显示，“所有算法性能相同”这个假设是不成立的，也就是说，HMNMF算法相较于其他算法有显著的差异。</a:t>
            </a:r>
            <a:endPar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p:nvPr/>
        </p:nvGraphicFramePr>
        <p:xfrm>
          <a:off x="910590" y="3342005"/>
          <a:ext cx="4308475" cy="458470"/>
        </p:xfrm>
        <a:graphic>
          <a:graphicData uri="http://schemas.openxmlformats.org/drawingml/2006/table">
            <a:tbl>
              <a:tblPr firstRow="1" bandRow="1">
                <a:tableStyleId>{5940675A-B579-460E-94D1-54222C63F5DA}</a:tableStyleId>
              </a:tblPr>
              <a:tblGrid>
                <a:gridCol w="1268730"/>
                <a:gridCol w="1012190"/>
                <a:gridCol w="1015365"/>
                <a:gridCol w="1012190"/>
              </a:tblGrid>
              <a:tr h="229235">
                <a:tc>
                  <a:txBody>
                    <a:bodyPr/>
                    <a:p>
                      <a:pPr indent="0" algn="ctr" fontAlgn="auto">
                        <a:spcBef>
                          <a:spcPts val="600"/>
                        </a:spcBef>
                        <a:buNone/>
                      </a:pP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spcBef>
                          <a:spcPts val="600"/>
                        </a:spcBef>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RMSE</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spcBef>
                          <a:spcPts val="600"/>
                        </a:spcBef>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HR</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spcBef>
                          <a:spcPts val="600"/>
                        </a:spcBef>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ARHR</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235">
                <a:tc>
                  <a:txBody>
                    <a:bodyPr/>
                    <a:p>
                      <a:pPr indent="0" algn="ctr" fontAlgn="auto">
                        <a:spcBef>
                          <a:spcPts val="600"/>
                        </a:spcBef>
                        <a:buNone/>
                      </a:pPr>
                      <a:r>
                        <a:rPr lang="zh-CN" altLang="en-US" sz="1200" b="0">
                          <a:latin typeface="Times New Roman" panose="02020603050405020304" pitchFamily="18" charset="0"/>
                          <a:ea typeface="微软雅黑" panose="020B0503020204020204" pitchFamily="34" charset="-122"/>
                          <a:cs typeface="宋体" panose="02010600030101010101" pitchFamily="2" charset="-122"/>
                        </a:rPr>
                        <a:t>结果</a:t>
                      </a:r>
                      <a:endParaRPr lang="zh-CN" altLang="en-US" sz="1200" b="0">
                        <a:latin typeface="Times New Roman" panose="02020603050405020304" pitchFamily="18" charset="0"/>
                        <a:ea typeface="微软雅黑" panose="020B0503020204020204" pitchFamily="34"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spcBef>
                          <a:spcPts val="600"/>
                        </a:spcBef>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0.0053</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spcBef>
                          <a:spcPts val="600"/>
                        </a:spcBef>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0.0328</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spcBef>
                          <a:spcPts val="600"/>
                        </a:spcBef>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0.0609</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1846580" cy="521970"/>
          </a:xfrm>
          <a:prstGeom prst="rect">
            <a:avLst/>
          </a:prstGeom>
          <a:noFill/>
        </p:spPr>
        <p:txBody>
          <a:bodyPr wrap="square" rtlCol="0">
            <a:spAutoFit/>
          </a:bodyPr>
          <a:p>
            <a:r>
              <a:rPr lang="zh-CN" altLang="en-US" sz="2800" dirty="0">
                <a:solidFill>
                  <a:srgbClr val="73185A"/>
                </a:solidFill>
                <a:latin typeface="微软雅黑" panose="020B0503020204020204" pitchFamily="34" charset="-122"/>
                <a:ea typeface="微软雅黑" panose="020B0503020204020204" pitchFamily="34" charset="-122"/>
              </a:rPr>
              <a:t>配对</a:t>
            </a:r>
            <a:r>
              <a:rPr lang="en-US" altLang="zh-CN" sz="2800" dirty="0">
                <a:solidFill>
                  <a:srgbClr val="73185A"/>
                </a:solidFill>
                <a:latin typeface="微软雅黑" panose="020B0503020204020204" pitchFamily="34" charset="-122"/>
                <a:ea typeface="微软雅黑" panose="020B0503020204020204" pitchFamily="34" charset="-122"/>
              </a:rPr>
              <a:t>T</a:t>
            </a:r>
            <a:r>
              <a:rPr lang="zh-CN" altLang="en-US" sz="2800" dirty="0">
                <a:solidFill>
                  <a:srgbClr val="73185A"/>
                </a:solidFill>
                <a:latin typeface="微软雅黑" panose="020B0503020204020204" pitchFamily="34" charset="-122"/>
                <a:ea typeface="微软雅黑" panose="020B0503020204020204" pitchFamily="34" charset="-122"/>
              </a:rPr>
              <a:t>检验</a:t>
            </a:r>
            <a:endParaRPr lang="zh-CN" altLang="en-US" sz="2800" dirty="0">
              <a:solidFill>
                <a:srgbClr val="73185A"/>
              </a:solidFill>
              <a:latin typeface="微软雅黑" panose="020B0503020204020204" pitchFamily="34" charset="-122"/>
              <a:ea typeface="微软雅黑" panose="020B0503020204020204" pitchFamily="34" charset="-122"/>
            </a:endParaRPr>
          </a:p>
        </p:txBody>
      </p:sp>
      <p:sp>
        <p:nvSpPr>
          <p:cNvPr id="6" name="TextBox 37"/>
          <p:cNvSpPr txBox="1"/>
          <p:nvPr/>
        </p:nvSpPr>
        <p:spPr>
          <a:xfrm>
            <a:off x="800100" y="1372235"/>
            <a:ext cx="4530090" cy="1476375"/>
          </a:xfrm>
          <a:prstGeom prst="rect">
            <a:avLst/>
          </a:prstGeom>
          <a:noFill/>
        </p:spPr>
        <p:txBody>
          <a:bodyPr wrap="square" rtlCol="0">
            <a:spAutoFit/>
          </a:bodyPr>
          <a:p>
            <a:pPr>
              <a:lnSpc>
                <a:spcPct val="150000"/>
              </a:lnSpc>
            </a:pPr>
            <a:r>
              <a:rPr sz="1200" b="1"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配对T检验</a:t>
            </a:r>
            <a:r>
              <a:rPr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是针对两个互相关联的样本之间的比较，例如不同算法在相同数据集上运行的结果、同一测试集在前后不同时间点得到的数据等</a:t>
            </a:r>
            <a:r>
              <a:rPr lang="zh-CN"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sz="1200" b="1"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两个配对样本</a:t>
            </a:r>
            <a:r>
              <a:rPr lang="zh-CN"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a:t>
            </a:r>
            <a:r>
              <a:rPr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两个不同的算法在同一测试集下得到的多个指标值</a:t>
            </a:r>
            <a:endParaRPr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Line 33"/>
          <p:cNvSpPr>
            <a:spLocks noChangeShapeType="1"/>
          </p:cNvSpPr>
          <p:nvPr/>
        </p:nvSpPr>
        <p:spPr bwMode="auto">
          <a:xfrm>
            <a:off x="5826125" y="1308100"/>
            <a:ext cx="635" cy="318071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7" name="TextBox 37"/>
          <p:cNvSpPr txBox="1"/>
          <p:nvPr/>
        </p:nvSpPr>
        <p:spPr>
          <a:xfrm>
            <a:off x="6353175" y="1308100"/>
            <a:ext cx="1766570" cy="2306955"/>
          </a:xfrm>
          <a:prstGeom prst="rect">
            <a:avLst/>
          </a:prstGeom>
          <a:noFill/>
        </p:spPr>
        <p:txBody>
          <a:bodyPr wrap="square" rtlCol="0">
            <a:spAutoFit/>
          </a:bodyPr>
          <a:p>
            <a:pPr>
              <a:lnSpc>
                <a:spcPct val="150000"/>
              </a:lnSpc>
            </a:pP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从实验结果可以看出，在0.05甚至0.4的置信度下，HMNMF与HMNMF-F算法都没有明显的差异，这说明在现有的实验数据集下</a:t>
            </a:r>
            <a:r>
              <a:rPr lang="en-US" altLang="zh-CN"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L21</a:t>
            </a: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范数没有特别明显的性能表现。</a:t>
            </a:r>
            <a:endPar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856615" y="3133725"/>
          <a:ext cx="4417060" cy="952500"/>
        </p:xfrm>
        <a:graphic>
          <a:graphicData uri="http://schemas.openxmlformats.org/drawingml/2006/table">
            <a:tbl>
              <a:tblPr firstRow="1" bandRow="1">
                <a:tableStyleId>{5940675A-B579-460E-94D1-54222C63F5DA}</a:tableStyleId>
              </a:tblPr>
              <a:tblGrid>
                <a:gridCol w="1121410"/>
                <a:gridCol w="748030"/>
                <a:gridCol w="850265"/>
                <a:gridCol w="847725"/>
                <a:gridCol w="849630"/>
              </a:tblGrid>
              <a:tr h="238125">
                <a:tc>
                  <a:txBody>
                    <a:bodyPr/>
                    <a:p>
                      <a:pPr indent="0" algn="ctr">
                        <a:buNone/>
                      </a:pP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宋体" panose="02010600030101010101" pitchFamily="2" charset="-122"/>
                        </a:rPr>
                        <a:t>概率</a:t>
                      </a:r>
                      <a:endParaRPr lang="en-US" altLang="en-US" sz="1200" b="0">
                        <a:latin typeface="Times New Roman" panose="02020603050405020304" pitchFamily="18" charset="0"/>
                        <a:ea typeface="微软雅黑" panose="020B0503020204020204" pitchFamily="34"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α=0.05</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α=0.1</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α=0.4</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YahooMusic</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0.4182</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38125">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DoubanBook</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0.4226</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38125">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Pathway</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0.8941</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ea typeface="微软雅黑" panose="020B0503020204020204" pitchFamily="34" charset="-122"/>
                          <a:cs typeface="Times New Roman" panose="02020603050405020304" pitchFamily="18" charset="0"/>
                        </a:rPr>
                        <a:t>0.0000</a:t>
                      </a:r>
                      <a:endParaRPr lang="en-US" altLang="en-US" sz="1200" b="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vert="horz" anchor="t">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42595"/>
            <a:ext cx="2362200" cy="521970"/>
          </a:xfrm>
          <a:prstGeom prst="rect">
            <a:avLst/>
          </a:prstGeom>
          <a:noFill/>
        </p:spPr>
        <p:txBody>
          <a:bodyPr wrap="square" rtlCol="0">
            <a:spAutoFit/>
          </a:bodyPr>
          <a:p>
            <a:pPr algn="l"/>
            <a:r>
              <a:rPr lang="zh-CN" altLang="en-US" sz="2800" dirty="0">
                <a:ln w="6350">
                  <a:noFill/>
                </a:ln>
                <a:solidFill>
                  <a:srgbClr val="73185A"/>
                </a:solidFill>
                <a:latin typeface="微软雅黑" panose="020B0503020204020204" pitchFamily="34" charset="-122"/>
                <a:ea typeface="微软雅黑" panose="020B0503020204020204" pitchFamily="34" charset="-122"/>
              </a:rPr>
              <a:t>高斯</a:t>
            </a:r>
            <a:r>
              <a:rPr lang="zh-CN" altLang="en-US" sz="2800" dirty="0">
                <a:ln w="6350">
                  <a:noFill/>
                </a:ln>
                <a:solidFill>
                  <a:srgbClr val="73185A"/>
                </a:solidFill>
                <a:latin typeface="微软雅黑" panose="020B0503020204020204" pitchFamily="34" charset="-122"/>
                <a:ea typeface="微软雅黑" panose="020B0503020204020204" pitchFamily="34" charset="-122"/>
              </a:rPr>
              <a:t>噪声</a:t>
            </a:r>
            <a:r>
              <a:rPr lang="zh-CN" altLang="en-US" sz="2800" dirty="0">
                <a:ln w="6350">
                  <a:noFill/>
                </a:ln>
                <a:solidFill>
                  <a:srgbClr val="73185A"/>
                </a:solidFill>
                <a:latin typeface="微软雅黑" panose="020B0503020204020204" pitchFamily="34" charset="-122"/>
                <a:ea typeface="微软雅黑" panose="020B0503020204020204" pitchFamily="34" charset="-122"/>
              </a:rPr>
              <a:t>检验</a:t>
            </a:r>
            <a:endParaRPr lang="zh-CN" altLang="en-US" sz="2800" dirty="0">
              <a:ln w="6350">
                <a:noFill/>
              </a:ln>
              <a:solidFill>
                <a:srgbClr val="73185A"/>
              </a:solidFill>
              <a:latin typeface="微软雅黑" panose="020B0503020204020204" pitchFamily="34" charset="-122"/>
              <a:ea typeface="微软雅黑" panose="020B0503020204020204" pitchFamily="34" charset="-122"/>
            </a:endParaRPr>
          </a:p>
        </p:txBody>
      </p:sp>
      <p:sp>
        <p:nvSpPr>
          <p:cNvPr id="6" name="TextBox 37"/>
          <p:cNvSpPr txBox="1"/>
          <p:nvPr/>
        </p:nvSpPr>
        <p:spPr>
          <a:xfrm>
            <a:off x="800100" y="1372235"/>
            <a:ext cx="4530090" cy="645160"/>
          </a:xfrm>
          <a:prstGeom prst="rect">
            <a:avLst/>
          </a:prstGeom>
          <a:noFill/>
        </p:spPr>
        <p:txBody>
          <a:bodyPr wrap="square" rtlCol="0">
            <a:spAutoFit/>
          </a:bodyPr>
          <a:p>
            <a:pPr algn="l">
              <a:lnSpc>
                <a:spcPct val="150000"/>
              </a:lnSpc>
            </a:pPr>
            <a:r>
              <a:rPr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选择均值为0，标准差为[0.1, 1, 5, 10]的不同的高斯噪声</a:t>
            </a:r>
            <a:r>
              <a:rPr 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。图例展示的是</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Douban Book</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数据集在不同噪声下的</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RMSE</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指标结果。</a:t>
            </a:r>
            <a:endPar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Line 33"/>
          <p:cNvSpPr>
            <a:spLocks noChangeShapeType="1"/>
          </p:cNvSpPr>
          <p:nvPr/>
        </p:nvSpPr>
        <p:spPr bwMode="auto">
          <a:xfrm>
            <a:off x="5826125" y="1308100"/>
            <a:ext cx="635" cy="318071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7" name="TextBox 37"/>
          <p:cNvSpPr txBox="1"/>
          <p:nvPr/>
        </p:nvSpPr>
        <p:spPr>
          <a:xfrm>
            <a:off x="6353175" y="1308100"/>
            <a:ext cx="1766570" cy="2861310"/>
          </a:xfrm>
          <a:prstGeom prst="rect">
            <a:avLst/>
          </a:prstGeom>
          <a:noFill/>
        </p:spPr>
        <p:txBody>
          <a:bodyPr wrap="square" rtlCol="0">
            <a:spAutoFit/>
          </a:bodyPr>
          <a:p>
            <a:pPr algn="l">
              <a:lnSpc>
                <a:spcPct val="150000"/>
              </a:lnSpc>
            </a:pP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由图可见，随着噪声标准差的增加，HMNMF算法的性能明显优于HMNMF-F算法，这说明L21范数确实能在一定程度上消除噪声的干扰，对于实际应用中噪声较大的数据，HMNMF算法具有更稳定的性能。</a:t>
            </a:r>
            <a:endPar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 name="图表 1"/>
          <p:cNvGraphicFramePr/>
          <p:nvPr/>
        </p:nvGraphicFramePr>
        <p:xfrm>
          <a:off x="1468755" y="2200275"/>
          <a:ext cx="3322955" cy="2174240"/>
        </p:xfrm>
        <a:graphic>
          <a:graphicData uri="http://schemas.openxmlformats.org/drawingml/2006/chart">
            <c:chart xmlns:c="http://schemas.openxmlformats.org/drawingml/2006/chart" xmlns:r="http://schemas.openxmlformats.org/officeDocument/2006/relationships" r:id="rId1"/>
          </a:graphicData>
        </a:graphic>
      </p:graphicFrame>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2684780" cy="521970"/>
          </a:xfrm>
          <a:prstGeom prst="rect">
            <a:avLst/>
          </a:prstGeom>
          <a:noFill/>
        </p:spPr>
        <p:txBody>
          <a:bodyPr wrap="square" rtlCol="0">
            <a:spAutoFit/>
          </a:bodyPr>
          <a:p>
            <a:pPr algn="l"/>
            <a:r>
              <a:rPr lang="zh-CN" altLang="en-US" sz="2800" dirty="0">
                <a:ln w="6350">
                  <a:noFill/>
                </a:ln>
                <a:solidFill>
                  <a:srgbClr val="73185A"/>
                </a:solidFill>
                <a:latin typeface="Impact" panose="020B0806030902050204" pitchFamily="34" charset="0"/>
                <a:ea typeface="微软雅黑" panose="020B0503020204020204" pitchFamily="34" charset="-122"/>
              </a:rPr>
              <a:t>层次结构的作用</a:t>
            </a:r>
            <a:endParaRPr lang="zh-CN" altLang="en-US" sz="2800" dirty="0">
              <a:ln w="6350">
                <a:noFill/>
              </a:ln>
              <a:solidFill>
                <a:srgbClr val="73185A"/>
              </a:solidFill>
              <a:latin typeface="Impact" panose="020B0806030902050204" pitchFamily="34" charset="0"/>
              <a:ea typeface="微软雅黑" panose="020B0503020204020204" pitchFamily="34" charset="-122"/>
            </a:endParaRPr>
          </a:p>
        </p:txBody>
      </p:sp>
      <p:sp>
        <p:nvSpPr>
          <p:cNvPr id="2" name="矩形 1"/>
          <p:cNvSpPr/>
          <p:nvPr/>
        </p:nvSpPr>
        <p:spPr>
          <a:xfrm>
            <a:off x="1450975" y="1750695"/>
            <a:ext cx="6242050" cy="1322070"/>
          </a:xfrm>
          <a:prstGeom prst="rect">
            <a:avLst/>
          </a:prstGeom>
        </p:spPr>
        <p:txBody>
          <a:bodyPr wrap="square">
            <a:spAutoFit/>
          </a:bodyPr>
          <a:p>
            <a:pPr algn="l"/>
            <a:r>
              <a:rPr lang="en-US" altLang="zh-CN" sz="16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有关层次约束，我们提出了以下两个问题</a:t>
            </a:r>
            <a:r>
              <a:rPr lang="zh-CN" altLang="en-US" sz="16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r>
              <a:rPr lang="zh-CN" altLang="en-US" sz="1600" dirty="0">
                <a:solidFill>
                  <a:srgbClr val="73185A"/>
                </a:solidFill>
                <a:latin typeface="微软雅黑" panose="020B0503020204020204" pitchFamily="34" charset="-122"/>
                <a:ea typeface="微软雅黑" panose="020B0503020204020204" pitchFamily="34" charset="-122"/>
              </a:rPr>
              <a:t>问题</a:t>
            </a:r>
            <a:r>
              <a:rPr lang="en-US" altLang="zh-CN" sz="1600" dirty="0">
                <a:solidFill>
                  <a:srgbClr val="73185A"/>
                </a:solidFill>
                <a:latin typeface="微软雅黑" panose="020B0503020204020204" pitchFamily="34" charset="-122"/>
                <a:ea typeface="微软雅黑" panose="020B0503020204020204" pitchFamily="34" charset="-122"/>
              </a:rPr>
              <a:t>1</a:t>
            </a:r>
            <a:r>
              <a:rPr lang="zh-CN" altLang="en-US" sz="1600" dirty="0">
                <a:solidFill>
                  <a:srgbClr val="73185A"/>
                </a:solidFill>
                <a:latin typeface="微软雅黑" panose="020B0503020204020204" pitchFamily="34" charset="-122"/>
                <a:ea typeface="微软雅黑" panose="020B0503020204020204" pitchFamily="34" charset="-122"/>
              </a:rPr>
              <a:t>：数据的层次结构关系对算法有没有作用？</a:t>
            </a: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r>
              <a:rPr lang="zh-CN" altLang="en-US" sz="1600" dirty="0">
                <a:solidFill>
                  <a:srgbClr val="73185A"/>
                </a:solidFill>
                <a:latin typeface="微软雅黑" panose="020B0503020204020204" pitchFamily="34" charset="-122"/>
                <a:ea typeface="微软雅黑" panose="020B0503020204020204" pitchFamily="34" charset="-122"/>
              </a:rPr>
              <a:t>问题</a:t>
            </a:r>
            <a:r>
              <a:rPr lang="en-US" altLang="zh-CN" sz="1600" dirty="0">
                <a:solidFill>
                  <a:srgbClr val="73185A"/>
                </a:solidFill>
                <a:latin typeface="微软雅黑" panose="020B0503020204020204" pitchFamily="34" charset="-122"/>
                <a:ea typeface="微软雅黑" panose="020B0503020204020204" pitchFamily="34" charset="-122"/>
              </a:rPr>
              <a:t>2</a:t>
            </a:r>
            <a:r>
              <a:rPr lang="zh-CN" altLang="en-US" sz="1600" dirty="0">
                <a:solidFill>
                  <a:srgbClr val="73185A"/>
                </a:solidFill>
                <a:latin typeface="微软雅黑" panose="020B0503020204020204" pitchFamily="34" charset="-122"/>
                <a:ea typeface="微软雅黑" panose="020B0503020204020204" pitchFamily="34" charset="-122"/>
              </a:rPr>
              <a:t>：具体是通过什么方式起作用的？</a:t>
            </a:r>
            <a:endParaRPr lang="zh-CN" altLang="en-US" sz="1600" dirty="0">
              <a:solidFill>
                <a:srgbClr val="73185A"/>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1614170" y="2327275"/>
          <a:ext cx="3297555" cy="2049145"/>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37"/>
          <p:cNvSpPr txBox="1"/>
          <p:nvPr/>
        </p:nvSpPr>
        <p:spPr>
          <a:xfrm>
            <a:off x="369570" y="450850"/>
            <a:ext cx="4115435" cy="521970"/>
          </a:xfrm>
          <a:prstGeom prst="rect">
            <a:avLst/>
          </a:prstGeom>
          <a:noFill/>
        </p:spPr>
        <p:txBody>
          <a:bodyPr wrap="square" rtlCol="0">
            <a:spAutoFit/>
          </a:bodyPr>
          <a:p>
            <a:pPr algn="l"/>
            <a:r>
              <a:rPr lang="zh-CN" altLang="en-US" sz="2800" dirty="0">
                <a:ln w="6350">
                  <a:noFill/>
                </a:ln>
                <a:solidFill>
                  <a:srgbClr val="73185A"/>
                </a:solidFill>
                <a:latin typeface="微软雅黑" panose="020B0503020204020204" pitchFamily="34" charset="-122"/>
                <a:ea typeface="微软雅黑" panose="020B0503020204020204" pitchFamily="34" charset="-122"/>
              </a:rPr>
              <a:t>删除一定比例的层次关系</a:t>
            </a:r>
            <a:endParaRPr lang="zh-CN" altLang="en-US" sz="2800" dirty="0">
              <a:ln w="6350">
                <a:noFill/>
              </a:ln>
              <a:solidFill>
                <a:srgbClr val="73185A"/>
              </a:solidFill>
              <a:latin typeface="微软雅黑" panose="020B0503020204020204" pitchFamily="34" charset="-122"/>
              <a:ea typeface="微软雅黑" panose="020B0503020204020204" pitchFamily="34" charset="-122"/>
            </a:endParaRPr>
          </a:p>
        </p:txBody>
      </p:sp>
      <p:sp>
        <p:nvSpPr>
          <p:cNvPr id="10" name="Line 33"/>
          <p:cNvSpPr>
            <a:spLocks noChangeShapeType="1"/>
          </p:cNvSpPr>
          <p:nvPr/>
        </p:nvSpPr>
        <p:spPr bwMode="auto">
          <a:xfrm>
            <a:off x="6184900" y="1308100"/>
            <a:ext cx="635" cy="318071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6" name="TextBox 37"/>
          <p:cNvSpPr txBox="1"/>
          <p:nvPr/>
        </p:nvSpPr>
        <p:spPr>
          <a:xfrm>
            <a:off x="6496685" y="1308100"/>
            <a:ext cx="1766570" cy="1476375"/>
          </a:xfrm>
          <a:prstGeom prst="rect">
            <a:avLst/>
          </a:prstGeom>
          <a:noFill/>
        </p:spPr>
        <p:txBody>
          <a:bodyPr wrap="square" rtlCol="0">
            <a:spAutoFit/>
          </a:bodyPr>
          <a:p>
            <a:pPr algn="l">
              <a:lnSpc>
                <a:spcPct val="150000"/>
              </a:lnSpc>
            </a:pP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可以观察到，随着删除层次关系的比例增加，各项指标趋于更差的结果。层次关系在算法中的作用得以验证。</a:t>
            </a:r>
            <a:endPar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857885" y="1308100"/>
            <a:ext cx="4809490" cy="645160"/>
          </a:xfrm>
          <a:prstGeom prst="rect">
            <a:avLst/>
          </a:prstGeom>
          <a:noFill/>
        </p:spPr>
        <p:txBody>
          <a:bodyPr wrap="square" rtlCol="0" anchor="t">
            <a:spAutoFit/>
          </a:bodyPr>
          <a:p>
            <a:pPr algn="l">
              <a:lnSpc>
                <a:spcPct val="150000"/>
              </a:lnSpc>
            </a:pP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对实验数据集，分别删除</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40%</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60%</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80%</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100%</a:t>
            </a:r>
            <a:r>
              <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比例的层次关系。比较各项指标的变化</a:t>
            </a:r>
            <a:endParaRPr lang="zh-CN" altLang="en-US" sz="12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7" name="图表 6"/>
          <p:cNvGraphicFramePr/>
          <p:nvPr/>
        </p:nvGraphicFramePr>
        <p:xfrm>
          <a:off x="1614170" y="2327275"/>
          <a:ext cx="3297555" cy="2035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1613535" y="2327275"/>
          <a:ext cx="3298190" cy="2049780"/>
        </p:xfrm>
        <a:graphic>
          <a:graphicData uri="http://schemas.openxmlformats.org/drawingml/2006/chart">
            <c:chart xmlns:c="http://schemas.openxmlformats.org/drawingml/2006/chart" xmlns:r="http://schemas.openxmlformats.org/officeDocument/2006/relationships" r:id="rId3"/>
          </a:graphicData>
        </a:graphic>
      </p:graphicFrame>
      <p:sp>
        <p:nvSpPr>
          <p:cNvPr id="3" name="灯片编号占位符 2"/>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2032635" cy="521970"/>
          </a:xfrm>
          <a:prstGeom prst="rect">
            <a:avLst/>
          </a:prstGeom>
          <a:noFill/>
        </p:spPr>
        <p:txBody>
          <a:bodyPr wrap="square" rtlCol="0">
            <a:spAutoFit/>
          </a:bodyPr>
          <a:p>
            <a:r>
              <a:rPr lang="zh-CN" altLang="en-US" sz="2800" dirty="0">
                <a:solidFill>
                  <a:srgbClr val="73185A"/>
                </a:solidFill>
                <a:latin typeface="微软雅黑" panose="020B0503020204020204" pitchFamily="34" charset="-122"/>
                <a:ea typeface="微软雅黑" panose="020B0503020204020204" pitchFamily="34" charset="-122"/>
              </a:rPr>
              <a:t>对比相似度</a:t>
            </a:r>
            <a:endParaRPr lang="zh-CN" altLang="en-US" sz="2800" dirty="0">
              <a:solidFill>
                <a:srgbClr val="73185A"/>
              </a:solidFill>
              <a:latin typeface="微软雅黑" panose="020B0503020204020204" pitchFamily="34" charset="-122"/>
              <a:ea typeface="微软雅黑" panose="020B0503020204020204" pitchFamily="34" charset="-122"/>
            </a:endParaRPr>
          </a:p>
        </p:txBody>
      </p:sp>
      <p:sp>
        <p:nvSpPr>
          <p:cNvPr id="6" name="TextBox 37"/>
          <p:cNvSpPr txBox="1"/>
          <p:nvPr/>
        </p:nvSpPr>
        <p:spPr>
          <a:xfrm>
            <a:off x="800100" y="1372235"/>
            <a:ext cx="4530090" cy="645160"/>
          </a:xfrm>
          <a:prstGeom prst="rect">
            <a:avLst/>
          </a:prstGeom>
          <a:noFill/>
        </p:spPr>
        <p:txBody>
          <a:bodyPr wrap="square" rtlCol="0">
            <a:spAutoFit/>
          </a:bodyPr>
          <a:p>
            <a:pPr>
              <a:lnSpc>
                <a:spcPct val="150000"/>
              </a:lnSpc>
            </a:pPr>
            <a:r>
              <a:rPr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统计有层次结构的商品的特征向量之间的相似度，以及没有层次结构的商品之间的相似度</a:t>
            </a:r>
            <a:r>
              <a:rPr lang="zh-CN"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。结果见下表：</a:t>
            </a:r>
            <a:endParaRPr lang="zh-CN"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Line 33"/>
          <p:cNvSpPr>
            <a:spLocks noChangeShapeType="1"/>
          </p:cNvSpPr>
          <p:nvPr/>
        </p:nvSpPr>
        <p:spPr bwMode="auto">
          <a:xfrm>
            <a:off x="5826125" y="1308100"/>
            <a:ext cx="635" cy="318071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 name="TextBox 37"/>
          <p:cNvSpPr txBox="1"/>
          <p:nvPr/>
        </p:nvSpPr>
        <p:spPr>
          <a:xfrm>
            <a:off x="6353175" y="1308100"/>
            <a:ext cx="1766570" cy="2306955"/>
          </a:xfrm>
          <a:prstGeom prst="rect">
            <a:avLst/>
          </a:prstGeom>
          <a:noFill/>
        </p:spPr>
        <p:txBody>
          <a:bodyPr wrap="square" rtlCol="0">
            <a:spAutoFit/>
          </a:bodyPr>
          <a:p>
            <a:pPr>
              <a:lnSpc>
                <a:spcPct val="150000"/>
              </a:lnSpc>
            </a:pPr>
            <a:r>
              <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可以观察到，具有层次关系的项目的特征向量之间的相似度明显得到了提升，从而说明层次结构约束在算法中起到了明显的作用，对算法性能的提升有重要的作用。</a:t>
            </a:r>
            <a:endParaRPr lang="zh-CN" altLang="en-US" sz="12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4"/>
          <p:cNvGraphicFramePr/>
          <p:nvPr/>
        </p:nvGraphicFramePr>
        <p:xfrm>
          <a:off x="800100" y="2710180"/>
          <a:ext cx="4697730" cy="981075"/>
        </p:xfrm>
        <a:graphic>
          <a:graphicData uri="http://schemas.openxmlformats.org/drawingml/2006/table">
            <a:tbl>
              <a:tblPr firstRow="1" bandRow="1">
                <a:tableStyleId>{5940675A-B579-460E-94D1-54222C63F5DA}</a:tableStyleId>
              </a:tblPr>
              <a:tblGrid>
                <a:gridCol w="1214120"/>
                <a:gridCol w="971550"/>
                <a:gridCol w="923925"/>
                <a:gridCol w="927735"/>
                <a:gridCol w="660400"/>
              </a:tblGrid>
              <a:tr h="196215">
                <a:tc>
                  <a:txBody>
                    <a:bodyPr/>
                    <a:p>
                      <a:pPr indent="0" algn="ctr">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Yahoo Music</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Douban Book</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Pathway</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215">
                <a:tc rowSpan="2">
                  <a:txBody>
                    <a:bodyPr/>
                    <a:p>
                      <a:pPr indent="0" algn="ctr">
                        <a:buNone/>
                      </a:pPr>
                      <a:r>
                        <a:rPr lang="en-US" sz="1000" b="0">
                          <a:latin typeface="Times New Roman" panose="02020603050405020304" pitchFamily="18" charset="0"/>
                          <a:cs typeface="Times New Roman" panose="02020603050405020304" pitchFamily="18" charset="0"/>
                        </a:rPr>
                        <a:t>初始评分矩阵</a:t>
                      </a:r>
                      <a:endParaRPr lang="en-US" sz="1000" b="0">
                        <a:latin typeface="Times New Roman" panose="02020603050405020304" pitchFamily="18" charset="0"/>
                        <a:cs typeface="Times New Roman" panose="02020603050405020304" pitchFamily="18" charset="0"/>
                      </a:endParaRPr>
                    </a:p>
                  </a:txBody>
                  <a:tcPr marL="68580" marR="68580" marT="0" marB="0"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有层次结构</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2.8748</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2.8526</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2.8750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96215">
                <a:tc vMerge="1">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没有层次结构</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2.8746</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2.8729</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2.8766</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96215">
                <a:tc rowSpan="2">
                  <a:txBody>
                    <a:bodyPr/>
                    <a:p>
                      <a:pPr indent="0" algn="ctr">
                        <a:buNone/>
                      </a:pPr>
                      <a:r>
                        <a:rPr lang="en-US" sz="1000" b="0">
                          <a:latin typeface="Times New Roman" panose="02020603050405020304" pitchFamily="18" charset="0"/>
                          <a:cs typeface="Times New Roman" panose="02020603050405020304" pitchFamily="18" charset="0"/>
                        </a:rPr>
                        <a:t>补全后的评分矩阵</a:t>
                      </a:r>
                      <a:endParaRPr lang="en-US" sz="1000" b="0">
                        <a:latin typeface="Times New Roman" panose="02020603050405020304" pitchFamily="18" charset="0"/>
                        <a:cs typeface="Times New Roman" panose="02020603050405020304" pitchFamily="18" charset="0"/>
                      </a:endParaRPr>
                    </a:p>
                  </a:txBody>
                  <a:tcPr marL="68580" marR="68580" marT="0" marB="0"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有层次结构</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0.7831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4.6089e-04</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0.0030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96215">
                <a:tc vMerge="1">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没有层次结构</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1.2188</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1.5753</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2.5704</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498948"/>
            <a:ext cx="7200800" cy="646331"/>
          </a:xfrm>
          <a:prstGeom prst="rect">
            <a:avLst/>
          </a:prstGeom>
          <a:noFill/>
        </p:spPr>
        <p:txBody>
          <a:bodyPr wrap="square" rtlCol="0">
            <a:spAutoFit/>
          </a:bodyPr>
          <a:lstStyle/>
          <a:p>
            <a:pPr algn="ctr"/>
            <a:r>
              <a:rPr lang="zh-CN" altLang="en-US" sz="36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敬请各位老师批评指正</a:t>
            </a:r>
            <a:endParaRPr lang="zh-CN" altLang="en-US" sz="3600" dirty="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7" name="圆角矩形 36"/>
          <p:cNvSpPr/>
          <p:nvPr/>
        </p:nvSpPr>
        <p:spPr>
          <a:xfrm>
            <a:off x="2555776" y="3376508"/>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73185A"/>
                </a:solidFill>
                <a:latin typeface="微软雅黑" panose="020B0503020204020204" pitchFamily="34" charset="-122"/>
                <a:ea typeface="微软雅黑" panose="020B0503020204020204" pitchFamily="34" charset="-122"/>
              </a:rPr>
              <a:t>THANK YOU FOR WATCHING</a:t>
            </a:r>
            <a:endParaRPr lang="en-US" altLang="zh-CN" sz="1200" dirty="0">
              <a:solidFill>
                <a:srgbClr val="73185A"/>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22898" y="554732"/>
            <a:ext cx="4093318" cy="1419170"/>
            <a:chOff x="2478934" y="130133"/>
            <a:chExt cx="4093318" cy="141917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97181" y="370511"/>
              <a:ext cx="2475071" cy="1069231"/>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26816" t="22850" r="22233" b="33435"/>
            <a:stretch>
              <a:fillRect/>
            </a:stretch>
          </p:blipFill>
          <p:spPr>
            <a:xfrm>
              <a:off x="2478934" y="130133"/>
              <a:ext cx="1368152" cy="1419170"/>
            </a:xfrm>
            <a:prstGeom prst="rect">
              <a:avLst/>
            </a:prstGeom>
          </p:spPr>
        </p:pic>
      </p:grpSp>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9570" y="450850"/>
            <a:ext cx="1228725" cy="521970"/>
          </a:xfrm>
          <a:prstGeom prst="rect">
            <a:avLst/>
          </a:prstGeom>
          <a:noFill/>
        </p:spPr>
        <p:txBody>
          <a:bodyPr wrap="square" rtlCol="0">
            <a:spAutoFit/>
          </a:bodyPr>
          <a:lstStyle/>
          <a:p>
            <a:pPr algn="l"/>
            <a:r>
              <a:rPr lang="zh-CN" altLang="en-US" sz="2800" dirty="0">
                <a:ln w="6350">
                  <a:noFill/>
                </a:ln>
                <a:solidFill>
                  <a:srgbClr val="73185A"/>
                </a:solidFill>
                <a:latin typeface="Impact" panose="020B0806030902050204" pitchFamily="34" charset="0"/>
                <a:ea typeface="微软雅黑" panose="020B0503020204020204" pitchFamily="34" charset="-122"/>
              </a:rPr>
              <a:t>目  录</a:t>
            </a:r>
            <a:endParaRPr lang="zh-CN" altLang="en-US" sz="1600" dirty="0">
              <a:ln w="6350">
                <a:noFill/>
              </a:ln>
              <a:solidFill>
                <a:srgbClr val="73185A"/>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5"/>
          <p:cNvGrpSpPr/>
          <p:nvPr/>
        </p:nvGrpSpPr>
        <p:grpSpPr>
          <a:xfrm>
            <a:off x="1808480" y="1735455"/>
            <a:ext cx="640080" cy="623570"/>
            <a:chOff x="3053956" y="2806467"/>
            <a:chExt cx="1392667" cy="1392667"/>
          </a:xfrm>
        </p:grpSpPr>
        <p:sp>
          <p:nvSpPr>
            <p:cNvPr id="6" name="椭圆 5"/>
            <p:cNvSpPr/>
            <p:nvPr/>
          </p:nvSpPr>
          <p:spPr>
            <a:xfrm>
              <a:off x="3053956" y="2806467"/>
              <a:ext cx="1392667" cy="1392667"/>
            </a:xfrm>
            <a:prstGeom prst="ellips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ysClr val="windowText" lastClr="000000"/>
                </a:solidFill>
              </a:endParaRPr>
            </a:p>
          </p:txBody>
        </p:sp>
        <p:sp>
          <p:nvSpPr>
            <p:cNvPr id="7" name="Freeform 7"/>
            <p:cNvSpPr>
              <a:spLocks noEditPoints="1"/>
            </p:cNvSpPr>
            <p:nvPr/>
          </p:nvSpPr>
          <p:spPr bwMode="auto">
            <a:xfrm>
              <a:off x="3276000" y="3136654"/>
              <a:ext cx="926224" cy="759021"/>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p>
              <a:endParaRPr lang="zh-CN" altLang="en-US" sz="2400"/>
            </a:p>
          </p:txBody>
        </p:sp>
      </p:grpSp>
      <p:sp>
        <p:nvSpPr>
          <p:cNvPr id="2" name="文本框 1"/>
          <p:cNvSpPr txBox="1"/>
          <p:nvPr/>
        </p:nvSpPr>
        <p:spPr>
          <a:xfrm>
            <a:off x="1351280" y="2547620"/>
            <a:ext cx="1554480" cy="368300"/>
          </a:xfrm>
          <a:prstGeom prst="rect">
            <a:avLst/>
          </a:prstGeom>
          <a:noFill/>
        </p:spPr>
        <p:txBody>
          <a:bodyPr wrap="none" rtlCol="0" anchor="t">
            <a:spAutoFit/>
          </a:bodyPr>
          <a:p>
            <a:r>
              <a:rPr lang="zh-CN" altLang="en-US" dirty="0">
                <a:ln w="6350">
                  <a:noFill/>
                </a:ln>
                <a:solidFill>
                  <a:srgbClr val="73185A"/>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sym typeface="+mn-ea"/>
              </a:rPr>
              <a:t>背景知识介绍</a:t>
            </a:r>
            <a:endParaRPr lang="zh-CN" altLang="en-US"/>
          </a:p>
        </p:txBody>
      </p:sp>
      <p:sp>
        <p:nvSpPr>
          <p:cNvPr id="4" name="椭圆 3"/>
          <p:cNvSpPr/>
          <p:nvPr/>
        </p:nvSpPr>
        <p:spPr>
          <a:xfrm>
            <a:off x="4383405" y="1735455"/>
            <a:ext cx="640080" cy="623570"/>
          </a:xfrm>
          <a:prstGeom prst="ellips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ysClr val="windowText" lastClr="000000"/>
              </a:solidFill>
            </a:endParaRPr>
          </a:p>
        </p:txBody>
      </p:sp>
      <p:sp>
        <p:nvSpPr>
          <p:cNvPr id="8" name="文本框 7"/>
          <p:cNvSpPr txBox="1"/>
          <p:nvPr/>
        </p:nvSpPr>
        <p:spPr>
          <a:xfrm>
            <a:off x="3557905" y="2547620"/>
            <a:ext cx="2028190" cy="368300"/>
          </a:xfrm>
          <a:prstGeom prst="rect">
            <a:avLst/>
          </a:prstGeom>
          <a:noFill/>
        </p:spPr>
        <p:txBody>
          <a:bodyPr wrap="none" rtlCol="0" anchor="t">
            <a:spAutoFit/>
          </a:bodyPr>
          <a:p>
            <a:r>
              <a:rPr lang="en-US" altLang="zh-CN" dirty="0">
                <a:ln w="6350">
                  <a:noFill/>
                </a:ln>
                <a:solidFill>
                  <a:srgbClr val="73185A"/>
                </a:solidFill>
                <a:effectLst>
                  <a:outerShdw blurRad="50800" dist="38100" dir="2700000" algn="tl" rotWithShape="0">
                    <a:prstClr val="black">
                      <a:alpha val="3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HMNMF</a:t>
            </a:r>
            <a:r>
              <a:rPr lang="zh-CN" altLang="en-US" dirty="0">
                <a:ln w="6350">
                  <a:noFill/>
                </a:ln>
                <a:solidFill>
                  <a:srgbClr val="73185A"/>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sym typeface="+mn-ea"/>
              </a:rPr>
              <a:t>算法</a:t>
            </a:r>
            <a:r>
              <a:rPr lang="zh-CN" altLang="en-US" dirty="0">
                <a:ln w="6350">
                  <a:noFill/>
                </a:ln>
                <a:solidFill>
                  <a:srgbClr val="73185A"/>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sym typeface="+mn-ea"/>
              </a:rPr>
              <a:t>介绍</a:t>
            </a:r>
            <a:endParaRPr lang="zh-CN" altLang="en-US"/>
          </a:p>
        </p:txBody>
      </p:sp>
      <p:sp>
        <p:nvSpPr>
          <p:cNvPr id="10" name="椭圆 9"/>
          <p:cNvSpPr/>
          <p:nvPr/>
        </p:nvSpPr>
        <p:spPr>
          <a:xfrm>
            <a:off x="6677025" y="1741805"/>
            <a:ext cx="640080" cy="623570"/>
          </a:xfrm>
          <a:prstGeom prst="ellipse">
            <a:avLst/>
          </a:prstGeom>
          <a:solidFill>
            <a:srgbClr val="731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ysClr val="windowText" lastClr="000000"/>
              </a:solidFill>
            </a:endParaRPr>
          </a:p>
        </p:txBody>
      </p:sp>
      <p:sp>
        <p:nvSpPr>
          <p:cNvPr id="12" name="文本框 11"/>
          <p:cNvSpPr txBox="1"/>
          <p:nvPr/>
        </p:nvSpPr>
        <p:spPr>
          <a:xfrm>
            <a:off x="6105525" y="2547620"/>
            <a:ext cx="1783080" cy="368300"/>
          </a:xfrm>
          <a:prstGeom prst="rect">
            <a:avLst/>
          </a:prstGeom>
          <a:noFill/>
        </p:spPr>
        <p:txBody>
          <a:bodyPr wrap="none" rtlCol="0" anchor="t">
            <a:spAutoFit/>
          </a:bodyPr>
          <a:p>
            <a:r>
              <a:rPr lang="zh-CN" altLang="en-US" dirty="0">
                <a:ln w="6350">
                  <a:noFill/>
                </a:ln>
                <a:solidFill>
                  <a:srgbClr val="73185A"/>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sym typeface="+mn-ea"/>
              </a:rPr>
              <a:t>实验验证与分析</a:t>
            </a:r>
            <a:endParaRPr lang="zh-CN" altLang="en-US" dirty="0">
              <a:ln w="6350">
                <a:noFill/>
              </a:ln>
              <a:solidFill>
                <a:srgbClr val="73185A"/>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sym typeface="+mn-ea"/>
            </a:endParaRPr>
          </a:p>
        </p:txBody>
      </p:sp>
      <p:sp>
        <p:nvSpPr>
          <p:cNvPr id="13" name="矩形 12"/>
          <p:cNvSpPr/>
          <p:nvPr/>
        </p:nvSpPr>
        <p:spPr>
          <a:xfrm>
            <a:off x="1570618" y="2987913"/>
            <a:ext cx="1116330" cy="911860"/>
          </a:xfrm>
          <a:prstGeom prst="rect">
            <a:avLst/>
          </a:prstGeom>
        </p:spPr>
        <p:txBody>
          <a:bodyPr wrap="none">
            <a:spAutoFit/>
          </a:bodyPr>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推荐系统</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协同过滤</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非负矩阵分解</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层次结构信息</a:t>
            </a:r>
            <a:endParaRPr lang="zh-CN" altLang="en-US" sz="1000" dirty="0">
              <a:solidFill>
                <a:srgbClr val="73185A"/>
              </a:solidFill>
              <a:latin typeface="微软雅黑" panose="020B0503020204020204" pitchFamily="34" charset="-122"/>
              <a:ea typeface="微软雅黑" panose="020B0503020204020204" pitchFamily="34" charset="-122"/>
            </a:endParaRPr>
          </a:p>
        </p:txBody>
      </p:sp>
      <p:sp>
        <p:nvSpPr>
          <p:cNvPr id="14" name="矩形 13"/>
          <p:cNvSpPr/>
          <p:nvPr/>
        </p:nvSpPr>
        <p:spPr>
          <a:xfrm>
            <a:off x="4014098" y="2987913"/>
            <a:ext cx="1379220" cy="501650"/>
          </a:xfrm>
          <a:prstGeom prst="rect">
            <a:avLst/>
          </a:prstGeom>
        </p:spPr>
        <p:txBody>
          <a:bodyPr wrap="none">
            <a:spAutoFit/>
          </a:bodyPr>
          <a:p>
            <a:pPr marL="171450" indent="-171450">
              <a:lnSpc>
                <a:spcPts val="1600"/>
              </a:lnSpc>
              <a:buClr>
                <a:srgbClr val="73185A"/>
              </a:buClr>
              <a:buFont typeface="Wingdings" panose="05000000000000000000" pitchFamily="2" charset="2"/>
              <a:buChar char="l"/>
            </a:pPr>
            <a:r>
              <a:rPr lang="en-US" altLang="zh-CN" sz="1000" dirty="0">
                <a:solidFill>
                  <a:srgbClr val="73185A"/>
                </a:solidFill>
                <a:latin typeface="微软雅黑" panose="020B0503020204020204" pitchFamily="34" charset="-122"/>
                <a:ea typeface="微软雅黑" panose="020B0503020204020204" pitchFamily="34" charset="-122"/>
              </a:rPr>
              <a:t>HMNMF</a:t>
            </a:r>
            <a:r>
              <a:rPr lang="zh-CN" altLang="en-US" sz="1000" dirty="0">
                <a:solidFill>
                  <a:srgbClr val="73185A"/>
                </a:solidFill>
                <a:latin typeface="微软雅黑" panose="020B0503020204020204" pitchFamily="34" charset="-122"/>
                <a:ea typeface="微软雅黑" panose="020B0503020204020204" pitchFamily="34" charset="-122"/>
              </a:rPr>
              <a:t>算法介绍</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实验结果</a:t>
            </a:r>
            <a:endParaRPr lang="zh-CN" altLang="en-US" sz="1000" dirty="0">
              <a:solidFill>
                <a:srgbClr val="73185A"/>
              </a:solidFill>
              <a:latin typeface="微软雅黑" panose="020B0503020204020204" pitchFamily="34" charset="-122"/>
              <a:ea typeface="微软雅黑" panose="020B0503020204020204" pitchFamily="34" charset="-122"/>
            </a:endParaRPr>
          </a:p>
        </p:txBody>
      </p:sp>
      <p:sp>
        <p:nvSpPr>
          <p:cNvPr id="15" name="矩形 14"/>
          <p:cNvSpPr/>
          <p:nvPr/>
        </p:nvSpPr>
        <p:spPr>
          <a:xfrm>
            <a:off x="6205483" y="2987913"/>
            <a:ext cx="1584325" cy="501650"/>
          </a:xfrm>
          <a:prstGeom prst="rect">
            <a:avLst/>
          </a:prstGeom>
        </p:spPr>
        <p:txBody>
          <a:bodyPr wrap="none">
            <a:spAutoFit/>
          </a:bodyPr>
          <a:p>
            <a:pPr marL="171450" indent="-171450">
              <a:lnSpc>
                <a:spcPts val="1600"/>
              </a:lnSpc>
              <a:buClr>
                <a:srgbClr val="73185A"/>
              </a:buClr>
              <a:buFont typeface="Wingdings" panose="05000000000000000000" pitchFamily="2" charset="2"/>
              <a:buChar char="l"/>
            </a:pPr>
            <a:r>
              <a:rPr lang="en-US" altLang="zh-CN" sz="1000" dirty="0">
                <a:solidFill>
                  <a:srgbClr val="73185A"/>
                </a:solidFill>
                <a:latin typeface="微软雅黑" panose="020B0503020204020204" pitchFamily="34" charset="-122"/>
                <a:ea typeface="微软雅黑" panose="020B0503020204020204" pitchFamily="34" charset="-122"/>
              </a:rPr>
              <a:t>L21</a:t>
            </a:r>
            <a:r>
              <a:rPr lang="zh-CN" altLang="en-US" sz="1000" dirty="0">
                <a:solidFill>
                  <a:srgbClr val="73185A"/>
                </a:solidFill>
                <a:latin typeface="微软雅黑" panose="020B0503020204020204" pitchFamily="34" charset="-122"/>
                <a:ea typeface="微软雅黑" panose="020B0503020204020204" pitchFamily="34" charset="-122"/>
              </a:rPr>
              <a:t>范数健壮性的验证</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层次结构的作用</a:t>
            </a:r>
            <a:endParaRPr lang="zh-CN" altLang="en-US" sz="1000" dirty="0">
              <a:solidFill>
                <a:srgbClr val="73185A"/>
              </a:solidFill>
              <a:latin typeface="微软雅黑" panose="020B0503020204020204" pitchFamily="34" charset="-122"/>
              <a:ea typeface="微软雅黑" panose="020B0503020204020204" pitchFamily="34" charset="-122"/>
            </a:endParaRPr>
          </a:p>
        </p:txBody>
      </p:sp>
      <p:sp>
        <p:nvSpPr>
          <p:cNvPr id="30" name="Freeform 5"/>
          <p:cNvSpPr>
            <a:spLocks noEditPoints="1"/>
          </p:cNvSpPr>
          <p:nvPr/>
        </p:nvSpPr>
        <p:spPr bwMode="auto">
          <a:xfrm>
            <a:off x="4552315" y="1825625"/>
            <a:ext cx="283845" cy="404495"/>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vert="horz" wrap="square" lIns="91440" tIns="45720" rIns="91440" bIns="45720" numCol="1" anchor="t" anchorCtr="0" compatLnSpc="1"/>
          <a:p>
            <a:endParaRPr lang="zh-CN" altLang="en-US" sz="2400"/>
          </a:p>
        </p:txBody>
      </p:sp>
      <p:grpSp>
        <p:nvGrpSpPr>
          <p:cNvPr id="312" name="组合 311"/>
          <p:cNvGrpSpPr/>
          <p:nvPr/>
        </p:nvGrpSpPr>
        <p:grpSpPr>
          <a:xfrm>
            <a:off x="6807835" y="1855470"/>
            <a:ext cx="361950" cy="301625"/>
            <a:chOff x="6080125" y="3582988"/>
            <a:chExt cx="419100" cy="349250"/>
          </a:xfrm>
        </p:grpSpPr>
        <p:sp>
          <p:nvSpPr>
            <p:cNvPr id="168" name="Freeform 172"/>
            <p:cNvSpPr/>
            <p:nvPr/>
          </p:nvSpPr>
          <p:spPr bwMode="auto">
            <a:xfrm>
              <a:off x="6103938" y="3765550"/>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9" name="Freeform 173"/>
            <p:cNvSpPr/>
            <p:nvPr/>
          </p:nvSpPr>
          <p:spPr bwMode="auto">
            <a:xfrm>
              <a:off x="6213475" y="3656013"/>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0" name="Rectangle 174"/>
            <p:cNvSpPr>
              <a:spLocks noChangeArrowheads="1"/>
            </p:cNvSpPr>
            <p:nvPr/>
          </p:nvSpPr>
          <p:spPr bwMode="auto">
            <a:xfrm>
              <a:off x="6097588" y="3859213"/>
              <a:ext cx="55562" cy="73025"/>
            </a:xfrm>
            <a:prstGeom prst="rect">
              <a:avLst/>
            </a:pr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1" name="Rectangle 175"/>
            <p:cNvSpPr>
              <a:spLocks noChangeArrowheads="1"/>
            </p:cNvSpPr>
            <p:nvPr/>
          </p:nvSpPr>
          <p:spPr bwMode="auto">
            <a:xfrm>
              <a:off x="6207125" y="3749675"/>
              <a:ext cx="55563" cy="182563"/>
            </a:xfrm>
            <a:prstGeom prst="rect">
              <a:avLst/>
            </a:pr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2" name="Rectangle 176"/>
            <p:cNvSpPr>
              <a:spLocks noChangeArrowheads="1"/>
            </p:cNvSpPr>
            <p:nvPr/>
          </p:nvSpPr>
          <p:spPr bwMode="auto">
            <a:xfrm>
              <a:off x="6316663" y="3803650"/>
              <a:ext cx="53975" cy="128588"/>
            </a:xfrm>
            <a:prstGeom prst="rect">
              <a:avLst/>
            </a:pr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3" name="Rectangle 177"/>
            <p:cNvSpPr>
              <a:spLocks noChangeArrowheads="1"/>
            </p:cNvSpPr>
            <p:nvPr/>
          </p:nvSpPr>
          <p:spPr bwMode="auto">
            <a:xfrm>
              <a:off x="6426200" y="3676650"/>
              <a:ext cx="53975" cy="255588"/>
            </a:xfrm>
            <a:prstGeom prst="rect">
              <a:avLst/>
            </a:pr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4" name="Line 178"/>
            <p:cNvSpPr>
              <a:spLocks noChangeShapeType="1"/>
            </p:cNvSpPr>
            <p:nvPr/>
          </p:nvSpPr>
          <p:spPr bwMode="auto">
            <a:xfrm flipH="1">
              <a:off x="6080125" y="3932238"/>
              <a:ext cx="419100" cy="0"/>
            </a:xfrm>
            <a:prstGeom prst="line">
              <a:avLst/>
            </a:prstGeom>
            <a:noFill/>
            <a:ln w="22225"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5" name="Freeform 179"/>
            <p:cNvSpPr/>
            <p:nvPr/>
          </p:nvSpPr>
          <p:spPr bwMode="auto">
            <a:xfrm>
              <a:off x="6323013" y="3709988"/>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6" name="Freeform 180"/>
            <p:cNvSpPr/>
            <p:nvPr/>
          </p:nvSpPr>
          <p:spPr bwMode="auto">
            <a:xfrm>
              <a:off x="6432550" y="3582988"/>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7" name="Line 181"/>
            <p:cNvSpPr>
              <a:spLocks noChangeShapeType="1"/>
            </p:cNvSpPr>
            <p:nvPr/>
          </p:nvSpPr>
          <p:spPr bwMode="auto">
            <a:xfrm>
              <a:off x="6453188" y="3603625"/>
              <a:ext cx="0" cy="0"/>
            </a:xfrm>
            <a:prstGeom prst="line">
              <a:avLst/>
            </a:prstGeom>
            <a:noFill/>
            <a:ln w="22225"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8" name="Line 182"/>
            <p:cNvSpPr>
              <a:spLocks noChangeShapeType="1"/>
            </p:cNvSpPr>
            <p:nvPr/>
          </p:nvSpPr>
          <p:spPr bwMode="auto">
            <a:xfrm>
              <a:off x="6253163" y="3684588"/>
              <a:ext cx="73025" cy="38100"/>
            </a:xfrm>
            <a:prstGeom prst="line">
              <a:avLst/>
            </a:prstGeom>
            <a:noFill/>
            <a:ln w="22225"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9" name="Line 183"/>
            <p:cNvSpPr>
              <a:spLocks noChangeShapeType="1"/>
            </p:cNvSpPr>
            <p:nvPr/>
          </p:nvSpPr>
          <p:spPr bwMode="auto">
            <a:xfrm>
              <a:off x="6143625" y="3768725"/>
              <a:ext cx="0" cy="0"/>
            </a:xfrm>
            <a:prstGeom prst="line">
              <a:avLst/>
            </a:prstGeom>
            <a:noFill/>
            <a:ln w="22225"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0" name="Line 184"/>
            <p:cNvSpPr>
              <a:spLocks noChangeShapeType="1"/>
            </p:cNvSpPr>
            <p:nvPr/>
          </p:nvSpPr>
          <p:spPr bwMode="auto">
            <a:xfrm flipV="1">
              <a:off x="6143625" y="3695700"/>
              <a:ext cx="73025" cy="73025"/>
            </a:xfrm>
            <a:prstGeom prst="line">
              <a:avLst/>
            </a:prstGeom>
            <a:noFill/>
            <a:ln w="22225"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1" name="Line 185"/>
            <p:cNvSpPr>
              <a:spLocks noChangeShapeType="1"/>
            </p:cNvSpPr>
            <p:nvPr/>
          </p:nvSpPr>
          <p:spPr bwMode="auto">
            <a:xfrm flipV="1">
              <a:off x="6362700" y="3621088"/>
              <a:ext cx="71438" cy="92075"/>
            </a:xfrm>
            <a:prstGeom prst="line">
              <a:avLst/>
            </a:prstGeom>
            <a:noFill/>
            <a:ln w="22225"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sp>
        <p:nvSpPr>
          <p:cNvPr id="3" name="灯片编号占位符 2"/>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rgbClr val="73185A">
              <a:alpha val="5000"/>
            </a:srgbClr>
          </a:solidFill>
          <a:ln>
            <a:noFill/>
          </a:ln>
        </p:spPr>
        <p:txBody>
          <a:bodyPr vert="horz" wrap="square" lIns="91440" tIns="45720" rIns="91440" bIns="45720" numCol="1" anchor="t" anchorCtr="0" compatLnSpc="1"/>
          <a:lstStyle/>
          <a:p>
            <a:endParaRPr lang="zh-CN" altLang="en-US">
              <a:solidFill>
                <a:srgbClr val="73185A"/>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背景知识介绍</a:t>
            </a:r>
            <a:endPar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632674" y="1881356"/>
            <a:ext cx="1099820" cy="1106805"/>
          </a:xfrm>
          <a:prstGeom prst="rect">
            <a:avLst/>
          </a:prstGeom>
        </p:spPr>
        <p:txBody>
          <a:bodyPr wrap="none">
            <a:spAutoFit/>
          </a:bodyPr>
          <a:lstStyle/>
          <a:p>
            <a:pPr algn="ctr"/>
            <a:r>
              <a:rPr lang="en-US" altLang="zh-CN" sz="6600" dirty="0">
                <a:ln w="6350">
                  <a:solidFill>
                    <a:srgbClr val="EFF6FC"/>
                  </a:solidFill>
                </a:ln>
                <a:solidFill>
                  <a:srgbClr val="73185A"/>
                </a:solidFill>
                <a:latin typeface="Impact" panose="020B0806030902050204" pitchFamily="34" charset="0"/>
                <a:ea typeface="微软雅黑" panose="020B0503020204020204" pitchFamily="34" charset="-122"/>
              </a:rPr>
              <a:t>0 1</a:t>
            </a:r>
            <a:endParaRPr lang="zh-CN" altLang="en-US" sz="6600" dirty="0">
              <a:ln w="6350">
                <a:solidFill>
                  <a:srgbClr val="EFF6FC"/>
                </a:solidFill>
              </a:ln>
              <a:solidFill>
                <a:srgbClr val="73185A"/>
              </a:solidFill>
              <a:latin typeface="Impact" panose="020B0806030902050204" pitchFamily="34" charset="0"/>
              <a:ea typeface="微软雅黑" panose="020B0503020204020204" pitchFamily="34" charset="-122"/>
            </a:endParaRPr>
          </a:p>
        </p:txBody>
      </p:sp>
      <p:sp>
        <p:nvSpPr>
          <p:cNvPr id="4" name="矩形 3"/>
          <p:cNvSpPr/>
          <p:nvPr/>
        </p:nvSpPr>
        <p:spPr>
          <a:xfrm>
            <a:off x="3923928" y="2115423"/>
            <a:ext cx="1116330" cy="911860"/>
          </a:xfrm>
          <a:prstGeom prst="rect">
            <a:avLst/>
          </a:prstGeom>
        </p:spPr>
        <p:txBody>
          <a:bodyPr wrap="none">
            <a:spAutoFit/>
          </a:bodyPr>
          <a:lstStyle/>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推荐系统</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协同过滤</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非负矩阵分解</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层次结构信息</a:t>
            </a:r>
            <a:endParaRPr lang="zh-CN" altLang="en-US" sz="1000" dirty="0">
              <a:solidFill>
                <a:srgbClr val="73185A"/>
              </a:solidFill>
              <a:latin typeface="微软雅黑" panose="020B0503020204020204" pitchFamily="34" charset="-122"/>
              <a:ea typeface="微软雅黑" panose="020B0503020204020204" pitchFamily="34" charset="-122"/>
            </a:endParaRP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rgbClr val="73185A"/>
                </a:solidFill>
                <a:latin typeface="微软雅黑" panose="020B0503020204020204" pitchFamily="34" charset="-122"/>
                <a:ea typeface="微软雅黑" panose="020B0503020204020204" pitchFamily="34" charset="-122"/>
              </a:rPr>
              <a:t>PART TWO</a:t>
            </a:r>
            <a:endParaRPr lang="zh-CN" altLang="en-US" sz="700" dirty="0">
              <a:solidFill>
                <a:srgbClr val="73185A"/>
              </a:solidFill>
              <a:latin typeface="微软雅黑" panose="020B0503020204020204" pitchFamily="34" charset="-122"/>
              <a:ea typeface="微软雅黑" panose="020B0503020204020204" pitchFamily="34" charset="-122"/>
            </a:endParaRPr>
          </a:p>
        </p:txBody>
      </p:sp>
      <p:sp>
        <p:nvSpPr>
          <p:cNvPr id="6" name="Line 33"/>
          <p:cNvSpPr>
            <a:spLocks noChangeShapeType="1"/>
          </p:cNvSpPr>
          <p:nvPr/>
        </p:nvSpPr>
        <p:spPr bwMode="auto">
          <a:xfrm rot="16200000" flipH="1">
            <a:off x="6054090" y="-11430"/>
            <a:ext cx="6985" cy="416369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7" name="灯片编号占位符 6"/>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379095"/>
            <a:ext cx="2785745" cy="521970"/>
          </a:xfrm>
          <a:prstGeom prst="rect">
            <a:avLst/>
          </a:prstGeom>
          <a:noFill/>
        </p:spPr>
        <p:txBody>
          <a:bodyPr wrap="square" rtlCol="0">
            <a:spAutoFit/>
          </a:bodyPr>
          <a:p>
            <a:pPr algn="l"/>
            <a:r>
              <a:rPr lang="zh-CN" altLang="en-US" sz="2800" dirty="0">
                <a:ln w="6350">
                  <a:noFill/>
                </a:ln>
                <a:solidFill>
                  <a:srgbClr val="73185A"/>
                </a:solidFill>
                <a:latin typeface="Impact" panose="020B0806030902050204" pitchFamily="34" charset="0"/>
                <a:ea typeface="微软雅黑" panose="020B0503020204020204" pitchFamily="34" charset="-122"/>
              </a:rPr>
              <a:t>背景知识介绍</a:t>
            </a:r>
            <a:endParaRPr lang="zh-CN" altLang="en-US" sz="2800" dirty="0">
              <a:ln w="6350">
                <a:noFill/>
              </a:ln>
              <a:solidFill>
                <a:srgbClr val="73185A"/>
              </a:solidFill>
              <a:latin typeface="Impact" panose="020B0806030902050204" pitchFamily="34" charset="0"/>
              <a:ea typeface="微软雅黑" panose="020B0503020204020204" pitchFamily="34" charset="-122"/>
            </a:endParaRPr>
          </a:p>
        </p:txBody>
      </p:sp>
      <p:sp>
        <p:nvSpPr>
          <p:cNvPr id="55" name="任意多边形 54"/>
          <p:cNvSpPr/>
          <p:nvPr/>
        </p:nvSpPr>
        <p:spPr>
          <a:xfrm>
            <a:off x="2950077" y="1593799"/>
            <a:ext cx="84229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73185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6" name="任意多边形 55"/>
          <p:cNvSpPr/>
          <p:nvPr/>
        </p:nvSpPr>
        <p:spPr>
          <a:xfrm flipV="1">
            <a:off x="2664939" y="3320748"/>
            <a:ext cx="857321"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73185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7" name="椭圆 56"/>
          <p:cNvSpPr/>
          <p:nvPr/>
        </p:nvSpPr>
        <p:spPr>
          <a:xfrm>
            <a:off x="4057364" y="2171338"/>
            <a:ext cx="1012604" cy="1012604"/>
          </a:xfrm>
          <a:prstGeom prst="ellipse">
            <a:avLst/>
          </a:prstGeom>
          <a:noFill/>
          <a:ln w="6350">
            <a:solidFill>
              <a:srgbClr val="731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8" name="组合 57"/>
          <p:cNvGrpSpPr/>
          <p:nvPr/>
        </p:nvGrpSpPr>
        <p:grpSpPr>
          <a:xfrm>
            <a:off x="3462304" y="1569565"/>
            <a:ext cx="2219395" cy="2222500"/>
            <a:chOff x="3462304" y="1609725"/>
            <a:chExt cx="2219395" cy="2222500"/>
          </a:xfrm>
        </p:grpSpPr>
        <p:sp>
          <p:nvSpPr>
            <p:cNvPr id="59"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73185A"/>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pitchFamily="34" charset="-122"/>
              </a:endParaRPr>
            </a:p>
          </p:txBody>
        </p:sp>
        <p:sp>
          <p:nvSpPr>
            <p:cNvPr id="60"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rgbClr val="73185A"/>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pitchFamily="34" charset="-122"/>
              </a:endParaRPr>
            </a:p>
          </p:txBody>
        </p:sp>
        <p:sp>
          <p:nvSpPr>
            <p:cNvPr id="61"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73185A"/>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pitchFamily="34" charset="-122"/>
              </a:endParaRPr>
            </a:p>
          </p:txBody>
        </p:sp>
        <p:sp>
          <p:nvSpPr>
            <p:cNvPr id="62"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rgbClr val="73185A"/>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b="1">
                <a:ln w="6350">
                  <a:noFill/>
                </a:ln>
                <a:solidFill>
                  <a:schemeClr val="bg1"/>
                </a:solidFill>
                <a:effectLst>
                  <a:innerShdw blurRad="63500" dist="50800" dir="16200000">
                    <a:prstClr val="black">
                      <a:alpha val="50000"/>
                    </a:prstClr>
                  </a:innerShdw>
                </a:effectLst>
                <a:latin typeface="Impact" panose="020B0806030902050204" pitchFamily="34" charset="0"/>
                <a:ea typeface="微软雅黑" panose="020B0503020204020204" pitchFamily="34" charset="-122"/>
              </a:endParaRPr>
            </a:p>
          </p:txBody>
        </p:sp>
      </p:grpSp>
      <p:sp>
        <p:nvSpPr>
          <p:cNvPr id="63" name="矩形 62"/>
          <p:cNvSpPr/>
          <p:nvPr/>
        </p:nvSpPr>
        <p:spPr>
          <a:xfrm>
            <a:off x="3839976" y="1953205"/>
            <a:ext cx="314509" cy="400110"/>
          </a:xfrm>
          <a:prstGeom prst="rect">
            <a:avLst/>
          </a:prstGeom>
        </p:spPr>
        <p:txBody>
          <a:bodyPr wrap="none">
            <a:spAutoFit/>
          </a:bodyPr>
          <a:p>
            <a:pPr algn="ctr"/>
            <a:r>
              <a:rPr lang="en-US" altLang="zh-CN" sz="2000" dirty="0">
                <a:ln w="6350">
                  <a:noFill/>
                </a:ln>
                <a:solidFill>
                  <a:schemeClr val="bg1"/>
                </a:solidFill>
                <a:latin typeface="Impact" panose="020B0806030902050204" pitchFamily="34" charset="0"/>
                <a:ea typeface="微软雅黑" panose="020B0503020204020204" pitchFamily="34" charset="-122"/>
              </a:rPr>
              <a:t>A</a:t>
            </a:r>
            <a:endParaRPr lang="zh-CN" altLang="zh-CN" sz="2000" dirty="0">
              <a:ln w="6350">
                <a:noFill/>
              </a:ln>
              <a:solidFill>
                <a:schemeClr val="bg1"/>
              </a:solidFill>
              <a:latin typeface="Impact" panose="020B0806030902050204" pitchFamily="34" charset="0"/>
              <a:ea typeface="微软雅黑" panose="020B0503020204020204" pitchFamily="34" charset="-122"/>
            </a:endParaRPr>
          </a:p>
        </p:txBody>
      </p:sp>
      <p:sp>
        <p:nvSpPr>
          <p:cNvPr id="64" name="矩形 63"/>
          <p:cNvSpPr/>
          <p:nvPr/>
        </p:nvSpPr>
        <p:spPr>
          <a:xfrm>
            <a:off x="4995718" y="1953205"/>
            <a:ext cx="325730" cy="400110"/>
          </a:xfrm>
          <a:prstGeom prst="rect">
            <a:avLst/>
          </a:prstGeom>
        </p:spPr>
        <p:txBody>
          <a:bodyPr wrap="none">
            <a:spAutoFit/>
          </a:bodyPr>
          <a:p>
            <a:pPr algn="ctr"/>
            <a:r>
              <a:rPr lang="en-US" altLang="zh-CN" sz="2000" dirty="0">
                <a:ln w="6350">
                  <a:noFill/>
                </a:ln>
                <a:solidFill>
                  <a:schemeClr val="bg1"/>
                </a:solidFill>
                <a:latin typeface="Impact" panose="020B0806030902050204" pitchFamily="34" charset="0"/>
                <a:ea typeface="微软雅黑" panose="020B0503020204020204" pitchFamily="34" charset="-122"/>
              </a:rPr>
              <a:t>B</a:t>
            </a:r>
            <a:endParaRPr lang="zh-CN" altLang="zh-CN" sz="2000" dirty="0">
              <a:ln w="6350">
                <a:noFill/>
              </a:ln>
              <a:solidFill>
                <a:schemeClr val="bg1"/>
              </a:solidFill>
              <a:latin typeface="Impact" panose="020B0806030902050204" pitchFamily="34" charset="0"/>
              <a:ea typeface="微软雅黑" panose="020B0503020204020204" pitchFamily="34" charset="-122"/>
            </a:endParaRPr>
          </a:p>
        </p:txBody>
      </p:sp>
      <p:sp>
        <p:nvSpPr>
          <p:cNvPr id="65" name="矩形 64"/>
          <p:cNvSpPr/>
          <p:nvPr/>
        </p:nvSpPr>
        <p:spPr>
          <a:xfrm>
            <a:off x="3839976" y="2984052"/>
            <a:ext cx="327333" cy="400110"/>
          </a:xfrm>
          <a:prstGeom prst="rect">
            <a:avLst/>
          </a:prstGeom>
        </p:spPr>
        <p:txBody>
          <a:bodyPr wrap="none">
            <a:spAutoFit/>
          </a:bodyPr>
          <a:p>
            <a:pPr algn="ctr"/>
            <a:r>
              <a:rPr lang="en-US" altLang="zh-CN" sz="2000" dirty="0">
                <a:ln w="6350">
                  <a:noFill/>
                </a:ln>
                <a:solidFill>
                  <a:schemeClr val="bg1"/>
                </a:solidFill>
                <a:latin typeface="Impact" panose="020B0806030902050204" pitchFamily="34" charset="0"/>
                <a:ea typeface="微软雅黑" panose="020B0503020204020204" pitchFamily="34" charset="-122"/>
              </a:rPr>
              <a:t>D</a:t>
            </a:r>
            <a:endParaRPr lang="zh-CN" altLang="zh-CN" sz="2000" dirty="0">
              <a:ln w="6350">
                <a:noFill/>
              </a:ln>
              <a:solidFill>
                <a:schemeClr val="bg1"/>
              </a:solidFill>
              <a:latin typeface="Impact" panose="020B0806030902050204" pitchFamily="34" charset="0"/>
              <a:ea typeface="微软雅黑" panose="020B0503020204020204" pitchFamily="34" charset="-122"/>
            </a:endParaRPr>
          </a:p>
        </p:txBody>
      </p:sp>
      <p:sp>
        <p:nvSpPr>
          <p:cNvPr id="66" name="矩形 65"/>
          <p:cNvSpPr/>
          <p:nvPr/>
        </p:nvSpPr>
        <p:spPr>
          <a:xfrm>
            <a:off x="4994916" y="2984052"/>
            <a:ext cx="327333" cy="400110"/>
          </a:xfrm>
          <a:prstGeom prst="rect">
            <a:avLst/>
          </a:prstGeom>
        </p:spPr>
        <p:txBody>
          <a:bodyPr wrap="none">
            <a:spAutoFit/>
          </a:bodyPr>
          <a:p>
            <a:pPr algn="ctr"/>
            <a:r>
              <a:rPr lang="en-US" altLang="zh-CN" sz="2000" dirty="0">
                <a:ln w="6350">
                  <a:noFill/>
                </a:ln>
                <a:solidFill>
                  <a:schemeClr val="bg1"/>
                </a:solidFill>
                <a:latin typeface="Impact" panose="020B0806030902050204" pitchFamily="34" charset="0"/>
                <a:ea typeface="微软雅黑" panose="020B0503020204020204" pitchFamily="34" charset="-122"/>
              </a:rPr>
              <a:t>C</a:t>
            </a:r>
            <a:endParaRPr lang="zh-CN" altLang="zh-CN" sz="2000" dirty="0">
              <a:ln w="6350">
                <a:noFill/>
              </a:ln>
              <a:solidFill>
                <a:schemeClr val="bg1"/>
              </a:solidFill>
              <a:latin typeface="Impact" panose="020B0806030902050204" pitchFamily="34" charset="0"/>
              <a:ea typeface="微软雅黑" panose="020B0503020204020204" pitchFamily="34" charset="-122"/>
            </a:endParaRPr>
          </a:p>
        </p:txBody>
      </p:sp>
      <p:sp>
        <p:nvSpPr>
          <p:cNvPr id="67" name="矩形 66"/>
          <p:cNvSpPr/>
          <p:nvPr/>
        </p:nvSpPr>
        <p:spPr>
          <a:xfrm>
            <a:off x="4074160" y="2482916"/>
            <a:ext cx="995680" cy="368935"/>
          </a:xfrm>
          <a:prstGeom prst="rect">
            <a:avLst/>
          </a:prstGeom>
        </p:spPr>
        <p:txBody>
          <a:bodyPr wrap="none" tIns="0" bIns="0">
            <a:spAutoFit/>
          </a:bodyPr>
          <a:p>
            <a:pPr algn="ctr">
              <a:lnSpc>
                <a:spcPct val="150000"/>
              </a:lnSpc>
            </a:pPr>
            <a:r>
              <a:rPr lang="zh-CN" altLang="en-US" sz="1600" b="1" dirty="0">
                <a:ln w="6350">
                  <a:noFill/>
                </a:ln>
                <a:solidFill>
                  <a:srgbClr val="73185A"/>
                </a:solidFill>
                <a:latin typeface="Impact" panose="020B0806030902050204" pitchFamily="34" charset="0"/>
                <a:ea typeface="微软雅黑" panose="020B0503020204020204" pitchFamily="34" charset="-122"/>
              </a:rPr>
              <a:t>背景知识</a:t>
            </a:r>
            <a:endParaRPr lang="zh-CN" altLang="en-US" sz="1600" b="1" dirty="0">
              <a:ln w="6350">
                <a:noFill/>
              </a:ln>
              <a:solidFill>
                <a:srgbClr val="73185A"/>
              </a:solidFill>
              <a:latin typeface="Impact" panose="020B0806030902050204" pitchFamily="34" charset="0"/>
              <a:ea typeface="微软雅黑" panose="020B0503020204020204" pitchFamily="34" charset="-122"/>
            </a:endParaRPr>
          </a:p>
        </p:txBody>
      </p:sp>
      <p:sp>
        <p:nvSpPr>
          <p:cNvPr id="68" name="任意多边形 67"/>
          <p:cNvSpPr/>
          <p:nvPr/>
        </p:nvSpPr>
        <p:spPr>
          <a:xfrm flipH="1">
            <a:off x="5385260" y="1593799"/>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73185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9" name="任意多边形 68"/>
          <p:cNvSpPr/>
          <p:nvPr/>
        </p:nvSpPr>
        <p:spPr>
          <a:xfrm flipH="1" flipV="1">
            <a:off x="5638800" y="3248993"/>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73185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0" name="Rectangle 66"/>
          <p:cNvSpPr>
            <a:spLocks noChangeArrowheads="1"/>
          </p:cNvSpPr>
          <p:nvPr/>
        </p:nvSpPr>
        <p:spPr bwMode="auto">
          <a:xfrm>
            <a:off x="6300470" y="1810385"/>
            <a:ext cx="2398395" cy="115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just" fontAlgn="base">
              <a:lnSpc>
                <a:spcPct val="150000"/>
              </a:lnSpc>
              <a:spcBef>
                <a:spcPct val="0"/>
              </a:spcBef>
              <a:spcAft>
                <a:spcPct val="0"/>
              </a:spcAft>
            </a:pPr>
            <a:r>
              <a:rPr lang="zh-CN" altLang="zh-CN" sz="1000" dirty="0">
                <a:solidFill>
                  <a:srgbClr val="73185A"/>
                </a:solidFill>
                <a:latin typeface="Arial" panose="020B0604020202020204" pitchFamily="34" charset="0"/>
                <a:ea typeface="微软雅黑" panose="020B0503020204020204" pitchFamily="34" charset="-122"/>
              </a:rPr>
              <a:t>协同过滤推荐算法主要分为基于模型和基于内存的算法两种。基于内存的算法又可以进一步分为基于用户的协同过滤算法和基于项目的协同过滤算法。基于模型的推荐算法中效果最好的是</a:t>
            </a:r>
            <a:r>
              <a:rPr lang="en-US" altLang="zh-CN" sz="1000" dirty="0">
                <a:solidFill>
                  <a:srgbClr val="73185A"/>
                </a:solidFill>
                <a:latin typeface="Arial" panose="020B0604020202020204" pitchFamily="34" charset="0"/>
                <a:ea typeface="微软雅黑" panose="020B0503020204020204" pitchFamily="34" charset="-122"/>
              </a:rPr>
              <a:t>NMF</a:t>
            </a:r>
            <a:r>
              <a:rPr lang="zh-CN" altLang="en-US" sz="1000" dirty="0">
                <a:solidFill>
                  <a:srgbClr val="73185A"/>
                </a:solidFill>
                <a:latin typeface="Arial" panose="020B0604020202020204" pitchFamily="34" charset="0"/>
                <a:ea typeface="微软雅黑" panose="020B0503020204020204" pitchFamily="34" charset="-122"/>
              </a:rPr>
              <a:t>算法。</a:t>
            </a:r>
            <a:endParaRPr lang="zh-CN" altLang="en-US" sz="1000" dirty="0">
              <a:solidFill>
                <a:srgbClr val="73185A"/>
              </a:solidFill>
              <a:latin typeface="Arial" panose="020B0604020202020204" pitchFamily="34" charset="0"/>
              <a:ea typeface="微软雅黑" panose="020B0503020204020204" pitchFamily="34" charset="-122"/>
            </a:endParaRPr>
          </a:p>
        </p:txBody>
      </p:sp>
      <p:sp>
        <p:nvSpPr>
          <p:cNvPr id="71" name="圆角矩形 70"/>
          <p:cNvSpPr/>
          <p:nvPr/>
        </p:nvSpPr>
        <p:spPr>
          <a:xfrm>
            <a:off x="6300192" y="1479970"/>
            <a:ext cx="1375200" cy="246226"/>
          </a:xfrm>
          <a:prstGeom prst="roundRect">
            <a:avLst>
              <a:gd name="adj" fmla="val 0"/>
            </a:avLst>
          </a:prstGeom>
          <a:solidFill>
            <a:srgbClr val="73185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dirty="0">
                <a:ln w="6350">
                  <a:noFill/>
                </a:ln>
                <a:solidFill>
                  <a:schemeClr val="bg1"/>
                </a:solidFill>
                <a:latin typeface="Impact" panose="020B0806030902050204" pitchFamily="34" charset="0"/>
                <a:ea typeface="微软雅黑" panose="020B0503020204020204" pitchFamily="34" charset="-122"/>
              </a:rPr>
              <a:t>协同过滤</a:t>
            </a:r>
            <a:endParaRPr lang="zh-CN" altLang="en-US" sz="1000" b="1" dirty="0">
              <a:ln w="6350">
                <a:noFill/>
              </a:ln>
              <a:solidFill>
                <a:schemeClr val="bg1"/>
              </a:solidFill>
              <a:latin typeface="Impact" panose="020B0806030902050204" pitchFamily="34" charset="0"/>
              <a:ea typeface="微软雅黑" panose="020B0503020204020204" pitchFamily="34" charset="-122"/>
            </a:endParaRPr>
          </a:p>
        </p:txBody>
      </p:sp>
      <p:sp>
        <p:nvSpPr>
          <p:cNvPr id="72" name="Rectangle 66"/>
          <p:cNvSpPr>
            <a:spLocks noChangeArrowheads="1"/>
          </p:cNvSpPr>
          <p:nvPr/>
        </p:nvSpPr>
        <p:spPr bwMode="auto">
          <a:xfrm>
            <a:off x="6565169" y="3726188"/>
            <a:ext cx="2088232"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just" fontAlgn="base">
              <a:lnSpc>
                <a:spcPct val="150000"/>
              </a:lnSpc>
              <a:spcBef>
                <a:spcPct val="0"/>
              </a:spcBef>
              <a:spcAft>
                <a:spcPct val="0"/>
              </a:spcAft>
            </a:pPr>
            <a:r>
              <a:rPr lang="zh-CN" altLang="zh-CN" sz="1000" dirty="0">
                <a:solidFill>
                  <a:srgbClr val="73185A"/>
                </a:solidFill>
                <a:latin typeface="Arial" panose="020B0604020202020204" pitchFamily="34" charset="0"/>
                <a:ea typeface="微软雅黑" panose="020B0503020204020204" pitchFamily="34" charset="-122"/>
              </a:rPr>
              <a:t>协同过滤的首选算法。利用低秩矩阵得到用户和项目的特征向量。</a:t>
            </a:r>
            <a:endParaRPr lang="zh-CN" altLang="zh-CN" sz="1000" dirty="0">
              <a:solidFill>
                <a:srgbClr val="73185A"/>
              </a:solidFill>
              <a:latin typeface="Arial" panose="020B0604020202020204" pitchFamily="34" charset="0"/>
              <a:ea typeface="微软雅黑" panose="020B0503020204020204" pitchFamily="34" charset="-122"/>
            </a:endParaRPr>
          </a:p>
        </p:txBody>
      </p:sp>
      <p:sp>
        <p:nvSpPr>
          <p:cNvPr id="73" name="圆角矩形 72"/>
          <p:cNvSpPr/>
          <p:nvPr/>
        </p:nvSpPr>
        <p:spPr>
          <a:xfrm>
            <a:off x="6565169" y="3395765"/>
            <a:ext cx="1375200" cy="246226"/>
          </a:xfrm>
          <a:prstGeom prst="roundRect">
            <a:avLst>
              <a:gd name="adj" fmla="val 0"/>
            </a:avLst>
          </a:prstGeom>
          <a:solidFill>
            <a:srgbClr val="73185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dirty="0">
                <a:ln w="6350">
                  <a:noFill/>
                </a:ln>
                <a:solidFill>
                  <a:schemeClr val="bg1"/>
                </a:solidFill>
                <a:latin typeface="Impact" panose="020B0806030902050204" pitchFamily="34" charset="0"/>
                <a:ea typeface="微软雅黑" panose="020B0503020204020204" pitchFamily="34" charset="-122"/>
              </a:rPr>
              <a:t>非负矩阵分解</a:t>
            </a:r>
            <a:endParaRPr lang="zh-CN" altLang="en-US" sz="1000" b="1" dirty="0">
              <a:ln w="6350">
                <a:noFill/>
              </a:ln>
              <a:solidFill>
                <a:schemeClr val="bg1"/>
              </a:solidFill>
              <a:latin typeface="Impact" panose="020B0806030902050204" pitchFamily="34" charset="0"/>
              <a:ea typeface="微软雅黑" panose="020B0503020204020204" pitchFamily="34" charset="-122"/>
            </a:endParaRPr>
          </a:p>
        </p:txBody>
      </p:sp>
      <p:sp>
        <p:nvSpPr>
          <p:cNvPr id="74" name="Rectangle 66"/>
          <p:cNvSpPr>
            <a:spLocks noChangeArrowheads="1"/>
          </p:cNvSpPr>
          <p:nvPr/>
        </p:nvSpPr>
        <p:spPr bwMode="auto">
          <a:xfrm>
            <a:off x="762341" y="1810393"/>
            <a:ext cx="2088232"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just" fontAlgn="base">
              <a:lnSpc>
                <a:spcPct val="150000"/>
              </a:lnSpc>
              <a:spcBef>
                <a:spcPct val="0"/>
              </a:spcBef>
              <a:spcAft>
                <a:spcPct val="0"/>
              </a:spcAft>
            </a:pPr>
            <a:r>
              <a:rPr lang="zh-CN" altLang="zh-CN" sz="1000" dirty="0">
                <a:solidFill>
                  <a:srgbClr val="73185A"/>
                </a:solidFill>
                <a:latin typeface="Arial" panose="020B0604020202020204" pitchFamily="34" charset="0"/>
                <a:ea typeface="微软雅黑" panose="020B0503020204020204" pitchFamily="34" charset="-122"/>
              </a:rPr>
              <a:t>推荐系统的概念、发展及应用</a:t>
            </a:r>
            <a:endParaRPr lang="zh-CN" altLang="zh-CN" sz="1000" dirty="0">
              <a:solidFill>
                <a:srgbClr val="73185A"/>
              </a:solidFill>
              <a:latin typeface="Arial" panose="020B0604020202020204" pitchFamily="34" charset="0"/>
              <a:ea typeface="微软雅黑" panose="020B0503020204020204" pitchFamily="34" charset="-122"/>
            </a:endParaRPr>
          </a:p>
        </p:txBody>
      </p:sp>
      <p:sp>
        <p:nvSpPr>
          <p:cNvPr id="75" name="圆角矩形 74"/>
          <p:cNvSpPr/>
          <p:nvPr/>
        </p:nvSpPr>
        <p:spPr>
          <a:xfrm>
            <a:off x="1474260" y="1479970"/>
            <a:ext cx="1375200" cy="246226"/>
          </a:xfrm>
          <a:prstGeom prst="roundRect">
            <a:avLst>
              <a:gd name="adj" fmla="val 0"/>
            </a:avLst>
          </a:prstGeom>
          <a:solidFill>
            <a:srgbClr val="73185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dirty="0">
                <a:ln w="6350">
                  <a:noFill/>
                </a:ln>
                <a:solidFill>
                  <a:schemeClr val="bg1"/>
                </a:solidFill>
                <a:latin typeface="Impact" panose="020B0806030902050204" pitchFamily="34" charset="0"/>
                <a:ea typeface="微软雅黑" panose="020B0503020204020204" pitchFamily="34" charset="-122"/>
              </a:rPr>
              <a:t>推荐系统</a:t>
            </a:r>
            <a:endParaRPr lang="zh-CN" altLang="en-US" sz="1000" b="1" dirty="0">
              <a:ln w="6350">
                <a:noFill/>
              </a:ln>
              <a:solidFill>
                <a:schemeClr val="bg1"/>
              </a:solidFill>
              <a:latin typeface="Impact" panose="020B0806030902050204" pitchFamily="34" charset="0"/>
              <a:ea typeface="微软雅黑" panose="020B0503020204020204" pitchFamily="34" charset="-122"/>
            </a:endParaRPr>
          </a:p>
        </p:txBody>
      </p:sp>
      <p:sp>
        <p:nvSpPr>
          <p:cNvPr id="76" name="Rectangle 66"/>
          <p:cNvSpPr>
            <a:spLocks noChangeArrowheads="1"/>
          </p:cNvSpPr>
          <p:nvPr/>
        </p:nvSpPr>
        <p:spPr bwMode="auto">
          <a:xfrm>
            <a:off x="469826" y="3787515"/>
            <a:ext cx="208823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just" fontAlgn="base">
              <a:lnSpc>
                <a:spcPct val="150000"/>
              </a:lnSpc>
              <a:spcBef>
                <a:spcPct val="0"/>
              </a:spcBef>
              <a:spcAft>
                <a:spcPct val="0"/>
              </a:spcAft>
            </a:pPr>
            <a:r>
              <a:rPr lang="zh-CN" altLang="zh-CN" sz="1000" dirty="0">
                <a:solidFill>
                  <a:srgbClr val="73185A"/>
                </a:solidFill>
                <a:latin typeface="Arial" panose="020B0604020202020204" pitchFamily="34" charset="0"/>
                <a:ea typeface="微软雅黑" panose="020B0503020204020204" pitchFamily="34" charset="-122"/>
              </a:rPr>
              <a:t>现实世界中，项目或用户都具有层次分类的，可以利用层次信息提升算法性能。</a:t>
            </a:r>
            <a:endParaRPr lang="zh-CN" altLang="zh-CN" sz="1000" dirty="0">
              <a:solidFill>
                <a:srgbClr val="73185A"/>
              </a:solidFill>
              <a:latin typeface="Arial" panose="020B0604020202020204" pitchFamily="34" charset="0"/>
              <a:ea typeface="微软雅黑" panose="020B0503020204020204" pitchFamily="34" charset="-122"/>
            </a:endParaRPr>
          </a:p>
        </p:txBody>
      </p:sp>
      <p:sp>
        <p:nvSpPr>
          <p:cNvPr id="77" name="圆角矩形 76"/>
          <p:cNvSpPr/>
          <p:nvPr/>
        </p:nvSpPr>
        <p:spPr>
          <a:xfrm>
            <a:off x="1187624" y="3467520"/>
            <a:ext cx="1373357" cy="246226"/>
          </a:xfrm>
          <a:prstGeom prst="roundRect">
            <a:avLst>
              <a:gd name="adj" fmla="val 0"/>
            </a:avLst>
          </a:prstGeom>
          <a:solidFill>
            <a:srgbClr val="73185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dirty="0">
                <a:ln w="6350">
                  <a:noFill/>
                </a:ln>
                <a:solidFill>
                  <a:schemeClr val="bg1"/>
                </a:solidFill>
                <a:latin typeface="Impact" panose="020B0806030902050204" pitchFamily="34" charset="0"/>
                <a:ea typeface="微软雅黑" panose="020B0503020204020204" pitchFamily="34" charset="-122"/>
              </a:rPr>
              <a:t>层次结构信息</a:t>
            </a:r>
            <a:endParaRPr lang="zh-CN" altLang="en-US" sz="1000" b="1" dirty="0">
              <a:ln w="6350">
                <a:noFill/>
              </a:ln>
              <a:solidFill>
                <a:schemeClr val="bg1"/>
              </a:solidFill>
              <a:latin typeface="Impact" panose="020B0806030902050204" pitchFamily="34" charset="0"/>
              <a:ea typeface="微软雅黑" panose="020B0503020204020204" pitchFamily="34" charset="-122"/>
            </a:endParaRPr>
          </a:p>
        </p:txBody>
      </p:sp>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rgbClr val="73185A">
              <a:alpha val="5000"/>
            </a:srgbClr>
          </a:solidFill>
          <a:ln>
            <a:noFill/>
          </a:ln>
        </p:spPr>
        <p:txBody>
          <a:bodyPr vert="horz" wrap="square" lIns="91440" tIns="45720" rIns="91440" bIns="45720" numCol="1" anchor="t" anchorCtr="0" compatLnSpc="1"/>
          <a:lstStyle/>
          <a:p>
            <a:endParaRPr lang="zh-CN" altLang="en-US">
              <a:solidFill>
                <a:srgbClr val="73185A"/>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HMNMF</a:t>
            </a:r>
            <a:r>
              <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算法介绍</a:t>
            </a:r>
            <a:endPar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581874" y="1881356"/>
            <a:ext cx="1201420" cy="1106805"/>
          </a:xfrm>
          <a:prstGeom prst="rect">
            <a:avLst/>
          </a:prstGeom>
        </p:spPr>
        <p:txBody>
          <a:bodyPr wrap="none">
            <a:spAutoFit/>
          </a:bodyPr>
          <a:lstStyle/>
          <a:p>
            <a:pPr algn="ctr"/>
            <a:r>
              <a:rPr lang="en-US" altLang="zh-CN" sz="6600" dirty="0">
                <a:ln w="6350">
                  <a:solidFill>
                    <a:srgbClr val="EFF6FC"/>
                  </a:solidFill>
                </a:ln>
                <a:solidFill>
                  <a:srgbClr val="73185A"/>
                </a:solidFill>
                <a:latin typeface="Impact" panose="020B0806030902050204" pitchFamily="34" charset="0"/>
                <a:ea typeface="微软雅黑" panose="020B0503020204020204" pitchFamily="34" charset="-122"/>
              </a:rPr>
              <a:t>0 2</a:t>
            </a:r>
            <a:endParaRPr lang="zh-CN" altLang="en-US" sz="6600" dirty="0">
              <a:ln w="6350">
                <a:solidFill>
                  <a:srgbClr val="EFF6FC"/>
                </a:solidFill>
              </a:ln>
              <a:solidFill>
                <a:srgbClr val="73185A"/>
              </a:solidFill>
              <a:latin typeface="Impact" panose="020B0806030902050204" pitchFamily="34" charset="0"/>
              <a:ea typeface="微软雅黑" panose="020B0503020204020204" pitchFamily="34" charset="-122"/>
            </a:endParaRPr>
          </a:p>
        </p:txBody>
      </p:sp>
      <p:sp>
        <p:nvSpPr>
          <p:cNvPr id="4" name="矩形 3"/>
          <p:cNvSpPr/>
          <p:nvPr/>
        </p:nvSpPr>
        <p:spPr>
          <a:xfrm>
            <a:off x="3923928" y="2138908"/>
            <a:ext cx="1125220" cy="501650"/>
          </a:xfrm>
          <a:prstGeom prst="rect">
            <a:avLst/>
          </a:prstGeom>
        </p:spPr>
        <p:txBody>
          <a:bodyPr wrap="none">
            <a:spAutoFit/>
          </a:bodyPr>
          <a:lstStyle/>
          <a:p>
            <a:pPr marL="171450" indent="-171450">
              <a:lnSpc>
                <a:spcPts val="1600"/>
              </a:lnSpc>
              <a:buClr>
                <a:srgbClr val="73185A"/>
              </a:buClr>
              <a:buFont typeface="Wingdings" panose="05000000000000000000" pitchFamily="2" charset="2"/>
              <a:buChar char="l"/>
            </a:pPr>
            <a:r>
              <a:rPr lang="en-US" altLang="zh-CN" sz="1000" dirty="0">
                <a:solidFill>
                  <a:srgbClr val="73185A"/>
                </a:solidFill>
                <a:latin typeface="微软雅黑" panose="020B0503020204020204" pitchFamily="34" charset="-122"/>
                <a:ea typeface="微软雅黑" panose="020B0503020204020204" pitchFamily="34" charset="-122"/>
              </a:rPr>
              <a:t>HMNMF</a:t>
            </a:r>
            <a:r>
              <a:rPr lang="zh-CN" altLang="en-US" sz="1000" dirty="0">
                <a:solidFill>
                  <a:srgbClr val="73185A"/>
                </a:solidFill>
                <a:latin typeface="微软雅黑" panose="020B0503020204020204" pitchFamily="34" charset="-122"/>
                <a:ea typeface="微软雅黑" panose="020B0503020204020204" pitchFamily="34" charset="-122"/>
              </a:rPr>
              <a:t>算法</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实验结果</a:t>
            </a:r>
            <a:endParaRPr lang="zh-CN" altLang="en-US" sz="1000" dirty="0">
              <a:solidFill>
                <a:srgbClr val="73185A"/>
              </a:solidFill>
              <a:latin typeface="微软雅黑" panose="020B0503020204020204" pitchFamily="34" charset="-122"/>
              <a:ea typeface="微软雅黑" panose="020B0503020204020204" pitchFamily="34" charset="-122"/>
            </a:endParaRP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rgbClr val="73185A"/>
                </a:solidFill>
                <a:latin typeface="微软雅黑" panose="020B0503020204020204" pitchFamily="34" charset="-122"/>
                <a:ea typeface="微软雅黑" panose="020B0503020204020204" pitchFamily="34" charset="-122"/>
              </a:rPr>
              <a:t>PART FOUR</a:t>
            </a:r>
            <a:endParaRPr lang="zh-CN" altLang="en-US" sz="700" dirty="0">
              <a:solidFill>
                <a:srgbClr val="73185A"/>
              </a:solidFill>
              <a:latin typeface="微软雅黑" panose="020B0503020204020204" pitchFamily="34" charset="-122"/>
              <a:ea typeface="微软雅黑" panose="020B0503020204020204" pitchFamily="34" charset="-122"/>
            </a:endParaRPr>
          </a:p>
        </p:txBody>
      </p:sp>
      <p:sp>
        <p:nvSpPr>
          <p:cNvPr id="10" name="Line 33"/>
          <p:cNvSpPr>
            <a:spLocks noChangeShapeType="1"/>
          </p:cNvSpPr>
          <p:nvPr/>
        </p:nvSpPr>
        <p:spPr bwMode="auto">
          <a:xfrm rot="16200000" flipH="1">
            <a:off x="6054090" y="-11430"/>
            <a:ext cx="6985" cy="416369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6" name="灯片编号占位符 5"/>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2481580" cy="521970"/>
          </a:xfrm>
          <a:prstGeom prst="rect">
            <a:avLst/>
          </a:prstGeom>
          <a:noFill/>
        </p:spPr>
        <p:txBody>
          <a:bodyPr wrap="square" rtlCol="0">
            <a:spAutoFit/>
          </a:bodyPr>
          <a:p>
            <a:r>
              <a:rPr lang="en-US" altLang="zh-CN" sz="28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HMNMF</a:t>
            </a:r>
            <a:r>
              <a:rPr lang="zh-CN" altLang="en-US" sz="28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rPr>
              <a:t>算法</a:t>
            </a:r>
            <a:endParaRPr lang="zh-CN" altLang="en-US" sz="2800" dirty="0">
              <a:solidFill>
                <a:srgbClr val="73185A"/>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66"/>
          <p:cNvSpPr>
            <a:spLocks noChangeArrowheads="1"/>
          </p:cNvSpPr>
          <p:nvPr/>
        </p:nvSpPr>
        <p:spPr bwMode="auto">
          <a:xfrm>
            <a:off x="968375" y="1484630"/>
            <a:ext cx="2185035" cy="115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just" fontAlgn="base">
              <a:lnSpc>
                <a:spcPct val="150000"/>
              </a:lnSpc>
              <a:spcBef>
                <a:spcPct val="0"/>
              </a:spcBef>
              <a:spcAft>
                <a:spcPct val="0"/>
              </a:spcAft>
            </a:pPr>
            <a:r>
              <a:rPr sz="1000" dirty="0" smtClean="0">
                <a:solidFill>
                  <a:srgbClr val="73185A"/>
                </a:solidFill>
                <a:latin typeface="Arial" panose="020B0604020202020204" pitchFamily="34" charset="0"/>
                <a:ea typeface="微软雅黑" panose="020B0503020204020204" pitchFamily="34" charset="-122"/>
              </a:rPr>
              <a:t>根据</a:t>
            </a:r>
            <a:r>
              <a:rPr lang="zh-CN" sz="1000" dirty="0" smtClean="0">
                <a:solidFill>
                  <a:srgbClr val="73185A"/>
                </a:solidFill>
                <a:latin typeface="Arial" panose="020B0604020202020204" pitchFamily="34" charset="0"/>
                <a:ea typeface="微软雅黑" panose="020B0503020204020204" pitchFamily="34" charset="-122"/>
              </a:rPr>
              <a:t>项目</a:t>
            </a:r>
            <a:r>
              <a:rPr sz="1000" dirty="0" smtClean="0">
                <a:solidFill>
                  <a:srgbClr val="73185A"/>
                </a:solidFill>
                <a:latin typeface="Arial" panose="020B0604020202020204" pitchFamily="34" charset="0"/>
                <a:ea typeface="微软雅黑" panose="020B0503020204020204" pitchFamily="34" charset="-122"/>
              </a:rPr>
              <a:t>之间的层次关系，将评分矩阵显式地分解为两层：R1和R2，同时对两个评分矩阵做矩阵分解，并且根据层次约束使具有层次关系的</a:t>
            </a:r>
            <a:r>
              <a:rPr lang="en-US" sz="1000" dirty="0" smtClean="0">
                <a:solidFill>
                  <a:srgbClr val="73185A"/>
                </a:solidFill>
                <a:latin typeface="Arial" panose="020B0604020202020204" pitchFamily="34" charset="0"/>
                <a:ea typeface="微软雅黑" panose="020B0503020204020204" pitchFamily="34" charset="-122"/>
              </a:rPr>
              <a:t>item</a:t>
            </a:r>
            <a:r>
              <a:rPr sz="1000" dirty="0" smtClean="0">
                <a:solidFill>
                  <a:srgbClr val="73185A"/>
                </a:solidFill>
                <a:latin typeface="Arial" panose="020B0604020202020204" pitchFamily="34" charset="0"/>
                <a:ea typeface="微软雅黑" panose="020B0503020204020204" pitchFamily="34" charset="-122"/>
              </a:rPr>
              <a:t>具有相似的特征向量</a:t>
            </a:r>
            <a:r>
              <a:rPr lang="zh-CN" sz="1000" dirty="0" smtClean="0">
                <a:solidFill>
                  <a:srgbClr val="73185A"/>
                </a:solidFill>
                <a:latin typeface="Arial" panose="020B0604020202020204" pitchFamily="34" charset="0"/>
                <a:ea typeface="微软雅黑" panose="020B0503020204020204" pitchFamily="34" charset="-122"/>
              </a:rPr>
              <a:t>。</a:t>
            </a:r>
            <a:endParaRPr lang="zh-CN" sz="1000" dirty="0" smtClean="0">
              <a:solidFill>
                <a:srgbClr val="73185A"/>
              </a:solidFill>
              <a:latin typeface="Arial" panose="020B0604020202020204" pitchFamily="34" charset="0"/>
              <a:ea typeface="微软雅黑" panose="020B0503020204020204" pitchFamily="34" charset="-122"/>
            </a:endParaRPr>
          </a:p>
        </p:txBody>
      </p:sp>
      <p:pic>
        <p:nvPicPr>
          <p:cNvPr id="3" name="图片 4"/>
          <p:cNvPicPr>
            <a:picLocks noChangeAspect="1"/>
          </p:cNvPicPr>
          <p:nvPr/>
        </p:nvPicPr>
        <p:blipFill>
          <a:blip r:embed="rId1"/>
          <a:srcRect b="16995"/>
          <a:stretch>
            <a:fillRect/>
          </a:stretch>
        </p:blipFill>
        <p:spPr>
          <a:xfrm>
            <a:off x="4093210" y="1308100"/>
            <a:ext cx="4494530" cy="2822575"/>
          </a:xfrm>
          <a:prstGeom prst="rect">
            <a:avLst/>
          </a:prstGeom>
          <a:noFill/>
          <a:ln>
            <a:noFill/>
          </a:ln>
        </p:spPr>
      </p:pic>
      <p:pic>
        <p:nvPicPr>
          <p:cNvPr id="11" name="图片 10"/>
          <p:cNvPicPr/>
          <p:nvPr/>
        </p:nvPicPr>
        <p:blipFill>
          <a:blip r:embed="rId2"/>
          <a:stretch>
            <a:fillRect/>
          </a:stretch>
        </p:blipFill>
        <p:spPr>
          <a:xfrm>
            <a:off x="896620" y="2973388"/>
            <a:ext cx="2901950" cy="342900"/>
          </a:xfrm>
          <a:prstGeom prst="rect">
            <a:avLst/>
          </a:prstGeom>
          <a:noFill/>
          <a:ln w="9525">
            <a:noFill/>
          </a:ln>
        </p:spPr>
      </p:pic>
      <p:graphicFrame>
        <p:nvGraphicFramePr>
          <p:cNvPr id="13" name="对象 -2147482604"/>
          <p:cNvGraphicFramePr>
            <a:graphicFrameLocks noChangeAspect="1"/>
          </p:cNvGraphicFramePr>
          <p:nvPr/>
        </p:nvGraphicFramePr>
        <p:xfrm>
          <a:off x="701358" y="3331845"/>
          <a:ext cx="3148965" cy="405765"/>
        </p:xfrm>
        <a:graphic>
          <a:graphicData uri="http://schemas.openxmlformats.org/presentationml/2006/ole">
            <mc:AlternateContent xmlns:mc="http://schemas.openxmlformats.org/markup-compatibility/2006">
              <mc:Choice xmlns:v="urn:schemas-microsoft-com:vml" Requires="v">
                <p:oleObj spid="_x0000_s14" name="" r:id="rId3" imgW="3149600" imgH="406400" progId="Equation.3">
                  <p:embed/>
                </p:oleObj>
              </mc:Choice>
              <mc:Fallback>
                <p:oleObj name="" r:id="rId3" imgW="3149600" imgH="406400" progId="Equation.3">
                  <p:embed/>
                  <p:pic>
                    <p:nvPicPr>
                      <p:cNvPr id="0" name="图片 3075"/>
                      <p:cNvPicPr/>
                      <p:nvPr/>
                    </p:nvPicPr>
                    <p:blipFill>
                      <a:blip r:embed="rId4"/>
                      <a:stretch>
                        <a:fillRect/>
                      </a:stretch>
                    </p:blipFill>
                    <p:spPr>
                      <a:xfrm>
                        <a:off x="701358" y="3331845"/>
                        <a:ext cx="3148965" cy="405765"/>
                      </a:xfrm>
                      <a:prstGeom prst="rect">
                        <a:avLst/>
                      </a:prstGeom>
                      <a:noFill/>
                      <a:ln w="38100">
                        <a:noFill/>
                        <a:miter/>
                      </a:ln>
                    </p:spPr>
                  </p:pic>
                </p:oleObj>
              </mc:Fallback>
            </mc:AlternateContent>
          </a:graphicData>
        </a:graphic>
      </p:graphicFrame>
      <p:graphicFrame>
        <p:nvGraphicFramePr>
          <p:cNvPr id="15" name="对象 -2147482603"/>
          <p:cNvGraphicFramePr>
            <a:graphicFrameLocks noChangeAspect="1"/>
          </p:cNvGraphicFramePr>
          <p:nvPr/>
        </p:nvGraphicFramePr>
        <p:xfrm>
          <a:off x="1483678" y="3737610"/>
          <a:ext cx="1584325" cy="249555"/>
        </p:xfrm>
        <a:graphic>
          <a:graphicData uri="http://schemas.openxmlformats.org/presentationml/2006/ole">
            <mc:AlternateContent xmlns:mc="http://schemas.openxmlformats.org/markup-compatibility/2006">
              <mc:Choice xmlns:v="urn:schemas-microsoft-com:vml" Requires="v">
                <p:oleObj spid="_x0000_s16" name="" r:id="rId5" imgW="1371600" imgH="215900" progId="Equation.3">
                  <p:embed/>
                </p:oleObj>
              </mc:Choice>
              <mc:Fallback>
                <p:oleObj name="" r:id="rId5" imgW="1371600" imgH="215900" progId="Equation.3">
                  <p:embed/>
                  <p:pic>
                    <p:nvPicPr>
                      <p:cNvPr id="0" name="图片 11"/>
                      <p:cNvPicPr/>
                      <p:nvPr/>
                    </p:nvPicPr>
                    <p:blipFill>
                      <a:blip r:embed="rId6"/>
                      <a:stretch>
                        <a:fillRect/>
                      </a:stretch>
                    </p:blipFill>
                    <p:spPr>
                      <a:xfrm>
                        <a:off x="1483678" y="3737610"/>
                        <a:ext cx="1584325" cy="249555"/>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1694815" cy="521970"/>
          </a:xfrm>
          <a:prstGeom prst="rect">
            <a:avLst/>
          </a:prstGeom>
          <a:noFill/>
        </p:spPr>
        <p:txBody>
          <a:bodyPr wrap="square" rtlCol="0">
            <a:spAutoFit/>
          </a:bodyPr>
          <a:p>
            <a:r>
              <a:rPr lang="zh-CN" altLang="en-US" sz="2800" dirty="0">
                <a:solidFill>
                  <a:srgbClr val="73185A"/>
                </a:solidFill>
                <a:latin typeface="Impact" panose="020B0806030902050204" pitchFamily="34" charset="0"/>
                <a:ea typeface="微软雅黑" panose="020B0503020204020204" pitchFamily="34" charset="-122"/>
              </a:rPr>
              <a:t>实验结果</a:t>
            </a:r>
            <a:endParaRPr lang="zh-CN" altLang="en-US" sz="2800" dirty="0">
              <a:solidFill>
                <a:srgbClr val="73185A"/>
              </a:solidFill>
              <a:latin typeface="Impact" panose="020B0806030902050204" pitchFamily="34" charset="0"/>
              <a:ea typeface="微软雅黑" panose="020B0503020204020204" pitchFamily="34" charset="-122"/>
            </a:endParaRPr>
          </a:p>
        </p:txBody>
      </p:sp>
      <p:sp>
        <p:nvSpPr>
          <p:cNvPr id="8" name="矩形 7"/>
          <p:cNvSpPr/>
          <p:nvPr/>
        </p:nvSpPr>
        <p:spPr>
          <a:xfrm>
            <a:off x="5471795" y="1977390"/>
            <a:ext cx="2854325" cy="1527175"/>
          </a:xfrm>
          <a:prstGeom prst="rect">
            <a:avLst/>
          </a:prstGeom>
        </p:spPr>
        <p:txBody>
          <a:bodyPr wrap="square">
            <a:spAutoFit/>
          </a:bodyPr>
          <a:p>
            <a:pPr marL="171450" indent="-171450" algn="l">
              <a:lnSpc>
                <a:spcPts val="1600"/>
              </a:lnSpc>
              <a:buClr>
                <a:srgbClr val="73185A"/>
              </a:buClr>
              <a:buFont typeface="Wingdings" panose="05000000000000000000" pitchFamily="2" charset="2"/>
              <a:buChar char="l"/>
            </a:pPr>
            <a:r>
              <a:rPr lang="en-US" altLang="zh-CN" sz="1200">
                <a:solidFill>
                  <a:srgbClr val="5F0446"/>
                </a:solidFill>
                <a:sym typeface="+mn-ea"/>
              </a:rPr>
              <a:t>HMNMF</a:t>
            </a:r>
            <a:r>
              <a:rPr lang="zh-CN" altLang="en-US" sz="1200">
                <a:solidFill>
                  <a:srgbClr val="5F0446"/>
                </a:solidFill>
                <a:sym typeface="+mn-ea"/>
              </a:rPr>
              <a:t>算法相比于其他算法在这三个指标上都具有一定的优势；</a:t>
            </a:r>
            <a:endParaRPr lang="zh-CN" altLang="en-US" sz="1200">
              <a:solidFill>
                <a:srgbClr val="5F0446"/>
              </a:solidFill>
              <a:sym typeface="+mn-ea"/>
            </a:endParaRPr>
          </a:p>
          <a:p>
            <a:pPr marL="171450" indent="-171450" algn="l">
              <a:lnSpc>
                <a:spcPts val="1600"/>
              </a:lnSpc>
              <a:buClr>
                <a:srgbClr val="73185A"/>
              </a:buClr>
              <a:buFont typeface="Wingdings" panose="05000000000000000000" pitchFamily="2" charset="2"/>
              <a:buChar char="l"/>
            </a:pPr>
            <a:endParaRPr lang="zh-CN" altLang="en-US" sz="1200">
              <a:solidFill>
                <a:srgbClr val="5F0446"/>
              </a:solidFill>
              <a:sym typeface="+mn-ea"/>
            </a:endParaRPr>
          </a:p>
          <a:p>
            <a:pPr marL="171450" indent="-171450" algn="l">
              <a:lnSpc>
                <a:spcPts val="1600"/>
              </a:lnSpc>
              <a:buClr>
                <a:srgbClr val="73185A"/>
              </a:buClr>
              <a:buFont typeface="Wingdings" panose="05000000000000000000" pitchFamily="2" charset="2"/>
              <a:buChar char="l"/>
            </a:pPr>
            <a:r>
              <a:rPr lang="zh-CN" altLang="en-US" sz="1200">
                <a:solidFill>
                  <a:srgbClr val="5F0446"/>
                </a:solidFill>
                <a:sym typeface="+mn-ea"/>
              </a:rPr>
              <a:t>和</a:t>
            </a:r>
            <a:r>
              <a:rPr lang="en-US" altLang="zh-CN" sz="1200">
                <a:solidFill>
                  <a:srgbClr val="5F0446"/>
                </a:solidFill>
                <a:sym typeface="+mn-ea"/>
              </a:rPr>
              <a:t>F</a:t>
            </a:r>
            <a:r>
              <a:rPr lang="zh-CN" altLang="en-US" sz="1200">
                <a:solidFill>
                  <a:srgbClr val="5F0446"/>
                </a:solidFill>
                <a:sym typeface="+mn-ea"/>
              </a:rPr>
              <a:t>范式的</a:t>
            </a:r>
            <a:r>
              <a:rPr lang="en-US" altLang="zh-CN" sz="1200">
                <a:solidFill>
                  <a:srgbClr val="5F0446"/>
                </a:solidFill>
                <a:sym typeface="+mn-ea"/>
              </a:rPr>
              <a:t>HMNMF</a:t>
            </a:r>
            <a:r>
              <a:rPr lang="zh-CN" altLang="en-US" sz="1200">
                <a:solidFill>
                  <a:srgbClr val="5F0446"/>
                </a:solidFill>
                <a:sym typeface="+mn-ea"/>
              </a:rPr>
              <a:t>算法相比，</a:t>
            </a:r>
            <a:r>
              <a:rPr lang="en-US" altLang="zh-CN" sz="1200">
                <a:solidFill>
                  <a:srgbClr val="5F0446"/>
                </a:solidFill>
                <a:sym typeface="+mn-ea"/>
              </a:rPr>
              <a:t>HMNMF</a:t>
            </a:r>
            <a:r>
              <a:rPr lang="zh-CN" altLang="en-US" sz="1200">
                <a:solidFill>
                  <a:srgbClr val="5F0446"/>
                </a:solidFill>
                <a:sym typeface="+mn-ea"/>
              </a:rPr>
              <a:t>算法没有表现出特别优异的性能。</a:t>
            </a:r>
            <a:endParaRPr lang="zh-CN" altLang="en-US" sz="1200">
              <a:solidFill>
                <a:srgbClr val="5F0446"/>
              </a:solidFill>
              <a:sym typeface="+mn-ea"/>
            </a:endParaRPr>
          </a:p>
          <a:p>
            <a:pPr marL="171450" indent="-171450" algn="l">
              <a:lnSpc>
                <a:spcPts val="1600"/>
              </a:lnSpc>
              <a:buClr>
                <a:srgbClr val="73185A"/>
              </a:buClr>
              <a:buFont typeface="Wingdings" panose="05000000000000000000" pitchFamily="2" charset="2"/>
              <a:buChar char="l"/>
            </a:pPr>
            <a:endParaRPr lang="zh-CN" altLang="en-US" sz="1200">
              <a:solidFill>
                <a:srgbClr val="5F0446"/>
              </a:solidFill>
              <a:sym typeface="+mn-ea"/>
            </a:endParaRPr>
          </a:p>
          <a:p>
            <a:pPr marL="171450" indent="-171450" algn="l">
              <a:lnSpc>
                <a:spcPts val="1600"/>
              </a:lnSpc>
              <a:buClr>
                <a:srgbClr val="73185A"/>
              </a:buClr>
              <a:buFont typeface="Wingdings" panose="05000000000000000000" pitchFamily="2" charset="2"/>
              <a:buChar char="l"/>
            </a:pPr>
            <a:r>
              <a:rPr lang="zh-CN" altLang="en-US" sz="1200">
                <a:solidFill>
                  <a:srgbClr val="5F0446"/>
                </a:solidFill>
                <a:sym typeface="+mn-ea"/>
              </a:rPr>
              <a:t>设计实验对此进行验证</a:t>
            </a:r>
            <a:endParaRPr lang="zh-CN" altLang="en-US" sz="1200" dirty="0">
              <a:solidFill>
                <a:srgbClr val="5F0446"/>
              </a:solidFill>
              <a:latin typeface="微软雅黑" panose="020B0503020204020204" pitchFamily="34" charset="-122"/>
              <a:ea typeface="微软雅黑" panose="020B0503020204020204" pitchFamily="34" charset="-122"/>
              <a:sym typeface="+mn-ea"/>
            </a:endParaRPr>
          </a:p>
        </p:txBody>
      </p:sp>
      <p:graphicFrame>
        <p:nvGraphicFramePr>
          <p:cNvPr id="3" name="表格 2"/>
          <p:cNvGraphicFramePr/>
          <p:nvPr/>
        </p:nvGraphicFramePr>
        <p:xfrm>
          <a:off x="994410" y="1529080"/>
          <a:ext cx="4021455" cy="2606040"/>
        </p:xfrm>
        <a:graphic>
          <a:graphicData uri="http://schemas.openxmlformats.org/drawingml/2006/table">
            <a:tbl>
              <a:tblPr firstRow="1" bandRow="1">
                <a:tableStyleId>{5940675A-B579-460E-94D1-54222C63F5DA}</a:tableStyleId>
              </a:tblPr>
              <a:tblGrid>
                <a:gridCol w="1004570"/>
                <a:gridCol w="1005205"/>
                <a:gridCol w="1007110"/>
                <a:gridCol w="1004570"/>
              </a:tblGrid>
              <a:tr h="289560">
                <a:tc>
                  <a:txBody>
                    <a:bodyPr/>
                    <a:p>
                      <a:pPr indent="0" algn="ctr">
                        <a:buNone/>
                      </a:pPr>
                      <a:r>
                        <a:rPr lang="en-US" sz="1000" b="0">
                          <a:latin typeface="Times New Roman" panose="02020603050405020304" pitchFamily="18" charset="0"/>
                          <a:cs typeface="Times New Roman" panose="02020603050405020304" pitchFamily="18" charset="0"/>
                        </a:rPr>
                        <a:t>评价指标</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RMSE</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HR</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ARHR</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NNCosNgbr</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4.2606</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0.1009</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0.0785</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TMC</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4.0471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0.0342</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0.0315</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MultiNMF</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3.3001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0.0141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0.0129</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ColNMF</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3.3333</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0.0430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0.0380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GNMF</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1.1689</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0.1202</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0.0893</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HMF</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3.3356</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0.0430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0.0380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9560">
                <a:tc>
                  <a:txBody>
                    <a:bodyPr/>
                    <a:p>
                      <a:pPr indent="0" algn="ctr">
                        <a:buNone/>
                      </a:pPr>
                      <a:r>
                        <a:rPr lang="en-US" sz="1000" b="0">
                          <a:latin typeface="Times New Roman" panose="02020603050405020304" pitchFamily="18" charset="0"/>
                          <a:cs typeface="Times New Roman" panose="02020603050405020304" pitchFamily="18" charset="0"/>
                        </a:rPr>
                        <a:t>HMNMF-F</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1.1511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0.1202</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0.0894</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9560">
                <a:tc>
                  <a:txBody>
                    <a:bodyPr/>
                    <a:p>
                      <a:pPr indent="0" algn="ctr">
                        <a:buNone/>
                      </a:pPr>
                      <a:r>
                        <a:rPr lang="en-US" sz="1000" b="1">
                          <a:latin typeface="Times New Roman" panose="02020603050405020304" pitchFamily="18" charset="0"/>
                          <a:cs typeface="Times New Roman" panose="02020603050405020304" pitchFamily="18" charset="0"/>
                        </a:rPr>
                        <a:t>HMNMF</a:t>
                      </a:r>
                      <a:endParaRPr lang="en-US" altLang="en-US" sz="1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Times New Roman" panose="02020603050405020304" pitchFamily="18" charset="0"/>
                          <a:cs typeface="Times New Roman" panose="02020603050405020304" pitchFamily="18" charset="0"/>
                        </a:rPr>
                        <a:t>1.1506</a:t>
                      </a:r>
                      <a:endParaRPr lang="en-US" altLang="en-US" sz="1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Times New Roman" panose="02020603050405020304" pitchFamily="18" charset="0"/>
                          <a:cs typeface="Times New Roman" panose="02020603050405020304" pitchFamily="18" charset="0"/>
                        </a:rPr>
                        <a:t>0.1202</a:t>
                      </a:r>
                      <a:endParaRPr lang="en-US" altLang="en-US" sz="1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Times New Roman" panose="02020603050405020304" pitchFamily="18" charset="0"/>
                          <a:cs typeface="Times New Roman" panose="02020603050405020304" pitchFamily="18" charset="0"/>
                        </a:rPr>
                        <a:t>0.0894</a:t>
                      </a:r>
                      <a:endParaRPr lang="en-US" altLang="en-US" sz="1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rgbClr val="73185A">
              <a:alpha val="5000"/>
            </a:srgbClr>
          </a:solidFill>
          <a:ln>
            <a:noFill/>
          </a:ln>
        </p:spPr>
        <p:txBody>
          <a:bodyPr vert="horz" wrap="square" lIns="91440" tIns="45720" rIns="91440" bIns="45720" numCol="1" anchor="t" anchorCtr="0" compatLnSpc="1"/>
          <a:lstStyle/>
          <a:p>
            <a:endParaRPr lang="zh-CN" altLang="en-US">
              <a:solidFill>
                <a:srgbClr val="73185A"/>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实验验证与分析</a:t>
            </a:r>
            <a:endParaRPr lang="zh-CN" altLang="en-US" sz="2400" dirty="0" smtClean="0">
              <a:ln w="6350">
                <a:noFill/>
              </a:ln>
              <a:solidFill>
                <a:srgbClr val="73185A"/>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570126" y="1881356"/>
            <a:ext cx="1224915" cy="1106805"/>
          </a:xfrm>
          <a:prstGeom prst="rect">
            <a:avLst/>
          </a:prstGeom>
        </p:spPr>
        <p:txBody>
          <a:bodyPr wrap="none">
            <a:spAutoFit/>
          </a:bodyPr>
          <a:lstStyle/>
          <a:p>
            <a:pPr algn="ctr"/>
            <a:r>
              <a:rPr lang="en-US" altLang="zh-CN" sz="6600" dirty="0">
                <a:ln w="6350">
                  <a:solidFill>
                    <a:srgbClr val="EFF6FC"/>
                  </a:solidFill>
                </a:ln>
                <a:solidFill>
                  <a:srgbClr val="73185A"/>
                </a:solidFill>
                <a:latin typeface="Impact" panose="020B0806030902050204" pitchFamily="34" charset="0"/>
                <a:ea typeface="微软雅黑" panose="020B0503020204020204" pitchFamily="34" charset="-122"/>
              </a:rPr>
              <a:t>0 3</a:t>
            </a:r>
            <a:endParaRPr lang="zh-CN" altLang="en-US" sz="6600" dirty="0">
              <a:ln w="6350">
                <a:solidFill>
                  <a:srgbClr val="EFF6FC"/>
                </a:solidFill>
              </a:ln>
              <a:solidFill>
                <a:srgbClr val="73185A"/>
              </a:solidFill>
              <a:latin typeface="Impact" panose="020B0806030902050204" pitchFamily="34" charset="0"/>
              <a:ea typeface="微软雅黑" panose="020B0503020204020204" pitchFamily="34" charset="-122"/>
            </a:endParaRPr>
          </a:p>
        </p:txBody>
      </p:sp>
      <p:sp>
        <p:nvSpPr>
          <p:cNvPr id="4" name="矩形 3"/>
          <p:cNvSpPr/>
          <p:nvPr/>
        </p:nvSpPr>
        <p:spPr>
          <a:xfrm>
            <a:off x="3975998" y="2184330"/>
            <a:ext cx="1584325" cy="501650"/>
          </a:xfrm>
          <a:prstGeom prst="rect">
            <a:avLst/>
          </a:prstGeom>
        </p:spPr>
        <p:txBody>
          <a:bodyPr wrap="none">
            <a:spAutoFit/>
          </a:bodyPr>
          <a:lstStyle/>
          <a:p>
            <a:pPr marL="171450" indent="-171450">
              <a:lnSpc>
                <a:spcPts val="1600"/>
              </a:lnSpc>
              <a:buClr>
                <a:srgbClr val="73185A"/>
              </a:buClr>
              <a:buFont typeface="Wingdings" panose="05000000000000000000" pitchFamily="2" charset="2"/>
              <a:buChar char="l"/>
            </a:pPr>
            <a:r>
              <a:rPr lang="en-US" altLang="zh-CN" sz="1000" dirty="0">
                <a:solidFill>
                  <a:srgbClr val="73185A"/>
                </a:solidFill>
                <a:latin typeface="微软雅黑" panose="020B0503020204020204" pitchFamily="34" charset="-122"/>
                <a:ea typeface="微软雅黑" panose="020B0503020204020204" pitchFamily="34" charset="-122"/>
              </a:rPr>
              <a:t>L21</a:t>
            </a:r>
            <a:r>
              <a:rPr lang="zh-CN" altLang="en-US" sz="1000" dirty="0">
                <a:solidFill>
                  <a:srgbClr val="73185A"/>
                </a:solidFill>
                <a:latin typeface="微软雅黑" panose="020B0503020204020204" pitchFamily="34" charset="-122"/>
                <a:ea typeface="微软雅黑" panose="020B0503020204020204" pitchFamily="34" charset="-122"/>
              </a:rPr>
              <a:t>范数健壮性的验证</a:t>
            </a:r>
            <a:endParaRPr lang="zh-CN" altLang="en-US" sz="1000" dirty="0">
              <a:solidFill>
                <a:srgbClr val="73185A"/>
              </a:solidFill>
              <a:latin typeface="微软雅黑" panose="020B0503020204020204" pitchFamily="34" charset="-122"/>
              <a:ea typeface="微软雅黑" panose="020B0503020204020204" pitchFamily="34" charset="-122"/>
            </a:endParaRPr>
          </a:p>
          <a:p>
            <a:pPr marL="171450" indent="-171450">
              <a:lnSpc>
                <a:spcPts val="1600"/>
              </a:lnSpc>
              <a:buClr>
                <a:srgbClr val="73185A"/>
              </a:buClr>
              <a:buFont typeface="Wingdings" panose="05000000000000000000" pitchFamily="2" charset="2"/>
              <a:buChar char="l"/>
            </a:pPr>
            <a:r>
              <a:rPr lang="zh-CN" altLang="en-US" sz="1000" dirty="0">
                <a:solidFill>
                  <a:srgbClr val="73185A"/>
                </a:solidFill>
                <a:latin typeface="微软雅黑" panose="020B0503020204020204" pitchFamily="34" charset="-122"/>
                <a:ea typeface="微软雅黑" panose="020B0503020204020204" pitchFamily="34" charset="-122"/>
              </a:rPr>
              <a:t>层次结构的作用</a:t>
            </a:r>
            <a:endParaRPr lang="zh-CN" altLang="en-US" sz="1000" dirty="0">
              <a:solidFill>
                <a:srgbClr val="73185A"/>
              </a:solidFill>
              <a:latin typeface="微软雅黑" panose="020B0503020204020204" pitchFamily="34" charset="-122"/>
              <a:ea typeface="微软雅黑" panose="020B0503020204020204"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rgbClr val="73185A"/>
                </a:solidFill>
                <a:latin typeface="微软雅黑" panose="020B0503020204020204" pitchFamily="34" charset="-122"/>
                <a:ea typeface="微软雅黑" panose="020B0503020204020204" pitchFamily="34" charset="-122"/>
              </a:rPr>
              <a:t>PART FIVE </a:t>
            </a:r>
            <a:endParaRPr lang="zh-CN" altLang="en-US" sz="700" dirty="0">
              <a:solidFill>
                <a:srgbClr val="73185A"/>
              </a:solidFill>
              <a:latin typeface="微软雅黑" panose="020B0503020204020204" pitchFamily="34" charset="-122"/>
              <a:ea typeface="微软雅黑" panose="020B0503020204020204" pitchFamily="34" charset="-122"/>
            </a:endParaRPr>
          </a:p>
        </p:txBody>
      </p:sp>
      <p:sp>
        <p:nvSpPr>
          <p:cNvPr id="10" name="Line 33"/>
          <p:cNvSpPr>
            <a:spLocks noChangeShapeType="1"/>
          </p:cNvSpPr>
          <p:nvPr/>
        </p:nvSpPr>
        <p:spPr bwMode="auto">
          <a:xfrm rot="16200000" flipH="1">
            <a:off x="6054090" y="-11430"/>
            <a:ext cx="6985" cy="4163695"/>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6" name="灯片编号占位符 5"/>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369570" y="450850"/>
            <a:ext cx="4530090" cy="521970"/>
          </a:xfrm>
          <a:prstGeom prst="rect">
            <a:avLst/>
          </a:prstGeom>
          <a:noFill/>
        </p:spPr>
        <p:txBody>
          <a:bodyPr wrap="square" rtlCol="0">
            <a:spAutoFit/>
          </a:bodyPr>
          <a:p>
            <a:pPr algn="l"/>
            <a:r>
              <a:rPr lang="en-US" altLang="zh-CN" sz="2800" dirty="0">
                <a:ln w="6350">
                  <a:noFill/>
                </a:ln>
                <a:solidFill>
                  <a:srgbClr val="73185A"/>
                </a:solidFill>
                <a:latin typeface="微软雅黑" panose="020B0503020204020204" pitchFamily="34" charset="-122"/>
                <a:ea typeface="微软雅黑" panose="020B0503020204020204" pitchFamily="34" charset="-122"/>
              </a:rPr>
              <a:t>L21</a:t>
            </a:r>
            <a:r>
              <a:rPr lang="zh-CN" altLang="en-US" sz="2800" dirty="0">
                <a:ln w="6350">
                  <a:noFill/>
                </a:ln>
                <a:solidFill>
                  <a:srgbClr val="73185A"/>
                </a:solidFill>
                <a:latin typeface="Impact" panose="020B0806030902050204" pitchFamily="34" charset="0"/>
                <a:ea typeface="微软雅黑" panose="020B0503020204020204" pitchFamily="34" charset="-122"/>
              </a:rPr>
              <a:t>范数健壮性的验证</a:t>
            </a:r>
            <a:endParaRPr lang="zh-CN" altLang="en-US" sz="2800" dirty="0">
              <a:ln w="6350">
                <a:noFill/>
              </a:ln>
              <a:solidFill>
                <a:srgbClr val="73185A"/>
              </a:solidFill>
              <a:latin typeface="Impact" panose="020B0806030902050204" pitchFamily="34" charset="0"/>
              <a:ea typeface="微软雅黑" panose="020B0503020204020204" pitchFamily="34" charset="-122"/>
            </a:endParaRPr>
          </a:p>
        </p:txBody>
      </p:sp>
      <p:sp>
        <p:nvSpPr>
          <p:cNvPr id="2" name="矩形 1"/>
          <p:cNvSpPr/>
          <p:nvPr/>
        </p:nvSpPr>
        <p:spPr>
          <a:xfrm>
            <a:off x="1460500" y="1407160"/>
            <a:ext cx="6242050" cy="2553335"/>
          </a:xfrm>
          <a:prstGeom prst="rect">
            <a:avLst/>
          </a:prstGeom>
        </p:spPr>
        <p:txBody>
          <a:bodyPr wrap="square">
            <a:spAutoFit/>
          </a:bodyPr>
          <a:p>
            <a:pPr indent="0">
              <a:lnSpc>
                <a:spcPct val="100000"/>
              </a:lnSpc>
              <a:spcBef>
                <a:spcPts val="0"/>
              </a:spcBef>
              <a:spcAft>
                <a:spcPts val="0"/>
              </a:spcAft>
              <a:buClr>
                <a:srgbClr val="73185A"/>
              </a:buClr>
              <a:buFont typeface="Wingdings" panose="05000000000000000000" pitchFamily="2" charset="2"/>
              <a:buNone/>
            </a:pPr>
            <a:r>
              <a:rPr lang="en-US" altLang="zh-CN" sz="16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rPr>
              <a:t>对于上一章节所得到的实验结果，我们提出以下几个问题：</a:t>
            </a:r>
            <a:endParaRPr lang="en-US" altLang="zh-CN" sz="1600" dirty="0">
              <a:ln w="6350">
                <a:noFill/>
              </a:ln>
              <a:solidFill>
                <a:srgbClr val="73185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00000"/>
              </a:lnSpc>
              <a:spcBef>
                <a:spcPts val="0"/>
              </a:spcBef>
              <a:spcAft>
                <a:spcPts val="0"/>
              </a:spcAft>
              <a:buClr>
                <a:srgbClr val="73185A"/>
              </a:buClr>
              <a:buFont typeface="Wingdings" panose="05000000000000000000" pitchFamily="2" charset="2"/>
              <a:buNone/>
            </a:pP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r>
              <a:rPr lang="zh-CN" altLang="en-US" sz="1600" dirty="0">
                <a:solidFill>
                  <a:srgbClr val="73185A"/>
                </a:solidFill>
                <a:latin typeface="微软雅黑" panose="020B0503020204020204" pitchFamily="34" charset="-122"/>
                <a:ea typeface="微软雅黑" panose="020B0503020204020204" pitchFamily="34" charset="-122"/>
              </a:rPr>
              <a:t>问题</a:t>
            </a:r>
            <a:r>
              <a:rPr lang="en-US" altLang="zh-CN" sz="1600" dirty="0">
                <a:solidFill>
                  <a:srgbClr val="73185A"/>
                </a:solidFill>
                <a:latin typeface="微软雅黑" panose="020B0503020204020204" pitchFamily="34" charset="-122"/>
                <a:ea typeface="微软雅黑" panose="020B0503020204020204" pitchFamily="34" charset="-122"/>
              </a:rPr>
              <a:t>1</a:t>
            </a:r>
            <a:r>
              <a:rPr lang="zh-CN" altLang="en-US" sz="1600" dirty="0">
                <a:solidFill>
                  <a:srgbClr val="73185A"/>
                </a:solidFill>
                <a:latin typeface="微软雅黑" panose="020B0503020204020204" pitchFamily="34" charset="-122"/>
                <a:ea typeface="微软雅黑" panose="020B0503020204020204" pitchFamily="34" charset="-122"/>
              </a:rPr>
              <a:t>：</a:t>
            </a:r>
            <a:r>
              <a:rPr lang="en-US" altLang="zh-CN" sz="1600" dirty="0">
                <a:solidFill>
                  <a:srgbClr val="73185A"/>
                </a:solidFill>
                <a:latin typeface="微软雅黑" panose="020B0503020204020204" pitchFamily="34" charset="-122"/>
                <a:ea typeface="微软雅黑" panose="020B0503020204020204" pitchFamily="34" charset="-122"/>
              </a:rPr>
              <a:t>HMNMF</a:t>
            </a:r>
            <a:r>
              <a:rPr lang="zh-CN" altLang="en-US" sz="1600" dirty="0">
                <a:solidFill>
                  <a:srgbClr val="73185A"/>
                </a:solidFill>
                <a:latin typeface="微软雅黑" panose="020B0503020204020204" pitchFamily="34" charset="-122"/>
                <a:ea typeface="微软雅黑" panose="020B0503020204020204" pitchFamily="34" charset="-122"/>
              </a:rPr>
              <a:t>算法相比于其他算法到底有没有突出的优异性能</a:t>
            </a:r>
            <a:r>
              <a:rPr lang="en-US" altLang="zh-CN" sz="1600" dirty="0">
                <a:solidFill>
                  <a:srgbClr val="73185A"/>
                </a:solidFill>
                <a:latin typeface="微软雅黑" panose="020B0503020204020204" pitchFamily="34" charset="-122"/>
                <a:ea typeface="微软雅黑" panose="020B0503020204020204" pitchFamily="34" charset="-122"/>
              </a:rPr>
              <a:t>	</a:t>
            </a:r>
            <a:r>
              <a:rPr lang="zh-CN" altLang="en-US" sz="1600" dirty="0">
                <a:solidFill>
                  <a:srgbClr val="73185A"/>
                </a:solidFill>
                <a:latin typeface="微软雅黑" panose="020B0503020204020204" pitchFamily="34" charset="-122"/>
                <a:ea typeface="微软雅黑" panose="020B0503020204020204" pitchFamily="34" charset="-122"/>
              </a:rPr>
              <a:t>表现？</a:t>
            </a: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r>
              <a:rPr lang="zh-CN" altLang="en-US" sz="1600" dirty="0">
                <a:solidFill>
                  <a:srgbClr val="73185A"/>
                </a:solidFill>
                <a:latin typeface="微软雅黑" panose="020B0503020204020204" pitchFamily="34" charset="-122"/>
                <a:ea typeface="微软雅黑" panose="020B0503020204020204" pitchFamily="34" charset="-122"/>
              </a:rPr>
              <a:t>问题</a:t>
            </a:r>
            <a:r>
              <a:rPr lang="en-US" altLang="zh-CN" sz="1600" dirty="0">
                <a:solidFill>
                  <a:srgbClr val="73185A"/>
                </a:solidFill>
                <a:latin typeface="微软雅黑" panose="020B0503020204020204" pitchFamily="34" charset="-122"/>
                <a:ea typeface="微软雅黑" panose="020B0503020204020204" pitchFamily="34" charset="-122"/>
              </a:rPr>
              <a:t>2</a:t>
            </a:r>
            <a:r>
              <a:rPr lang="zh-CN" altLang="en-US" sz="1600" dirty="0">
                <a:solidFill>
                  <a:srgbClr val="73185A"/>
                </a:solidFill>
                <a:latin typeface="微软雅黑" panose="020B0503020204020204" pitchFamily="34" charset="-122"/>
                <a:ea typeface="微软雅黑" panose="020B0503020204020204" pitchFamily="34" charset="-122"/>
              </a:rPr>
              <a:t>：</a:t>
            </a:r>
            <a:r>
              <a:rPr lang="en-US" altLang="zh-CN" sz="1600" dirty="0">
                <a:solidFill>
                  <a:srgbClr val="73185A"/>
                </a:solidFill>
                <a:latin typeface="微软雅黑" panose="020B0503020204020204" pitchFamily="34" charset="-122"/>
                <a:ea typeface="微软雅黑" panose="020B0503020204020204" pitchFamily="34" charset="-122"/>
              </a:rPr>
              <a:t>HMNMF</a:t>
            </a:r>
            <a:r>
              <a:rPr lang="zh-CN" altLang="en-US" sz="1600" dirty="0">
                <a:solidFill>
                  <a:srgbClr val="73185A"/>
                </a:solidFill>
                <a:latin typeface="微软雅黑" panose="020B0503020204020204" pitchFamily="34" charset="-122"/>
                <a:ea typeface="微软雅黑" panose="020B0503020204020204" pitchFamily="34" charset="-122"/>
              </a:rPr>
              <a:t>算法相比于</a:t>
            </a:r>
            <a:r>
              <a:rPr lang="en-US" altLang="zh-CN" sz="1600" dirty="0">
                <a:solidFill>
                  <a:srgbClr val="73185A"/>
                </a:solidFill>
                <a:latin typeface="微软雅黑" panose="020B0503020204020204" pitchFamily="34" charset="-122"/>
                <a:ea typeface="微软雅黑" panose="020B0503020204020204" pitchFamily="34" charset="-122"/>
              </a:rPr>
              <a:t>HMNMF-F</a:t>
            </a:r>
            <a:r>
              <a:rPr lang="zh-CN" altLang="en-US" sz="1600" dirty="0">
                <a:solidFill>
                  <a:srgbClr val="73185A"/>
                </a:solidFill>
                <a:latin typeface="微软雅黑" panose="020B0503020204020204" pitchFamily="34" charset="-122"/>
                <a:ea typeface="微软雅黑" panose="020B0503020204020204" pitchFamily="34" charset="-122"/>
              </a:rPr>
              <a:t>算法的评价指标没有很好</a:t>
            </a:r>
            <a:r>
              <a:rPr lang="en-US" altLang="zh-CN" sz="1600" dirty="0">
                <a:solidFill>
                  <a:srgbClr val="73185A"/>
                </a:solidFill>
                <a:latin typeface="微软雅黑" panose="020B0503020204020204" pitchFamily="34" charset="-122"/>
                <a:ea typeface="微软雅黑" panose="020B0503020204020204" pitchFamily="34" charset="-122"/>
              </a:rPr>
              <a:t>	</a:t>
            </a:r>
            <a:r>
              <a:rPr lang="zh-CN" altLang="en-US" sz="1600" dirty="0">
                <a:solidFill>
                  <a:srgbClr val="73185A"/>
                </a:solidFill>
                <a:latin typeface="微软雅黑" panose="020B0503020204020204" pitchFamily="34" charset="-122"/>
                <a:ea typeface="微软雅黑" panose="020B0503020204020204" pitchFamily="34" charset="-122"/>
              </a:rPr>
              <a:t>的提升，这是否说明</a:t>
            </a:r>
            <a:r>
              <a:rPr lang="en-US" altLang="zh-CN" sz="1600" dirty="0">
                <a:solidFill>
                  <a:srgbClr val="73185A"/>
                </a:solidFill>
                <a:latin typeface="微软雅黑" panose="020B0503020204020204" pitchFamily="34" charset="-122"/>
                <a:ea typeface="微软雅黑" panose="020B0503020204020204" pitchFamily="34" charset="-122"/>
              </a:rPr>
              <a:t>L21</a:t>
            </a:r>
            <a:r>
              <a:rPr lang="zh-CN" altLang="en-US" sz="1600" dirty="0">
                <a:solidFill>
                  <a:srgbClr val="73185A"/>
                </a:solidFill>
                <a:latin typeface="微软雅黑" panose="020B0503020204020204" pitchFamily="34" charset="-122"/>
                <a:ea typeface="微软雅黑" panose="020B0503020204020204" pitchFamily="34" charset="-122"/>
              </a:rPr>
              <a:t>范式的</a:t>
            </a:r>
            <a:r>
              <a:rPr lang="en-US" altLang="zh-CN" sz="1600" dirty="0">
                <a:solidFill>
                  <a:srgbClr val="73185A"/>
                </a:solidFill>
                <a:latin typeface="微软雅黑" panose="020B0503020204020204" pitchFamily="34" charset="-122"/>
                <a:ea typeface="微软雅黑" panose="020B0503020204020204" pitchFamily="34" charset="-122"/>
              </a:rPr>
              <a:t>HMNMF</a:t>
            </a:r>
            <a:r>
              <a:rPr lang="zh-CN" altLang="en-US" sz="1600" dirty="0">
                <a:solidFill>
                  <a:srgbClr val="73185A"/>
                </a:solidFill>
                <a:latin typeface="微软雅黑" panose="020B0503020204020204" pitchFamily="34" charset="-122"/>
                <a:ea typeface="微软雅黑" panose="020B0503020204020204" pitchFamily="34" charset="-122"/>
              </a:rPr>
              <a:t>算法和</a:t>
            </a:r>
            <a:r>
              <a:rPr lang="en-US" altLang="zh-CN" sz="1600" dirty="0">
                <a:solidFill>
                  <a:srgbClr val="73185A"/>
                </a:solidFill>
                <a:latin typeface="微软雅黑" panose="020B0503020204020204" pitchFamily="34" charset="-122"/>
                <a:ea typeface="微软雅黑" panose="020B0503020204020204" pitchFamily="34" charset="-122"/>
              </a:rPr>
              <a:t>F</a:t>
            </a:r>
            <a:r>
              <a:rPr lang="zh-CN" altLang="en-US" sz="1600" dirty="0">
                <a:solidFill>
                  <a:srgbClr val="73185A"/>
                </a:solidFill>
                <a:latin typeface="微软雅黑" panose="020B0503020204020204" pitchFamily="34" charset="-122"/>
                <a:ea typeface="微软雅黑" panose="020B0503020204020204" pitchFamily="34" charset="-122"/>
              </a:rPr>
              <a:t>范式的</a:t>
            </a:r>
            <a:r>
              <a:rPr lang="en-US" altLang="zh-CN" sz="1600" dirty="0">
                <a:solidFill>
                  <a:srgbClr val="73185A"/>
                </a:solidFill>
                <a:latin typeface="微软雅黑" panose="020B0503020204020204" pitchFamily="34" charset="-122"/>
                <a:ea typeface="微软雅黑" panose="020B0503020204020204" pitchFamily="34" charset="-122"/>
              </a:rPr>
              <a:t>	</a:t>
            </a:r>
            <a:r>
              <a:rPr lang="en-US" altLang="zh-CN" sz="1600" dirty="0">
                <a:solidFill>
                  <a:srgbClr val="73185A"/>
                </a:solidFill>
                <a:latin typeface="微软雅黑" panose="020B0503020204020204" pitchFamily="34" charset="-122"/>
                <a:ea typeface="微软雅黑" panose="020B0503020204020204" pitchFamily="34" charset="-122"/>
              </a:rPr>
              <a:t>HMNMF-F</a:t>
            </a:r>
            <a:r>
              <a:rPr lang="zh-CN" altLang="en-US" sz="1600" dirty="0">
                <a:solidFill>
                  <a:srgbClr val="73185A"/>
                </a:solidFill>
                <a:latin typeface="微软雅黑" panose="020B0503020204020204" pitchFamily="34" charset="-122"/>
                <a:ea typeface="微软雅黑" panose="020B0503020204020204" pitchFamily="34" charset="-122"/>
              </a:rPr>
              <a:t>算法没有明显的差异？</a:t>
            </a: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endParaRPr lang="zh-CN" altLang="en-US" sz="1600" dirty="0">
              <a:solidFill>
                <a:srgbClr val="73185A"/>
              </a:solidFill>
              <a:latin typeface="微软雅黑" panose="020B0503020204020204" pitchFamily="34" charset="-122"/>
              <a:ea typeface="微软雅黑" panose="020B0503020204020204" pitchFamily="34" charset="-122"/>
            </a:endParaRPr>
          </a:p>
          <a:p>
            <a:pPr marL="171450" indent="-171450">
              <a:lnSpc>
                <a:spcPct val="100000"/>
              </a:lnSpc>
              <a:buClr>
                <a:srgbClr val="73185A"/>
              </a:buClr>
              <a:buFont typeface="Wingdings" panose="05000000000000000000" pitchFamily="2" charset="2"/>
              <a:buChar char="l"/>
            </a:pPr>
            <a:r>
              <a:rPr lang="zh-CN" altLang="en-US" sz="1600" dirty="0">
                <a:solidFill>
                  <a:srgbClr val="73185A"/>
                </a:solidFill>
                <a:latin typeface="微软雅黑" panose="020B0503020204020204" pitchFamily="34" charset="-122"/>
                <a:ea typeface="微软雅黑" panose="020B0503020204020204" pitchFamily="34" charset="-122"/>
              </a:rPr>
              <a:t>问题</a:t>
            </a:r>
            <a:r>
              <a:rPr lang="en-US" altLang="zh-CN" sz="1600" dirty="0">
                <a:solidFill>
                  <a:srgbClr val="73185A"/>
                </a:solidFill>
                <a:latin typeface="微软雅黑" panose="020B0503020204020204" pitchFamily="34" charset="-122"/>
                <a:ea typeface="微软雅黑" panose="020B0503020204020204" pitchFamily="34" charset="-122"/>
              </a:rPr>
              <a:t>3</a:t>
            </a:r>
            <a:r>
              <a:rPr lang="zh-CN" altLang="en-US" sz="1600" dirty="0">
                <a:solidFill>
                  <a:srgbClr val="73185A"/>
                </a:solidFill>
                <a:latin typeface="微软雅黑" panose="020B0503020204020204" pitchFamily="34" charset="-122"/>
                <a:ea typeface="微软雅黑" panose="020B0503020204020204" pitchFamily="34" charset="-122"/>
              </a:rPr>
              <a:t>：若问题</a:t>
            </a:r>
            <a:r>
              <a:rPr lang="en-US" altLang="zh-CN" sz="1600" dirty="0">
                <a:solidFill>
                  <a:srgbClr val="73185A"/>
                </a:solidFill>
                <a:latin typeface="微软雅黑" panose="020B0503020204020204" pitchFamily="34" charset="-122"/>
                <a:ea typeface="微软雅黑" panose="020B0503020204020204" pitchFamily="34" charset="-122"/>
              </a:rPr>
              <a:t>2</a:t>
            </a:r>
            <a:r>
              <a:rPr lang="zh-CN" altLang="en-US" sz="1600" dirty="0">
                <a:solidFill>
                  <a:srgbClr val="73185A"/>
                </a:solidFill>
                <a:latin typeface="微软雅黑" panose="020B0503020204020204" pitchFamily="34" charset="-122"/>
                <a:ea typeface="微软雅黑" panose="020B0503020204020204" pitchFamily="34" charset="-122"/>
              </a:rPr>
              <a:t>是肯定的结果，那么</a:t>
            </a:r>
            <a:r>
              <a:rPr lang="en-US" altLang="zh-CN" sz="1600" dirty="0">
                <a:solidFill>
                  <a:srgbClr val="73185A"/>
                </a:solidFill>
                <a:latin typeface="微软雅黑" panose="020B0503020204020204" pitchFamily="34" charset="-122"/>
                <a:ea typeface="微软雅黑" panose="020B0503020204020204" pitchFamily="34" charset="-122"/>
              </a:rPr>
              <a:t>L21</a:t>
            </a:r>
            <a:r>
              <a:rPr lang="zh-CN" altLang="en-US" sz="1600" dirty="0">
                <a:solidFill>
                  <a:srgbClr val="73185A"/>
                </a:solidFill>
                <a:latin typeface="微软雅黑" panose="020B0503020204020204" pitchFamily="34" charset="-122"/>
                <a:ea typeface="微软雅黑" panose="020B0503020204020204" pitchFamily="34" charset="-122"/>
              </a:rPr>
              <a:t>范式还有用吗？</a:t>
            </a:r>
            <a:endParaRPr lang="zh-CN" altLang="en-US" sz="1600" dirty="0">
              <a:solidFill>
                <a:srgbClr val="73185A"/>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p>
            <a:fld id="{E06E2961-04C3-4FCD-8318-424E4D2C0A5D}"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3000">
              <a:srgbClr val="73185A">
                <a:lumMod val="94000"/>
                <a:lumOff val="6000"/>
              </a:srgbClr>
            </a:gs>
            <a:gs pos="63000">
              <a:srgbClr val="00B0F0"/>
            </a:gs>
            <a:gs pos="50000">
              <a:srgbClr val="6699FF"/>
            </a:gs>
            <a:gs pos="30000">
              <a:srgbClr val="B34DFF"/>
            </a:gs>
            <a:gs pos="39000">
              <a:srgbClr val="FF00FF"/>
            </a:gs>
            <a:gs pos="22500">
              <a:srgbClr val="9933FF"/>
            </a:gs>
            <a:gs pos="12000">
              <a:srgbClr val="7030A0"/>
            </a:gs>
            <a:gs pos="79000">
              <a:srgbClr val="CCFFCC"/>
            </a:gs>
            <a:gs pos="95000">
              <a:srgbClr val="03CCCE"/>
            </a:gs>
          </a:gsLst>
          <a:path path="circle">
            <a:fillToRect l="100000" t="100000"/>
          </a:path>
          <a:tileRect r="-100000" b="-10000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2212</Words>
  <Application>WPS 演示</Application>
  <PresentationFormat>自定义</PresentationFormat>
  <Paragraphs>354</Paragraphs>
  <Slides>16</Slides>
  <Notes>22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9" baseType="lpstr">
      <vt:lpstr>Arial</vt:lpstr>
      <vt:lpstr>宋体</vt:lpstr>
      <vt:lpstr>Wingdings</vt:lpstr>
      <vt:lpstr>微软雅黑</vt:lpstr>
      <vt:lpstr>Gill Sans</vt:lpstr>
      <vt:lpstr>Times New Roman</vt:lpstr>
      <vt:lpstr>Impact</vt:lpstr>
      <vt:lpstr>Calibri</vt:lpstr>
      <vt:lpstr>Arial Unicode MS</vt:lpstr>
      <vt:lpstr>Gill Sans MT</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L21范数正则化的基于一致性多非负矩阵分解的聚类算法</dc:title>
  <dc:creator>金旭</dc:creator>
  <cp:keywords>http:/www.nkiip.github.io</cp:keywords>
  <cp:lastModifiedBy>赵欣璇</cp:lastModifiedBy>
  <cp:revision>1714</cp:revision>
  <cp:lastPrinted>2018-05-15T02:36:00Z</cp:lastPrinted>
  <dcterms:created xsi:type="dcterms:W3CDTF">2016-02-27T06:12:00Z</dcterms:created>
  <dcterms:modified xsi:type="dcterms:W3CDTF">2019-05-26T10:14:45Z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