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9" roundtripDataSignature="AMtx7mgcsuaa0Pubp1Pv7N5sAQB4TSzL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313F93-5794-40D5-873B-0B4D8293B5C1}">
  <a:tblStyle styleId="{A7313F93-5794-40D5-873B-0B4D8293B5C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B81036B-9D86-46EB-AACA-20CFEF5EFB4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6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0" name="Google Shape;33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7" name="Google Shape;36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5" name="Google Shape;37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2" name="Google Shape;41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0" name="Google Shape;42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1" name="Google Shape;44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1" name="Google Shape;45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1" name="Google Shape;46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1" name="Google Shape;47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8" name="Google Shape;488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8" name="Google Shape;49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4" name="Google Shape;514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5" name="Google Shape;525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2" name="Google Shape;54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2" name="Google Shape;552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9" name="Google Shape;589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6" name="Google Shape;626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3" name="Google Shape;663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0" name="Google Shape;700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1" name="Google Shape;711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1" name="Google Shape;721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1" name="Google Shape;731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1" name="Google Shape;741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5" name="Google Shape;755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6" name="Google Shape;766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f0cde2ae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8f0cde2ae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g28f0cde2ae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7" name="Google Shape;787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2" name="Google Shape;802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7" name="Google Shape;26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4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4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image" Target="../media/image12.jpg"/><Relationship Id="rId6" Type="http://schemas.openxmlformats.org/officeDocument/2006/relationships/image" Target="../media/image21.jpg"/><Relationship Id="rId7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6697516" y="759877"/>
            <a:ext cx="5550080" cy="1500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9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Lab Study</a:t>
            </a:r>
            <a:endParaRPr/>
          </a:p>
        </p:txBody>
      </p:sp>
      <p:grpSp>
        <p:nvGrpSpPr>
          <p:cNvPr id="90" name="Google Shape;90;p1"/>
          <p:cNvGrpSpPr/>
          <p:nvPr/>
        </p:nvGrpSpPr>
        <p:grpSpPr>
          <a:xfrm>
            <a:off x="6697518" y="3495795"/>
            <a:ext cx="1225733" cy="1132510"/>
            <a:chOff x="0" y="0"/>
            <a:chExt cx="1124235" cy="1157920"/>
          </a:xfrm>
        </p:grpSpPr>
        <p:pic>
          <p:nvPicPr>
            <p:cNvPr id="91" name="Google Shape;91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124235" cy="1157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"/>
            <p:cNvSpPr txBox="1"/>
            <p:nvPr/>
          </p:nvSpPr>
          <p:spPr>
            <a:xfrm>
              <a:off x="351303" y="613846"/>
              <a:ext cx="421625" cy="369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4454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93" name="Google Shape;93;p1"/>
          <p:cNvSpPr txBox="1"/>
          <p:nvPr/>
        </p:nvSpPr>
        <p:spPr>
          <a:xfrm>
            <a:off x="8305800" y="3600385"/>
            <a:ext cx="30312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5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流程簡介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8305800" y="5849761"/>
            <a:ext cx="30312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5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實驗簡介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8305800" y="8077980"/>
            <a:ext cx="5029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5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操作＆題型說明</a:t>
            </a:r>
            <a:endParaRPr/>
          </a:p>
        </p:txBody>
      </p:sp>
      <p:grpSp>
        <p:nvGrpSpPr>
          <p:cNvPr id="96" name="Google Shape;96;p1"/>
          <p:cNvGrpSpPr/>
          <p:nvPr/>
        </p:nvGrpSpPr>
        <p:grpSpPr>
          <a:xfrm>
            <a:off x="6697517" y="5745171"/>
            <a:ext cx="1225733" cy="1132510"/>
            <a:chOff x="0" y="0"/>
            <a:chExt cx="1124235" cy="1157920"/>
          </a:xfrm>
        </p:grpSpPr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124235" cy="1157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"/>
            <p:cNvSpPr txBox="1"/>
            <p:nvPr/>
          </p:nvSpPr>
          <p:spPr>
            <a:xfrm>
              <a:off x="351304" y="553475"/>
              <a:ext cx="421624" cy="369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4454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6697516" y="7973390"/>
            <a:ext cx="1225733" cy="1132510"/>
            <a:chOff x="0" y="0"/>
            <a:chExt cx="1124235" cy="1157920"/>
          </a:xfrm>
        </p:grpSpPr>
        <p:pic>
          <p:nvPicPr>
            <p:cNvPr id="100" name="Google Shape;10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124235" cy="1157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"/>
            <p:cNvSpPr txBox="1"/>
            <p:nvPr/>
          </p:nvSpPr>
          <p:spPr>
            <a:xfrm>
              <a:off x="351305" y="578960"/>
              <a:ext cx="421625" cy="369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4454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4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0039" y="2163744"/>
            <a:ext cx="7345033" cy="44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/>
        </p:nvSpPr>
        <p:spPr>
          <a:xfrm>
            <a:off x="2711358" y="172703"/>
            <a:ext cx="14084479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662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4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名詞說明  —『</a:t>
            </a:r>
            <a:r>
              <a:rPr b="1" i="0" lang="zh-TW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具誤導性照片</a:t>
            </a:r>
            <a:r>
              <a:rPr b="1" i="0" lang="zh-TW" sz="44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』的定義</a:t>
            </a:r>
            <a:endParaRPr b="1" i="0" sz="44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9"/>
          <p:cNvSpPr/>
          <p:nvPr/>
        </p:nvSpPr>
        <p:spPr>
          <a:xfrm>
            <a:off x="1676400" y="1935109"/>
            <a:ext cx="16344900" cy="1638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AutoNum type="arabicPeriod"/>
            </a:pPr>
            <a:r>
              <a:rPr b="1" i="0" lang="zh-TW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通過在社群軟體上</a:t>
            </a:r>
            <a:r>
              <a:rPr b="1" i="0" lang="zh-TW" sz="3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經過修飾的照片</a:t>
            </a:r>
            <a:r>
              <a:rPr b="1" i="0" lang="zh-TW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來呈現出完美的形象，從而提高使用者的期望。</a:t>
            </a:r>
            <a:endParaRPr b="1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1" i="0" lang="zh-TW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照片呈現的樣子比實際情況看起來還要來的好。</a:t>
            </a:r>
            <a:endParaRPr b="1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4400547" y="3868772"/>
            <a:ext cx="10706102" cy="81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zh-TW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此處我們將</a:t>
            </a:r>
            <a:r>
              <a:rPr b="1" i="0" lang="zh-TW" sz="3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「經過修飾的照片」</a:t>
            </a:r>
            <a:r>
              <a:rPr b="0" i="0" lang="zh-TW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分為兩個種類 : </a:t>
            </a:r>
            <a:endParaRPr/>
          </a:p>
        </p:txBody>
      </p:sp>
      <p:graphicFrame>
        <p:nvGraphicFramePr>
          <p:cNvPr id="310" name="Google Shape;310;p9"/>
          <p:cNvGraphicFramePr/>
          <p:nvPr/>
        </p:nvGraphicFramePr>
        <p:xfrm>
          <a:off x="4926103" y="51073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{A7313F93-5794-40D5-873B-0B4D8293B5C1}</a:tableStyleId>
              </a:tblPr>
              <a:tblGrid>
                <a:gridCol w="2819400"/>
                <a:gridCol w="1981200"/>
              </a:tblGrid>
              <a:tr h="472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lang="zh-TW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調整照片的參數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4572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•"/>
                      </a:pPr>
                      <a:r>
                        <a:rPr b="0" lang="zh-TW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亮度 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4572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•"/>
                      </a:pPr>
                      <a:r>
                        <a:rPr b="0" lang="zh-TW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對比度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4572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•"/>
                      </a:pPr>
                      <a:r>
                        <a:rPr b="0" lang="zh-TW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飽和度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4572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•"/>
                      </a:pPr>
                      <a:r>
                        <a:rPr b="0" lang="zh-TW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色調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4572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•"/>
                      </a:pPr>
                      <a:r>
                        <a:rPr b="0" lang="zh-TW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陰影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4572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•"/>
                      </a:pPr>
                      <a:r>
                        <a:rPr b="0" lang="zh-TW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顏色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4572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•"/>
                      </a:pPr>
                      <a:r>
                        <a:rPr b="0" lang="zh-TW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模糊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11" name="Google Shape;311;p9"/>
          <p:cNvGraphicFramePr/>
          <p:nvPr/>
        </p:nvGraphicFramePr>
        <p:xfrm>
          <a:off x="10363200" y="6669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{A7313F93-5794-40D5-873B-0B4D8293B5C1}</a:tableStyleId>
              </a:tblPr>
              <a:tblGrid>
                <a:gridCol w="2209800"/>
                <a:gridCol w="1600200"/>
              </a:tblGrid>
              <a:tr h="160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人為因素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4572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•"/>
                      </a:pPr>
                      <a:r>
                        <a:rPr b="0" lang="zh-TW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角度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4572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•"/>
                      </a:pPr>
                      <a:r>
                        <a:rPr b="0" lang="zh-TW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構圖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0"/>
          <p:cNvSpPr/>
          <p:nvPr/>
        </p:nvSpPr>
        <p:spPr>
          <a:xfrm>
            <a:off x="2097875" y="2400300"/>
            <a:ext cx="15428124" cy="644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2.本實驗不考慮專業攝影師的照片：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專業攝影師利用攝影技巧和修圖軟體美化照片，但我們能夠識別出這些照片</a:t>
            </a:r>
            <a:r>
              <a:rPr b="1" i="0" lang="zh-TW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不反映現實</a:t>
            </a:r>
            <a:r>
              <a:rPr b="0" i="0" lang="zh-TW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，因此我們僅僅</a:t>
            </a:r>
            <a:r>
              <a:rPr b="1" i="0" lang="zh-TW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欣賞</a:t>
            </a:r>
            <a:r>
              <a:rPr b="0" i="0" lang="zh-TW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這些照片。此外，專業攝影師的照片是一種資訊來源，但本實驗不考慮來源。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本實驗不考慮經過造假處理的照片(例如－A I 生成)：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本實驗的討論重點不是照片的真假，而是</a:t>
            </a:r>
            <a:r>
              <a:rPr b="1" i="0" lang="zh-TW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「</a:t>
            </a:r>
            <a:r>
              <a:rPr b="1" i="0" lang="zh-TW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照片是否被調整過參數</a:t>
            </a:r>
            <a:r>
              <a:rPr b="1" i="0" lang="zh-TW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」</a:t>
            </a:r>
            <a:r>
              <a:rPr b="0" i="0" lang="zh-TW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以及</a:t>
            </a:r>
            <a:r>
              <a:rPr b="1" i="0" lang="zh-TW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「</a:t>
            </a:r>
            <a:r>
              <a:rPr b="1" i="0" lang="zh-TW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是否透過人為因素</a:t>
            </a:r>
            <a:r>
              <a:rPr b="1" i="0" lang="zh-TW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」</a:t>
            </a:r>
            <a:r>
              <a:rPr b="0" i="0" lang="zh-TW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</p:txBody>
      </p:sp>
      <p:sp>
        <p:nvSpPr>
          <p:cNvPr id="318" name="Google Shape;318;p10"/>
          <p:cNvSpPr txBox="1"/>
          <p:nvPr/>
        </p:nvSpPr>
        <p:spPr>
          <a:xfrm>
            <a:off x="2769697" y="419100"/>
            <a:ext cx="14084479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662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4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名詞說明  —『</a:t>
            </a:r>
            <a:r>
              <a:rPr b="1" i="0" lang="zh-TW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具誤導性照片</a:t>
            </a:r>
            <a:r>
              <a:rPr b="1" i="0" lang="zh-TW" sz="44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』的定義</a:t>
            </a:r>
            <a:endParaRPr b="1" i="0" sz="44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5945000"/>
            <a:ext cx="10160014" cy="6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1"/>
          <p:cNvSpPr txBox="1"/>
          <p:nvPr/>
        </p:nvSpPr>
        <p:spPr>
          <a:xfrm>
            <a:off x="2987187" y="4341997"/>
            <a:ext cx="8838753" cy="1603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6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9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操作＆題型說明</a:t>
            </a:r>
            <a:endParaRPr b="1" i="0" sz="96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2496800" y="2506607"/>
            <a:ext cx="3491441" cy="527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12"/>
          <p:cNvGrpSpPr/>
          <p:nvPr/>
        </p:nvGrpSpPr>
        <p:grpSpPr>
          <a:xfrm>
            <a:off x="3293604" y="1742751"/>
            <a:ext cx="11700790" cy="6801496"/>
            <a:chOff x="7479" y="174301"/>
            <a:chExt cx="11700790" cy="6801496"/>
          </a:xfrm>
        </p:grpSpPr>
        <p:sp>
          <p:nvSpPr>
            <p:cNvPr id="334" name="Google Shape;334;p12"/>
            <p:cNvSpPr/>
            <p:nvPr/>
          </p:nvSpPr>
          <p:spPr>
            <a:xfrm>
              <a:off x="7479" y="174301"/>
              <a:ext cx="1437517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2"/>
            <p:cNvSpPr txBox="1"/>
            <p:nvPr/>
          </p:nvSpPr>
          <p:spPr>
            <a:xfrm>
              <a:off x="49582" y="216404"/>
              <a:ext cx="1353311" cy="6717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IRB+</a:t>
              </a:r>
              <a:b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實驗說明</a:t>
              </a:r>
              <a:endParaRPr/>
            </a:p>
          </p:txBody>
        </p:sp>
        <p:sp>
          <p:nvSpPr>
            <p:cNvPr id="336" name="Google Shape;336;p12"/>
            <p:cNvSpPr/>
            <p:nvPr/>
          </p:nvSpPr>
          <p:spPr>
            <a:xfrm>
              <a:off x="154972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2"/>
            <p:cNvSpPr txBox="1"/>
            <p:nvPr/>
          </p:nvSpPr>
          <p:spPr>
            <a:xfrm>
              <a:off x="154972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1863906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2"/>
            <p:cNvSpPr txBox="1"/>
            <p:nvPr/>
          </p:nvSpPr>
          <p:spPr>
            <a:xfrm>
              <a:off x="1894580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名詞說明</a:t>
              </a:r>
              <a:endParaRPr/>
            </a:p>
          </p:txBody>
        </p:sp>
        <p:sp>
          <p:nvSpPr>
            <p:cNvPr id="340" name="Google Shape;340;p12"/>
            <p:cNvSpPr/>
            <p:nvPr/>
          </p:nvSpPr>
          <p:spPr>
            <a:xfrm>
              <a:off x="3015906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7B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2"/>
            <p:cNvSpPr txBox="1"/>
            <p:nvPr/>
          </p:nvSpPr>
          <p:spPr>
            <a:xfrm>
              <a:off x="3015906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>
              <a:off x="3330088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5BB36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2"/>
            <p:cNvSpPr txBox="1"/>
            <p:nvPr/>
          </p:nvSpPr>
          <p:spPr>
            <a:xfrm>
              <a:off x="3360762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操作說明</a:t>
              </a:r>
              <a:endParaRPr/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4482088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BB2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2"/>
            <p:cNvSpPr txBox="1"/>
            <p:nvPr/>
          </p:nvSpPr>
          <p:spPr>
            <a:xfrm>
              <a:off x="4482088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4796270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2"/>
            <p:cNvSpPr txBox="1"/>
            <p:nvPr/>
          </p:nvSpPr>
          <p:spPr>
            <a:xfrm>
              <a:off x="4826944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題型說明</a:t>
              </a:r>
              <a:endParaRPr/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5948270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D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2"/>
            <p:cNvSpPr txBox="1"/>
            <p:nvPr/>
          </p:nvSpPr>
          <p:spPr>
            <a:xfrm>
              <a:off x="5948270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6262452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2"/>
            <p:cNvSpPr txBox="1"/>
            <p:nvPr/>
          </p:nvSpPr>
          <p:spPr>
            <a:xfrm>
              <a:off x="6293126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練習題操作</a:t>
              </a:r>
              <a:endParaRPr/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7414452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F8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2"/>
            <p:cNvSpPr txBox="1"/>
            <p:nvPr/>
          </p:nvSpPr>
          <p:spPr>
            <a:xfrm>
              <a:off x="7414452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2"/>
            <p:cNvSpPr/>
            <p:nvPr/>
          </p:nvSpPr>
          <p:spPr>
            <a:xfrm>
              <a:off x="7728634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2"/>
            <p:cNvSpPr txBox="1"/>
            <p:nvPr/>
          </p:nvSpPr>
          <p:spPr>
            <a:xfrm>
              <a:off x="7759308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QA時間</a:t>
              </a:r>
              <a:endParaRPr/>
            </a:p>
          </p:txBody>
        </p:sp>
        <p:sp>
          <p:nvSpPr>
            <p:cNvPr id="356" name="Google Shape;356;p12"/>
            <p:cNvSpPr/>
            <p:nvPr/>
          </p:nvSpPr>
          <p:spPr>
            <a:xfrm>
              <a:off x="888063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16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2"/>
            <p:cNvSpPr txBox="1"/>
            <p:nvPr/>
          </p:nvSpPr>
          <p:spPr>
            <a:xfrm>
              <a:off x="888063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9194815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2"/>
            <p:cNvSpPr txBox="1"/>
            <p:nvPr/>
          </p:nvSpPr>
          <p:spPr>
            <a:xfrm>
              <a:off x="9225489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正式實驗</a:t>
              </a:r>
              <a:endParaRPr/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10346815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F63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2"/>
            <p:cNvSpPr txBox="1"/>
            <p:nvPr/>
          </p:nvSpPr>
          <p:spPr>
            <a:xfrm>
              <a:off x="10346815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10660997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2"/>
            <p:cNvSpPr txBox="1"/>
            <p:nvPr/>
          </p:nvSpPr>
          <p:spPr>
            <a:xfrm>
              <a:off x="10691671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訪談時間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"/>
          <p:cNvSpPr txBox="1"/>
          <p:nvPr/>
        </p:nvSpPr>
        <p:spPr>
          <a:xfrm>
            <a:off x="1714500" y="2090083"/>
            <a:ext cx="16078200" cy="686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題目中出現的標籤，皆為利用大數據分析所產生出來的結果，</a:t>
            </a:r>
            <a:r>
              <a:rPr b="1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請您依照自己的想法</a:t>
            </a:r>
            <a:r>
              <a:rPr b="0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，選擇每張照片具誤導性的程度即可。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每一題皆有 </a:t>
            </a:r>
            <a:r>
              <a:rPr b="1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5個選項</a:t>
            </a:r>
            <a:r>
              <a:rPr b="0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，依照對應選項的數字按下 </a:t>
            </a:r>
            <a:r>
              <a:rPr b="1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右邊數字鍵盤的1~5 </a:t>
            </a:r>
            <a:r>
              <a:rPr b="0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即可。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按下『</a:t>
            </a:r>
            <a:r>
              <a:rPr b="1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空白鍵</a:t>
            </a:r>
            <a:r>
              <a:rPr b="0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』即可提交答案，進入下一題。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每一題皆有 </a:t>
            </a:r>
            <a:r>
              <a:rPr b="1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5秒的倒計時</a:t>
            </a:r>
            <a:r>
              <a:rPr b="0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時間尚未結束前無法交卷</a:t>
            </a:r>
            <a:r>
              <a:rPr b="0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，計時結束後即可提交。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✔"/>
            </a:pPr>
            <a:r>
              <a:rPr b="1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請在兼顧速度跟準確率的狀況下作答！</a:t>
            </a:r>
            <a:r>
              <a:rPr b="0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倒計時結束後，若您尚未完成作答</a:t>
            </a:r>
            <a:br>
              <a:rPr b="0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系統不會自動進入下一題，仍然會等待您回答。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3"/>
          <p:cNvSpPr txBox="1"/>
          <p:nvPr/>
        </p:nvSpPr>
        <p:spPr>
          <a:xfrm>
            <a:off x="4813121" y="342900"/>
            <a:ext cx="9880958" cy="135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54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操作說明</a:t>
            </a:r>
            <a:endParaRPr b="1" i="0" sz="54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14"/>
          <p:cNvGrpSpPr/>
          <p:nvPr/>
        </p:nvGrpSpPr>
        <p:grpSpPr>
          <a:xfrm>
            <a:off x="3293604" y="1742751"/>
            <a:ext cx="11700790" cy="6801496"/>
            <a:chOff x="7479" y="174301"/>
            <a:chExt cx="11700790" cy="6801496"/>
          </a:xfrm>
        </p:grpSpPr>
        <p:sp>
          <p:nvSpPr>
            <p:cNvPr id="379" name="Google Shape;379;p14"/>
            <p:cNvSpPr/>
            <p:nvPr/>
          </p:nvSpPr>
          <p:spPr>
            <a:xfrm>
              <a:off x="7479" y="174301"/>
              <a:ext cx="1437517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 txBox="1"/>
            <p:nvPr/>
          </p:nvSpPr>
          <p:spPr>
            <a:xfrm>
              <a:off x="49582" y="216404"/>
              <a:ext cx="1353311" cy="6717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IRB+</a:t>
              </a:r>
              <a:b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實驗說明</a:t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154972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 txBox="1"/>
            <p:nvPr/>
          </p:nvSpPr>
          <p:spPr>
            <a:xfrm>
              <a:off x="154972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1863906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 txBox="1"/>
            <p:nvPr/>
          </p:nvSpPr>
          <p:spPr>
            <a:xfrm>
              <a:off x="1894580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名詞說明</a:t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3015906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7B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 txBox="1"/>
            <p:nvPr/>
          </p:nvSpPr>
          <p:spPr>
            <a:xfrm>
              <a:off x="3015906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3330088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 txBox="1"/>
            <p:nvPr/>
          </p:nvSpPr>
          <p:spPr>
            <a:xfrm>
              <a:off x="3360762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操作說明</a:t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4482088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BB2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 txBox="1"/>
            <p:nvPr/>
          </p:nvSpPr>
          <p:spPr>
            <a:xfrm>
              <a:off x="4482088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4796270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5CB09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 txBox="1"/>
            <p:nvPr/>
          </p:nvSpPr>
          <p:spPr>
            <a:xfrm>
              <a:off x="4826944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題型說明</a:t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948270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D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 txBox="1"/>
            <p:nvPr/>
          </p:nvSpPr>
          <p:spPr>
            <a:xfrm>
              <a:off x="5948270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262452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 txBox="1"/>
            <p:nvPr/>
          </p:nvSpPr>
          <p:spPr>
            <a:xfrm>
              <a:off x="6293126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練習題操作</a:t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7414452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F8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 txBox="1"/>
            <p:nvPr/>
          </p:nvSpPr>
          <p:spPr>
            <a:xfrm>
              <a:off x="7414452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7728634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 txBox="1"/>
            <p:nvPr/>
          </p:nvSpPr>
          <p:spPr>
            <a:xfrm>
              <a:off x="7759308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QA時間</a:t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888063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16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 txBox="1"/>
            <p:nvPr/>
          </p:nvSpPr>
          <p:spPr>
            <a:xfrm>
              <a:off x="888063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9194815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 txBox="1"/>
            <p:nvPr/>
          </p:nvSpPr>
          <p:spPr>
            <a:xfrm>
              <a:off x="9225489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正式實驗</a:t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10346815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F63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 txBox="1"/>
            <p:nvPr/>
          </p:nvSpPr>
          <p:spPr>
            <a:xfrm>
              <a:off x="10346815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0660997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 txBox="1"/>
            <p:nvPr/>
          </p:nvSpPr>
          <p:spPr>
            <a:xfrm>
              <a:off x="10691671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訪談時間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5"/>
          <p:cNvSpPr txBox="1"/>
          <p:nvPr/>
        </p:nvSpPr>
        <p:spPr>
          <a:xfrm>
            <a:off x="1431878" y="3695700"/>
            <a:ext cx="16402050" cy="3277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b="0" i="0" lang="zh-TW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每當完成</a:t>
            </a:r>
            <a:r>
              <a:rPr b="1" i="0" lang="zh-TW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一個實驗情境</a:t>
            </a:r>
            <a:r>
              <a:rPr b="0" i="0" lang="zh-TW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時，系統會進入</a:t>
            </a:r>
            <a:r>
              <a:rPr b="1" i="0" lang="zh-TW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問卷填寫(問卷一、二)</a:t>
            </a:r>
            <a:r>
              <a:rPr b="0" i="0" lang="zh-TW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階段。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b="0" i="0" lang="zh-TW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每完成</a:t>
            </a:r>
            <a:r>
              <a:rPr b="1" i="0" lang="zh-TW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兩個實驗情境</a:t>
            </a:r>
            <a:r>
              <a:rPr b="0" i="0" lang="zh-TW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時，會有</a:t>
            </a:r>
            <a:r>
              <a:rPr b="1" i="0" lang="zh-TW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五分鐘的休息時間</a:t>
            </a:r>
            <a:r>
              <a:rPr b="0" i="0" lang="zh-TW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，若想提早開始也可以！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b="0" i="0" lang="zh-TW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當完成</a:t>
            </a:r>
            <a:r>
              <a:rPr b="1" i="0" lang="zh-TW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全部實驗情境</a:t>
            </a:r>
            <a:r>
              <a:rPr b="0" i="0" lang="zh-TW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時，</a:t>
            </a:r>
            <a:r>
              <a:rPr b="1" i="0" lang="zh-TW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仍有一份問卷需填寫(問卷三)</a:t>
            </a:r>
            <a:r>
              <a:rPr b="0" i="0" lang="zh-TW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i="0" lang="zh-TW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請勿馬上關閉視窗</a:t>
            </a:r>
            <a:r>
              <a:rPr b="0" i="0" lang="zh-TW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！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5"/>
          <p:cNvSpPr txBox="1"/>
          <p:nvPr/>
        </p:nvSpPr>
        <p:spPr>
          <a:xfrm>
            <a:off x="4736921" y="1257300"/>
            <a:ext cx="9880958" cy="135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54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題型說明</a:t>
            </a:r>
            <a:endParaRPr b="1" i="0" sz="54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6"/>
          <p:cNvSpPr txBox="1"/>
          <p:nvPr/>
        </p:nvSpPr>
        <p:spPr>
          <a:xfrm>
            <a:off x="2281688" y="1332201"/>
            <a:ext cx="657701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問卷一：每完成一個情境需填寫一次</a:t>
            </a:r>
            <a:endParaRPr b="1" i="0" sz="32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6"/>
          <p:cNvPicPr preferRelativeResize="0"/>
          <p:nvPr/>
        </p:nvPicPr>
        <p:blipFill rotWithShape="1">
          <a:blip r:embed="rId4">
            <a:alphaModFix/>
          </a:blip>
          <a:srcRect b="82563" l="0" r="0" t="0"/>
          <a:stretch/>
        </p:blipFill>
        <p:spPr>
          <a:xfrm>
            <a:off x="2193322" y="2074208"/>
            <a:ext cx="6753746" cy="18259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5" name="Google Shape;425;p16"/>
          <p:cNvPicPr preferRelativeResize="0"/>
          <p:nvPr/>
        </p:nvPicPr>
        <p:blipFill rotWithShape="1">
          <a:blip r:embed="rId5">
            <a:alphaModFix/>
          </a:blip>
          <a:srcRect b="82563" l="0" r="0" t="0"/>
          <a:stretch/>
        </p:blipFill>
        <p:spPr>
          <a:xfrm>
            <a:off x="9330724" y="2050296"/>
            <a:ext cx="8271476" cy="18259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6" name="Google Shape;426;p16"/>
          <p:cNvSpPr txBox="1"/>
          <p:nvPr/>
        </p:nvSpPr>
        <p:spPr>
          <a:xfrm>
            <a:off x="9982338" y="1332200"/>
            <a:ext cx="696824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問卷二 ：每完成一個情境需填寫一次</a:t>
            </a:r>
            <a:endParaRPr b="1" i="0" sz="32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6"/>
          <p:cNvSpPr txBox="1"/>
          <p:nvPr/>
        </p:nvSpPr>
        <p:spPr>
          <a:xfrm>
            <a:off x="6684154" y="4721894"/>
            <a:ext cx="657701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問卷三</a:t>
            </a:r>
            <a:r>
              <a:rPr b="1" i="0" lang="zh-TW" sz="32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zh-TW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：完成所有情境才會填寫</a:t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16"/>
          <p:cNvPicPr preferRelativeResize="0"/>
          <p:nvPr/>
        </p:nvPicPr>
        <p:blipFill rotWithShape="1">
          <a:blip r:embed="rId6">
            <a:alphaModFix/>
          </a:blip>
          <a:srcRect b="79499" l="0" r="0" t="0"/>
          <a:stretch/>
        </p:blipFill>
        <p:spPr>
          <a:xfrm>
            <a:off x="2011052" y="5424123"/>
            <a:ext cx="7252484" cy="337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6"/>
          <p:cNvPicPr preferRelativeResize="0"/>
          <p:nvPr/>
        </p:nvPicPr>
        <p:blipFill rotWithShape="1">
          <a:blip r:embed="rId7">
            <a:alphaModFix/>
          </a:blip>
          <a:srcRect b="77618" l="0" r="0" t="1"/>
          <a:stretch/>
        </p:blipFill>
        <p:spPr>
          <a:xfrm>
            <a:off x="10235308" y="5424123"/>
            <a:ext cx="7390955" cy="3376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5945000"/>
            <a:ext cx="10160014" cy="6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7"/>
          <p:cNvSpPr txBox="1"/>
          <p:nvPr/>
        </p:nvSpPr>
        <p:spPr>
          <a:xfrm>
            <a:off x="2987187" y="4341997"/>
            <a:ext cx="8838753" cy="1603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6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9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標籤種類介紹</a:t>
            </a:r>
            <a:endParaRPr b="1" i="0" sz="96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2496800" y="2506607"/>
            <a:ext cx="3491441" cy="527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"/>
          <p:cNvSpPr txBox="1"/>
          <p:nvPr/>
        </p:nvSpPr>
        <p:spPr>
          <a:xfrm>
            <a:off x="5257800" y="342900"/>
            <a:ext cx="9880958" cy="135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44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8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題型說明 — 標籤種類</a:t>
            </a:r>
            <a:endParaRPr b="1" i="0" sz="48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5" name="Google Shape;445;p18"/>
          <p:cNvGraphicFramePr/>
          <p:nvPr/>
        </p:nvGraphicFramePr>
        <p:xfrm>
          <a:off x="5772418" y="2256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{BB81036B-9D86-46EB-AACA-20CFEF5EFB46}</a:tableStyleId>
              </a:tblPr>
              <a:tblGrid>
                <a:gridCol w="3176750"/>
                <a:gridCol w="5674975"/>
              </a:tblGrid>
              <a:tr h="121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判斷式標籤</a:t>
                      </a:r>
                      <a:endParaRPr b="1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#正常照片 #具誤導性照片</a:t>
                      </a:r>
                      <a:br>
                        <a:rPr b="1" lang="zh-TW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zh-TW" sz="3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r>
                        <a:rPr lang="zh-TW" sz="3200" u="none" cap="none" strike="no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1" lang="zh-TW" sz="3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上述兩者擇一出現。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46" name="Google Shape;446;p18"/>
          <p:cNvPicPr preferRelativeResize="0"/>
          <p:nvPr/>
        </p:nvPicPr>
        <p:blipFill rotWithShape="1">
          <a:blip r:embed="rId4">
            <a:alphaModFix/>
          </a:blip>
          <a:srcRect b="12017" l="0" r="0" t="0"/>
          <a:stretch/>
        </p:blipFill>
        <p:spPr>
          <a:xfrm>
            <a:off x="8026578" y="4307036"/>
            <a:ext cx="4343400" cy="4358683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8"/>
          <p:cNvSpPr txBox="1"/>
          <p:nvPr/>
        </p:nvSpPr>
        <p:spPr>
          <a:xfrm>
            <a:off x="8026578" y="8930569"/>
            <a:ext cx="4343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#具誤導性照片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9849" y="5981699"/>
            <a:ext cx="7773431" cy="46640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3658045" y="4341997"/>
            <a:ext cx="7497037" cy="1603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6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9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流程簡介</a:t>
            </a:r>
            <a:endParaRPr b="1" i="0" sz="96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2496800" y="2506607"/>
            <a:ext cx="3491441" cy="527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9"/>
          <p:cNvSpPr txBox="1"/>
          <p:nvPr/>
        </p:nvSpPr>
        <p:spPr>
          <a:xfrm>
            <a:off x="5257799" y="233665"/>
            <a:ext cx="9880958" cy="135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44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8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題型說明 — 標籤種類</a:t>
            </a:r>
            <a:endParaRPr b="1" i="0" sz="48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19"/>
          <p:cNvPicPr preferRelativeResize="0"/>
          <p:nvPr/>
        </p:nvPicPr>
        <p:blipFill rotWithShape="1">
          <a:blip r:embed="rId4">
            <a:alphaModFix/>
          </a:blip>
          <a:srcRect b="12017" l="0" r="0" t="0"/>
          <a:stretch/>
        </p:blipFill>
        <p:spPr>
          <a:xfrm>
            <a:off x="8026578" y="4307036"/>
            <a:ext cx="4343400" cy="4358683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9"/>
          <p:cNvSpPr txBox="1"/>
          <p:nvPr/>
        </p:nvSpPr>
        <p:spPr>
          <a:xfrm>
            <a:off x="8026578" y="8930569"/>
            <a:ext cx="4343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#陰影 #模糊</a:t>
            </a:r>
            <a:endParaRPr/>
          </a:p>
        </p:txBody>
      </p:sp>
      <p:graphicFrame>
        <p:nvGraphicFramePr>
          <p:cNvPr id="457" name="Google Shape;457;p19"/>
          <p:cNvGraphicFramePr/>
          <p:nvPr/>
        </p:nvGraphicFramePr>
        <p:xfrm>
          <a:off x="1828800" y="18727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{BB81036B-9D86-46EB-AACA-20CFEF5EFB46}</a:tableStyleId>
              </a:tblPr>
              <a:tblGrid>
                <a:gridCol w="2743200"/>
                <a:gridCol w="13258800"/>
              </a:tblGrid>
              <a:tr h="121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補充式標籤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lang="zh-TW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#亮度 #對比度 #飽和度 #色調 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lang="zh-TW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#陰影 #顏色 #模糊 #角度 #構圖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r>
                        <a:rPr lang="zh-TW" sz="2800" u="none" cap="none" strike="no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zh-TW" sz="2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上述標籤</a:t>
                      </a:r>
                      <a:r>
                        <a:rPr b="1" lang="zh-TW" sz="2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未必會全部出現</a:t>
                      </a:r>
                      <a:r>
                        <a:rPr b="0" lang="zh-TW" sz="2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，</a:t>
                      </a:r>
                      <a:r>
                        <a:rPr b="1" lang="zh-TW" sz="2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只有當照片符合各個標籤的標準時</a:t>
                      </a:r>
                      <a:r>
                        <a:rPr b="0" lang="zh-TW" sz="2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，才會出現。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0"/>
          <p:cNvSpPr txBox="1"/>
          <p:nvPr/>
        </p:nvSpPr>
        <p:spPr>
          <a:xfrm>
            <a:off x="5257799" y="233665"/>
            <a:ext cx="9880958" cy="135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44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8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題型說明 — 標籤種類</a:t>
            </a:r>
            <a:endParaRPr b="1" i="0" sz="48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0"/>
          <p:cNvPicPr preferRelativeResize="0"/>
          <p:nvPr/>
        </p:nvPicPr>
        <p:blipFill rotWithShape="1">
          <a:blip r:embed="rId4">
            <a:alphaModFix/>
          </a:blip>
          <a:srcRect b="12017" l="0" r="0" t="0"/>
          <a:stretch/>
        </p:blipFill>
        <p:spPr>
          <a:xfrm>
            <a:off x="8026578" y="4307036"/>
            <a:ext cx="4343400" cy="435868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0"/>
          <p:cNvSpPr txBox="1"/>
          <p:nvPr/>
        </p:nvSpPr>
        <p:spPr>
          <a:xfrm>
            <a:off x="7505967" y="8953500"/>
            <a:ext cx="53846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#具誤導性照片 #陰影 #模糊</a:t>
            </a:r>
            <a:endParaRPr/>
          </a:p>
        </p:txBody>
      </p:sp>
      <p:graphicFrame>
        <p:nvGraphicFramePr>
          <p:cNvPr id="467" name="Google Shape;467;p20"/>
          <p:cNvGraphicFramePr/>
          <p:nvPr/>
        </p:nvGraphicFramePr>
        <p:xfrm>
          <a:off x="2806878" y="23397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{BB81036B-9D86-46EB-AACA-20CFEF5EFB46}</a:tableStyleId>
              </a:tblPr>
              <a:tblGrid>
                <a:gridCol w="4842075"/>
                <a:gridCol w="9940725"/>
              </a:tblGrid>
              <a:tr h="121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混合式標籤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lang="zh-TW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判斷式標籤 + 補充式標籤</a:t>
                      </a:r>
                      <a:r>
                        <a:rPr b="0" lang="zh-TW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zh-TW" sz="3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一起出現</a:t>
                      </a:r>
                      <a:r>
                        <a:rPr b="1" lang="zh-TW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。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 txBox="1"/>
          <p:nvPr/>
        </p:nvSpPr>
        <p:spPr>
          <a:xfrm>
            <a:off x="5257799" y="233665"/>
            <a:ext cx="9880958" cy="135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44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8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題型說明 — 標籤種類</a:t>
            </a:r>
            <a:endParaRPr b="1" i="0" sz="48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1"/>
          <p:cNvPicPr preferRelativeResize="0"/>
          <p:nvPr/>
        </p:nvPicPr>
        <p:blipFill rotWithShape="1">
          <a:blip r:embed="rId4">
            <a:alphaModFix/>
          </a:blip>
          <a:srcRect b="12017" l="0" r="0" t="0"/>
          <a:stretch/>
        </p:blipFill>
        <p:spPr>
          <a:xfrm>
            <a:off x="8026578" y="4307036"/>
            <a:ext cx="4343400" cy="43586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6" name="Google Shape;476;p21"/>
          <p:cNvGraphicFramePr/>
          <p:nvPr/>
        </p:nvGraphicFramePr>
        <p:xfrm>
          <a:off x="2806878" y="23397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{BB81036B-9D86-46EB-AACA-20CFEF5EFB46}</a:tableStyleId>
              </a:tblPr>
              <a:tblGrid>
                <a:gridCol w="4842075"/>
                <a:gridCol w="9940725"/>
              </a:tblGrid>
              <a:tr h="121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無標籤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lang="zh-TW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不出現任何標籤，</a:t>
                      </a:r>
                      <a:r>
                        <a:rPr b="1" lang="zh-TW" sz="3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只顯示照片</a:t>
                      </a:r>
                      <a:r>
                        <a:rPr b="1" lang="zh-TW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。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5945000"/>
            <a:ext cx="10160014" cy="6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2"/>
          <p:cNvSpPr txBox="1"/>
          <p:nvPr/>
        </p:nvSpPr>
        <p:spPr>
          <a:xfrm>
            <a:off x="2987187" y="4341997"/>
            <a:ext cx="8838753" cy="1603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6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9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出現時機介紹</a:t>
            </a:r>
            <a:endParaRPr b="1" i="0" sz="96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2496800" y="2506607"/>
            <a:ext cx="3491441" cy="527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3"/>
          <p:cNvSpPr txBox="1"/>
          <p:nvPr/>
        </p:nvSpPr>
        <p:spPr>
          <a:xfrm>
            <a:off x="5257798" y="365540"/>
            <a:ext cx="9880958" cy="135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44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8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題型說明 — 出現時機</a:t>
            </a:r>
            <a:endParaRPr b="1" i="0" sz="48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2" name="Google Shape;492;p23"/>
          <p:cNvGraphicFramePr/>
          <p:nvPr/>
        </p:nvGraphicFramePr>
        <p:xfrm>
          <a:off x="4660988" y="23892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{BB81036B-9D86-46EB-AACA-20CFEF5EFB46}</a:tableStyleId>
              </a:tblPr>
              <a:tblGrid>
                <a:gridCol w="2628900"/>
                <a:gridCol w="8445675"/>
              </a:tblGrid>
              <a:tr h="1303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同時出現</a:t>
                      </a:r>
                      <a:endParaRPr b="1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照片與標籤同時出現</a:t>
                      </a:r>
                      <a:r>
                        <a:rPr b="0" lang="zh-TW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，並只會出現</a:t>
                      </a:r>
                      <a:r>
                        <a:rPr b="1" lang="zh-TW" sz="3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一次</a:t>
                      </a:r>
                      <a:r>
                        <a:rPr b="0" lang="zh-TW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。</a:t>
                      </a:r>
                      <a:endParaRPr b="0" sz="32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93" name="Google Shape;493;p23"/>
          <p:cNvPicPr preferRelativeResize="0"/>
          <p:nvPr/>
        </p:nvPicPr>
        <p:blipFill rotWithShape="1">
          <a:blip r:embed="rId4">
            <a:alphaModFix/>
          </a:blip>
          <a:srcRect b="12017" l="0" r="0" t="0"/>
          <a:stretch/>
        </p:blipFill>
        <p:spPr>
          <a:xfrm>
            <a:off x="8026578" y="4307036"/>
            <a:ext cx="4343400" cy="4358683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3"/>
          <p:cNvSpPr txBox="1"/>
          <p:nvPr/>
        </p:nvSpPr>
        <p:spPr>
          <a:xfrm>
            <a:off x="7747089" y="9013458"/>
            <a:ext cx="49023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#標籤一 #標籤二 #標籤三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4"/>
          <p:cNvSpPr txBox="1"/>
          <p:nvPr/>
        </p:nvSpPr>
        <p:spPr>
          <a:xfrm>
            <a:off x="4889321" y="0"/>
            <a:ext cx="9880958" cy="135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44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8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題型說明 — 出現時機</a:t>
            </a:r>
            <a:endParaRPr b="1" i="0" sz="48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24"/>
          <p:cNvGraphicFramePr/>
          <p:nvPr/>
        </p:nvGraphicFramePr>
        <p:xfrm>
          <a:off x="5229225" y="16801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{BB81036B-9D86-46EB-AACA-20CFEF5EFB46}</a:tableStyleId>
              </a:tblPr>
              <a:tblGrid>
                <a:gridCol w="2419350"/>
                <a:gridCol w="6781800"/>
              </a:tblGrid>
              <a:tr h="205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出現兩次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lang="zh-TW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同樣的照片共會出現</a:t>
                      </a:r>
                      <a:r>
                        <a:rPr b="1" lang="zh-TW" sz="3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兩次</a:t>
                      </a:r>
                      <a:r>
                        <a:rPr b="0" lang="zh-TW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：</a:t>
                      </a:r>
                      <a:endParaRPr b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571500" lvl="1" marL="10287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Char char="•"/>
                      </a:pPr>
                      <a:r>
                        <a:rPr b="0" lang="zh-TW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第一次</a:t>
                      </a:r>
                      <a:r>
                        <a:rPr b="1" lang="zh-TW" sz="3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只有顯示照片</a:t>
                      </a:r>
                      <a:r>
                        <a:rPr b="0" lang="zh-TW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。</a:t>
                      </a:r>
                      <a:endParaRPr b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571500" lvl="1" marL="10287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Char char="•"/>
                      </a:pPr>
                      <a:r>
                        <a:rPr b="0" lang="zh-TW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第二次</a:t>
                      </a:r>
                      <a:r>
                        <a:rPr b="1" lang="zh-TW" sz="3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照片與標籤同時出現</a:t>
                      </a:r>
                      <a:r>
                        <a:rPr b="1" lang="zh-TW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。</a:t>
                      </a:r>
                      <a:endParaRPr b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pSp>
        <p:nvGrpSpPr>
          <p:cNvPr id="503" name="Google Shape;503;p24"/>
          <p:cNvGrpSpPr/>
          <p:nvPr/>
        </p:nvGrpSpPr>
        <p:grpSpPr>
          <a:xfrm>
            <a:off x="5105400" y="4395737"/>
            <a:ext cx="9448800" cy="5105400"/>
            <a:chOff x="7962226" y="3086100"/>
            <a:chExt cx="9448800" cy="5105400"/>
          </a:xfrm>
        </p:grpSpPr>
        <p:pic>
          <p:nvPicPr>
            <p:cNvPr id="504" name="Google Shape;504;p24"/>
            <p:cNvPicPr preferRelativeResize="0"/>
            <p:nvPr/>
          </p:nvPicPr>
          <p:blipFill rotWithShape="1">
            <a:blip r:embed="rId4">
              <a:alphaModFix/>
            </a:blip>
            <a:srcRect b="12017" l="0" r="0" t="0"/>
            <a:stretch/>
          </p:blipFill>
          <p:spPr>
            <a:xfrm>
              <a:off x="8259975" y="3659462"/>
              <a:ext cx="3898705" cy="39124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24"/>
            <p:cNvPicPr preferRelativeResize="0"/>
            <p:nvPr/>
          </p:nvPicPr>
          <p:blipFill rotWithShape="1">
            <a:blip r:embed="rId4">
              <a:alphaModFix/>
            </a:blip>
            <a:srcRect b="12017" l="0" r="0" t="0"/>
            <a:stretch/>
          </p:blipFill>
          <p:spPr>
            <a:xfrm>
              <a:off x="13214575" y="3659462"/>
              <a:ext cx="3898705" cy="3912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Google Shape;506;p24"/>
            <p:cNvSpPr txBox="1"/>
            <p:nvPr/>
          </p:nvSpPr>
          <p:spPr>
            <a:xfrm>
              <a:off x="13214575" y="7655453"/>
              <a:ext cx="389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20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#標籤一 #標籤二 #標籤三</a:t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12381827" y="5617163"/>
              <a:ext cx="609600" cy="381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2136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7962226" y="3086100"/>
              <a:ext cx="9448800" cy="5105400"/>
            </a:xfrm>
            <a:prstGeom prst="rect">
              <a:avLst/>
            </a:prstGeom>
            <a:noFill/>
            <a:ln cap="flat" cmpd="sng" w="25400">
              <a:solidFill>
                <a:srgbClr val="2136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4"/>
            <p:cNvSpPr txBox="1"/>
            <p:nvPr/>
          </p:nvSpPr>
          <p:spPr>
            <a:xfrm>
              <a:off x="8259975" y="3215197"/>
              <a:ext cx="38987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1800" u="none" cap="none" strike="noStrik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第一次只出現照片</a:t>
              </a:r>
              <a:endParaRPr/>
            </a:p>
          </p:txBody>
        </p:sp>
        <p:sp>
          <p:nvSpPr>
            <p:cNvPr id="510" name="Google Shape;510;p24"/>
            <p:cNvSpPr txBox="1"/>
            <p:nvPr/>
          </p:nvSpPr>
          <p:spPr>
            <a:xfrm>
              <a:off x="13214576" y="3220406"/>
              <a:ext cx="38987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1800" u="none" cap="none" strike="noStrik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第二次照片+標籤一起出現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5"/>
          <p:cNvSpPr txBox="1"/>
          <p:nvPr/>
        </p:nvSpPr>
        <p:spPr>
          <a:xfrm>
            <a:off x="4997359" y="-108236"/>
            <a:ext cx="9893479" cy="135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44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8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實驗情境範例</a:t>
            </a:r>
            <a:endParaRPr b="1" i="0" sz="48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5"/>
          <p:cNvPicPr preferRelativeResize="0"/>
          <p:nvPr/>
        </p:nvPicPr>
        <p:blipFill rotWithShape="1">
          <a:blip r:embed="rId4">
            <a:alphaModFix/>
          </a:blip>
          <a:srcRect b="12017" l="0" r="0" t="0"/>
          <a:stretch/>
        </p:blipFill>
        <p:spPr>
          <a:xfrm>
            <a:off x="6858000" y="1790700"/>
            <a:ext cx="6172200" cy="6193917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5"/>
          <p:cNvSpPr txBox="1"/>
          <p:nvPr/>
        </p:nvSpPr>
        <p:spPr>
          <a:xfrm>
            <a:off x="6858000" y="8346480"/>
            <a:ext cx="6172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#標籤一 #標籤二 #標籤三</a:t>
            </a:r>
            <a:endParaRPr/>
          </a:p>
        </p:txBody>
      </p:sp>
      <p:pic>
        <p:nvPicPr>
          <p:cNvPr id="520" name="Google Shape;52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1399" y="9231563"/>
            <a:ext cx="76454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5"/>
          <p:cNvSpPr/>
          <p:nvPr/>
        </p:nvSpPr>
        <p:spPr>
          <a:xfrm>
            <a:off x="5219699" y="1470236"/>
            <a:ext cx="9448800" cy="8515200"/>
          </a:xfrm>
          <a:prstGeom prst="rect">
            <a:avLst/>
          </a:prstGeom>
          <a:noFill/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6"/>
          <p:cNvPicPr preferRelativeResize="0"/>
          <p:nvPr/>
        </p:nvPicPr>
        <p:blipFill rotWithShape="1">
          <a:blip r:embed="rId4">
            <a:alphaModFix/>
          </a:blip>
          <a:srcRect b="12017" l="0" r="0" t="0"/>
          <a:stretch/>
        </p:blipFill>
        <p:spPr>
          <a:xfrm>
            <a:off x="2893610" y="2945083"/>
            <a:ext cx="5027600" cy="504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6"/>
          <p:cNvPicPr preferRelativeResize="0"/>
          <p:nvPr/>
        </p:nvPicPr>
        <p:blipFill rotWithShape="1">
          <a:blip r:embed="rId4">
            <a:alphaModFix/>
          </a:blip>
          <a:srcRect b="12017" l="0" r="0" t="0"/>
          <a:stretch/>
        </p:blipFill>
        <p:spPr>
          <a:xfrm>
            <a:off x="11811000" y="2945083"/>
            <a:ext cx="5027600" cy="504529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6"/>
          <p:cNvSpPr/>
          <p:nvPr/>
        </p:nvSpPr>
        <p:spPr>
          <a:xfrm>
            <a:off x="9357978" y="5891465"/>
            <a:ext cx="990600" cy="8118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6"/>
          <p:cNvSpPr txBox="1"/>
          <p:nvPr/>
        </p:nvSpPr>
        <p:spPr>
          <a:xfrm>
            <a:off x="1826811" y="1879398"/>
            <a:ext cx="71521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第一次只出現照片</a:t>
            </a:r>
            <a:endParaRPr/>
          </a:p>
        </p:txBody>
      </p:sp>
      <p:sp>
        <p:nvSpPr>
          <p:cNvPr id="532" name="Google Shape;532;p26"/>
          <p:cNvSpPr txBox="1"/>
          <p:nvPr/>
        </p:nvSpPr>
        <p:spPr>
          <a:xfrm>
            <a:off x="10747791" y="1875614"/>
            <a:ext cx="71521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第二次照片+標籤一起出現</a:t>
            </a:r>
            <a:endParaRPr/>
          </a:p>
        </p:txBody>
      </p:sp>
      <p:sp>
        <p:nvSpPr>
          <p:cNvPr id="533" name="Google Shape;533;p26"/>
          <p:cNvSpPr txBox="1"/>
          <p:nvPr/>
        </p:nvSpPr>
        <p:spPr>
          <a:xfrm>
            <a:off x="4953000" y="84742"/>
            <a:ext cx="9893479" cy="135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44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8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實驗情境範例</a:t>
            </a:r>
            <a:endParaRPr b="1" i="0" sz="48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6"/>
          <p:cNvSpPr txBox="1"/>
          <p:nvPr/>
        </p:nvSpPr>
        <p:spPr>
          <a:xfrm>
            <a:off x="11811000" y="8363328"/>
            <a:ext cx="5027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#標籤一 #標籤二 #標籤三</a:t>
            </a:r>
            <a:endParaRPr/>
          </a:p>
        </p:txBody>
      </p:sp>
      <p:pic>
        <p:nvPicPr>
          <p:cNvPr id="535" name="Google Shape;53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9210" y="9018351"/>
            <a:ext cx="6847357" cy="523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01121" y="9049128"/>
            <a:ext cx="6847357" cy="52322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26"/>
          <p:cNvSpPr/>
          <p:nvPr/>
        </p:nvSpPr>
        <p:spPr>
          <a:xfrm>
            <a:off x="1826811" y="2648329"/>
            <a:ext cx="7152156" cy="6924020"/>
          </a:xfrm>
          <a:prstGeom prst="rect">
            <a:avLst/>
          </a:prstGeom>
          <a:noFill/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6"/>
          <p:cNvSpPr/>
          <p:nvPr/>
        </p:nvSpPr>
        <p:spPr>
          <a:xfrm>
            <a:off x="10747791" y="2670387"/>
            <a:ext cx="7152156" cy="6924020"/>
          </a:xfrm>
          <a:prstGeom prst="rect">
            <a:avLst/>
          </a:prstGeom>
          <a:noFill/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7"/>
          <p:cNvSpPr txBox="1"/>
          <p:nvPr/>
        </p:nvSpPr>
        <p:spPr>
          <a:xfrm>
            <a:off x="5143500" y="230312"/>
            <a:ext cx="9448800" cy="135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44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8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實驗情境範例</a:t>
            </a:r>
            <a:endParaRPr b="1" i="0" sz="48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p27"/>
          <p:cNvPicPr preferRelativeResize="0"/>
          <p:nvPr/>
        </p:nvPicPr>
        <p:blipFill rotWithShape="1">
          <a:blip r:embed="rId4">
            <a:alphaModFix/>
          </a:blip>
          <a:srcRect b="12017" l="0" r="0" t="0"/>
          <a:stretch/>
        </p:blipFill>
        <p:spPr>
          <a:xfrm>
            <a:off x="6781800" y="2171700"/>
            <a:ext cx="6172200" cy="619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5198" y="8851232"/>
            <a:ext cx="76454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27"/>
          <p:cNvSpPr/>
          <p:nvPr/>
        </p:nvSpPr>
        <p:spPr>
          <a:xfrm>
            <a:off x="5143499" y="1809837"/>
            <a:ext cx="9448800" cy="7829464"/>
          </a:xfrm>
          <a:prstGeom prst="rect">
            <a:avLst/>
          </a:prstGeom>
          <a:noFill/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" name="Google Shape;555;p28"/>
          <p:cNvGrpSpPr/>
          <p:nvPr/>
        </p:nvGrpSpPr>
        <p:grpSpPr>
          <a:xfrm>
            <a:off x="3293604" y="1713362"/>
            <a:ext cx="11700790" cy="6801496"/>
            <a:chOff x="7479" y="174301"/>
            <a:chExt cx="11700790" cy="6801496"/>
          </a:xfrm>
        </p:grpSpPr>
        <p:sp>
          <p:nvSpPr>
            <p:cNvPr id="556" name="Google Shape;556;p28"/>
            <p:cNvSpPr/>
            <p:nvPr/>
          </p:nvSpPr>
          <p:spPr>
            <a:xfrm>
              <a:off x="7479" y="174301"/>
              <a:ext cx="1437517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 txBox="1"/>
            <p:nvPr/>
          </p:nvSpPr>
          <p:spPr>
            <a:xfrm>
              <a:off x="49582" y="216404"/>
              <a:ext cx="1353311" cy="6717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IRB+</a:t>
              </a:r>
              <a:b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實驗說明</a:t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54972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 txBox="1"/>
            <p:nvPr/>
          </p:nvSpPr>
          <p:spPr>
            <a:xfrm>
              <a:off x="154972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863906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 txBox="1"/>
            <p:nvPr/>
          </p:nvSpPr>
          <p:spPr>
            <a:xfrm>
              <a:off x="1894580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名詞說明</a:t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15906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7B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 txBox="1"/>
            <p:nvPr/>
          </p:nvSpPr>
          <p:spPr>
            <a:xfrm>
              <a:off x="3015906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330088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 txBox="1"/>
            <p:nvPr/>
          </p:nvSpPr>
          <p:spPr>
            <a:xfrm>
              <a:off x="3360762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操作說明</a:t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4482088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BB2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 txBox="1"/>
            <p:nvPr/>
          </p:nvSpPr>
          <p:spPr>
            <a:xfrm>
              <a:off x="4482088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4796270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 txBox="1"/>
            <p:nvPr/>
          </p:nvSpPr>
          <p:spPr>
            <a:xfrm>
              <a:off x="4826944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題型說明</a:t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5948270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D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 txBox="1"/>
            <p:nvPr/>
          </p:nvSpPr>
          <p:spPr>
            <a:xfrm>
              <a:off x="5948270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6262452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5EA2A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 txBox="1"/>
            <p:nvPr/>
          </p:nvSpPr>
          <p:spPr>
            <a:xfrm>
              <a:off x="6293126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練習題操作</a:t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7414452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F8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 txBox="1"/>
            <p:nvPr/>
          </p:nvSpPr>
          <p:spPr>
            <a:xfrm>
              <a:off x="7414452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728634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 txBox="1"/>
            <p:nvPr/>
          </p:nvSpPr>
          <p:spPr>
            <a:xfrm>
              <a:off x="7759308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QA時間</a:t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8063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16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 txBox="1"/>
            <p:nvPr/>
          </p:nvSpPr>
          <p:spPr>
            <a:xfrm>
              <a:off x="888063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9194815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 txBox="1"/>
            <p:nvPr/>
          </p:nvSpPr>
          <p:spPr>
            <a:xfrm>
              <a:off x="9225489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正式實驗</a:t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0346815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F63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 txBox="1"/>
            <p:nvPr/>
          </p:nvSpPr>
          <p:spPr>
            <a:xfrm>
              <a:off x="10346815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10660997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 txBox="1"/>
            <p:nvPr/>
          </p:nvSpPr>
          <p:spPr>
            <a:xfrm>
              <a:off x="10691671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訪談時間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3"/>
          <p:cNvGrpSpPr/>
          <p:nvPr/>
        </p:nvGrpSpPr>
        <p:grpSpPr>
          <a:xfrm>
            <a:off x="3293604" y="2498401"/>
            <a:ext cx="11700790" cy="6801496"/>
            <a:chOff x="7479" y="174301"/>
            <a:chExt cx="11700790" cy="6801496"/>
          </a:xfrm>
        </p:grpSpPr>
        <p:sp>
          <p:nvSpPr>
            <p:cNvPr id="118" name="Google Shape;118;p3"/>
            <p:cNvSpPr/>
            <p:nvPr/>
          </p:nvSpPr>
          <p:spPr>
            <a:xfrm>
              <a:off x="7479" y="174301"/>
              <a:ext cx="1437517" cy="6801496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49582" y="216404"/>
              <a:ext cx="1353311" cy="6717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IRB+</a:t>
              </a:r>
              <a:b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實驗說明</a:t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4972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154972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863906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6EB75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1894580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名詞說明</a:t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015906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7B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3015906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330088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5BB36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3360762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操作說明</a:t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482088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BB2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4482088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796270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5CB09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4826944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題型說明</a:t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48270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D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5948270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262452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5EA2A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6293126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練習題操作</a:t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414452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F8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7414452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728634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607FA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7759308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QA時間</a:t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88063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16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888063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9194815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6161A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9225489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正式實驗</a:t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346815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F63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10346815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0660997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7F63A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10691671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訪談時間</a:t>
              </a:r>
              <a:endParaRPr/>
            </a:p>
          </p:txBody>
        </p:sp>
      </p:grpSp>
      <p:sp>
        <p:nvSpPr>
          <p:cNvPr id="148" name="Google Shape;148;p3"/>
          <p:cNvSpPr txBox="1"/>
          <p:nvPr/>
        </p:nvSpPr>
        <p:spPr>
          <a:xfrm>
            <a:off x="4203521" y="190500"/>
            <a:ext cx="9880958" cy="135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52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60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實驗流程</a:t>
            </a:r>
            <a:endParaRPr b="1" i="0" sz="60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9900" y="1546640"/>
            <a:ext cx="4648200" cy="466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"/>
          <p:cNvSpPr txBox="1"/>
          <p:nvPr/>
        </p:nvSpPr>
        <p:spPr>
          <a:xfrm>
            <a:off x="3266072" y="9474200"/>
            <a:ext cx="1447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10分鐘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4953000" y="9474200"/>
            <a:ext cx="1447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3分鐘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6497053" y="9474200"/>
            <a:ext cx="1447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1分鐘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7944853" y="9474200"/>
            <a:ext cx="1447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5分鐘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9412706" y="9474200"/>
            <a:ext cx="1447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1分鐘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10860506" y="9474200"/>
            <a:ext cx="1447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1分鐘</a:t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12352422" y="9474200"/>
            <a:ext cx="1447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30分鐘</a:t>
            </a:r>
            <a:endParaRPr/>
          </a:p>
        </p:txBody>
      </p:sp>
      <p:sp>
        <p:nvSpPr>
          <p:cNvPr id="158" name="Google Shape;158;p3"/>
          <p:cNvSpPr txBox="1"/>
          <p:nvPr/>
        </p:nvSpPr>
        <p:spPr>
          <a:xfrm>
            <a:off x="13756106" y="9474200"/>
            <a:ext cx="1447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20分鐘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2" name="Google Shape;592;p29"/>
          <p:cNvGrpSpPr/>
          <p:nvPr/>
        </p:nvGrpSpPr>
        <p:grpSpPr>
          <a:xfrm>
            <a:off x="3293604" y="1742751"/>
            <a:ext cx="11700790" cy="6801496"/>
            <a:chOff x="7479" y="174301"/>
            <a:chExt cx="11700790" cy="6801496"/>
          </a:xfrm>
        </p:grpSpPr>
        <p:sp>
          <p:nvSpPr>
            <p:cNvPr id="593" name="Google Shape;593;p29"/>
            <p:cNvSpPr/>
            <p:nvPr/>
          </p:nvSpPr>
          <p:spPr>
            <a:xfrm>
              <a:off x="7479" y="174301"/>
              <a:ext cx="1437517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 txBox="1"/>
            <p:nvPr/>
          </p:nvSpPr>
          <p:spPr>
            <a:xfrm>
              <a:off x="49582" y="216404"/>
              <a:ext cx="1353311" cy="6717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IRB+</a:t>
              </a:r>
              <a:b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實驗說明</a:t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54972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 txBox="1"/>
            <p:nvPr/>
          </p:nvSpPr>
          <p:spPr>
            <a:xfrm>
              <a:off x="154972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863906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 txBox="1"/>
            <p:nvPr/>
          </p:nvSpPr>
          <p:spPr>
            <a:xfrm>
              <a:off x="1894580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名詞說明</a:t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3015906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7B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 txBox="1"/>
            <p:nvPr/>
          </p:nvSpPr>
          <p:spPr>
            <a:xfrm>
              <a:off x="3015906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3330088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 txBox="1"/>
            <p:nvPr/>
          </p:nvSpPr>
          <p:spPr>
            <a:xfrm>
              <a:off x="3360762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操作說明</a:t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4482088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BB2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9"/>
            <p:cNvSpPr txBox="1"/>
            <p:nvPr/>
          </p:nvSpPr>
          <p:spPr>
            <a:xfrm>
              <a:off x="4482088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4796270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9"/>
            <p:cNvSpPr txBox="1"/>
            <p:nvPr/>
          </p:nvSpPr>
          <p:spPr>
            <a:xfrm>
              <a:off x="4826944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題型說明</a:t>
              </a: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5948270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D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9"/>
            <p:cNvSpPr txBox="1"/>
            <p:nvPr/>
          </p:nvSpPr>
          <p:spPr>
            <a:xfrm>
              <a:off x="5948270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6262452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9"/>
            <p:cNvSpPr txBox="1"/>
            <p:nvPr/>
          </p:nvSpPr>
          <p:spPr>
            <a:xfrm>
              <a:off x="6293126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練習題操作</a:t>
              </a: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7414452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F8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9"/>
            <p:cNvSpPr txBox="1"/>
            <p:nvPr/>
          </p:nvSpPr>
          <p:spPr>
            <a:xfrm>
              <a:off x="7414452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7728634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607FA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9"/>
            <p:cNvSpPr txBox="1"/>
            <p:nvPr/>
          </p:nvSpPr>
          <p:spPr>
            <a:xfrm>
              <a:off x="7759308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QA時間</a:t>
              </a: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888063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16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9"/>
            <p:cNvSpPr txBox="1"/>
            <p:nvPr/>
          </p:nvSpPr>
          <p:spPr>
            <a:xfrm>
              <a:off x="888063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9194815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 txBox="1"/>
            <p:nvPr/>
          </p:nvSpPr>
          <p:spPr>
            <a:xfrm>
              <a:off x="9225489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正式實驗</a:t>
              </a: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10346815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F63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9"/>
            <p:cNvSpPr txBox="1"/>
            <p:nvPr/>
          </p:nvSpPr>
          <p:spPr>
            <a:xfrm>
              <a:off x="10346815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10660997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9"/>
            <p:cNvSpPr txBox="1"/>
            <p:nvPr/>
          </p:nvSpPr>
          <p:spPr>
            <a:xfrm>
              <a:off x="10691671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訪談時間</a:t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9" name="Google Shape;629;p30"/>
          <p:cNvGrpSpPr/>
          <p:nvPr/>
        </p:nvGrpSpPr>
        <p:grpSpPr>
          <a:xfrm>
            <a:off x="3293604" y="1742751"/>
            <a:ext cx="11700790" cy="6801496"/>
            <a:chOff x="7479" y="174301"/>
            <a:chExt cx="11700790" cy="6801496"/>
          </a:xfrm>
        </p:grpSpPr>
        <p:sp>
          <p:nvSpPr>
            <p:cNvPr id="630" name="Google Shape;630;p30"/>
            <p:cNvSpPr/>
            <p:nvPr/>
          </p:nvSpPr>
          <p:spPr>
            <a:xfrm>
              <a:off x="7479" y="174301"/>
              <a:ext cx="1437517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 txBox="1"/>
            <p:nvPr/>
          </p:nvSpPr>
          <p:spPr>
            <a:xfrm>
              <a:off x="49582" y="216404"/>
              <a:ext cx="1353311" cy="6717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IRB+</a:t>
              </a:r>
              <a:b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實驗說明</a:t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154972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 txBox="1"/>
            <p:nvPr/>
          </p:nvSpPr>
          <p:spPr>
            <a:xfrm>
              <a:off x="154972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1863906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 txBox="1"/>
            <p:nvPr/>
          </p:nvSpPr>
          <p:spPr>
            <a:xfrm>
              <a:off x="1894580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名詞說明</a:t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3015906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7B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 txBox="1"/>
            <p:nvPr/>
          </p:nvSpPr>
          <p:spPr>
            <a:xfrm>
              <a:off x="3015906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3330088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 txBox="1"/>
            <p:nvPr/>
          </p:nvSpPr>
          <p:spPr>
            <a:xfrm>
              <a:off x="3360762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操作說明</a:t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482088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BB2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 txBox="1"/>
            <p:nvPr/>
          </p:nvSpPr>
          <p:spPr>
            <a:xfrm>
              <a:off x="4482088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4796270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 txBox="1"/>
            <p:nvPr/>
          </p:nvSpPr>
          <p:spPr>
            <a:xfrm>
              <a:off x="4826944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題型說明</a:t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948270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D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 txBox="1"/>
            <p:nvPr/>
          </p:nvSpPr>
          <p:spPr>
            <a:xfrm>
              <a:off x="5948270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6262452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 txBox="1"/>
            <p:nvPr/>
          </p:nvSpPr>
          <p:spPr>
            <a:xfrm>
              <a:off x="6293126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練習題操作</a:t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7414452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F8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 txBox="1"/>
            <p:nvPr/>
          </p:nvSpPr>
          <p:spPr>
            <a:xfrm>
              <a:off x="7414452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7728634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 txBox="1"/>
            <p:nvPr/>
          </p:nvSpPr>
          <p:spPr>
            <a:xfrm>
              <a:off x="7759308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QA時間</a:t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888063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16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 txBox="1"/>
            <p:nvPr/>
          </p:nvSpPr>
          <p:spPr>
            <a:xfrm>
              <a:off x="888063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9194815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6161A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 txBox="1"/>
            <p:nvPr/>
          </p:nvSpPr>
          <p:spPr>
            <a:xfrm>
              <a:off x="9225489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正式實驗</a:t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10346815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F63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 txBox="1"/>
            <p:nvPr/>
          </p:nvSpPr>
          <p:spPr>
            <a:xfrm>
              <a:off x="10346815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10660997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 txBox="1"/>
            <p:nvPr/>
          </p:nvSpPr>
          <p:spPr>
            <a:xfrm>
              <a:off x="10691671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訪談時間</a:t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31"/>
          <p:cNvGrpSpPr/>
          <p:nvPr/>
        </p:nvGrpSpPr>
        <p:grpSpPr>
          <a:xfrm>
            <a:off x="3293604" y="1742751"/>
            <a:ext cx="11700790" cy="6801496"/>
            <a:chOff x="7479" y="174301"/>
            <a:chExt cx="11700790" cy="6801496"/>
          </a:xfrm>
        </p:grpSpPr>
        <p:sp>
          <p:nvSpPr>
            <p:cNvPr id="667" name="Google Shape;667;p31"/>
            <p:cNvSpPr/>
            <p:nvPr/>
          </p:nvSpPr>
          <p:spPr>
            <a:xfrm>
              <a:off x="7479" y="174301"/>
              <a:ext cx="1437517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1"/>
            <p:cNvSpPr txBox="1"/>
            <p:nvPr/>
          </p:nvSpPr>
          <p:spPr>
            <a:xfrm>
              <a:off x="49582" y="216404"/>
              <a:ext cx="1353311" cy="6717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IRB+</a:t>
              </a:r>
              <a:b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實驗說明</a:t>
              </a: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154972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1"/>
            <p:cNvSpPr txBox="1"/>
            <p:nvPr/>
          </p:nvSpPr>
          <p:spPr>
            <a:xfrm>
              <a:off x="154972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1863906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1"/>
            <p:cNvSpPr txBox="1"/>
            <p:nvPr/>
          </p:nvSpPr>
          <p:spPr>
            <a:xfrm>
              <a:off x="1894580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名詞說明</a:t>
              </a: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3015906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7B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1"/>
            <p:cNvSpPr txBox="1"/>
            <p:nvPr/>
          </p:nvSpPr>
          <p:spPr>
            <a:xfrm>
              <a:off x="3015906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3330088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1"/>
            <p:cNvSpPr txBox="1"/>
            <p:nvPr/>
          </p:nvSpPr>
          <p:spPr>
            <a:xfrm>
              <a:off x="3360762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操作說明</a:t>
              </a: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482088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BB2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1"/>
            <p:cNvSpPr txBox="1"/>
            <p:nvPr/>
          </p:nvSpPr>
          <p:spPr>
            <a:xfrm>
              <a:off x="4482088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796270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1"/>
            <p:cNvSpPr txBox="1"/>
            <p:nvPr/>
          </p:nvSpPr>
          <p:spPr>
            <a:xfrm>
              <a:off x="4826944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題型說明</a:t>
              </a: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5948270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D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1"/>
            <p:cNvSpPr txBox="1"/>
            <p:nvPr/>
          </p:nvSpPr>
          <p:spPr>
            <a:xfrm>
              <a:off x="5948270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6262452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1"/>
            <p:cNvSpPr txBox="1"/>
            <p:nvPr/>
          </p:nvSpPr>
          <p:spPr>
            <a:xfrm>
              <a:off x="6293126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練習題操作</a:t>
              </a: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414452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F8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1"/>
            <p:cNvSpPr txBox="1"/>
            <p:nvPr/>
          </p:nvSpPr>
          <p:spPr>
            <a:xfrm>
              <a:off x="7414452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728634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1"/>
            <p:cNvSpPr txBox="1"/>
            <p:nvPr/>
          </p:nvSpPr>
          <p:spPr>
            <a:xfrm>
              <a:off x="7759308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QA時間</a:t>
              </a: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888063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16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1"/>
            <p:cNvSpPr txBox="1"/>
            <p:nvPr/>
          </p:nvSpPr>
          <p:spPr>
            <a:xfrm>
              <a:off x="888063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9194815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1"/>
            <p:cNvSpPr txBox="1"/>
            <p:nvPr/>
          </p:nvSpPr>
          <p:spPr>
            <a:xfrm>
              <a:off x="9225489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正式實驗</a:t>
              </a: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10346815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F63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1"/>
            <p:cNvSpPr txBox="1"/>
            <p:nvPr/>
          </p:nvSpPr>
          <p:spPr>
            <a:xfrm>
              <a:off x="10346815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10660997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7F63A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1"/>
            <p:cNvSpPr txBox="1"/>
            <p:nvPr/>
          </p:nvSpPr>
          <p:spPr>
            <a:xfrm>
              <a:off x="10691671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訪談時間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2"/>
          <p:cNvSpPr txBox="1"/>
          <p:nvPr/>
        </p:nvSpPr>
        <p:spPr>
          <a:xfrm>
            <a:off x="2772965" y="885035"/>
            <a:ext cx="14173200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在實驗過程中哪些資訊是協助您判斷照片是否為誤導性照片？ </a:t>
            </a:r>
            <a:endParaRPr b="1" i="0" sz="36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32"/>
          <p:cNvGrpSpPr/>
          <p:nvPr/>
        </p:nvGrpSpPr>
        <p:grpSpPr>
          <a:xfrm>
            <a:off x="6934200" y="2628900"/>
            <a:ext cx="5858752" cy="6617186"/>
            <a:chOff x="6858000" y="2247900"/>
            <a:chExt cx="6180662" cy="6976814"/>
          </a:xfrm>
        </p:grpSpPr>
        <p:pic>
          <p:nvPicPr>
            <p:cNvPr id="705" name="Google Shape;705;p32"/>
            <p:cNvPicPr preferRelativeResize="0"/>
            <p:nvPr/>
          </p:nvPicPr>
          <p:blipFill rotWithShape="1">
            <a:blip r:embed="rId4">
              <a:alphaModFix/>
            </a:blip>
            <a:srcRect b="12017" l="0" r="0" t="0"/>
            <a:stretch/>
          </p:blipFill>
          <p:spPr>
            <a:xfrm>
              <a:off x="6858000" y="2247900"/>
              <a:ext cx="6172200" cy="6193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6" name="Google Shape;706;p32"/>
            <p:cNvSpPr txBox="1"/>
            <p:nvPr/>
          </p:nvSpPr>
          <p:spPr>
            <a:xfrm>
              <a:off x="6866462" y="8608158"/>
              <a:ext cx="6172200" cy="616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32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#標籤一 #標籤二 #標籤三</a:t>
              </a:r>
              <a:endParaRPr/>
            </a:p>
          </p:txBody>
        </p:sp>
      </p:grpSp>
      <p:sp>
        <p:nvSpPr>
          <p:cNvPr id="707" name="Google Shape;707;p32"/>
          <p:cNvSpPr/>
          <p:nvPr/>
        </p:nvSpPr>
        <p:spPr>
          <a:xfrm>
            <a:off x="6324600" y="2389324"/>
            <a:ext cx="6934200" cy="7010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3"/>
          <p:cNvSpPr txBox="1"/>
          <p:nvPr/>
        </p:nvSpPr>
        <p:spPr>
          <a:xfrm>
            <a:off x="2201465" y="629541"/>
            <a:ext cx="15316200" cy="1592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當顯示 </a:t>
            </a:r>
            <a:r>
              <a:rPr b="1" i="0" lang="zh-TW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補充式標籤 </a:t>
            </a:r>
            <a:r>
              <a:rPr b="1" i="0" lang="zh-TW" sz="3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時，為您帶來的幫助是什麼？</a:t>
            </a:r>
            <a:endParaRPr b="1" i="0" sz="36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zh-TW" sz="3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(如下圖範例) </a:t>
            </a:r>
            <a:endParaRPr b="0" i="1" sz="3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4" name="Google Shape;7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33"/>
          <p:cNvPicPr preferRelativeResize="0"/>
          <p:nvPr/>
        </p:nvPicPr>
        <p:blipFill rotWithShape="1">
          <a:blip r:embed="rId4">
            <a:alphaModFix/>
          </a:blip>
          <a:srcRect b="12017" l="0" r="0" t="0"/>
          <a:stretch/>
        </p:blipFill>
        <p:spPr>
          <a:xfrm>
            <a:off x="6934200" y="2857500"/>
            <a:ext cx="5850731" cy="5874643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33"/>
          <p:cNvSpPr/>
          <p:nvPr/>
        </p:nvSpPr>
        <p:spPr>
          <a:xfrm>
            <a:off x="6324600" y="2617924"/>
            <a:ext cx="6934200" cy="7010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3"/>
          <p:cNvSpPr txBox="1"/>
          <p:nvPr/>
        </p:nvSpPr>
        <p:spPr>
          <a:xfrm>
            <a:off x="6930189" y="8889851"/>
            <a:ext cx="5850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#陰影 #模糊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4"/>
          <p:cNvSpPr txBox="1"/>
          <p:nvPr/>
        </p:nvSpPr>
        <p:spPr>
          <a:xfrm>
            <a:off x="2201465" y="629541"/>
            <a:ext cx="15316200" cy="1592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當顯示 </a:t>
            </a:r>
            <a:r>
              <a:rPr b="1" i="0" lang="zh-TW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判斷式標籤 </a:t>
            </a:r>
            <a:r>
              <a:rPr b="1" i="0" lang="zh-TW" sz="3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時，為您帶來的幫助是什麼？</a:t>
            </a:r>
            <a:endParaRPr b="1" i="0" sz="36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zh-TW" sz="3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(如下圖範例) </a:t>
            </a:r>
            <a:endParaRPr b="0" i="1" sz="3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34"/>
          <p:cNvPicPr preferRelativeResize="0"/>
          <p:nvPr/>
        </p:nvPicPr>
        <p:blipFill rotWithShape="1">
          <a:blip r:embed="rId4">
            <a:alphaModFix/>
          </a:blip>
          <a:srcRect b="12017" l="0" r="0" t="0"/>
          <a:stretch/>
        </p:blipFill>
        <p:spPr>
          <a:xfrm>
            <a:off x="6934200" y="2857500"/>
            <a:ext cx="5850731" cy="5874643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34"/>
          <p:cNvSpPr/>
          <p:nvPr/>
        </p:nvSpPr>
        <p:spPr>
          <a:xfrm>
            <a:off x="6324600" y="2617924"/>
            <a:ext cx="6934200" cy="7010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4"/>
          <p:cNvSpPr txBox="1"/>
          <p:nvPr/>
        </p:nvSpPr>
        <p:spPr>
          <a:xfrm>
            <a:off x="6930189" y="8889851"/>
            <a:ext cx="5850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#具誤導性照片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5"/>
          <p:cNvSpPr txBox="1"/>
          <p:nvPr/>
        </p:nvSpPr>
        <p:spPr>
          <a:xfrm>
            <a:off x="2201465" y="629541"/>
            <a:ext cx="15316200" cy="1592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當顯示 </a:t>
            </a:r>
            <a:r>
              <a:rPr b="1" i="0" lang="zh-TW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混合式標籤 </a:t>
            </a:r>
            <a:r>
              <a:rPr b="1" i="0" lang="zh-TW" sz="3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時，為您帶來的幫助是什麼？</a:t>
            </a:r>
            <a:endParaRPr b="1" i="0" sz="36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zh-TW" sz="3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(如下圖範例) </a:t>
            </a:r>
            <a:endParaRPr b="0" i="1" sz="3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4" name="Google Shape;73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35"/>
          <p:cNvPicPr preferRelativeResize="0"/>
          <p:nvPr/>
        </p:nvPicPr>
        <p:blipFill rotWithShape="1">
          <a:blip r:embed="rId4">
            <a:alphaModFix/>
          </a:blip>
          <a:srcRect b="12017" l="0" r="0" t="0"/>
          <a:stretch/>
        </p:blipFill>
        <p:spPr>
          <a:xfrm>
            <a:off x="6934200" y="2857500"/>
            <a:ext cx="5850731" cy="5874643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5"/>
          <p:cNvSpPr/>
          <p:nvPr/>
        </p:nvSpPr>
        <p:spPr>
          <a:xfrm>
            <a:off x="6324600" y="2617924"/>
            <a:ext cx="6934200" cy="7010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5"/>
          <p:cNvSpPr txBox="1"/>
          <p:nvPr/>
        </p:nvSpPr>
        <p:spPr>
          <a:xfrm>
            <a:off x="6930189" y="8889851"/>
            <a:ext cx="5850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#具誤導性照片 #陰影 #模糊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 txBox="1"/>
          <p:nvPr/>
        </p:nvSpPr>
        <p:spPr>
          <a:xfrm>
            <a:off x="2772965" y="839209"/>
            <a:ext cx="14173200" cy="1592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當標籤與照片在</a:t>
            </a:r>
            <a:r>
              <a:rPr b="1" i="0" lang="zh-TW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事後才出現</a:t>
            </a:r>
            <a:r>
              <a:rPr b="1" i="0" lang="zh-TW" sz="3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時，為您帶來的幫助是什麼？</a:t>
            </a:r>
            <a:endParaRPr b="1" i="0" sz="36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zh-TW" sz="3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(如下圖範例)      </a:t>
            </a:r>
            <a:endParaRPr b="0" i="1" sz="3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4" name="Google Shape;74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36"/>
          <p:cNvSpPr/>
          <p:nvPr/>
        </p:nvSpPr>
        <p:spPr>
          <a:xfrm>
            <a:off x="4441628" y="2933700"/>
            <a:ext cx="10744200" cy="6096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6" name="Google Shape;746;p36"/>
          <p:cNvPicPr preferRelativeResize="0"/>
          <p:nvPr/>
        </p:nvPicPr>
        <p:blipFill rotWithShape="1">
          <a:blip r:embed="rId4">
            <a:alphaModFix/>
          </a:blip>
          <a:srcRect b="12017" l="0" r="0" t="0"/>
          <a:stretch/>
        </p:blipFill>
        <p:spPr>
          <a:xfrm>
            <a:off x="5410200" y="4229100"/>
            <a:ext cx="3898705" cy="391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36"/>
          <p:cNvPicPr preferRelativeResize="0"/>
          <p:nvPr/>
        </p:nvPicPr>
        <p:blipFill rotWithShape="1">
          <a:blip r:embed="rId4">
            <a:alphaModFix/>
          </a:blip>
          <a:srcRect b="12017" l="0" r="0" t="0"/>
          <a:stretch/>
        </p:blipFill>
        <p:spPr>
          <a:xfrm>
            <a:off x="10364800" y="4229100"/>
            <a:ext cx="3898705" cy="3912423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36"/>
          <p:cNvSpPr txBox="1"/>
          <p:nvPr/>
        </p:nvSpPr>
        <p:spPr>
          <a:xfrm>
            <a:off x="10364800" y="8225091"/>
            <a:ext cx="38987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#標籤一 #標籤二 #標籤三</a:t>
            </a:r>
            <a:endParaRPr/>
          </a:p>
        </p:txBody>
      </p:sp>
      <p:sp>
        <p:nvSpPr>
          <p:cNvPr id="749" name="Google Shape;749;p36"/>
          <p:cNvSpPr txBox="1"/>
          <p:nvPr/>
        </p:nvSpPr>
        <p:spPr>
          <a:xfrm>
            <a:off x="5410200" y="3784835"/>
            <a:ext cx="38987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第一次只出現照片</a:t>
            </a:r>
            <a:endParaRPr/>
          </a:p>
        </p:txBody>
      </p:sp>
      <p:sp>
        <p:nvSpPr>
          <p:cNvPr id="750" name="Google Shape;750;p36"/>
          <p:cNvSpPr txBox="1"/>
          <p:nvPr/>
        </p:nvSpPr>
        <p:spPr>
          <a:xfrm>
            <a:off x="10364801" y="3790044"/>
            <a:ext cx="38987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第二次照片+標籤一起出現</a:t>
            </a:r>
            <a:endParaRPr/>
          </a:p>
        </p:txBody>
      </p:sp>
      <p:sp>
        <p:nvSpPr>
          <p:cNvPr id="751" name="Google Shape;751;p36"/>
          <p:cNvSpPr/>
          <p:nvPr/>
        </p:nvSpPr>
        <p:spPr>
          <a:xfrm>
            <a:off x="9532052" y="6003758"/>
            <a:ext cx="6096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7"/>
          <p:cNvSpPr txBox="1"/>
          <p:nvPr/>
        </p:nvSpPr>
        <p:spPr>
          <a:xfrm>
            <a:off x="2772965" y="647700"/>
            <a:ext cx="14173200" cy="1592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當標籤與照片</a:t>
            </a:r>
            <a:r>
              <a:rPr b="1" i="0" lang="zh-TW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同時出現</a:t>
            </a:r>
            <a:r>
              <a:rPr b="1" i="0" lang="zh-TW" sz="3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時，為您帶來的幫助是什麼？</a:t>
            </a:r>
            <a:endParaRPr b="1" i="0" sz="36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zh-TW" sz="3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(如下圖範例) </a:t>
            </a:r>
            <a:r>
              <a:rPr b="0" i="1" lang="zh-TW" sz="3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1" sz="36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8" name="Google Shape;7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9" name="Google Shape;759;p37"/>
          <p:cNvGrpSpPr/>
          <p:nvPr/>
        </p:nvGrpSpPr>
        <p:grpSpPr>
          <a:xfrm>
            <a:off x="6934200" y="2753167"/>
            <a:ext cx="5850731" cy="6619220"/>
            <a:chOff x="6858000" y="2247900"/>
            <a:chExt cx="6172200" cy="6978959"/>
          </a:xfrm>
        </p:grpSpPr>
        <p:pic>
          <p:nvPicPr>
            <p:cNvPr id="760" name="Google Shape;760;p37"/>
            <p:cNvPicPr preferRelativeResize="0"/>
            <p:nvPr/>
          </p:nvPicPr>
          <p:blipFill rotWithShape="1">
            <a:blip r:embed="rId4">
              <a:alphaModFix/>
            </a:blip>
            <a:srcRect b="12017" l="0" r="0" t="0"/>
            <a:stretch/>
          </p:blipFill>
          <p:spPr>
            <a:xfrm>
              <a:off x="6858000" y="2247900"/>
              <a:ext cx="6172200" cy="6193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1" name="Google Shape;761;p37"/>
            <p:cNvSpPr txBox="1"/>
            <p:nvPr/>
          </p:nvSpPr>
          <p:spPr>
            <a:xfrm>
              <a:off x="6858000" y="8675203"/>
              <a:ext cx="6172200" cy="551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28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#標籤一 #標籤二 #標籤三</a:t>
              </a:r>
              <a:endParaRPr/>
            </a:p>
          </p:txBody>
        </p:sp>
      </p:grpSp>
      <p:sp>
        <p:nvSpPr>
          <p:cNvPr id="762" name="Google Shape;762;p37"/>
          <p:cNvSpPr/>
          <p:nvPr/>
        </p:nvSpPr>
        <p:spPr>
          <a:xfrm>
            <a:off x="6324600" y="2513591"/>
            <a:ext cx="6934200" cy="7010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9" name="Google Shape;769;p38"/>
          <p:cNvGrpSpPr/>
          <p:nvPr/>
        </p:nvGrpSpPr>
        <p:grpSpPr>
          <a:xfrm>
            <a:off x="7772400" y="3162300"/>
            <a:ext cx="4146121" cy="5031235"/>
            <a:chOff x="6858000" y="2247900"/>
            <a:chExt cx="6172200" cy="7136778"/>
          </a:xfrm>
        </p:grpSpPr>
        <p:pic>
          <p:nvPicPr>
            <p:cNvPr id="770" name="Google Shape;770;p38"/>
            <p:cNvPicPr preferRelativeResize="0"/>
            <p:nvPr/>
          </p:nvPicPr>
          <p:blipFill rotWithShape="1">
            <a:blip r:embed="rId4">
              <a:alphaModFix/>
            </a:blip>
            <a:srcRect b="12017" l="0" r="0" t="0"/>
            <a:stretch/>
          </p:blipFill>
          <p:spPr>
            <a:xfrm>
              <a:off x="6858000" y="2247900"/>
              <a:ext cx="6172200" cy="6193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38"/>
            <p:cNvSpPr txBox="1"/>
            <p:nvPr/>
          </p:nvSpPr>
          <p:spPr>
            <a:xfrm>
              <a:off x="6858000" y="8729809"/>
              <a:ext cx="6172200" cy="654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24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#陰影 #模糊</a:t>
              </a:r>
              <a:endParaRPr/>
            </a:p>
          </p:txBody>
        </p:sp>
      </p:grpSp>
      <p:sp>
        <p:nvSpPr>
          <p:cNvPr id="772" name="Google Shape;772;p38"/>
          <p:cNvSpPr/>
          <p:nvPr/>
        </p:nvSpPr>
        <p:spPr>
          <a:xfrm>
            <a:off x="7388501" y="3023852"/>
            <a:ext cx="4913921" cy="521073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3" name="Google Shape;773;p38"/>
          <p:cNvGrpSpPr/>
          <p:nvPr/>
        </p:nvGrpSpPr>
        <p:grpSpPr>
          <a:xfrm>
            <a:off x="2416808" y="3162300"/>
            <a:ext cx="4146120" cy="5031234"/>
            <a:chOff x="6858000" y="2247900"/>
            <a:chExt cx="6172200" cy="7136778"/>
          </a:xfrm>
        </p:grpSpPr>
        <p:pic>
          <p:nvPicPr>
            <p:cNvPr id="774" name="Google Shape;774;p38"/>
            <p:cNvPicPr preferRelativeResize="0"/>
            <p:nvPr/>
          </p:nvPicPr>
          <p:blipFill rotWithShape="1">
            <a:blip r:embed="rId4">
              <a:alphaModFix/>
            </a:blip>
            <a:srcRect b="12017" l="0" r="0" t="0"/>
            <a:stretch/>
          </p:blipFill>
          <p:spPr>
            <a:xfrm>
              <a:off x="6858000" y="2247900"/>
              <a:ext cx="6172200" cy="6193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5" name="Google Shape;775;p38"/>
            <p:cNvSpPr txBox="1"/>
            <p:nvPr/>
          </p:nvSpPr>
          <p:spPr>
            <a:xfrm>
              <a:off x="6858000" y="8729809"/>
              <a:ext cx="6172200" cy="654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24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#具誤導性照片</a:t>
              </a:r>
              <a:endParaRPr/>
            </a:p>
          </p:txBody>
        </p:sp>
      </p:grpSp>
      <p:sp>
        <p:nvSpPr>
          <p:cNvPr id="776" name="Google Shape;776;p38"/>
          <p:cNvSpPr/>
          <p:nvPr/>
        </p:nvSpPr>
        <p:spPr>
          <a:xfrm>
            <a:off x="2032908" y="3006689"/>
            <a:ext cx="4913920" cy="521073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7" name="Google Shape;777;p38"/>
          <p:cNvGrpSpPr/>
          <p:nvPr/>
        </p:nvGrpSpPr>
        <p:grpSpPr>
          <a:xfrm>
            <a:off x="13182600" y="3162300"/>
            <a:ext cx="4146121" cy="5031234"/>
            <a:chOff x="6858000" y="2247900"/>
            <a:chExt cx="6172200" cy="7136778"/>
          </a:xfrm>
        </p:grpSpPr>
        <p:pic>
          <p:nvPicPr>
            <p:cNvPr id="778" name="Google Shape;778;p38"/>
            <p:cNvPicPr preferRelativeResize="0"/>
            <p:nvPr/>
          </p:nvPicPr>
          <p:blipFill rotWithShape="1">
            <a:blip r:embed="rId4">
              <a:alphaModFix/>
            </a:blip>
            <a:srcRect b="12017" l="0" r="0" t="0"/>
            <a:stretch/>
          </p:blipFill>
          <p:spPr>
            <a:xfrm>
              <a:off x="6858000" y="2247900"/>
              <a:ext cx="6172200" cy="6193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9" name="Google Shape;779;p38"/>
            <p:cNvSpPr txBox="1"/>
            <p:nvPr/>
          </p:nvSpPr>
          <p:spPr>
            <a:xfrm>
              <a:off x="6858000" y="8729809"/>
              <a:ext cx="6172200" cy="654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24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#具誤導性照片 #陰影 #模糊</a:t>
              </a:r>
              <a:endParaRPr/>
            </a:p>
          </p:txBody>
        </p:sp>
      </p:grpSp>
      <p:sp>
        <p:nvSpPr>
          <p:cNvPr id="780" name="Google Shape;780;p38"/>
          <p:cNvSpPr/>
          <p:nvPr/>
        </p:nvSpPr>
        <p:spPr>
          <a:xfrm>
            <a:off x="12798700" y="3020936"/>
            <a:ext cx="4913921" cy="521073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38"/>
          <p:cNvSpPr txBox="1"/>
          <p:nvPr/>
        </p:nvSpPr>
        <p:spPr>
          <a:xfrm>
            <a:off x="2032908" y="2120346"/>
            <a:ext cx="49139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判斷式標籤</a:t>
            </a:r>
            <a:endParaRPr/>
          </a:p>
        </p:txBody>
      </p:sp>
      <p:sp>
        <p:nvSpPr>
          <p:cNvPr id="782" name="Google Shape;782;p38"/>
          <p:cNvSpPr txBox="1"/>
          <p:nvPr/>
        </p:nvSpPr>
        <p:spPr>
          <a:xfrm>
            <a:off x="7388502" y="2120346"/>
            <a:ext cx="49139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補充式標籤</a:t>
            </a:r>
            <a:endParaRPr/>
          </a:p>
        </p:txBody>
      </p:sp>
      <p:sp>
        <p:nvSpPr>
          <p:cNvPr id="783" name="Google Shape;783;p38"/>
          <p:cNvSpPr txBox="1"/>
          <p:nvPr/>
        </p:nvSpPr>
        <p:spPr>
          <a:xfrm>
            <a:off x="12798701" y="2120346"/>
            <a:ext cx="49139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混合式標籤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g28f0cde2aea_0_0"/>
          <p:cNvGrpSpPr/>
          <p:nvPr/>
        </p:nvGrpSpPr>
        <p:grpSpPr>
          <a:xfrm>
            <a:off x="3202617" y="2547951"/>
            <a:ext cx="11700818" cy="6801600"/>
            <a:chOff x="7479" y="174301"/>
            <a:chExt cx="11700818" cy="6801600"/>
          </a:xfrm>
        </p:grpSpPr>
        <p:sp>
          <p:nvSpPr>
            <p:cNvPr id="165" name="Google Shape;165;g28f0cde2aea_0_0"/>
            <p:cNvSpPr/>
            <p:nvPr/>
          </p:nvSpPr>
          <p:spPr>
            <a:xfrm>
              <a:off x="7479" y="174301"/>
              <a:ext cx="1437600" cy="68016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g28f0cde2aea_0_0"/>
            <p:cNvSpPr txBox="1"/>
            <p:nvPr/>
          </p:nvSpPr>
          <p:spPr>
            <a:xfrm>
              <a:off x="49582" y="216404"/>
              <a:ext cx="1353300" cy="67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IRB+</a:t>
              </a:r>
              <a:b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實驗說明</a:t>
              </a:r>
              <a:endParaRPr/>
            </a:p>
          </p:txBody>
        </p:sp>
        <p:sp>
          <p:nvSpPr>
            <p:cNvPr id="167" name="Google Shape;167;g28f0cde2aea_0_0"/>
            <p:cNvSpPr/>
            <p:nvPr/>
          </p:nvSpPr>
          <p:spPr>
            <a:xfrm>
              <a:off x="1549724" y="3445188"/>
              <a:ext cx="222000" cy="2598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g28f0cde2aea_0_0"/>
            <p:cNvSpPr txBox="1"/>
            <p:nvPr/>
          </p:nvSpPr>
          <p:spPr>
            <a:xfrm>
              <a:off x="1549724" y="3497133"/>
              <a:ext cx="1554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9" name="Google Shape;169;g28f0cde2aea_0_0"/>
            <p:cNvSpPr/>
            <p:nvPr/>
          </p:nvSpPr>
          <p:spPr>
            <a:xfrm>
              <a:off x="1863906" y="174301"/>
              <a:ext cx="1047300" cy="6801600"/>
            </a:xfrm>
            <a:prstGeom prst="roundRect">
              <a:avLst>
                <a:gd fmla="val 10000" name="adj"/>
              </a:avLst>
            </a:prstGeom>
            <a:solidFill>
              <a:srgbClr val="6EB75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g28f0cde2aea_0_0"/>
            <p:cNvSpPr txBox="1"/>
            <p:nvPr/>
          </p:nvSpPr>
          <p:spPr>
            <a:xfrm>
              <a:off x="1894580" y="204975"/>
              <a:ext cx="985800" cy="67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名詞說明</a:t>
              </a:r>
              <a:endParaRPr/>
            </a:p>
          </p:txBody>
        </p:sp>
        <p:sp>
          <p:nvSpPr>
            <p:cNvPr id="171" name="Google Shape;171;g28f0cde2aea_0_0"/>
            <p:cNvSpPr/>
            <p:nvPr/>
          </p:nvSpPr>
          <p:spPr>
            <a:xfrm>
              <a:off x="3015906" y="3445188"/>
              <a:ext cx="222000" cy="2598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7B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g28f0cde2aea_0_0"/>
            <p:cNvSpPr txBox="1"/>
            <p:nvPr/>
          </p:nvSpPr>
          <p:spPr>
            <a:xfrm>
              <a:off x="3015906" y="3497133"/>
              <a:ext cx="1554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3" name="Google Shape;173;g28f0cde2aea_0_0"/>
            <p:cNvSpPr/>
            <p:nvPr/>
          </p:nvSpPr>
          <p:spPr>
            <a:xfrm>
              <a:off x="3330088" y="174301"/>
              <a:ext cx="1047300" cy="6801600"/>
            </a:xfrm>
            <a:prstGeom prst="roundRect">
              <a:avLst>
                <a:gd fmla="val 10000" name="adj"/>
              </a:avLst>
            </a:prstGeom>
            <a:solidFill>
              <a:srgbClr val="5BB36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g28f0cde2aea_0_0"/>
            <p:cNvSpPr txBox="1"/>
            <p:nvPr/>
          </p:nvSpPr>
          <p:spPr>
            <a:xfrm>
              <a:off x="3360762" y="204975"/>
              <a:ext cx="985800" cy="67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操作說明</a:t>
              </a:r>
              <a:endParaRPr/>
            </a:p>
          </p:txBody>
        </p:sp>
        <p:sp>
          <p:nvSpPr>
            <p:cNvPr id="175" name="Google Shape;175;g28f0cde2aea_0_0"/>
            <p:cNvSpPr/>
            <p:nvPr/>
          </p:nvSpPr>
          <p:spPr>
            <a:xfrm>
              <a:off x="4482088" y="3445188"/>
              <a:ext cx="222000" cy="2598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BB2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g28f0cde2aea_0_0"/>
            <p:cNvSpPr txBox="1"/>
            <p:nvPr/>
          </p:nvSpPr>
          <p:spPr>
            <a:xfrm>
              <a:off x="4482088" y="3497133"/>
              <a:ext cx="1554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28f0cde2aea_0_0"/>
            <p:cNvSpPr/>
            <p:nvPr/>
          </p:nvSpPr>
          <p:spPr>
            <a:xfrm>
              <a:off x="4796270" y="174301"/>
              <a:ext cx="1047300" cy="6801600"/>
            </a:xfrm>
            <a:prstGeom prst="roundRect">
              <a:avLst>
                <a:gd fmla="val 10000" name="adj"/>
              </a:avLst>
            </a:prstGeom>
            <a:solidFill>
              <a:srgbClr val="5CB09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28f0cde2aea_0_0"/>
            <p:cNvSpPr txBox="1"/>
            <p:nvPr/>
          </p:nvSpPr>
          <p:spPr>
            <a:xfrm>
              <a:off x="4826944" y="204975"/>
              <a:ext cx="985800" cy="67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題型說明</a:t>
              </a:r>
              <a:endParaRPr/>
            </a:p>
          </p:txBody>
        </p:sp>
        <p:sp>
          <p:nvSpPr>
            <p:cNvPr id="179" name="Google Shape;179;g28f0cde2aea_0_0"/>
            <p:cNvSpPr/>
            <p:nvPr/>
          </p:nvSpPr>
          <p:spPr>
            <a:xfrm>
              <a:off x="5948270" y="3445188"/>
              <a:ext cx="222000" cy="2598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D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g28f0cde2aea_0_0"/>
            <p:cNvSpPr txBox="1"/>
            <p:nvPr/>
          </p:nvSpPr>
          <p:spPr>
            <a:xfrm>
              <a:off x="5948270" y="3497133"/>
              <a:ext cx="1554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28f0cde2aea_0_0"/>
            <p:cNvSpPr/>
            <p:nvPr/>
          </p:nvSpPr>
          <p:spPr>
            <a:xfrm>
              <a:off x="6262452" y="174301"/>
              <a:ext cx="1047300" cy="6801600"/>
            </a:xfrm>
            <a:prstGeom prst="roundRect">
              <a:avLst>
                <a:gd fmla="val 10000" name="adj"/>
              </a:avLst>
            </a:prstGeom>
            <a:solidFill>
              <a:srgbClr val="5EA2A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g28f0cde2aea_0_0"/>
            <p:cNvSpPr txBox="1"/>
            <p:nvPr/>
          </p:nvSpPr>
          <p:spPr>
            <a:xfrm>
              <a:off x="6293126" y="204975"/>
              <a:ext cx="985800" cy="67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練習題操作</a:t>
              </a:r>
              <a:endParaRPr/>
            </a:p>
          </p:txBody>
        </p:sp>
        <p:sp>
          <p:nvSpPr>
            <p:cNvPr id="183" name="Google Shape;183;g28f0cde2aea_0_0"/>
            <p:cNvSpPr/>
            <p:nvPr/>
          </p:nvSpPr>
          <p:spPr>
            <a:xfrm>
              <a:off x="7414452" y="3445188"/>
              <a:ext cx="222000" cy="2598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F8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g28f0cde2aea_0_0"/>
            <p:cNvSpPr txBox="1"/>
            <p:nvPr/>
          </p:nvSpPr>
          <p:spPr>
            <a:xfrm>
              <a:off x="7414452" y="3497133"/>
              <a:ext cx="1554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28f0cde2aea_0_0"/>
            <p:cNvSpPr/>
            <p:nvPr/>
          </p:nvSpPr>
          <p:spPr>
            <a:xfrm>
              <a:off x="7728634" y="174301"/>
              <a:ext cx="1047300" cy="6801600"/>
            </a:xfrm>
            <a:prstGeom prst="roundRect">
              <a:avLst>
                <a:gd fmla="val 10000" name="adj"/>
              </a:avLst>
            </a:prstGeom>
            <a:solidFill>
              <a:srgbClr val="607FA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g28f0cde2aea_0_0"/>
            <p:cNvSpPr txBox="1"/>
            <p:nvPr/>
          </p:nvSpPr>
          <p:spPr>
            <a:xfrm>
              <a:off x="7759308" y="204975"/>
              <a:ext cx="985800" cy="67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QA時間</a:t>
              </a:r>
              <a:endParaRPr/>
            </a:p>
          </p:txBody>
        </p:sp>
        <p:sp>
          <p:nvSpPr>
            <p:cNvPr id="187" name="Google Shape;187;g28f0cde2aea_0_0"/>
            <p:cNvSpPr/>
            <p:nvPr/>
          </p:nvSpPr>
          <p:spPr>
            <a:xfrm>
              <a:off x="8880634" y="3445188"/>
              <a:ext cx="222000" cy="2598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16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28f0cde2aea_0_0"/>
            <p:cNvSpPr txBox="1"/>
            <p:nvPr/>
          </p:nvSpPr>
          <p:spPr>
            <a:xfrm>
              <a:off x="8880634" y="3497133"/>
              <a:ext cx="1554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g28f0cde2aea_0_0"/>
            <p:cNvSpPr/>
            <p:nvPr/>
          </p:nvSpPr>
          <p:spPr>
            <a:xfrm>
              <a:off x="9194815" y="174301"/>
              <a:ext cx="1047300" cy="6801600"/>
            </a:xfrm>
            <a:prstGeom prst="roundRect">
              <a:avLst>
                <a:gd fmla="val 10000" name="adj"/>
              </a:avLst>
            </a:prstGeom>
            <a:solidFill>
              <a:srgbClr val="6161A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28f0cde2aea_0_0"/>
            <p:cNvSpPr txBox="1"/>
            <p:nvPr/>
          </p:nvSpPr>
          <p:spPr>
            <a:xfrm>
              <a:off x="9225489" y="204975"/>
              <a:ext cx="985800" cy="67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正式實驗</a:t>
              </a:r>
              <a:endParaRPr/>
            </a:p>
          </p:txBody>
        </p:sp>
        <p:sp>
          <p:nvSpPr>
            <p:cNvPr id="191" name="Google Shape;191;g28f0cde2aea_0_0"/>
            <p:cNvSpPr/>
            <p:nvPr/>
          </p:nvSpPr>
          <p:spPr>
            <a:xfrm>
              <a:off x="10346815" y="3445188"/>
              <a:ext cx="222000" cy="2598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F63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g28f0cde2aea_0_0"/>
            <p:cNvSpPr txBox="1"/>
            <p:nvPr/>
          </p:nvSpPr>
          <p:spPr>
            <a:xfrm>
              <a:off x="10346815" y="3497133"/>
              <a:ext cx="1554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g28f0cde2aea_0_0"/>
            <p:cNvSpPr/>
            <p:nvPr/>
          </p:nvSpPr>
          <p:spPr>
            <a:xfrm>
              <a:off x="10660997" y="174301"/>
              <a:ext cx="1047300" cy="6801600"/>
            </a:xfrm>
            <a:prstGeom prst="roundRect">
              <a:avLst>
                <a:gd fmla="val 10000" name="adj"/>
              </a:avLst>
            </a:prstGeom>
            <a:solidFill>
              <a:srgbClr val="7F63A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28f0cde2aea_0_0"/>
            <p:cNvSpPr txBox="1"/>
            <p:nvPr/>
          </p:nvSpPr>
          <p:spPr>
            <a:xfrm>
              <a:off x="10691671" y="204975"/>
              <a:ext cx="985800" cy="67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訪談時間</a:t>
              </a:r>
              <a:endParaRPr/>
            </a:p>
          </p:txBody>
        </p:sp>
      </p:grpSp>
      <p:sp>
        <p:nvSpPr>
          <p:cNvPr id="195" name="Google Shape;195;g28f0cde2aea_0_0"/>
          <p:cNvSpPr txBox="1"/>
          <p:nvPr/>
        </p:nvSpPr>
        <p:spPr>
          <a:xfrm>
            <a:off x="4112533" y="240050"/>
            <a:ext cx="988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52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60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實驗流程</a:t>
            </a:r>
            <a:endParaRPr b="1" i="0" sz="60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28f0cde2ae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8913" y="1596190"/>
            <a:ext cx="4648200" cy="46640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8f0cde2aea_0_0"/>
          <p:cNvSpPr txBox="1"/>
          <p:nvPr/>
        </p:nvSpPr>
        <p:spPr>
          <a:xfrm>
            <a:off x="3175085" y="9523750"/>
            <a:ext cx="144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10分鐘</a:t>
            </a:r>
            <a:endParaRPr/>
          </a:p>
        </p:txBody>
      </p:sp>
      <p:sp>
        <p:nvSpPr>
          <p:cNvPr id="198" name="Google Shape;198;g28f0cde2aea_0_0"/>
          <p:cNvSpPr txBox="1"/>
          <p:nvPr/>
        </p:nvSpPr>
        <p:spPr>
          <a:xfrm>
            <a:off x="4862013" y="9523750"/>
            <a:ext cx="144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3分鐘</a:t>
            </a:r>
            <a:endParaRPr/>
          </a:p>
        </p:txBody>
      </p:sp>
      <p:sp>
        <p:nvSpPr>
          <p:cNvPr id="199" name="Google Shape;199;g28f0cde2aea_0_0"/>
          <p:cNvSpPr txBox="1"/>
          <p:nvPr/>
        </p:nvSpPr>
        <p:spPr>
          <a:xfrm>
            <a:off x="6406066" y="9523750"/>
            <a:ext cx="144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1分鐘</a:t>
            </a:r>
            <a:endParaRPr/>
          </a:p>
        </p:txBody>
      </p:sp>
      <p:sp>
        <p:nvSpPr>
          <p:cNvPr id="200" name="Google Shape;200;g28f0cde2aea_0_0"/>
          <p:cNvSpPr txBox="1"/>
          <p:nvPr/>
        </p:nvSpPr>
        <p:spPr>
          <a:xfrm>
            <a:off x="7853866" y="9523750"/>
            <a:ext cx="144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5分鐘</a:t>
            </a:r>
            <a:endParaRPr/>
          </a:p>
        </p:txBody>
      </p:sp>
      <p:sp>
        <p:nvSpPr>
          <p:cNvPr id="201" name="Google Shape;201;g28f0cde2aea_0_0"/>
          <p:cNvSpPr txBox="1"/>
          <p:nvPr/>
        </p:nvSpPr>
        <p:spPr>
          <a:xfrm>
            <a:off x="9321719" y="9523750"/>
            <a:ext cx="144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1分鐘</a:t>
            </a:r>
            <a:endParaRPr/>
          </a:p>
        </p:txBody>
      </p:sp>
      <p:sp>
        <p:nvSpPr>
          <p:cNvPr id="202" name="Google Shape;202;g28f0cde2aea_0_0"/>
          <p:cNvSpPr txBox="1"/>
          <p:nvPr/>
        </p:nvSpPr>
        <p:spPr>
          <a:xfrm>
            <a:off x="10769519" y="9523750"/>
            <a:ext cx="144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1分鐘</a:t>
            </a:r>
            <a:endParaRPr/>
          </a:p>
        </p:txBody>
      </p:sp>
      <p:sp>
        <p:nvSpPr>
          <p:cNvPr id="203" name="Google Shape;203;g28f0cde2aea_0_0"/>
          <p:cNvSpPr txBox="1"/>
          <p:nvPr/>
        </p:nvSpPr>
        <p:spPr>
          <a:xfrm>
            <a:off x="12261435" y="9523750"/>
            <a:ext cx="144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30分鐘</a:t>
            </a:r>
            <a:endParaRPr/>
          </a:p>
        </p:txBody>
      </p:sp>
      <p:sp>
        <p:nvSpPr>
          <p:cNvPr id="204" name="Google Shape;204;g28f0cde2aea_0_0"/>
          <p:cNvSpPr txBox="1"/>
          <p:nvPr/>
        </p:nvSpPr>
        <p:spPr>
          <a:xfrm>
            <a:off x="13665119" y="9523750"/>
            <a:ext cx="144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20分鐘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39"/>
          <p:cNvSpPr/>
          <p:nvPr/>
        </p:nvSpPr>
        <p:spPr>
          <a:xfrm>
            <a:off x="8885939" y="3545980"/>
            <a:ext cx="8207572" cy="4648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1" name="Google Shape;79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2947" y="3882502"/>
            <a:ext cx="7413555" cy="4152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2" name="Google Shape;792;p39"/>
          <p:cNvGrpSpPr/>
          <p:nvPr/>
        </p:nvGrpSpPr>
        <p:grpSpPr>
          <a:xfrm>
            <a:off x="3107092" y="3380824"/>
            <a:ext cx="4436269" cy="4929235"/>
            <a:chOff x="6858000" y="2247900"/>
            <a:chExt cx="6172200" cy="7151731"/>
          </a:xfrm>
        </p:grpSpPr>
        <p:pic>
          <p:nvPicPr>
            <p:cNvPr id="793" name="Google Shape;793;p39"/>
            <p:cNvPicPr preferRelativeResize="0"/>
            <p:nvPr/>
          </p:nvPicPr>
          <p:blipFill rotWithShape="1">
            <a:blip r:embed="rId5">
              <a:alphaModFix/>
            </a:blip>
            <a:srcRect b="12017" l="0" r="0" t="0"/>
            <a:stretch/>
          </p:blipFill>
          <p:spPr>
            <a:xfrm>
              <a:off x="6858000" y="2247900"/>
              <a:ext cx="6172200" cy="6193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Google Shape;794;p39"/>
            <p:cNvSpPr txBox="1"/>
            <p:nvPr/>
          </p:nvSpPr>
          <p:spPr>
            <a:xfrm>
              <a:off x="6858000" y="8729810"/>
              <a:ext cx="6172200" cy="669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24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#標籤一 #標籤二 #標籤三</a:t>
              </a:r>
              <a:endParaRPr/>
            </a:p>
          </p:txBody>
        </p:sp>
      </p:grpSp>
      <p:sp>
        <p:nvSpPr>
          <p:cNvPr id="795" name="Google Shape;795;p39"/>
          <p:cNvSpPr/>
          <p:nvPr/>
        </p:nvSpPr>
        <p:spPr>
          <a:xfrm>
            <a:off x="2667000" y="2984990"/>
            <a:ext cx="5257800" cy="5486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39"/>
          <p:cNvSpPr txBox="1"/>
          <p:nvPr/>
        </p:nvSpPr>
        <p:spPr>
          <a:xfrm>
            <a:off x="4242335" y="1714500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同時出現</a:t>
            </a:r>
            <a:endParaRPr/>
          </a:p>
        </p:txBody>
      </p:sp>
      <p:sp>
        <p:nvSpPr>
          <p:cNvPr id="797" name="Google Shape;797;p39"/>
          <p:cNvSpPr txBox="1"/>
          <p:nvPr/>
        </p:nvSpPr>
        <p:spPr>
          <a:xfrm>
            <a:off x="11743229" y="2360831"/>
            <a:ext cx="2492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事後才出現</a:t>
            </a:r>
            <a:endParaRPr/>
          </a:p>
        </p:txBody>
      </p:sp>
      <p:pic>
        <p:nvPicPr>
          <p:cNvPr id="798" name="Google Shape;798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99321" y="7677489"/>
            <a:ext cx="3454400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4" name="Google Shape;80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4428" y="-29388"/>
            <a:ext cx="1600200" cy="1034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5" name="Google Shape;805;p40"/>
          <p:cNvGrpSpPr/>
          <p:nvPr/>
        </p:nvGrpSpPr>
        <p:grpSpPr>
          <a:xfrm>
            <a:off x="8305800" y="1190252"/>
            <a:ext cx="2863613" cy="3502082"/>
            <a:chOff x="6858000" y="2247900"/>
            <a:chExt cx="6172200" cy="7028631"/>
          </a:xfrm>
        </p:grpSpPr>
        <p:pic>
          <p:nvPicPr>
            <p:cNvPr id="806" name="Google Shape;806;p40"/>
            <p:cNvPicPr preferRelativeResize="0"/>
            <p:nvPr/>
          </p:nvPicPr>
          <p:blipFill rotWithShape="1">
            <a:blip r:embed="rId4">
              <a:alphaModFix/>
            </a:blip>
            <a:srcRect b="12017" l="0" r="0" t="0"/>
            <a:stretch/>
          </p:blipFill>
          <p:spPr>
            <a:xfrm>
              <a:off x="6858000" y="2247900"/>
              <a:ext cx="6172200" cy="6193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Google Shape;807;p40"/>
            <p:cNvSpPr txBox="1"/>
            <p:nvPr/>
          </p:nvSpPr>
          <p:spPr>
            <a:xfrm>
              <a:off x="6858000" y="8729808"/>
              <a:ext cx="6172200" cy="546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#陰影 #模糊</a:t>
              </a:r>
              <a:endParaRPr/>
            </a:p>
          </p:txBody>
        </p:sp>
      </p:grpSp>
      <p:sp>
        <p:nvSpPr>
          <p:cNvPr id="808" name="Google Shape;808;p40"/>
          <p:cNvSpPr/>
          <p:nvPr/>
        </p:nvSpPr>
        <p:spPr>
          <a:xfrm>
            <a:off x="8028360" y="1094627"/>
            <a:ext cx="3393912" cy="368283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9" name="Google Shape;809;p40"/>
          <p:cNvGrpSpPr/>
          <p:nvPr/>
        </p:nvGrpSpPr>
        <p:grpSpPr>
          <a:xfrm>
            <a:off x="3313719" y="1185257"/>
            <a:ext cx="2863613" cy="3454282"/>
            <a:chOff x="6992834" y="2273385"/>
            <a:chExt cx="6172200" cy="6932697"/>
          </a:xfrm>
        </p:grpSpPr>
        <p:pic>
          <p:nvPicPr>
            <p:cNvPr id="810" name="Google Shape;810;p40"/>
            <p:cNvPicPr preferRelativeResize="0"/>
            <p:nvPr/>
          </p:nvPicPr>
          <p:blipFill rotWithShape="1">
            <a:blip r:embed="rId4">
              <a:alphaModFix/>
            </a:blip>
            <a:srcRect b="12017" l="0" r="0" t="0"/>
            <a:stretch/>
          </p:blipFill>
          <p:spPr>
            <a:xfrm>
              <a:off x="6992834" y="2273385"/>
              <a:ext cx="6172200" cy="6193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1" name="Google Shape;811;p40"/>
            <p:cNvSpPr txBox="1"/>
            <p:nvPr/>
          </p:nvSpPr>
          <p:spPr>
            <a:xfrm>
              <a:off x="6992834" y="8659359"/>
              <a:ext cx="6172200" cy="546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#具誤導性照片</a:t>
              </a:r>
              <a:endParaRPr/>
            </a:p>
          </p:txBody>
        </p:sp>
      </p:grpSp>
      <p:sp>
        <p:nvSpPr>
          <p:cNvPr id="812" name="Google Shape;812;p40"/>
          <p:cNvSpPr/>
          <p:nvPr/>
        </p:nvSpPr>
        <p:spPr>
          <a:xfrm>
            <a:off x="3040007" y="1074457"/>
            <a:ext cx="3393912" cy="368283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3" name="Google Shape;813;p40"/>
          <p:cNvGrpSpPr/>
          <p:nvPr/>
        </p:nvGrpSpPr>
        <p:grpSpPr>
          <a:xfrm>
            <a:off x="13016713" y="1177797"/>
            <a:ext cx="3158300" cy="3579494"/>
            <a:chOff x="6540415" y="2247900"/>
            <a:chExt cx="6807364" cy="7183995"/>
          </a:xfrm>
        </p:grpSpPr>
        <p:pic>
          <p:nvPicPr>
            <p:cNvPr id="814" name="Google Shape;814;p40"/>
            <p:cNvPicPr preferRelativeResize="0"/>
            <p:nvPr/>
          </p:nvPicPr>
          <p:blipFill rotWithShape="1">
            <a:blip r:embed="rId4">
              <a:alphaModFix/>
            </a:blip>
            <a:srcRect b="12017" l="0" r="0" t="0"/>
            <a:stretch/>
          </p:blipFill>
          <p:spPr>
            <a:xfrm>
              <a:off x="6858000" y="2247900"/>
              <a:ext cx="6172200" cy="6193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5" name="Google Shape;815;p40"/>
            <p:cNvSpPr txBox="1"/>
            <p:nvPr/>
          </p:nvSpPr>
          <p:spPr>
            <a:xfrm>
              <a:off x="6540415" y="8690651"/>
              <a:ext cx="6807364" cy="741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#具誤導性照片 #陰影 #模糊</a:t>
              </a:r>
              <a:endParaRPr/>
            </a:p>
          </p:txBody>
        </p:sp>
      </p:grpSp>
      <p:sp>
        <p:nvSpPr>
          <p:cNvPr id="816" name="Google Shape;816;p40"/>
          <p:cNvSpPr/>
          <p:nvPr/>
        </p:nvSpPr>
        <p:spPr>
          <a:xfrm>
            <a:off x="12854630" y="1074456"/>
            <a:ext cx="3393912" cy="368283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3009302" y="627038"/>
            <a:ext cx="34246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8028360" y="630046"/>
            <a:ext cx="33939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40"/>
          <p:cNvSpPr txBox="1"/>
          <p:nvPr/>
        </p:nvSpPr>
        <p:spPr>
          <a:xfrm>
            <a:off x="12854630" y="612791"/>
            <a:ext cx="33939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40"/>
          <p:cNvSpPr/>
          <p:nvPr/>
        </p:nvSpPr>
        <p:spPr>
          <a:xfrm>
            <a:off x="12612632" y="5736935"/>
            <a:ext cx="5629961" cy="319650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1" name="Google Shape;82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71312" y="5898075"/>
            <a:ext cx="5240847" cy="2935574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40"/>
          <p:cNvSpPr txBox="1"/>
          <p:nvPr/>
        </p:nvSpPr>
        <p:spPr>
          <a:xfrm>
            <a:off x="12646898" y="5279842"/>
            <a:ext cx="55920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(6)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3" name="Google Shape;823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3703" y="5906201"/>
            <a:ext cx="5238036" cy="29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40"/>
          <p:cNvSpPr/>
          <p:nvPr/>
        </p:nvSpPr>
        <p:spPr>
          <a:xfrm>
            <a:off x="1173793" y="5721887"/>
            <a:ext cx="5637855" cy="321155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40"/>
          <p:cNvSpPr txBox="1"/>
          <p:nvPr/>
        </p:nvSpPr>
        <p:spPr>
          <a:xfrm>
            <a:off x="1189145" y="5275270"/>
            <a:ext cx="56225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6" name="Google Shape;826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97542" y="5949737"/>
            <a:ext cx="5238037" cy="29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40"/>
          <p:cNvSpPr/>
          <p:nvPr/>
        </p:nvSpPr>
        <p:spPr>
          <a:xfrm>
            <a:off x="6888793" y="5723693"/>
            <a:ext cx="5637855" cy="321155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40"/>
          <p:cNvSpPr txBox="1"/>
          <p:nvPr/>
        </p:nvSpPr>
        <p:spPr>
          <a:xfrm>
            <a:off x="6897632" y="5252175"/>
            <a:ext cx="56225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(5)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" name="Google Shape;8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6438900"/>
            <a:ext cx="10160014" cy="6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41"/>
          <p:cNvSpPr txBox="1"/>
          <p:nvPr/>
        </p:nvSpPr>
        <p:spPr>
          <a:xfrm>
            <a:off x="3086324" y="3232894"/>
            <a:ext cx="8838753" cy="32060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6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600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  <a:p>
            <a:pPr indent="0" lvl="0" marL="0" marR="0" rtl="0" algn="ctr">
              <a:lnSpc>
                <a:spcPct val="1296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600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835" name="Google Shape;83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2496800" y="2506607"/>
            <a:ext cx="3491441" cy="527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4"/>
          <p:cNvGrpSpPr/>
          <p:nvPr/>
        </p:nvGrpSpPr>
        <p:grpSpPr>
          <a:xfrm>
            <a:off x="3293604" y="1742751"/>
            <a:ext cx="11700790" cy="6801496"/>
            <a:chOff x="7479" y="174301"/>
            <a:chExt cx="11700790" cy="6801496"/>
          </a:xfrm>
        </p:grpSpPr>
        <p:sp>
          <p:nvSpPr>
            <p:cNvPr id="212" name="Google Shape;212;p4"/>
            <p:cNvSpPr/>
            <p:nvPr/>
          </p:nvSpPr>
          <p:spPr>
            <a:xfrm>
              <a:off x="7479" y="174301"/>
              <a:ext cx="1437517" cy="6801496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 txBox="1"/>
            <p:nvPr/>
          </p:nvSpPr>
          <p:spPr>
            <a:xfrm>
              <a:off x="49582" y="216404"/>
              <a:ext cx="1353311" cy="6717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IRB+</a:t>
              </a:r>
              <a:b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實驗說明</a:t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154972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 txBox="1"/>
            <p:nvPr/>
          </p:nvSpPr>
          <p:spPr>
            <a:xfrm>
              <a:off x="154972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863906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894580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名詞說明</a:t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3015906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7B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3015906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3330088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 txBox="1"/>
            <p:nvPr/>
          </p:nvSpPr>
          <p:spPr>
            <a:xfrm>
              <a:off x="3360762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操作說明</a:t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482088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BB2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 txBox="1"/>
            <p:nvPr/>
          </p:nvSpPr>
          <p:spPr>
            <a:xfrm>
              <a:off x="4482088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796270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4826944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題型說明</a:t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948270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D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 txBox="1"/>
            <p:nvPr/>
          </p:nvSpPr>
          <p:spPr>
            <a:xfrm>
              <a:off x="5948270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6262452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 txBox="1"/>
            <p:nvPr/>
          </p:nvSpPr>
          <p:spPr>
            <a:xfrm>
              <a:off x="6293126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練習題操作</a:t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7414452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F8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 txBox="1"/>
            <p:nvPr/>
          </p:nvSpPr>
          <p:spPr>
            <a:xfrm>
              <a:off x="7414452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7728634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7759308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QA時間</a:t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888063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16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888063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9194815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 txBox="1"/>
            <p:nvPr/>
          </p:nvSpPr>
          <p:spPr>
            <a:xfrm>
              <a:off x="9225489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正式實驗</a:t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10346815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F63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 txBox="1"/>
            <p:nvPr/>
          </p:nvSpPr>
          <p:spPr>
            <a:xfrm>
              <a:off x="10346815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0660997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 txBox="1"/>
            <p:nvPr/>
          </p:nvSpPr>
          <p:spPr>
            <a:xfrm>
              <a:off x="10691671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訪談時間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"/>
          <p:cNvSpPr txBox="1"/>
          <p:nvPr/>
        </p:nvSpPr>
        <p:spPr>
          <a:xfrm>
            <a:off x="4203521" y="571500"/>
            <a:ext cx="9880958" cy="135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52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60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報酬說明(edit)</a:t>
            </a:r>
            <a:endParaRPr/>
          </a:p>
        </p:txBody>
      </p:sp>
      <p:sp>
        <p:nvSpPr>
          <p:cNvPr id="247" name="Google Shape;247;p5"/>
          <p:cNvSpPr txBox="1"/>
          <p:nvPr/>
        </p:nvSpPr>
        <p:spPr>
          <a:xfrm>
            <a:off x="2286000" y="2705100"/>
            <a:ext cx="15297150" cy="5555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4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為感謝您參與本研究，參與者基本車馬費100元，實驗預計120分鐘(每小時基本薪資176)，預計每人基本報酬為452(100+176*2)元，超時每半小時，提供100元補償。</a:t>
            </a:r>
            <a:endParaRPr b="0" i="0" sz="40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4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如中途因任何原因須離開，參與時數一小時內提供176元，時數介於小時至兩小內提供352元，中途離開不提供車馬費。如謊報受測身分(無駕駛執照)將不予補償。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9849" y="5981699"/>
            <a:ext cx="7773431" cy="46640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6"/>
          <p:cNvSpPr txBox="1"/>
          <p:nvPr/>
        </p:nvSpPr>
        <p:spPr>
          <a:xfrm>
            <a:off x="3658045" y="4341997"/>
            <a:ext cx="7497037" cy="1603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6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96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實驗簡介</a:t>
            </a:r>
            <a:endParaRPr b="1" i="0" sz="96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2496800" y="2506607"/>
            <a:ext cx="3491441" cy="527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/>
          <p:nvPr/>
        </p:nvSpPr>
        <p:spPr>
          <a:xfrm>
            <a:off x="4203521" y="1714500"/>
            <a:ext cx="9880958" cy="135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52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6000" u="none" cap="none" strike="noStrike">
                <a:solidFill>
                  <a:srgbClr val="AC4724"/>
                </a:solidFill>
                <a:latin typeface="Arial"/>
                <a:ea typeface="Arial"/>
                <a:cs typeface="Arial"/>
                <a:sym typeface="Arial"/>
              </a:rPr>
              <a:t>實驗目的</a:t>
            </a:r>
            <a:endParaRPr b="1" i="0" sz="6000" u="none" cap="none" strike="noStrike">
              <a:solidFill>
                <a:srgbClr val="AC4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"/>
          <p:cNvSpPr txBox="1"/>
          <p:nvPr/>
        </p:nvSpPr>
        <p:spPr>
          <a:xfrm>
            <a:off x="2286000" y="3943171"/>
            <a:ext cx="1529715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4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我們想要了解透過</a:t>
            </a:r>
            <a:r>
              <a:rPr b="1" i="0" lang="zh-TW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標籤</a:t>
            </a:r>
            <a:r>
              <a:rPr b="0" i="0" lang="zh-TW" sz="4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來</a:t>
            </a:r>
            <a:r>
              <a:rPr b="1" i="0" lang="zh-TW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強調視覺特徵</a:t>
            </a:r>
            <a:r>
              <a:rPr b="0" i="0" lang="zh-TW" sz="4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是否能讓使用者可以</a:t>
            </a:r>
            <a:r>
              <a:rPr b="1" i="0" lang="zh-TW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更快、更準確</a:t>
            </a:r>
            <a:r>
              <a:rPr b="0" i="0" lang="zh-TW" sz="4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分辨出具有誤導性的照片。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-58776"/>
            <a:ext cx="1600200" cy="1034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8"/>
          <p:cNvGrpSpPr/>
          <p:nvPr/>
        </p:nvGrpSpPr>
        <p:grpSpPr>
          <a:xfrm>
            <a:off x="3293604" y="1742751"/>
            <a:ext cx="11700790" cy="6801496"/>
            <a:chOff x="7479" y="174301"/>
            <a:chExt cx="11700790" cy="6801496"/>
          </a:xfrm>
        </p:grpSpPr>
        <p:sp>
          <p:nvSpPr>
            <p:cNvPr id="271" name="Google Shape;271;p8"/>
            <p:cNvSpPr/>
            <p:nvPr/>
          </p:nvSpPr>
          <p:spPr>
            <a:xfrm>
              <a:off x="7479" y="174301"/>
              <a:ext cx="1437517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 txBox="1"/>
            <p:nvPr/>
          </p:nvSpPr>
          <p:spPr>
            <a:xfrm>
              <a:off x="49582" y="216404"/>
              <a:ext cx="1353311" cy="6717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IRB+</a:t>
              </a:r>
              <a:b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實驗說明</a:t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54972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 txBox="1"/>
            <p:nvPr/>
          </p:nvSpPr>
          <p:spPr>
            <a:xfrm>
              <a:off x="154972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1863906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6EB75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 txBox="1"/>
            <p:nvPr/>
          </p:nvSpPr>
          <p:spPr>
            <a:xfrm>
              <a:off x="1894580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名詞說明</a:t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015906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7B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 txBox="1"/>
            <p:nvPr/>
          </p:nvSpPr>
          <p:spPr>
            <a:xfrm>
              <a:off x="3015906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330088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 txBox="1"/>
            <p:nvPr/>
          </p:nvSpPr>
          <p:spPr>
            <a:xfrm>
              <a:off x="3360762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操作說明</a:t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4482088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BB2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 txBox="1"/>
            <p:nvPr/>
          </p:nvSpPr>
          <p:spPr>
            <a:xfrm>
              <a:off x="4482088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4796270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 txBox="1"/>
            <p:nvPr/>
          </p:nvSpPr>
          <p:spPr>
            <a:xfrm>
              <a:off x="4826944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題型說明</a:t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948270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D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 txBox="1"/>
            <p:nvPr/>
          </p:nvSpPr>
          <p:spPr>
            <a:xfrm>
              <a:off x="5948270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6262452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 txBox="1"/>
            <p:nvPr/>
          </p:nvSpPr>
          <p:spPr>
            <a:xfrm>
              <a:off x="6293126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練習題操作</a:t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7414452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F8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 txBox="1"/>
            <p:nvPr/>
          </p:nvSpPr>
          <p:spPr>
            <a:xfrm>
              <a:off x="7414452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7728634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 txBox="1"/>
            <p:nvPr/>
          </p:nvSpPr>
          <p:spPr>
            <a:xfrm>
              <a:off x="7759308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QA時間</a:t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8880634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16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 txBox="1"/>
            <p:nvPr/>
          </p:nvSpPr>
          <p:spPr>
            <a:xfrm>
              <a:off x="8880634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9194815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 txBox="1"/>
            <p:nvPr/>
          </p:nvSpPr>
          <p:spPr>
            <a:xfrm>
              <a:off x="9225489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正式實驗</a:t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10346815" y="3445188"/>
              <a:ext cx="222021" cy="2597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F63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 txBox="1"/>
            <p:nvPr/>
          </p:nvSpPr>
          <p:spPr>
            <a:xfrm>
              <a:off x="10346815" y="3497133"/>
              <a:ext cx="155415" cy="155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r>
                <a:t/>
              </a:r>
              <a:endParaRPr b="1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10660997" y="174301"/>
              <a:ext cx="1047272" cy="6801496"/>
            </a:xfrm>
            <a:prstGeom prst="roundRect">
              <a:avLst>
                <a:gd fmla="val 1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 txBox="1"/>
            <p:nvPr/>
          </p:nvSpPr>
          <p:spPr>
            <a:xfrm>
              <a:off x="10691671" y="204975"/>
              <a:ext cx="985924" cy="6740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1" i="0" lang="zh-TW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訪談時間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