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1" r:id="rId5"/>
    <p:sldId id="262" r:id="rId6"/>
    <p:sldId id="264" r:id="rId7"/>
    <p:sldId id="265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FC594-1782-4EEB-8A04-9013926D7B7B}" type="datetimeFigureOut">
              <a:rPr lang="es-ES"/>
              <a:t>28/06/2017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02C7D-7195-47A5-B24C-B7039524A6FB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45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48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44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54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79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73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2C7D-7195-47A5-B24C-B7039524A6FB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13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B8DF1E-5DFF-4D42-9292-F4F8FBF2D386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EA459-551A-41DE-AC81-40085C8499E1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0639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D29C48-871A-4743-9073-C70856F20058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7D74E-4288-48EA-8066-B5FE5CFDB961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9625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185F7A-39E0-40E5-A2FA-B52A5F2BE0DC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4ECCB-411C-4EC0-82B8-24A1D5C1CAEA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8618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43C8C8-37CB-483A-A20D-BE1B749E241D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5BD11-5ACE-4585-9608-2B5AD5CB457F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29854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F9B1E-E39D-489F-8E42-C91E6B326F10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8316D-38FD-47A7-88E2-6F4FEB8F2BB4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85986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C5485-2456-49A9-9DC5-AFF773704C28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60C0A-6D4C-4AA6-AE18-E57E3BF69891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29128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72747D-A803-4B74-960F-8721066880D7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E44DA-8E93-4A7F-A9F9-93EE7CD26C43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8783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8F5F5-DE04-4E06-AD78-5DBF3B342ACE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AC052-C242-4B26-9649-86FB17C97464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1568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9B5F19-D0D9-4658-AD98-1DD048CE83D5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9A358-C7B4-48CF-9972-D0502EFD3F92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86182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2A2C90-4E01-4F01-B0A0-9A334FB8FEC1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1A8E3-0055-4377-9484-6B2789673B75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486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1965A-6B67-4BA8-9D0C-2B7678C6F3FB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2A8B8-D994-468B-BCD4-BAD4BBF5D03F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6151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title style</a:t>
            </a:r>
            <a:endParaRPr lang="en-US" altLang="es-C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text styles</a:t>
            </a:r>
          </a:p>
          <a:p>
            <a:pPr lvl="1"/>
            <a:r>
              <a:rPr lang="es-ES_tradnl" altLang="es-CL"/>
              <a:t>Second level</a:t>
            </a:r>
          </a:p>
          <a:p>
            <a:pPr lvl="2"/>
            <a:r>
              <a:rPr lang="es-ES_tradnl" altLang="es-CL"/>
              <a:t>Third level</a:t>
            </a:r>
          </a:p>
          <a:p>
            <a:pPr lvl="3"/>
            <a:r>
              <a:rPr lang="es-ES_tradnl" altLang="es-CL"/>
              <a:t>Fourth level</a:t>
            </a:r>
          </a:p>
          <a:p>
            <a:pPr lvl="4"/>
            <a:r>
              <a:rPr lang="es-ES_tradnl" altLang="es-CL"/>
              <a:t>Fifth level</a:t>
            </a:r>
            <a:endParaRPr lang="en-US" alt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5767D5F-348F-4B11-906E-F262F9640C45}" type="datetimeFigureOut">
              <a:rPr lang="en-US" altLang="es-CL"/>
              <a:pPr/>
              <a:t>6/28/2017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7D0686F-3426-4B68-91D2-5CAD7DE90E4C}" type="slidenum">
              <a:rPr lang="en-US" altLang="es-CL"/>
              <a:pPr/>
              <a:t>‹#›</a:t>
            </a:fld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/>
        </p:nvSpPr>
        <p:spPr bwMode="auto">
          <a:xfrm>
            <a:off x="957712" y="762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ES"/>
              <a:t>Desarrollo de Software I</a:t>
            </a:r>
          </a:p>
        </p:txBody>
      </p:sp>
      <p:sp>
        <p:nvSpPr>
          <p:cNvPr id="3" name="Subtítulo 2"/>
          <p:cNvSpPr>
            <a:spLocks noGrp="1"/>
          </p:cNvSpPr>
          <p:nvPr>
            <p:extLst>
              <p:ext uri="{D42A27DB-BD31-4B8C-83A1-F6EECF244321}">
                <p14:modId xmlns:p14="http://schemas.microsoft.com/office/powerpoint/2010/main" val="2251829904"/>
              </p:ext>
            </p:extLst>
          </p:nvPr>
        </p:nvSpPr>
        <p:spPr bwMode="auto">
          <a:xfrm>
            <a:off x="1647825" y="11334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200">
                <a:solidFill>
                  <a:srgbClr val="4F6128"/>
                </a:solidFill>
              </a:rPr>
              <a:t>"Programación - Implementación Final"</a:t>
            </a:r>
            <a:endParaRPr lang="es-ES" sz="4200">
              <a:solidFill>
                <a:srgbClr val="F67912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838907884"/>
              </p:ext>
            </p:extLst>
          </p:nvPr>
        </p:nvSpPr>
        <p:spPr bwMode="auto">
          <a:xfrm>
            <a:off x="5953125" y="2828925"/>
            <a:ext cx="5041900" cy="361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s-ES" sz="2600" b="1">
                <a:solidFill>
                  <a:srgbClr val="000000"/>
                </a:solidFill>
                <a:latin typeface="Calibri"/>
              </a:rPr>
              <a:t>Integrantes:</a:t>
            </a:r>
          </a:p>
          <a:p>
            <a:pPr algn="l"/>
            <a:r>
              <a:rPr lang="es-ES" sz="2800">
                <a:solidFill>
                  <a:srgbClr val="000000"/>
                </a:solidFill>
                <a:latin typeface="Calibri"/>
              </a:rPr>
              <a:t>    </a:t>
            </a:r>
            <a:r>
              <a:rPr lang="es-ES" sz="2600">
                <a:solidFill>
                  <a:srgbClr val="000000"/>
                </a:solidFill>
                <a:latin typeface="Calibri"/>
              </a:rPr>
              <a:t>Danilo </a:t>
            </a:r>
            <a:r>
              <a:rPr lang="es-ES" sz="2600" err="1">
                <a:solidFill>
                  <a:srgbClr val="000000"/>
                </a:solidFill>
                <a:latin typeface="Calibri"/>
              </a:rPr>
              <a:t>Abellá</a:t>
            </a:r>
            <a:endParaRPr lang="es-ES" sz="2600">
              <a:solidFill>
                <a:srgbClr val="000000"/>
              </a:solidFill>
              <a:latin typeface="Calibri"/>
            </a:endParaRPr>
          </a:p>
          <a:p>
            <a:pPr algn="l"/>
            <a:r>
              <a:rPr lang="es-ES" sz="2800">
                <a:solidFill>
                  <a:srgbClr val="000000"/>
                </a:solidFill>
                <a:latin typeface="Calibri"/>
              </a:rPr>
              <a:t>    </a:t>
            </a:r>
            <a:r>
              <a:rPr lang="es-ES" sz="2600">
                <a:solidFill>
                  <a:srgbClr val="000000"/>
                </a:solidFill>
                <a:latin typeface="Calibri"/>
              </a:rPr>
              <a:t>Sergio Salinas</a:t>
            </a:r>
          </a:p>
          <a:p>
            <a:pPr algn="l"/>
            <a:r>
              <a:rPr lang="es-ES" sz="2600" b="1">
                <a:solidFill>
                  <a:srgbClr val="000000"/>
                </a:solidFill>
                <a:latin typeface="Calibri"/>
              </a:rPr>
              <a:t>Profesor:</a:t>
            </a:r>
          </a:p>
          <a:p>
            <a:pPr algn="l"/>
            <a:r>
              <a:rPr lang="es-ES" sz="2800">
                <a:solidFill>
                  <a:srgbClr val="000000"/>
                </a:solidFill>
                <a:latin typeface="Calibri"/>
              </a:rPr>
              <a:t>    </a:t>
            </a:r>
            <a:r>
              <a:rPr lang="es-ES" sz="2600">
                <a:solidFill>
                  <a:srgbClr val="000000"/>
                </a:solidFill>
                <a:latin typeface="Calibri"/>
              </a:rPr>
              <a:t>Dino Araya</a:t>
            </a:r>
          </a:p>
          <a:p>
            <a:pPr algn="l"/>
            <a:r>
              <a:rPr lang="es-ES" sz="2600" b="1">
                <a:solidFill>
                  <a:srgbClr val="000000"/>
                </a:solidFill>
                <a:latin typeface="Calibri"/>
              </a:rPr>
              <a:t>Fecha:</a:t>
            </a:r>
          </a:p>
          <a:p>
            <a:pPr algn="l"/>
            <a:r>
              <a:rPr lang="es-ES" sz="2800">
                <a:solidFill>
                  <a:srgbClr val="000000"/>
                </a:solidFill>
                <a:latin typeface="Calibri"/>
              </a:rPr>
              <a:t>    </a:t>
            </a:r>
            <a:r>
              <a:rPr lang="es-ES" sz="2600">
                <a:solidFill>
                  <a:srgbClr val="000000"/>
                </a:solidFill>
                <a:latin typeface="Calibri"/>
              </a:rPr>
              <a:t>28/06/2017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9" y="2505075"/>
            <a:ext cx="3103696" cy="310369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 bwMode="auto">
          <a:xfrm>
            <a:off x="3143250" y="45339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s-ES" sz="4200" b="1" err="1">
                <a:solidFill>
                  <a:srgbClr val="632423"/>
                </a:solidFill>
                <a:latin typeface="Book Antiqua"/>
                <a:ea typeface="Tahoma"/>
                <a:cs typeface="Tahoma"/>
              </a:rPr>
              <a:t>Mis</a:t>
            </a:r>
            <a:r>
              <a:rPr lang="es-ES" sz="4200" b="1" err="1">
                <a:solidFill>
                  <a:srgbClr val="4F6128"/>
                </a:solidFill>
                <a:latin typeface="Book Antiqua"/>
                <a:ea typeface="Tahoma"/>
                <a:cs typeface="Tahoma"/>
              </a:rPr>
              <a:t>Aves</a:t>
            </a:r>
            <a:endParaRPr lang="es-ES" sz="4200" b="1">
              <a:solidFill>
                <a:srgbClr val="4F6128"/>
              </a:solidFill>
              <a:latin typeface="Book Antiqu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3883331"/>
              </p:ext>
            </p:extLst>
          </p:nvPr>
        </p:nvSpPr>
        <p:spPr>
          <a:xfrm>
            <a:off x="3697327" y="171551"/>
            <a:ext cx="2603143" cy="986108"/>
          </a:xfrm>
        </p:spPr>
        <p:txBody>
          <a:bodyPr/>
          <a:lstStyle/>
          <a:p>
            <a:r>
              <a:rPr lang="es-ES"/>
              <a:t>Índice</a:t>
            </a:r>
            <a:endParaRPr lang="es-ES" err="1"/>
          </a:p>
        </p:txBody>
      </p:sp>
      <p:sp>
        <p:nvSpPr>
          <p:cNvPr id="7" name="Marcador de contenido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622997416"/>
              </p:ext>
            </p:extLst>
          </p:nvPr>
        </p:nvSpPr>
        <p:spPr bwMode="auto">
          <a:xfrm>
            <a:off x="371475" y="1647825"/>
            <a:ext cx="8582025" cy="51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000"/>
              <a:t>Definición y Planificación del Software</a:t>
            </a:r>
          </a:p>
          <a:p>
            <a:r>
              <a:rPr lang="es-ES" sz="3000"/>
              <a:t>Análisis de Requerimientos</a:t>
            </a:r>
          </a:p>
          <a:p>
            <a:r>
              <a:rPr lang="es-ES" sz="3000"/>
              <a:t>Modelamiento de Datos</a:t>
            </a:r>
          </a:p>
          <a:p>
            <a:r>
              <a:rPr lang="es-ES" sz="3000"/>
              <a:t>Modelamiento de Procesos</a:t>
            </a:r>
          </a:p>
          <a:p>
            <a:r>
              <a:rPr lang="es-ES" sz="3000"/>
              <a:t>Diseño</a:t>
            </a:r>
          </a:p>
          <a:p>
            <a:r>
              <a:rPr lang="es-ES" sz="3000"/>
              <a:t>Implementación final: Análisis de resultados y Conclusiones Finales</a:t>
            </a:r>
          </a:p>
        </p:txBody>
      </p:sp>
    </p:spTree>
    <p:extLst>
      <p:ext uri="{BB962C8B-B14F-4D97-AF65-F5344CB8AC3E}">
        <p14:creationId xmlns:p14="http://schemas.microsoft.com/office/powerpoint/2010/main" val="6408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27" y="801039"/>
            <a:ext cx="2660198" cy="3126875"/>
          </a:xfrm>
          <a:prstGeom prst="rect">
            <a:avLst/>
          </a:prstGeom>
        </p:spPr>
      </p:pic>
      <p:sp>
        <p:nvSpPr>
          <p:cNvPr id="7" name="Marcador de contenido 6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14618611"/>
              </p:ext>
            </p:extLst>
          </p:nvPr>
        </p:nvSpPr>
        <p:spPr>
          <a:xfrm>
            <a:off x="2009775" y="123825"/>
            <a:ext cx="8981599" cy="2239963"/>
          </a:xfrm>
        </p:spPr>
        <p:txBody>
          <a:bodyPr/>
          <a:lstStyle/>
          <a:p>
            <a:pPr>
              <a:buNone/>
            </a:pPr>
            <a:r>
              <a:rPr lang="es-ES" sz="3600">
                <a:latin typeface="sans-serif"/>
              </a:rPr>
              <a:t>Definición y Planificación del </a:t>
            </a:r>
            <a:endParaRPr lang="en-US" sz="3600">
              <a:latin typeface="Calibri"/>
            </a:endParaRPr>
          </a:p>
          <a:p>
            <a:pPr>
              <a:buNone/>
            </a:pPr>
            <a:r>
              <a:rPr lang="es-ES" sz="3600">
                <a:latin typeface="sans-serif"/>
              </a:rPr>
              <a:t>Proyecto de Software</a:t>
            </a:r>
            <a:endParaRPr sz="3600"/>
          </a:p>
          <a:p>
            <a:pPr marL="0" indent="0">
              <a:buNone/>
            </a:pPr>
            <a:endParaRPr lang="es-ES" sz="4800"/>
          </a:p>
        </p:txBody>
      </p:sp>
      <p:sp>
        <p:nvSpPr>
          <p:cNvPr id="2" name="CuadroTexto 9"/>
          <p:cNvSpPr txBox="1"/>
          <p:nvPr>
            <p:extLst>
              <p:ext uri="{D42A27DB-BD31-4B8C-83A1-F6EECF244321}">
                <p14:modId xmlns:p14="http://schemas.microsoft.com/office/powerpoint/2010/main" val="4272477404"/>
              </p:ext>
            </p:extLst>
          </p:nvPr>
        </p:nvSpPr>
        <p:spPr>
          <a:xfrm>
            <a:off x="304800" y="1343025"/>
            <a:ext cx="850020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/>
              <a:t>Problemática</a:t>
            </a:r>
            <a:r>
              <a:rPr lang="en-US" sz="3200"/>
              <a:t>: </a:t>
            </a:r>
          </a:p>
        </p:txBody>
      </p:sp>
      <p:sp>
        <p:nvSpPr>
          <p:cNvPr id="3" name="CuadroTexto 5"/>
          <p:cNvSpPr txBox="1"/>
          <p:nvPr>
            <p:extLst>
              <p:ext uri="{D42A27DB-BD31-4B8C-83A1-F6EECF244321}">
                <p14:modId xmlns:p14="http://schemas.microsoft.com/office/powerpoint/2010/main" val="1446730017"/>
              </p:ext>
            </p:extLst>
          </p:nvPr>
        </p:nvSpPr>
        <p:spPr>
          <a:xfrm>
            <a:off x="304800" y="1811367"/>
            <a:ext cx="45720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sz="3000"/>
              <a:t>   </a:t>
            </a:r>
            <a:r>
              <a:rPr sz="3000" err="1"/>
              <a:t>Pérdida</a:t>
            </a:r>
            <a:r>
              <a:rPr sz="3000"/>
              <a:t> de </a:t>
            </a:r>
            <a:r>
              <a:rPr sz="3000" err="1"/>
              <a:t>Información</a:t>
            </a:r>
          </a:p>
          <a:p>
            <a:endParaRPr/>
          </a:p>
          <a:p>
            <a:pPr marL="457200" indent="-457200">
              <a:buChar char="•"/>
            </a:pPr>
            <a:r>
              <a:rPr sz="3000" err="1"/>
              <a:t>Desorden</a:t>
            </a:r>
            <a:r>
              <a:rPr sz="3000"/>
              <a:t> de </a:t>
            </a:r>
            <a:r>
              <a:rPr sz="3000" err="1"/>
              <a:t>los</a:t>
            </a:r>
            <a:r>
              <a:rPr sz="3000"/>
              <a:t> </a:t>
            </a:r>
            <a:r>
              <a:rPr sz="3000" err="1"/>
              <a:t>datos</a:t>
            </a:r>
          </a:p>
          <a:p>
            <a:endParaRPr/>
          </a:p>
          <a:p>
            <a:pPr marL="457200" indent="-457200">
              <a:buChar char="•"/>
            </a:pPr>
            <a:r>
              <a:rPr sz="3000" err="1"/>
              <a:t>Registros</a:t>
            </a:r>
            <a:r>
              <a:rPr sz="3000"/>
              <a:t> </a:t>
            </a:r>
            <a:r>
              <a:rPr sz="3000" err="1"/>
              <a:t>incompletos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72653312"/>
              </p:ext>
            </p:extLst>
          </p:nvPr>
        </p:nvSpPr>
        <p:spPr>
          <a:xfrm>
            <a:off x="381000" y="3982720"/>
            <a:ext cx="6328854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/>
              <a:t>Se propuso:</a:t>
            </a:r>
            <a:endParaRPr lang="en-US" sz="3000"/>
          </a:p>
          <a:p>
            <a:pPr marL="342900" indent="-285750">
              <a:buChar char="•"/>
            </a:pPr>
            <a:endParaRPr lang="es-ES">
              <a:latin typeface="Arial"/>
              <a:cs typeface="Arial"/>
            </a:endParaRPr>
          </a:p>
          <a:p>
            <a:pPr marL="347345" indent="-285750">
              <a:buChar char="•"/>
            </a:pPr>
            <a:r>
              <a:rPr lang="es-ES" sz="3000">
                <a:latin typeface="Calibri"/>
                <a:cs typeface="Arial"/>
              </a:rPr>
              <a:t>Registro del control de cada </a:t>
            </a:r>
            <a:r>
              <a:rPr lang="es-ES" sz="3000" i="1">
                <a:latin typeface="Calibri"/>
                <a:cs typeface="Arial"/>
              </a:rPr>
              <a:t>ave.</a:t>
            </a:r>
            <a:endParaRPr lang="en-US" sz="3000">
              <a:latin typeface="Calibri"/>
              <a:cs typeface="Arial"/>
            </a:endParaRPr>
          </a:p>
          <a:p>
            <a:pPr marL="347345" indent="-285750">
              <a:buChar char="•"/>
            </a:pPr>
            <a:endParaRPr lang="es-ES" sz="3200" i="1">
              <a:latin typeface="Arial"/>
              <a:cs typeface="Arial"/>
            </a:endParaRPr>
          </a:p>
          <a:p>
            <a:pPr marL="347345" indent="-285750">
              <a:buChar char="•"/>
            </a:pPr>
            <a:r>
              <a:rPr lang="es-ES" sz="3000"/>
              <a:t>Registro de cetreros que trabajan con cada av</a:t>
            </a:r>
            <a:r>
              <a:rPr lang="es-ES" sz="3200"/>
              <a:t>e</a:t>
            </a:r>
            <a:endParaRPr sz="320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5" y="2911475"/>
            <a:ext cx="1917696" cy="20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61" y="4455004"/>
            <a:ext cx="1560031" cy="1456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50369944"/>
              </p:ext>
            </p:extLst>
          </p:nvPr>
        </p:nvSpPr>
        <p:spPr>
          <a:xfrm>
            <a:off x="1457325" y="37261"/>
            <a:ext cx="8229600" cy="1143000"/>
          </a:xfrm>
        </p:spPr>
        <p:txBody>
          <a:bodyPr/>
          <a:lstStyle/>
          <a:p>
            <a:r>
              <a:rPr lang="es-ES"/>
              <a:t>Análisis de Requerimientos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39440924"/>
              </p:ext>
            </p:extLst>
          </p:nvPr>
        </p:nvSpPr>
        <p:spPr>
          <a:xfrm>
            <a:off x="438150" y="1360488"/>
            <a:ext cx="2141733" cy="886797"/>
          </a:xfrm>
        </p:spPr>
        <p:txBody>
          <a:bodyPr/>
          <a:lstStyle/>
          <a:p>
            <a:r>
              <a:rPr lang="en-US" err="1"/>
              <a:t>Registros</a:t>
            </a:r>
            <a:r>
              <a:rPr lang="en-US"/>
              <a:t>: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046" y="1274212"/>
            <a:ext cx="937880" cy="929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188" y="1187450"/>
            <a:ext cx="1030126" cy="109951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610" y="1187450"/>
            <a:ext cx="1833466" cy="1012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3655240815"/>
              </p:ext>
            </p:extLst>
          </p:nvPr>
        </p:nvSpPr>
        <p:spPr>
          <a:xfrm>
            <a:off x="136225" y="2505075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Char char="•"/>
            </a:pPr>
            <a:r>
              <a:rPr lang="en-US" sz="3200" err="1"/>
              <a:t>Reportes</a:t>
            </a:r>
            <a:r>
              <a:rPr lang="en-US" sz="3200"/>
              <a:t>:</a:t>
            </a:r>
            <a:endParaRPr lang="en-US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2300" y="2404434"/>
            <a:ext cx="1170607" cy="1344537"/>
          </a:xfrm>
          <a:prstGeom prst="rect">
            <a:avLst/>
          </a:prstGeom>
        </p:spPr>
      </p:pic>
      <p:sp>
        <p:nvSpPr>
          <p:cNvPr id="14" name="CuadroTexto 5"/>
          <p:cNvSpPr txBox="1"/>
          <p:nvPr>
            <p:extLst>
              <p:ext uri="{D42A27DB-BD31-4B8C-83A1-F6EECF244321}">
                <p14:modId xmlns:p14="http://schemas.microsoft.com/office/powerpoint/2010/main" val="140582506"/>
              </p:ext>
            </p:extLst>
          </p:nvPr>
        </p:nvSpPr>
        <p:spPr>
          <a:xfrm>
            <a:off x="596300" y="3771900"/>
            <a:ext cx="45720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US" sz="3200" err="1"/>
              <a:t>Contról</a:t>
            </a:r>
            <a:r>
              <a:rPr lang="en-US" sz="3200"/>
              <a:t> de </a:t>
            </a:r>
            <a:r>
              <a:rPr lang="en-US" sz="3200" err="1"/>
              <a:t>acceso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750" y="3434032"/>
            <a:ext cx="2085884" cy="1272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>
            <p:extLst>
              <p:ext uri="{D42A27DB-BD31-4B8C-83A1-F6EECF244321}">
                <p14:modId xmlns:p14="http://schemas.microsoft.com/office/powerpoint/2010/main" val="2230290379"/>
              </p:ext>
            </p:extLst>
          </p:nvPr>
        </p:nvSpPr>
        <p:spPr>
          <a:xfrm>
            <a:off x="136225" y="4886325"/>
            <a:ext cx="697127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Char char="•"/>
            </a:pPr>
            <a:r>
              <a:rPr lang="en-US" sz="3200" err="1"/>
              <a:t>Mantenimiento</a:t>
            </a:r>
            <a:r>
              <a:rPr lang="en-US" sz="3200"/>
              <a:t> de </a:t>
            </a:r>
            <a:r>
              <a:rPr lang="en-US" sz="3200" err="1"/>
              <a:t>tablas</a:t>
            </a:r>
            <a:r>
              <a:rPr lang="en-US" sz="3200"/>
              <a:t> </a:t>
            </a:r>
            <a:r>
              <a:rPr lang="en-US" sz="3200" err="1"/>
              <a:t>básicas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10411916"/>
              </p:ext>
            </p:extLst>
          </p:nvPr>
        </p:nvSpPr>
        <p:spPr>
          <a:xfrm>
            <a:off x="2296536" y="123825"/>
            <a:ext cx="5669924" cy="768873"/>
          </a:xfrm>
        </p:spPr>
        <p:txBody>
          <a:bodyPr/>
          <a:lstStyle/>
          <a:p>
            <a:pPr algn="r"/>
            <a:r>
              <a:rPr lang="es-ES"/>
              <a:t>Diagrama de Estructura</a:t>
            </a:r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2" y="1549304"/>
            <a:ext cx="8931232" cy="5049585"/>
          </a:xfrm>
          <a:prstGeom prst="rect">
            <a:avLst/>
          </a:prstGeom>
        </p:spPr>
      </p:pic>
      <p:sp>
        <p:nvSpPr>
          <p:cNvPr id="8" name="CuadroTexto 7"/>
          <p:cNvSpPr txBox="1"/>
          <p:nvPr>
            <p:extLst>
              <p:ext uri="{D42A27DB-BD31-4B8C-83A1-F6EECF244321}">
                <p14:modId xmlns:p14="http://schemas.microsoft.com/office/powerpoint/2010/main" val="520960639"/>
              </p:ext>
            </p:extLst>
          </p:nvPr>
        </p:nvSpPr>
        <p:spPr>
          <a:xfrm>
            <a:off x="3220868" y="13620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>
            <p:extLst>
              <p:ext uri="{D42A27DB-BD31-4B8C-83A1-F6EECF244321}">
                <p14:modId xmlns:p14="http://schemas.microsoft.com/office/powerpoint/2010/main" val="245711046"/>
              </p:ext>
            </p:extLst>
          </p:nvPr>
        </p:nvSpPr>
        <p:spPr>
          <a:xfrm>
            <a:off x="3220868" y="704850"/>
            <a:ext cx="4144068" cy="7699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/>
              <a:t>de Datos (DED)</a:t>
            </a:r>
          </a:p>
        </p:txBody>
      </p:sp>
    </p:spTree>
    <p:extLst>
      <p:ext uri="{BB962C8B-B14F-4D97-AF65-F5344CB8AC3E}">
        <p14:creationId xmlns:p14="http://schemas.microsoft.com/office/powerpoint/2010/main" val="194680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82219947"/>
              </p:ext>
            </p:extLst>
          </p:nvPr>
        </p:nvSpPr>
        <p:spPr>
          <a:xfrm>
            <a:off x="419285" y="1724025"/>
            <a:ext cx="8229600" cy="1143000"/>
          </a:xfrm>
        </p:spPr>
        <p:txBody>
          <a:bodyPr/>
          <a:lstStyle/>
          <a:p>
            <a:r>
              <a:rPr lang="es-ES"/>
              <a:t>Diagramas de Flujos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430329495"/>
              </p:ext>
            </p:extLst>
          </p:nvPr>
        </p:nvSpPr>
        <p:spPr>
          <a:xfrm>
            <a:off x="3694206" y="2871555"/>
            <a:ext cx="1685523" cy="953649"/>
          </a:xfrm>
        </p:spPr>
        <p:txBody>
          <a:bodyPr/>
          <a:lstStyle/>
          <a:p>
            <a:pPr marL="0" indent="0">
              <a:buNone/>
            </a:pPr>
            <a:r>
              <a:rPr lang="es-ES" sz="4400"/>
              <a:t>(DFD)</a:t>
            </a:r>
          </a:p>
        </p:txBody>
      </p:sp>
    </p:spTree>
    <p:extLst>
      <p:ext uri="{BB962C8B-B14F-4D97-AF65-F5344CB8AC3E}">
        <p14:creationId xmlns:p14="http://schemas.microsoft.com/office/powerpoint/2010/main" val="75437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87" y="935715"/>
            <a:ext cx="7293846" cy="57127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73369094"/>
              </p:ext>
            </p:extLst>
          </p:nvPr>
        </p:nvSpPr>
        <p:spPr>
          <a:xfrm>
            <a:off x="6117743" y="323850"/>
            <a:ext cx="2530699" cy="1143000"/>
          </a:xfrm>
        </p:spPr>
        <p:txBody>
          <a:bodyPr/>
          <a:lstStyle/>
          <a:p>
            <a:r>
              <a:rPr lang="es-ES"/>
              <a:t>Nivel 1</a:t>
            </a:r>
          </a:p>
        </p:txBody>
      </p:sp>
    </p:spTree>
    <p:extLst>
      <p:ext uri="{BB962C8B-B14F-4D97-AF65-F5344CB8AC3E}">
        <p14:creationId xmlns:p14="http://schemas.microsoft.com/office/powerpoint/2010/main" val="115776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77434096"/>
              </p:ext>
            </p:extLst>
          </p:nvPr>
        </p:nvSpPr>
        <p:spPr>
          <a:xfrm>
            <a:off x="1210208" y="276225"/>
            <a:ext cx="8229600" cy="1915392"/>
          </a:xfrm>
        </p:spPr>
        <p:txBody>
          <a:bodyPr/>
          <a:lstStyle/>
          <a:p>
            <a:r>
              <a:rPr lang="es-ES"/>
              <a:t>Diagrama de estructura</a:t>
            </a:r>
            <a:br>
              <a:rPr lang="en-US">
                <a:latin typeface="MS PGothic"/>
              </a:rPr>
            </a:br>
            <a:r>
              <a:rPr lang="es-ES"/>
              <a:t> del sistema</a:t>
            </a:r>
            <a:r>
              <a:rPr lang="es-ES">
                <a:solidFill>
                  <a:srgbClr val="17365D"/>
                </a:solidFill>
              </a:rPr>
              <a:t>( DES )</a:t>
            </a:r>
            <a:endParaRPr lang="es-ES"/>
          </a:p>
          <a:p>
            <a:endParaRPr lang="es-ES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6500"/>
            <a:ext cx="9206012" cy="24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78546401"/>
              </p:ext>
            </p:extLst>
          </p:nvPr>
        </p:nvSpPr>
        <p:spPr>
          <a:xfrm>
            <a:off x="409755" y="2524125"/>
            <a:ext cx="8229600" cy="1143000"/>
          </a:xfrm>
        </p:spPr>
        <p:txBody>
          <a:bodyPr/>
          <a:lstStyle/>
          <a:p>
            <a:r>
              <a:rPr lang="es-ES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311222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Índice</vt:lpstr>
      <vt:lpstr>PowerPoint Presentation</vt:lpstr>
      <vt:lpstr>Análisis de Requerimientos</vt:lpstr>
      <vt:lpstr>Diagrama de Estructura</vt:lpstr>
      <vt:lpstr>Diagramas de Flujos de Datos</vt:lpstr>
      <vt:lpstr>Nivel 1</vt:lpstr>
      <vt:lpstr>Diagrama de estructura  del sistema( DES )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2017-06-28T18:15:08Z</dcterms:modified>
</cp:coreProperties>
</file>