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57" r:id="rId4"/>
    <p:sldId id="268" r:id="rId5"/>
    <p:sldId id="269" r:id="rId6"/>
    <p:sldId id="270" r:id="rId7"/>
    <p:sldId id="271" r:id="rId8"/>
    <p:sldId id="272" r:id="rId9"/>
    <p:sldId id="273" r:id="rId10"/>
    <p:sldId id="274" r:id="rId11"/>
    <p:sldId id="275" r:id="rId12"/>
    <p:sldId id="276" r:id="rId13"/>
    <p:sldId id="278" r:id="rId14"/>
    <p:sldId id="277"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08760" y="1122363"/>
            <a:ext cx="9144000" cy="2387600"/>
          </a:xfrm>
        </p:spPr>
        <p:txBody>
          <a:bodyPr/>
          <a:p>
            <a:r>
              <a:rPr lang="x-none" altLang="zh-CN"/>
              <a:t>BOT数据集</a:t>
            </a:r>
            <a:endParaRPr lang="x-none" altLang="zh-CN"/>
          </a:p>
        </p:txBody>
      </p:sp>
      <p:sp>
        <p:nvSpPr>
          <p:cNvPr id="4" name="文本框 3"/>
          <p:cNvSpPr txBox="1"/>
          <p:nvPr/>
        </p:nvSpPr>
        <p:spPr>
          <a:xfrm>
            <a:off x="8107045" y="4101465"/>
            <a:ext cx="2157095" cy="579120"/>
          </a:xfrm>
          <a:prstGeom prst="rect">
            <a:avLst/>
          </a:prstGeom>
          <a:noFill/>
        </p:spPr>
        <p:txBody>
          <a:bodyPr wrap="square" rtlCol="0">
            <a:spAutoFit/>
          </a:bodyPr>
          <a:p>
            <a:r>
              <a:rPr lang="x-none" altLang="zh-CN" sz="3200"/>
              <a:t>欧阳思琪</a:t>
            </a:r>
            <a:endParaRPr lang="x-none" altLang="zh-CN" sz="3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34670" y="628650"/>
            <a:ext cx="3380740" cy="579120"/>
          </a:xfrm>
          <a:prstGeom prst="rect">
            <a:avLst/>
          </a:prstGeom>
          <a:noFill/>
        </p:spPr>
        <p:txBody>
          <a:bodyPr wrap="square" rtlCol="0">
            <a:spAutoFit/>
          </a:bodyPr>
          <a:p>
            <a:r>
              <a:rPr lang="x-none" altLang="zh-CN" sz="3200"/>
              <a:t>四：测试模型</a:t>
            </a:r>
            <a:endParaRPr lang="x-none" altLang="zh-CN" sz="3200"/>
          </a:p>
        </p:txBody>
      </p:sp>
      <p:sp>
        <p:nvSpPr>
          <p:cNvPr id="4" name="文本框 3"/>
          <p:cNvSpPr txBox="1"/>
          <p:nvPr/>
        </p:nvSpPr>
        <p:spPr>
          <a:xfrm>
            <a:off x="1299845" y="1256665"/>
            <a:ext cx="9438005" cy="1580515"/>
          </a:xfrm>
          <a:prstGeom prst="rect">
            <a:avLst/>
          </a:prstGeom>
          <a:noFill/>
        </p:spPr>
        <p:txBody>
          <a:bodyPr wrap="square" rtlCol="0">
            <a:spAutoFit/>
          </a:bodyPr>
          <a:p>
            <a:r>
              <a:rPr lang="x-none" altLang="zh-CN" sz="3200"/>
              <a:t>分别用64000次迭代不加finetune所得到最后的模型和51500次迭代加上10000次finetune所得到的模型对预览集进行测试</a:t>
            </a:r>
            <a:endParaRPr lang="x-none" altLang="zh-CN" sz="3200"/>
          </a:p>
        </p:txBody>
      </p:sp>
      <p:pic>
        <p:nvPicPr>
          <p:cNvPr id="6" name="图片 5"/>
          <p:cNvPicPr>
            <a:picLocks noChangeAspect="1"/>
          </p:cNvPicPr>
          <p:nvPr/>
        </p:nvPicPr>
        <p:blipFill>
          <a:blip r:embed="rId1"/>
          <a:stretch>
            <a:fillRect/>
          </a:stretch>
        </p:blipFill>
        <p:spPr>
          <a:xfrm>
            <a:off x="2266950" y="2730500"/>
            <a:ext cx="6924040" cy="39046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2602865" y="1476375"/>
            <a:ext cx="6924040" cy="39046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31570" y="765810"/>
            <a:ext cx="9132570" cy="1580515"/>
          </a:xfrm>
          <a:prstGeom prst="rect">
            <a:avLst/>
          </a:prstGeom>
          <a:noFill/>
        </p:spPr>
        <p:txBody>
          <a:bodyPr wrap="square" rtlCol="0">
            <a:spAutoFit/>
            <a:scene3d>
              <a:camera prst="orthographicFront"/>
              <a:lightRig rig="threePt" dir="t"/>
            </a:scene3d>
          </a:bodyPr>
          <a:p>
            <a:r>
              <a:rPr lang="x-none" altLang="zh-CN" sz="3200">
                <a:ln/>
                <a:solidFill>
                  <a:schemeClr val="tx1"/>
                </a:solidFill>
                <a:effectLst>
                  <a:outerShdw blurRad="38100" dist="19050" dir="2700000" algn="tl" rotWithShape="0">
                    <a:schemeClr val="dk1">
                      <a:alpha val="40000"/>
                    </a:schemeClr>
                  </a:outerShdw>
                </a:effectLst>
              </a:rPr>
              <a:t>从测试结果中可以看出用development set finetune 所得到的模型更具有普适性，更能准确的描述测试集。</a:t>
            </a:r>
            <a:endParaRPr lang="x-none" altLang="zh-CN" sz="3200">
              <a:ln/>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1362075" y="2647950"/>
            <a:ext cx="10386695" cy="3017520"/>
          </a:xfrm>
          <a:prstGeom prst="rect">
            <a:avLst/>
          </a:prstGeom>
          <a:noFill/>
        </p:spPr>
        <p:txBody>
          <a:bodyPr wrap="square" rtlCol="0">
            <a:spAutoFit/>
          </a:bodyPr>
          <a:p>
            <a:r>
              <a:rPr lang="x-none" altLang="zh-CN" sz="3200"/>
              <a:t>反思：</a:t>
            </a:r>
            <a:endParaRPr lang="x-none" altLang="zh-CN" sz="3200"/>
          </a:p>
          <a:p>
            <a:r>
              <a:rPr lang="x-none" altLang="zh-CN" sz="3200"/>
              <a:t>	测试集准确率没有达到90%，考虑有以下几点原因</a:t>
            </a:r>
            <a:endParaRPr lang="x-none" altLang="zh-CN" sz="3200"/>
          </a:p>
          <a:p>
            <a:r>
              <a:rPr lang="x-none" altLang="zh-CN" sz="3200"/>
              <a:t>	一：在转图片格式为jpg以便处理成lmdb格式时损失了信息（个人认为是主要原因）</a:t>
            </a:r>
            <a:endParaRPr lang="x-none" altLang="zh-CN" sz="3200"/>
          </a:p>
          <a:p>
            <a:r>
              <a:rPr lang="x-none" altLang="zh-CN" sz="3200"/>
              <a:t>	二：没有gpu跑起来的速度太慢无法训练更多以尝试不同的参数来达到更高的准确率</a:t>
            </a:r>
            <a:endParaRPr lang="x-none" altLang="zh-CN" sz="3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814320" y="2433320"/>
            <a:ext cx="9132570" cy="1631315"/>
          </a:xfrm>
          <a:prstGeom prst="rect">
            <a:avLst/>
          </a:prstGeom>
          <a:noFill/>
        </p:spPr>
        <p:txBody>
          <a:bodyPr wrap="square" rtlCol="0">
            <a:spAutoFit/>
          </a:bodyPr>
          <a:p>
            <a:r>
              <a:rPr lang="x-none" altLang="zh-CN" sz="9600">
                <a:ln/>
                <a:solidFill>
                  <a:schemeClr val="accent1"/>
                </a:solidFill>
                <a:effectLst>
                  <a:outerShdw blurRad="38100" dist="25400" dir="5400000" algn="ctr" rotWithShape="0">
                    <a:srgbClr val="6E747A">
                      <a:alpha val="43000"/>
                    </a:srgbClr>
                  </a:outerShdw>
                </a:effectLst>
              </a:rPr>
              <a:t>thank you</a:t>
            </a:r>
            <a:endParaRPr lang="x-none" altLang="zh-CN" sz="9600">
              <a:ln/>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855980" y="644525"/>
            <a:ext cx="3947160" cy="579120"/>
          </a:xfrm>
          <a:prstGeom prst="rect">
            <a:avLst/>
          </a:prstGeom>
          <a:noFill/>
        </p:spPr>
        <p:txBody>
          <a:bodyPr wrap="square" rtlCol="0">
            <a:spAutoFit/>
          </a:bodyPr>
          <a:p>
            <a:r>
              <a:rPr lang="x-none" altLang="zh-CN" sz="3200"/>
              <a:t>一：数据处理</a:t>
            </a:r>
            <a:endParaRPr lang="x-none" altLang="zh-CN" sz="3200"/>
          </a:p>
        </p:txBody>
      </p:sp>
      <p:sp>
        <p:nvSpPr>
          <p:cNvPr id="6" name="文本框 5"/>
          <p:cNvSpPr txBox="1"/>
          <p:nvPr/>
        </p:nvSpPr>
        <p:spPr>
          <a:xfrm>
            <a:off x="1116330" y="1256665"/>
            <a:ext cx="3656330" cy="4994275"/>
          </a:xfrm>
          <a:prstGeom prst="rect">
            <a:avLst/>
          </a:prstGeom>
          <a:noFill/>
        </p:spPr>
        <p:txBody>
          <a:bodyPr wrap="square" rtlCol="0">
            <a:spAutoFit/>
          </a:bodyPr>
          <a:p>
            <a:r>
              <a:rPr lang="x-none" altLang="zh-CN" sz="3200"/>
              <a:t>将BOT数据集的rar压缩包解压，得到预览集和大的数据集，将预览集留作测试，大的数据集用来训练，大数据集划分成了train set和development set（用于调节参数防止过拟合）</a:t>
            </a:r>
            <a:endParaRPr lang="x-none" altLang="zh-CN" sz="3200"/>
          </a:p>
        </p:txBody>
      </p:sp>
      <p:pic>
        <p:nvPicPr>
          <p:cNvPr id="7" name="图片 6"/>
          <p:cNvPicPr>
            <a:picLocks noChangeAspect="1"/>
          </p:cNvPicPr>
          <p:nvPr/>
        </p:nvPicPr>
        <p:blipFill>
          <a:blip r:embed="rId1"/>
          <a:stretch>
            <a:fillRect/>
          </a:stretch>
        </p:blipFill>
        <p:spPr>
          <a:xfrm>
            <a:off x="5444490" y="28575"/>
            <a:ext cx="6657340" cy="68319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46810" y="1102995"/>
            <a:ext cx="9943465" cy="4807585"/>
          </a:xfrm>
          <a:prstGeom prst="rect">
            <a:avLst/>
          </a:prstGeom>
          <a:noFill/>
        </p:spPr>
        <p:txBody>
          <a:bodyPr wrap="square" rtlCol="0">
            <a:spAutoFit/>
          </a:bodyPr>
          <a:p>
            <a:r>
              <a:rPr lang="x-none" altLang="zh-CN" sz="2800"/>
              <a:t>     处理后得到train.txt,test.txt，txt文件每一行包含图片名和标签（代表所属的类别）和picture文件夹中包含所有图片，由于图片包含jpg，jpeg，png，gif格式，在转换为lmdb时会报错（无法打开文件），所以这里将所有的非jpg格式的文件转换成jpg（用imagemagick转换），这里可能会损失图片质量，导致最后准确率无法提升。</a:t>
            </a:r>
            <a:endParaRPr lang="x-none" altLang="zh-CN" sz="2800"/>
          </a:p>
          <a:p>
            <a:r>
              <a:rPr lang="x-none" altLang="zh-CN" sz="2800"/>
              <a:t>     在转换成lmdb格式时要制定图片resize的width和height，这里对应着prototxt中的cropsize，最开始的实验中我在这里使用了256×256,而cropsize设成了32，导致每一次都只截取了图片的一小部分进行训练和测试，导致训练和测试的准确率都只有百分之三十多。</a:t>
            </a:r>
            <a:endParaRPr lang="x-none" altLang="zh-CN"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88950" y="552450"/>
            <a:ext cx="3228340" cy="579120"/>
          </a:xfrm>
          <a:prstGeom prst="rect">
            <a:avLst/>
          </a:prstGeom>
          <a:noFill/>
        </p:spPr>
        <p:txBody>
          <a:bodyPr wrap="square" rtlCol="0">
            <a:spAutoFit/>
          </a:bodyPr>
          <a:p>
            <a:r>
              <a:rPr lang="x-none" altLang="zh-CN" sz="3200"/>
              <a:t>二：模型训练</a:t>
            </a:r>
            <a:endParaRPr lang="x-none" altLang="zh-CN" sz="3200"/>
          </a:p>
        </p:txBody>
      </p:sp>
      <p:sp>
        <p:nvSpPr>
          <p:cNvPr id="3" name="文本框 2"/>
          <p:cNvSpPr txBox="1"/>
          <p:nvPr/>
        </p:nvSpPr>
        <p:spPr>
          <a:xfrm>
            <a:off x="1086485" y="1485900"/>
            <a:ext cx="3244215" cy="4480560"/>
          </a:xfrm>
          <a:prstGeom prst="rect">
            <a:avLst/>
          </a:prstGeom>
          <a:noFill/>
        </p:spPr>
        <p:txBody>
          <a:bodyPr wrap="square" rtlCol="0">
            <a:spAutoFit/>
          </a:bodyPr>
          <a:p>
            <a:r>
              <a:rPr lang="x-none" altLang="zh-CN" sz="3200"/>
              <a:t>这里采用的是resnet-20层网络，借用了处理cifar10数据集的参数选择，</a:t>
            </a:r>
            <a:endParaRPr lang="x-none" altLang="zh-CN" sz="3200"/>
          </a:p>
          <a:p>
            <a:r>
              <a:rPr lang="x-none" altLang="zh-CN" sz="3200"/>
              <a:t>训练和测试的batchsize都设为100，右侧是参数的选择</a:t>
            </a:r>
            <a:endParaRPr lang="x-none" altLang="zh-CN" sz="3200"/>
          </a:p>
        </p:txBody>
      </p:sp>
      <p:pic>
        <p:nvPicPr>
          <p:cNvPr id="4" name="图片 3"/>
          <p:cNvPicPr>
            <a:picLocks noChangeAspect="1"/>
          </p:cNvPicPr>
          <p:nvPr/>
        </p:nvPicPr>
        <p:blipFill>
          <a:blip r:embed="rId1"/>
          <a:stretch>
            <a:fillRect/>
          </a:stretch>
        </p:blipFill>
        <p:spPr>
          <a:xfrm>
            <a:off x="5306695" y="-92710"/>
            <a:ext cx="6657340" cy="69830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96875" y="338455"/>
            <a:ext cx="4344670" cy="579120"/>
          </a:xfrm>
          <a:prstGeom prst="rect">
            <a:avLst/>
          </a:prstGeom>
          <a:noFill/>
        </p:spPr>
        <p:txBody>
          <a:bodyPr wrap="square" rtlCol="0">
            <a:spAutoFit/>
          </a:bodyPr>
          <a:p>
            <a:r>
              <a:rPr lang="x-none" altLang="zh-CN" sz="3200"/>
              <a:t>三：训练结果</a:t>
            </a:r>
            <a:endParaRPr lang="x-none" altLang="zh-CN" sz="3200"/>
          </a:p>
        </p:txBody>
      </p:sp>
      <p:pic>
        <p:nvPicPr>
          <p:cNvPr id="3" name="图片 2"/>
          <p:cNvPicPr>
            <a:picLocks noChangeAspect="1"/>
          </p:cNvPicPr>
          <p:nvPr/>
        </p:nvPicPr>
        <p:blipFill>
          <a:blip r:embed="rId1"/>
          <a:stretch>
            <a:fillRect/>
          </a:stretch>
        </p:blipFill>
        <p:spPr>
          <a:xfrm>
            <a:off x="1059815" y="852805"/>
            <a:ext cx="10287635" cy="55810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590675" y="798195"/>
            <a:ext cx="8978900" cy="2555875"/>
          </a:xfrm>
          <a:prstGeom prst="rect">
            <a:avLst/>
          </a:prstGeom>
          <a:noFill/>
        </p:spPr>
        <p:txBody>
          <a:bodyPr wrap="square" rtlCol="0">
            <a:spAutoFit/>
          </a:bodyPr>
          <a:p>
            <a:r>
              <a:rPr lang="x-none" altLang="zh-CN" sz="3200"/>
              <a:t>可以看到在五万多次左右train set的准确率在不断上升，test set的准确率却在70%左右不变。所以在保持这个训练到64000次迭代的同时，用51500次迭代后保存的model用测试集进行fine-tune</a:t>
            </a:r>
            <a:endParaRPr lang="x-none" altLang="zh-CN" sz="3200"/>
          </a:p>
        </p:txBody>
      </p:sp>
      <p:pic>
        <p:nvPicPr>
          <p:cNvPr id="6" name="图片 5"/>
          <p:cNvPicPr>
            <a:picLocks noChangeAspect="1"/>
          </p:cNvPicPr>
          <p:nvPr/>
        </p:nvPicPr>
        <p:blipFill>
          <a:blip r:embed="rId1"/>
          <a:stretch>
            <a:fillRect/>
          </a:stretch>
        </p:blipFill>
        <p:spPr>
          <a:xfrm>
            <a:off x="1821815" y="3163570"/>
            <a:ext cx="8761730" cy="35902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299845" y="598805"/>
            <a:ext cx="10325100" cy="967105"/>
          </a:xfrm>
          <a:prstGeom prst="rect">
            <a:avLst/>
          </a:prstGeom>
          <a:noFill/>
        </p:spPr>
        <p:txBody>
          <a:bodyPr wrap="square" rtlCol="0">
            <a:spAutoFit/>
          </a:bodyPr>
          <a:p>
            <a:r>
              <a:rPr lang="x-none" altLang="zh-CN" sz="2800"/>
              <a:t>开始finetune使用训练的起始lr=0.1,但是发现loss太大了，于是立刻停止将lr改为0.01</a:t>
            </a:r>
            <a:endParaRPr lang="x-none" altLang="zh-CN" sz="2800"/>
          </a:p>
        </p:txBody>
      </p:sp>
      <p:pic>
        <p:nvPicPr>
          <p:cNvPr id="2" name="图片 1"/>
          <p:cNvPicPr>
            <a:picLocks noChangeAspect="1"/>
          </p:cNvPicPr>
          <p:nvPr/>
        </p:nvPicPr>
        <p:blipFill>
          <a:blip r:embed="rId1"/>
          <a:stretch>
            <a:fillRect/>
          </a:stretch>
        </p:blipFill>
        <p:spPr>
          <a:xfrm>
            <a:off x="1656715" y="1562100"/>
            <a:ext cx="8114030" cy="45904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739775" y="1063625"/>
            <a:ext cx="4257040" cy="4257040"/>
          </a:xfrm>
          <a:prstGeom prst="rect">
            <a:avLst/>
          </a:prstGeom>
        </p:spPr>
      </p:pic>
      <p:sp>
        <p:nvSpPr>
          <p:cNvPr id="3" name="文本框 2"/>
          <p:cNvSpPr txBox="1"/>
          <p:nvPr/>
        </p:nvSpPr>
        <p:spPr>
          <a:xfrm>
            <a:off x="702945" y="337820"/>
            <a:ext cx="4267835" cy="605155"/>
          </a:xfrm>
          <a:prstGeom prst="rect">
            <a:avLst/>
          </a:prstGeom>
          <a:noFill/>
        </p:spPr>
        <p:txBody>
          <a:bodyPr wrap="square" rtlCol="0">
            <a:spAutoFit/>
          </a:bodyPr>
          <a:p>
            <a:r>
              <a:rPr lang="x-none" altLang="zh-CN" sz="3200"/>
              <a:t>solver2.prototxt</a:t>
            </a:r>
            <a:endParaRPr lang="x-none" altLang="zh-CN" sz="3200"/>
          </a:p>
        </p:txBody>
      </p:sp>
      <p:pic>
        <p:nvPicPr>
          <p:cNvPr id="4" name="图片 3"/>
          <p:cNvPicPr>
            <a:picLocks noChangeAspect="1"/>
          </p:cNvPicPr>
          <p:nvPr/>
        </p:nvPicPr>
        <p:blipFill>
          <a:blip r:embed="rId2"/>
          <a:stretch>
            <a:fillRect/>
          </a:stretch>
        </p:blipFill>
        <p:spPr>
          <a:xfrm>
            <a:off x="5394325" y="455930"/>
            <a:ext cx="5962015" cy="5028565"/>
          </a:xfrm>
          <a:prstGeom prst="rect">
            <a:avLst/>
          </a:prstGeom>
        </p:spPr>
      </p:pic>
      <p:sp>
        <p:nvSpPr>
          <p:cNvPr id="5" name="文本框 4"/>
          <p:cNvSpPr txBox="1"/>
          <p:nvPr/>
        </p:nvSpPr>
        <p:spPr>
          <a:xfrm>
            <a:off x="1942465" y="5708650"/>
            <a:ext cx="8963660" cy="1092835"/>
          </a:xfrm>
          <a:prstGeom prst="rect">
            <a:avLst/>
          </a:prstGeom>
          <a:noFill/>
        </p:spPr>
        <p:txBody>
          <a:bodyPr wrap="square" rtlCol="0">
            <a:spAutoFit/>
          </a:bodyPr>
          <a:p>
            <a:r>
              <a:rPr lang="x-none" altLang="zh-CN" sz="3200"/>
              <a:t>可以看到8000次迭代左右准确率接近于1</a:t>
            </a:r>
            <a:endParaRPr lang="x-none" altLang="zh-CN" sz="3200"/>
          </a:p>
          <a:p>
            <a:endParaRPr lang="x-none" altLang="zh-CN" sz="3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48055" y="522605"/>
            <a:ext cx="4237990" cy="2042160"/>
          </a:xfrm>
          <a:prstGeom prst="rect">
            <a:avLst/>
          </a:prstGeom>
          <a:noFill/>
        </p:spPr>
        <p:txBody>
          <a:bodyPr wrap="square" rtlCol="0">
            <a:spAutoFit/>
          </a:bodyPr>
          <a:p>
            <a:r>
              <a:rPr lang="x-none" altLang="zh-CN" sz="3200"/>
              <a:t>然后再用新得到的10000次迭代后的weight去finetune训练集</a:t>
            </a:r>
            <a:endParaRPr lang="x-none" altLang="zh-CN" sz="3200"/>
          </a:p>
        </p:txBody>
      </p:sp>
      <p:pic>
        <p:nvPicPr>
          <p:cNvPr id="3" name="图片 2"/>
          <p:cNvPicPr>
            <a:picLocks noChangeAspect="1"/>
          </p:cNvPicPr>
          <p:nvPr/>
        </p:nvPicPr>
        <p:blipFill>
          <a:blip r:embed="rId1"/>
          <a:stretch>
            <a:fillRect/>
          </a:stretch>
        </p:blipFill>
        <p:spPr>
          <a:xfrm>
            <a:off x="5544185" y="241300"/>
            <a:ext cx="6457315" cy="6314440"/>
          </a:xfrm>
          <a:prstGeom prst="rect">
            <a:avLst/>
          </a:prstGeom>
        </p:spPr>
      </p:pic>
      <p:sp>
        <p:nvSpPr>
          <p:cNvPr id="4" name="文本框 3"/>
          <p:cNvSpPr txBox="1"/>
          <p:nvPr/>
        </p:nvSpPr>
        <p:spPr>
          <a:xfrm>
            <a:off x="932815" y="3030220"/>
            <a:ext cx="3808730" cy="2068195"/>
          </a:xfrm>
          <a:prstGeom prst="rect">
            <a:avLst/>
          </a:prstGeom>
          <a:noFill/>
        </p:spPr>
        <p:txBody>
          <a:bodyPr wrap="square" rtlCol="0">
            <a:spAutoFit/>
          </a:bodyPr>
          <a:p>
            <a:r>
              <a:rPr lang="x-none" altLang="zh-CN" sz="3200"/>
              <a:t>可以看到在5000次迭代左右测试集准确率稳定在79%左右，测试集在83%到93%</a:t>
            </a:r>
            <a:endParaRPr lang="x-none" altLang="zh-CN" sz="32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1043</Words>
  <Application>Kingsoft Office WPP</Application>
  <PresentationFormat>宽屏</PresentationFormat>
  <Paragraphs>44</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victoria</dc:creator>
  <cp:lastModifiedBy>victoria</cp:lastModifiedBy>
  <cp:revision>74</cp:revision>
  <dcterms:created xsi:type="dcterms:W3CDTF">2016-11-09T15:28:45Z</dcterms:created>
  <dcterms:modified xsi:type="dcterms:W3CDTF">2016-11-09T15:28:45Z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ies>
</file>